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64" r:id="rId3"/>
    <p:sldId id="265" r:id="rId4"/>
    <p:sldId id="266" r:id="rId5"/>
    <p:sldId id="267" r:id="rId6"/>
    <p:sldId id="276" r:id="rId7"/>
    <p:sldId id="268" r:id="rId8"/>
    <p:sldId id="277" r:id="rId9"/>
    <p:sldId id="269" r:id="rId10"/>
    <p:sldId id="270" r:id="rId11"/>
    <p:sldId id="256" r:id="rId12"/>
    <p:sldId id="257" r:id="rId13"/>
    <p:sldId id="272" r:id="rId14"/>
    <p:sldId id="273" r:id="rId15"/>
    <p:sldId id="274" r:id="rId16"/>
    <p:sldId id="259" r:id="rId17"/>
    <p:sldId id="258" r:id="rId18"/>
    <p:sldId id="261" r:id="rId19"/>
    <p:sldId id="262" r:id="rId20"/>
    <p:sldId id="275" r:id="rId21"/>
    <p:sldId id="26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4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5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2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12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2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11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8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5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3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1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4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5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1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9C8319-B7D8-4AC1-9B98-8CC1F93329AB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BE75FB-DD72-4C70-B1E4-4A2BB796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91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9E2B-DD81-4C04-8B2D-E3BB80658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err="1"/>
              <a:t>numpy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4114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5BDA-4690-40AF-9F9F-7D618E78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02" y="541539"/>
            <a:ext cx="8534400" cy="816746"/>
          </a:xfrm>
        </p:spPr>
        <p:txBody>
          <a:bodyPr/>
          <a:lstStyle/>
          <a:p>
            <a:r>
              <a:rPr lang="en-IN" dirty="0"/>
              <a:t>Stacking and splitting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624A-F0DB-4D4C-9AB8-DA9F283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9" y="1724487"/>
            <a:ext cx="10714716" cy="47118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Stacking</a:t>
            </a:r>
            <a:r>
              <a:rPr lang="en-US" dirty="0">
                <a:solidFill>
                  <a:schemeClr val="tx1"/>
                </a:solidFill>
              </a:rPr>
              <a:t>: Several arrays can be stacked together along different axes.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np.vstack</a:t>
            </a:r>
            <a:r>
              <a:rPr lang="en-US" dirty="0">
                <a:solidFill>
                  <a:schemeClr val="tx1"/>
                </a:solidFill>
              </a:rPr>
              <a:t>: To stack arrays along vertical axis.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np.hstack</a:t>
            </a:r>
            <a:r>
              <a:rPr lang="en-US" dirty="0">
                <a:solidFill>
                  <a:schemeClr val="tx1"/>
                </a:solidFill>
              </a:rPr>
              <a:t>: To stack arrays along horizontal axis.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np.column_stack</a:t>
            </a:r>
            <a:r>
              <a:rPr lang="en-US" dirty="0">
                <a:solidFill>
                  <a:schemeClr val="tx1"/>
                </a:solidFill>
              </a:rPr>
              <a:t>: To stack 1-D arrays as columns into 2-D arrays.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np.concatenate</a:t>
            </a:r>
            <a:r>
              <a:rPr lang="en-US" dirty="0">
                <a:solidFill>
                  <a:schemeClr val="tx1"/>
                </a:solidFill>
              </a:rPr>
              <a:t>: To stack arrays along specified axis (axis is passed as argument).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Splitting</a:t>
            </a:r>
            <a:r>
              <a:rPr lang="en-US" dirty="0" err="1">
                <a:solidFill>
                  <a:schemeClr val="tx1"/>
                </a:solidFill>
              </a:rPr>
              <a:t>:For</a:t>
            </a:r>
            <a:r>
              <a:rPr lang="en-US" dirty="0">
                <a:solidFill>
                  <a:schemeClr val="tx1"/>
                </a:solidFill>
              </a:rPr>
              <a:t> splitting, we have these functions: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np.hsplit</a:t>
            </a:r>
            <a:r>
              <a:rPr lang="en-US" dirty="0">
                <a:solidFill>
                  <a:schemeClr val="tx1"/>
                </a:solidFill>
              </a:rPr>
              <a:t>: Split array along horizontal axis.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np.vsplit</a:t>
            </a:r>
            <a:r>
              <a:rPr lang="en-US" dirty="0">
                <a:solidFill>
                  <a:schemeClr val="tx1"/>
                </a:solidFill>
              </a:rPr>
              <a:t>: Split array along vertical axis.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np.array_split</a:t>
            </a:r>
            <a:r>
              <a:rPr lang="en-US" dirty="0">
                <a:solidFill>
                  <a:schemeClr val="tx1"/>
                </a:solidFill>
              </a:rPr>
              <a:t>: Split array along the specified axis.</a:t>
            </a:r>
          </a:p>
        </p:txBody>
      </p:sp>
    </p:spTree>
    <p:extLst>
      <p:ext uri="{BB962C8B-B14F-4D97-AF65-F5344CB8AC3E}">
        <p14:creationId xmlns:p14="http://schemas.microsoft.com/office/powerpoint/2010/main" val="204630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960F-6A09-4388-8415-9DF144B28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4068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78E-145B-4893-9589-4D61B2C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22" y="270438"/>
            <a:ext cx="8534400" cy="150706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Introduction to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CD35-96C1-4F05-B69B-AA633970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2" y="1777506"/>
            <a:ext cx="9738172" cy="44056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Pandas is a software library written for the Python programming language for data manipulation and analysis. In particular, it offers data structures and operations for manipulating numerical tables and time series.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Pandas gives you answers about the data. Like: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there a correlation between two or more columns?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What is average value?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Max value?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Min value?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8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EE45-4FD8-409E-B036-8F13576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4625"/>
            <a:ext cx="8534400" cy="1507067"/>
          </a:xfrm>
        </p:spPr>
        <p:txBody>
          <a:bodyPr/>
          <a:lstStyle/>
          <a:p>
            <a:r>
              <a:rPr lang="en-IN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1A58-32EA-4C63-8A1C-1D23BBAA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10918"/>
            <a:ext cx="1054604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Pip install pandas</a:t>
            </a:r>
          </a:p>
          <a:p>
            <a:r>
              <a:rPr lang="en-US" dirty="0">
                <a:solidFill>
                  <a:schemeClr val="tx1"/>
                </a:solidFill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</a:rPr>
              <a:t>Pandas Series is a one-dimensional labelled array capable of holding data of any type (integer, string, float, python objects, etc.).</a:t>
            </a:r>
          </a:p>
          <a:p>
            <a:r>
              <a:rPr lang="en-US" dirty="0">
                <a:solidFill>
                  <a:schemeClr val="tx1"/>
                </a:solidFill>
              </a:rPr>
              <a:t> The axis labels are collectively called index.</a:t>
            </a:r>
          </a:p>
          <a:p>
            <a:r>
              <a:rPr lang="en-US" dirty="0">
                <a:solidFill>
                  <a:schemeClr val="tx1"/>
                </a:solidFill>
              </a:rPr>
              <a:t>We can say a column in a excel sheet is a series</a:t>
            </a:r>
          </a:p>
          <a:p>
            <a:r>
              <a:rPr lang="en-US" dirty="0">
                <a:solidFill>
                  <a:schemeClr val="tx1"/>
                </a:solidFill>
              </a:rPr>
              <a:t>We can create series with custom index or default index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8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0CD4-61DD-48B0-B6B5-315C73D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7892"/>
            <a:ext cx="8534400" cy="1507067"/>
          </a:xfrm>
        </p:spPr>
        <p:txBody>
          <a:bodyPr/>
          <a:lstStyle/>
          <a:p>
            <a:r>
              <a:rPr lang="en-IN" dirty="0"/>
              <a:t>Creating a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A26F-CA93-4486-8EBC-DFB892F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68876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Empty series</a:t>
            </a:r>
          </a:p>
          <a:p>
            <a:r>
              <a:rPr lang="en-IN" dirty="0">
                <a:solidFill>
                  <a:schemeClr val="tx1"/>
                </a:solidFill>
              </a:rPr>
              <a:t>From an array</a:t>
            </a:r>
          </a:p>
          <a:p>
            <a:r>
              <a:rPr lang="en-IN" dirty="0">
                <a:solidFill>
                  <a:schemeClr val="tx1"/>
                </a:solidFill>
              </a:rPr>
              <a:t>From an array along with custom index</a:t>
            </a:r>
          </a:p>
          <a:p>
            <a:r>
              <a:rPr lang="en-IN" dirty="0">
                <a:solidFill>
                  <a:schemeClr val="tx1"/>
                </a:solidFill>
              </a:rPr>
              <a:t>From an Index</a:t>
            </a:r>
          </a:p>
          <a:p>
            <a:r>
              <a:rPr lang="en-IN" dirty="0">
                <a:solidFill>
                  <a:schemeClr val="tx1"/>
                </a:solidFill>
              </a:rPr>
              <a:t>From a dictionary</a:t>
            </a:r>
          </a:p>
          <a:p>
            <a:r>
              <a:rPr lang="en-IN" dirty="0">
                <a:solidFill>
                  <a:schemeClr val="tx1"/>
                </a:solidFill>
              </a:rPr>
              <a:t>From a scalar value</a:t>
            </a:r>
          </a:p>
          <a:p>
            <a:r>
              <a:rPr lang="en-IN" dirty="0">
                <a:solidFill>
                  <a:schemeClr val="tx1"/>
                </a:solidFill>
              </a:rPr>
              <a:t>Using inbuilt functions</a:t>
            </a:r>
          </a:p>
        </p:txBody>
      </p:sp>
    </p:spTree>
    <p:extLst>
      <p:ext uri="{BB962C8B-B14F-4D97-AF65-F5344CB8AC3E}">
        <p14:creationId xmlns:p14="http://schemas.microsoft.com/office/powerpoint/2010/main" val="149952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0DE9-4273-4970-835F-5F5399CE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00" y="548480"/>
            <a:ext cx="8534400" cy="1507067"/>
          </a:xfrm>
        </p:spPr>
        <p:txBody>
          <a:bodyPr/>
          <a:lstStyle/>
          <a:p>
            <a:r>
              <a:rPr lang="en-IN" dirty="0"/>
              <a:t>Accessing the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25AA-F0B1-4C8C-969E-F9FF71C4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99" y="2055547"/>
            <a:ext cx="8534400" cy="3615267"/>
          </a:xfrm>
        </p:spPr>
        <p:txBody>
          <a:bodyPr/>
          <a:lstStyle/>
          <a:p>
            <a:r>
              <a:rPr lang="en-IN" dirty="0"/>
              <a:t>Just like in lists, we can iterate through series using the index</a:t>
            </a:r>
          </a:p>
          <a:p>
            <a:r>
              <a:rPr lang="en-IN" dirty="0"/>
              <a:t>Using </a:t>
            </a:r>
            <a:r>
              <a:rPr lang="en-IN" dirty="0" err="1"/>
              <a:t>iloc</a:t>
            </a:r>
            <a:r>
              <a:rPr lang="en-IN" dirty="0"/>
              <a:t>() and </a:t>
            </a:r>
            <a:r>
              <a:rPr lang="en-IN" dirty="0" err="1"/>
              <a:t>loc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9B4D0-E314-4741-833A-313831FC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32" y="2702319"/>
            <a:ext cx="465772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F36BF-FCF5-4554-8AEF-94A61B67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719" y="5320766"/>
            <a:ext cx="4857750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7735C6-D3D5-404A-8E61-FC088341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71" y="3144499"/>
            <a:ext cx="4083096" cy="24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8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30D6-DC04-430B-BE44-823E8B4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2243"/>
            <a:ext cx="8534400" cy="1507067"/>
          </a:xfrm>
        </p:spPr>
        <p:txBody>
          <a:bodyPr/>
          <a:lstStyle/>
          <a:p>
            <a:r>
              <a:rPr lang="en-IN" dirty="0"/>
              <a:t>Pandas data table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22C17-747B-41F1-B309-F3F03EE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0" y="1689310"/>
            <a:ext cx="10708167" cy="3615267"/>
          </a:xfrm>
        </p:spPr>
        <p:txBody>
          <a:bodyPr/>
          <a:lstStyle/>
          <a:p>
            <a:endParaRPr lang="en-I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Dataframe consists of rows and columns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DataFrame is a 2-dimensional data structure that can store data of different types (including characters, integers, floating-point values, categorical data, and more) in columns. It is similar to a spreadsheet, a SQL table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column of the dataframe is a Series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32F29-33B3-4E7E-A4F6-0180F7DD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38" y="15560"/>
            <a:ext cx="4479749" cy="26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91A1-8568-4CB9-A9B0-326CD6C8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0641"/>
            <a:ext cx="8534400" cy="1507067"/>
          </a:xfrm>
        </p:spPr>
        <p:txBody>
          <a:bodyPr/>
          <a:lstStyle/>
          <a:p>
            <a:r>
              <a:rPr lang="en-IN" dirty="0"/>
              <a:t>Creating a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B52B-7B57-4ABF-8B91-A368B654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3062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From a dictionary</a:t>
            </a:r>
          </a:p>
          <a:p>
            <a:r>
              <a:rPr lang="en-US" dirty="0">
                <a:solidFill>
                  <a:schemeClr val="tx1"/>
                </a:solidFill>
              </a:rPr>
              <a:t>From a list</a:t>
            </a:r>
          </a:p>
          <a:p>
            <a:r>
              <a:rPr lang="en-US" dirty="0">
                <a:solidFill>
                  <a:schemeClr val="tx1"/>
                </a:solidFill>
              </a:rPr>
              <a:t>List of dictionaries</a:t>
            </a:r>
          </a:p>
          <a:p>
            <a:r>
              <a:rPr lang="en-US" dirty="0">
                <a:solidFill>
                  <a:schemeClr val="tx1"/>
                </a:solidFill>
              </a:rPr>
              <a:t>From a csv file using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("weather_data.csv")</a:t>
            </a:r>
          </a:p>
          <a:p>
            <a:r>
              <a:rPr lang="en-US" dirty="0">
                <a:solidFill>
                  <a:schemeClr val="tx1"/>
                </a:solidFill>
              </a:rPr>
              <a:t>From a excel sheet using 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pd.read_excel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 err="1">
                <a:solidFill>
                  <a:schemeClr val="tx1"/>
                </a:solidFill>
              </a:rPr>
              <a:t>stocks_data.xslx</a:t>
            </a:r>
            <a:r>
              <a:rPr lang="en-US" dirty="0">
                <a:solidFill>
                  <a:schemeClr val="tx1"/>
                </a:solidFill>
              </a:rPr>
              <a:t>”)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C6025-1763-4F9A-AD3A-194F4BA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452" y="340509"/>
            <a:ext cx="4166586" cy="23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1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175B-F310-432C-800C-B1AB612B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38" y="305949"/>
            <a:ext cx="8534400" cy="1507067"/>
          </a:xfrm>
        </p:spPr>
        <p:txBody>
          <a:bodyPr/>
          <a:lstStyle/>
          <a:p>
            <a:r>
              <a:rPr lang="en-US" dirty="0"/>
              <a:t>DataFrame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4290-1DB4-454C-9CCF-FFA6EABA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25" y="2233925"/>
            <a:ext cx="1074135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df.head</a:t>
            </a:r>
            <a:r>
              <a:rPr lang="en-US" dirty="0">
                <a:solidFill>
                  <a:schemeClr val="tx1"/>
                </a:solidFill>
              </a:rPr>
              <a:t>() gets the first 5 rows by default</a:t>
            </a:r>
          </a:p>
          <a:p>
            <a:r>
              <a:rPr lang="en-US" dirty="0" err="1">
                <a:solidFill>
                  <a:schemeClr val="tx1"/>
                </a:solidFill>
              </a:rPr>
              <a:t>df.tail</a:t>
            </a:r>
            <a:r>
              <a:rPr lang="en-US" dirty="0">
                <a:solidFill>
                  <a:schemeClr val="tx1"/>
                </a:solidFill>
              </a:rPr>
              <a:t>() gets the last 5 rows by default</a:t>
            </a:r>
          </a:p>
          <a:p>
            <a:r>
              <a:rPr lang="en-US" dirty="0" err="1">
                <a:solidFill>
                  <a:schemeClr val="tx1"/>
                </a:solidFill>
              </a:rPr>
              <a:t>df.describe</a:t>
            </a:r>
            <a:r>
              <a:rPr lang="en-US" dirty="0">
                <a:solidFill>
                  <a:schemeClr val="tx1"/>
                </a:solidFill>
              </a:rPr>
              <a:t>() provides descriptive statistics of all numerical columns</a:t>
            </a:r>
          </a:p>
          <a:p>
            <a:r>
              <a:rPr lang="en-US" dirty="0" err="1">
                <a:solidFill>
                  <a:schemeClr val="tx1"/>
                </a:solidFill>
              </a:rPr>
              <a:t>df.unique</a:t>
            </a:r>
            <a:r>
              <a:rPr lang="en-US" dirty="0">
                <a:solidFill>
                  <a:schemeClr val="tx1"/>
                </a:solidFill>
              </a:rPr>
              <a:t>() provides the number of unique items in a column</a:t>
            </a:r>
          </a:p>
          <a:p>
            <a:r>
              <a:rPr lang="en-US" dirty="0" err="1">
                <a:solidFill>
                  <a:schemeClr val="tx1"/>
                </a:solidFill>
              </a:rPr>
              <a:t>df.sort_values</a:t>
            </a:r>
            <a:r>
              <a:rPr lang="en-US" dirty="0">
                <a:solidFill>
                  <a:schemeClr val="tx1"/>
                </a:solidFill>
              </a:rPr>
              <a:t>() sorts the dataframe by specific column</a:t>
            </a:r>
          </a:p>
          <a:p>
            <a:r>
              <a:rPr lang="en-US" dirty="0">
                <a:solidFill>
                  <a:schemeClr val="tx1"/>
                </a:solidFill>
              </a:rPr>
              <a:t>df.info() gives the details about the dataframe like number of null values, datatypes,..</a:t>
            </a:r>
          </a:p>
          <a:p>
            <a:r>
              <a:rPr lang="en-US" dirty="0" err="1">
                <a:solidFill>
                  <a:schemeClr val="tx1"/>
                </a:solidFill>
              </a:rPr>
              <a:t>df.shape</a:t>
            </a:r>
            <a:r>
              <a:rPr lang="en-US" dirty="0">
                <a:solidFill>
                  <a:schemeClr val="tx1"/>
                </a:solidFill>
              </a:rPr>
              <a:t> gives the number of rows and columns in the dataframe</a:t>
            </a:r>
          </a:p>
          <a:p>
            <a:r>
              <a:rPr lang="en-US" dirty="0" err="1">
                <a:solidFill>
                  <a:schemeClr val="tx1"/>
                </a:solidFill>
              </a:rPr>
              <a:t>df.to_string</a:t>
            </a:r>
            <a:r>
              <a:rPr lang="en-US" dirty="0">
                <a:solidFill>
                  <a:schemeClr val="tx1"/>
                </a:solidFill>
              </a:rPr>
              <a:t>() gives the whole dataframe as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Df.set_index</a:t>
            </a:r>
            <a:r>
              <a:rPr lang="en-US" dirty="0">
                <a:solidFill>
                  <a:schemeClr val="tx1"/>
                </a:solidFill>
              </a:rPr>
              <a:t>() will set the index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29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FF67-F5D3-4AB2-B061-338EA8BE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65" y="233040"/>
            <a:ext cx="8534400" cy="1276165"/>
          </a:xfrm>
        </p:spPr>
        <p:txBody>
          <a:bodyPr/>
          <a:lstStyle/>
          <a:p>
            <a:r>
              <a:rPr lang="en-IN" dirty="0"/>
              <a:t>DataFrame Column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CE26-2CE4-43D6-84D2-6B463A24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65" y="1358283"/>
            <a:ext cx="9649395" cy="48139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.info() provides an overview of all the columns, number of non-nulls, and data types in a DataFrame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.max() gets the max value from a column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.min() gets the min value from a column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.mean() get the mean value from a column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idxmax</a:t>
            </a:r>
            <a:r>
              <a:rPr lang="en-US" dirty="0">
                <a:solidFill>
                  <a:schemeClr val="tx1"/>
                </a:solidFill>
              </a:rPr>
              <a:t>() gets the integer index position of the max value from a column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idxmin</a:t>
            </a:r>
            <a:r>
              <a:rPr lang="en-US" dirty="0">
                <a:solidFill>
                  <a:schemeClr val="tx1"/>
                </a:solidFill>
              </a:rPr>
              <a:t>() gets the integer index position of the min value from a column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.loc() gets rows (or columns) with particular labels from the index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iloc</a:t>
            </a:r>
            <a:r>
              <a:rPr lang="en-US" dirty="0">
                <a:solidFill>
                  <a:schemeClr val="tx1"/>
                </a:solidFill>
              </a:rPr>
              <a:t>() gets rows (or columns) with particular positions in the index (only takes integers)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.columns gets the list of names of columns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798A-5F78-4F2B-8B3B-38D454F0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09" y="-137934"/>
            <a:ext cx="8534400" cy="1507067"/>
          </a:xfrm>
        </p:spPr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DB-1C2E-4611-812E-A22029B3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77" y="1009481"/>
            <a:ext cx="10910025" cy="361526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NumPy is a general-purpose array-processing package. It provides a high-performance multidimensional array object, and tools for working with these arrays.</a:t>
            </a:r>
          </a:p>
          <a:p>
            <a:pPr>
              <a:lnSpc>
                <a:spcPct val="150000"/>
              </a:lnSpc>
            </a:pPr>
            <a:r>
              <a:rPr lang="en-US" dirty="0"/>
              <a:t>NumPy, which stands for Numerical Python, is a library consisting of multidimensional array objects and a collection of routines for processing those arrays. Using NumPy, mathematical and logical operations on arrays can be performed.</a:t>
            </a:r>
          </a:p>
          <a:p>
            <a:pPr>
              <a:lnSpc>
                <a:spcPct val="150000"/>
              </a:lnSpc>
            </a:pPr>
            <a:r>
              <a:rPr lang="en-US" dirty="0"/>
              <a:t>In NumPy dimensions are called axes. The number of axes is rank.</a:t>
            </a:r>
          </a:p>
          <a:p>
            <a:pPr>
              <a:lnSpc>
                <a:spcPct val="150000"/>
              </a:lnSpc>
            </a:pPr>
            <a:r>
              <a:rPr lang="en-US" dirty="0"/>
              <a:t>NumPy’s array class is called </a:t>
            </a:r>
            <a:r>
              <a:rPr lang="en-US" dirty="0" err="1"/>
              <a:t>ndarray</a:t>
            </a:r>
            <a:r>
              <a:rPr lang="en-US" dirty="0"/>
              <a:t>. It is also known by the alias array.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F61F9-01AE-4011-921A-86BC1EFE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46" y="4383303"/>
            <a:ext cx="7414363" cy="22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AB87-59DF-45AB-B5AD-0BC121F1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2583"/>
            <a:ext cx="8534400" cy="1507067"/>
          </a:xfrm>
        </p:spPr>
        <p:txBody>
          <a:bodyPr/>
          <a:lstStyle/>
          <a:p>
            <a:r>
              <a:rPr lang="en-IN" dirty="0"/>
              <a:t>Reading and writing to and from csv or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85FB-DEAE-44B1-8008-F85D8E03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15" y="1179557"/>
            <a:ext cx="8534400" cy="3615267"/>
          </a:xfrm>
        </p:spPr>
        <p:txBody>
          <a:bodyPr/>
          <a:lstStyle/>
          <a:p>
            <a:r>
              <a:rPr lang="en-IN" dirty="0"/>
              <a:t>Using header attribute</a:t>
            </a:r>
          </a:p>
          <a:p>
            <a:r>
              <a:rPr lang="en-IN" dirty="0"/>
              <a:t>Using </a:t>
            </a:r>
            <a:r>
              <a:rPr lang="en-IN" dirty="0" err="1"/>
              <a:t>skiprows</a:t>
            </a:r>
            <a:r>
              <a:rPr lang="en-IN" dirty="0"/>
              <a:t> attribute</a:t>
            </a:r>
          </a:p>
          <a:p>
            <a:r>
              <a:rPr lang="en-IN" dirty="0"/>
              <a:t>using </a:t>
            </a:r>
            <a:r>
              <a:rPr lang="en-IN" dirty="0" err="1"/>
              <a:t>nrows</a:t>
            </a:r>
            <a:r>
              <a:rPr lang="en-IN" dirty="0"/>
              <a:t> attribute</a:t>
            </a:r>
          </a:p>
          <a:p>
            <a:r>
              <a:rPr lang="en-IN" dirty="0"/>
              <a:t>Replacing invalid values with null before reading </a:t>
            </a:r>
          </a:p>
          <a:p>
            <a:r>
              <a:rPr lang="en-IN" dirty="0"/>
              <a:t>Replacing values for a specific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A3DE4-0C17-4014-89FA-379BE64B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12" y="619834"/>
            <a:ext cx="3805947" cy="75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6AEDE-CACD-45C5-BA35-964FEFAE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47" y="1548809"/>
            <a:ext cx="4250338" cy="75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E07AC-7F65-4523-B698-A6DC359AF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79" y="6114539"/>
            <a:ext cx="7448550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D364A7-6473-490F-BBA0-F36A28FB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445" y="3105150"/>
            <a:ext cx="382905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4BD7B8-9E21-48CC-ADC8-E8C16C470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245" y="4820230"/>
            <a:ext cx="478155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2E328C-323D-44FB-B78C-660602C2C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81" y="4627555"/>
            <a:ext cx="5334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EE07-F142-4E50-9AFF-EC444437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5" y="288524"/>
            <a:ext cx="8534400" cy="1507067"/>
          </a:xfrm>
        </p:spPr>
        <p:txBody>
          <a:bodyPr/>
          <a:lstStyle/>
          <a:p>
            <a:r>
              <a:rPr lang="en-IN" dirty="0"/>
              <a:t>Null values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7DD1-04C2-4DB7-934A-D1DB64A9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5" y="1535837"/>
            <a:ext cx="10714716" cy="48028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Pandas primarily uses the value </a:t>
            </a:r>
            <a:r>
              <a:rPr lang="en-US" dirty="0" err="1">
                <a:solidFill>
                  <a:schemeClr val="tx1"/>
                </a:solidFill>
              </a:rPr>
              <a:t>np.nan</a:t>
            </a:r>
            <a:r>
              <a:rPr lang="en-US" dirty="0">
                <a:solidFill>
                  <a:schemeClr val="tx1"/>
                </a:solidFill>
              </a:rPr>
              <a:t> to represent missing data. It is by default not included in computations.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To make detecting missing values easier (and across different array </a:t>
            </a:r>
            <a:r>
              <a:rPr lang="en-US" dirty="0" err="1">
                <a:solidFill>
                  <a:schemeClr val="tx1"/>
                </a:solidFill>
              </a:rPr>
              <a:t>dtypes</a:t>
            </a:r>
            <a:r>
              <a:rPr lang="en-US" dirty="0">
                <a:solidFill>
                  <a:schemeClr val="tx1"/>
                </a:solidFill>
              </a:rPr>
              <a:t>), pandas provides the </a:t>
            </a:r>
            <a:r>
              <a:rPr lang="en-US" dirty="0" err="1">
                <a:solidFill>
                  <a:schemeClr val="tx1"/>
                </a:solidFill>
              </a:rPr>
              <a:t>isna</a:t>
            </a:r>
            <a:r>
              <a:rPr lang="en-US" dirty="0">
                <a:solidFill>
                  <a:schemeClr val="tx1"/>
                </a:solidFill>
              </a:rPr>
              <a:t>() and </a:t>
            </a:r>
            <a:r>
              <a:rPr lang="en-US" dirty="0" err="1">
                <a:solidFill>
                  <a:schemeClr val="tx1"/>
                </a:solidFill>
              </a:rPr>
              <a:t>notna</a:t>
            </a:r>
            <a:r>
              <a:rPr lang="en-US" dirty="0">
                <a:solidFill>
                  <a:schemeClr val="tx1"/>
                </a:solidFill>
              </a:rPr>
              <a:t>() functions, which are also methods on Series and DataFrame objects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tx1"/>
                </a:solidFill>
              </a:rPr>
              <a:t>Dropna</a:t>
            </a:r>
            <a:r>
              <a:rPr lang="en-US" dirty="0">
                <a:solidFill>
                  <a:schemeClr val="tx1"/>
                </a:solidFill>
              </a:rPr>
              <a:t>() is used to drop all the rows with null values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tx1"/>
                </a:solidFill>
              </a:rPr>
              <a:t>fillna</a:t>
            </a:r>
            <a:r>
              <a:rPr lang="en-US" dirty="0">
                <a:solidFill>
                  <a:schemeClr val="tx1"/>
                </a:solidFill>
              </a:rPr>
              <a:t>() can “fill in” NA values with non-NA data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tx1"/>
                </a:solidFill>
              </a:rPr>
              <a:t>Ffill</a:t>
            </a:r>
            <a:r>
              <a:rPr lang="en-US" dirty="0">
                <a:solidFill>
                  <a:schemeClr val="tx1"/>
                </a:solidFill>
              </a:rPr>
              <a:t>() to fill data in forward direction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tx1"/>
                </a:solidFill>
              </a:rPr>
              <a:t>Bfill</a:t>
            </a:r>
            <a:r>
              <a:rPr lang="en-US" dirty="0">
                <a:solidFill>
                  <a:schemeClr val="tx1"/>
                </a:solidFill>
              </a:rPr>
              <a:t>() to fill data in backward direction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8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8C9A-D209-42DC-A4B7-3B7E514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57" y="300491"/>
            <a:ext cx="8534400" cy="1507067"/>
          </a:xfrm>
        </p:spPr>
        <p:txBody>
          <a:bodyPr/>
          <a:lstStyle/>
          <a:p>
            <a:r>
              <a:rPr lang="en-IN" dirty="0"/>
              <a:t>Group by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19FD-CE93-4F20-8052-0A74E255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34" y="1621366"/>
            <a:ext cx="8534400" cy="3615267"/>
          </a:xfrm>
        </p:spPr>
        <p:txBody>
          <a:bodyPr/>
          <a:lstStyle/>
          <a:p>
            <a:r>
              <a:rPr lang="en-IN" dirty="0"/>
              <a:t>It follows Split , </a:t>
            </a:r>
            <a:r>
              <a:rPr lang="en-IN" dirty="0" err="1"/>
              <a:t>Apply,Combine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FF1C7-B8F0-42E2-A9E3-346B658D2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07893"/>
            <a:ext cx="7714695" cy="41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A64A-894A-4377-B13E-53F7200F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52" y="474625"/>
            <a:ext cx="8534400" cy="1507067"/>
          </a:xfrm>
        </p:spPr>
        <p:txBody>
          <a:bodyPr/>
          <a:lstStyle/>
          <a:p>
            <a:r>
              <a:rPr lang="en-IN" dirty="0"/>
              <a:t>Multi Dimensional Arrays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C036327-5E4D-44BA-890B-34164DBB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52" y="1777753"/>
            <a:ext cx="7631113" cy="3614738"/>
          </a:xfrm>
        </p:spPr>
      </p:pic>
    </p:spTree>
    <p:extLst>
      <p:ext uri="{BB962C8B-B14F-4D97-AF65-F5344CB8AC3E}">
        <p14:creationId xmlns:p14="http://schemas.microsoft.com/office/powerpoint/2010/main" val="18066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9674-3872-4133-92F8-5EC2EEAE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8" y="382051"/>
            <a:ext cx="8534400" cy="1507067"/>
          </a:xfrm>
        </p:spPr>
        <p:txBody>
          <a:bodyPr/>
          <a:lstStyle/>
          <a:p>
            <a:r>
              <a:rPr lang="en-IN" dirty="0"/>
              <a:t>Advantages over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7A2D-738B-46D4-9171-3614FF80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037" y="2177249"/>
            <a:ext cx="4649787" cy="576262"/>
          </a:xfrm>
        </p:spPr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B18D9-5B8F-4C32-93FF-76A7D368F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7023" y="2177249"/>
            <a:ext cx="4665134" cy="576262"/>
          </a:xfrm>
        </p:spPr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20656-3EA9-46E0-A97A-22C492AB3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64502" y="2753511"/>
            <a:ext cx="4929188" cy="3030538"/>
          </a:xfrm>
        </p:spPr>
        <p:txBody>
          <a:bodyPr/>
          <a:lstStyle/>
          <a:p>
            <a:r>
              <a:rPr lang="en-IN" dirty="0"/>
              <a:t>Fast performance</a:t>
            </a:r>
          </a:p>
          <a:p>
            <a:r>
              <a:rPr lang="en-IN" dirty="0"/>
              <a:t>Occupies less space</a:t>
            </a:r>
          </a:p>
          <a:p>
            <a:r>
              <a:rPr lang="en-IN" dirty="0"/>
              <a:t>Continuous allocation of memory</a:t>
            </a:r>
          </a:p>
          <a:p>
            <a:r>
              <a:rPr lang="en-IN" dirty="0"/>
              <a:t>Can do mathematical operations</a:t>
            </a:r>
          </a:p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41E1E1-81A8-4D1A-BBF7-A3243396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168" y="2761978"/>
            <a:ext cx="4937655" cy="3030538"/>
          </a:xfrm>
        </p:spPr>
        <p:txBody>
          <a:bodyPr/>
          <a:lstStyle/>
          <a:p>
            <a:r>
              <a:rPr lang="en-IN" dirty="0"/>
              <a:t>Slow performance	</a:t>
            </a:r>
          </a:p>
          <a:p>
            <a:r>
              <a:rPr lang="en-IN" dirty="0"/>
              <a:t>Occupies more space	</a:t>
            </a:r>
          </a:p>
          <a:p>
            <a:r>
              <a:rPr lang="en-IN" dirty="0"/>
              <a:t>Random allocation of memory</a:t>
            </a:r>
          </a:p>
          <a:p>
            <a:r>
              <a:rPr lang="en-IN" dirty="0"/>
              <a:t>Mathematical operations give error	</a:t>
            </a:r>
          </a:p>
        </p:txBody>
      </p:sp>
    </p:spTree>
    <p:extLst>
      <p:ext uri="{BB962C8B-B14F-4D97-AF65-F5344CB8AC3E}">
        <p14:creationId xmlns:p14="http://schemas.microsoft.com/office/powerpoint/2010/main" val="238067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1FE-73BF-45AC-A8B4-B2B85B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91" y="456870"/>
            <a:ext cx="7625287" cy="590695"/>
          </a:xfrm>
        </p:spPr>
        <p:txBody>
          <a:bodyPr>
            <a:normAutofit fontScale="90000"/>
          </a:bodyPr>
          <a:lstStyle/>
          <a:p>
            <a:r>
              <a:rPr lang="en-IN" dirty="0"/>
              <a:t>Array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0A3-1822-4488-BCBE-6CB879E0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91" y="1207363"/>
            <a:ext cx="10341854" cy="480709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List</a:t>
            </a:r>
          </a:p>
          <a:p>
            <a:r>
              <a:rPr lang="en-IN" dirty="0">
                <a:solidFill>
                  <a:schemeClr val="tx1"/>
                </a:solidFill>
              </a:rPr>
              <a:t>Tuple</a:t>
            </a:r>
          </a:p>
          <a:p>
            <a:r>
              <a:rPr lang="en-IN" dirty="0">
                <a:solidFill>
                  <a:schemeClr val="tx1"/>
                </a:solidFill>
              </a:rPr>
              <a:t>Random</a:t>
            </a:r>
          </a:p>
          <a:p>
            <a:r>
              <a:rPr lang="en-IN" dirty="0">
                <a:solidFill>
                  <a:schemeClr val="tx1"/>
                </a:solidFill>
              </a:rPr>
              <a:t>Ones</a:t>
            </a:r>
          </a:p>
          <a:p>
            <a:r>
              <a:rPr lang="en-IN" dirty="0">
                <a:solidFill>
                  <a:schemeClr val="tx1"/>
                </a:solidFill>
              </a:rPr>
              <a:t>Zeros</a:t>
            </a:r>
          </a:p>
          <a:p>
            <a:r>
              <a:rPr lang="en-IN" dirty="0">
                <a:solidFill>
                  <a:schemeClr val="tx1"/>
                </a:solidFill>
              </a:rPr>
              <a:t>Full</a:t>
            </a:r>
          </a:p>
          <a:p>
            <a:r>
              <a:rPr lang="en-IN" dirty="0" err="1">
                <a:solidFill>
                  <a:schemeClr val="tx1"/>
                </a:solidFill>
              </a:rPr>
              <a:t>Arange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Linspace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BFBB2-BB07-4B49-B4B2-E0158D88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085" y="1207363"/>
            <a:ext cx="44386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D97EE-D017-4626-8E0A-4DB856E7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14" y="3010294"/>
            <a:ext cx="3571875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3F165-D5EC-4B3D-8AA1-D29FF21C8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085" y="4521901"/>
            <a:ext cx="4591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EC40-45E2-4069-900B-7BB74635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00" y="670635"/>
            <a:ext cx="8534400" cy="1507067"/>
          </a:xfrm>
        </p:spPr>
        <p:txBody>
          <a:bodyPr/>
          <a:lstStyle/>
          <a:p>
            <a:r>
              <a:rPr lang="en-IN" dirty="0"/>
              <a:t>Inspecting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71FE-A9D0-4912-B8E1-F91DB38D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00" y="2177702"/>
            <a:ext cx="8534400" cy="361526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ndarray.ndim  - Gives the dimensions of the array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ndarray.shape</a:t>
            </a:r>
            <a:r>
              <a:rPr lang="en-IN" dirty="0"/>
              <a:t>- Gives the shape of the array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ndarray.dtype</a:t>
            </a:r>
            <a:r>
              <a:rPr lang="en-IN" dirty="0"/>
              <a:t> –Gives the datatype of the array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ndarray.size</a:t>
            </a:r>
            <a:r>
              <a:rPr lang="en-IN" dirty="0"/>
              <a:t> – Gives the number of elements in the array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3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A2B-26BE-4530-9803-E0A88AB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3704"/>
            <a:ext cx="8534400" cy="1039455"/>
          </a:xfrm>
        </p:spPr>
        <p:txBody>
          <a:bodyPr/>
          <a:lstStyle/>
          <a:p>
            <a:r>
              <a:rPr lang="en-IN" dirty="0"/>
              <a:t>Array indexing and slicing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C0995B-48E5-4911-B710-0C5E88D80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589317"/>
              </p:ext>
            </p:extLst>
          </p:nvPr>
        </p:nvGraphicFramePr>
        <p:xfrm>
          <a:off x="732193" y="3730841"/>
          <a:ext cx="8486420" cy="176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177421709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9584119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6219652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0566172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287536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04960528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5108031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58331639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519683761"/>
                    </a:ext>
                  </a:extLst>
                </a:gridCol>
                <a:gridCol w="805460">
                  <a:extLst>
                    <a:ext uri="{9D8B030D-6E8A-4147-A177-3AD203B41FA5}">
                      <a16:colId xmlns:a16="http://schemas.microsoft.com/office/drawing/2014/main" val="2649475616"/>
                    </a:ext>
                  </a:extLst>
                </a:gridCol>
              </a:tblGrid>
              <a:tr h="5880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65458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r>
                        <a:rPr lang="en-IN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00118"/>
                  </a:ext>
                </a:extLst>
              </a:tr>
              <a:tr h="588000">
                <a:tc>
                  <a:txBody>
                    <a:bodyPr/>
                    <a:lstStyle/>
                    <a:p>
                      <a:r>
                        <a:rPr lang="en-IN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5009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8BCDC6-F427-4E5D-9ED3-DE3EEFC2C10B}"/>
              </a:ext>
            </a:extLst>
          </p:cNvPr>
          <p:cNvSpPr txBox="1"/>
          <p:nvPr/>
        </p:nvSpPr>
        <p:spPr>
          <a:xfrm>
            <a:off x="463434" y="1363159"/>
            <a:ext cx="1126513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Knowing the basics of array indexing is important for </a:t>
            </a:r>
            <a:r>
              <a:rPr lang="en-US" dirty="0" err="1"/>
              <a:t>analysing</a:t>
            </a:r>
            <a:r>
              <a:rPr lang="en-US" dirty="0"/>
              <a:t> and manipulating the array object.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slice object that is of the form start : stop : step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Get a specific element [</a:t>
            </a:r>
            <a:r>
              <a:rPr lang="en-US" dirty="0" err="1"/>
              <a:t>r,c</a:t>
            </a:r>
            <a:r>
              <a:rPr lang="en-US" dirty="0"/>
              <a:t>]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538B7B-B9F0-43EF-A26F-CFC641A163B4}"/>
              </a:ext>
            </a:extLst>
          </p:cNvPr>
          <p:cNvCxnSpPr/>
          <p:nvPr/>
        </p:nvCxnSpPr>
        <p:spPr>
          <a:xfrm>
            <a:off x="732193" y="3506680"/>
            <a:ext cx="58639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B33740-F029-47BF-92FC-568F66084FBC}"/>
              </a:ext>
            </a:extLst>
          </p:cNvPr>
          <p:cNvCxnSpPr/>
          <p:nvPr/>
        </p:nvCxnSpPr>
        <p:spPr>
          <a:xfrm flipH="1">
            <a:off x="2388093" y="5814874"/>
            <a:ext cx="6596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3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EC1355-D1F8-45D8-8CEC-174DF31F6A05}"/>
              </a:ext>
            </a:extLst>
          </p:cNvPr>
          <p:cNvSpPr/>
          <p:nvPr/>
        </p:nvSpPr>
        <p:spPr>
          <a:xfrm>
            <a:off x="2991775" y="1473694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a1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033F3-802C-4226-809D-D0E66B1622F3}"/>
              </a:ext>
            </a:extLst>
          </p:cNvPr>
          <p:cNvSpPr/>
          <p:nvPr/>
        </p:nvSpPr>
        <p:spPr>
          <a:xfrm>
            <a:off x="6368251" y="2729886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6EFFB-7C51-42BE-B9DE-CFE1E6F3796D}"/>
              </a:ext>
            </a:extLst>
          </p:cNvPr>
          <p:cNvSpPr/>
          <p:nvPr/>
        </p:nvSpPr>
        <p:spPr>
          <a:xfrm>
            <a:off x="5212674" y="2729886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F3737-9F8A-414C-A33B-3F7C42A42E7E}"/>
              </a:ext>
            </a:extLst>
          </p:cNvPr>
          <p:cNvSpPr/>
          <p:nvPr/>
        </p:nvSpPr>
        <p:spPr>
          <a:xfrm>
            <a:off x="4085208" y="2729886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A6A5E-34E3-4478-9B55-A2551E2CE221}"/>
              </a:ext>
            </a:extLst>
          </p:cNvPr>
          <p:cNvSpPr/>
          <p:nvPr/>
        </p:nvSpPr>
        <p:spPr>
          <a:xfrm>
            <a:off x="2993255" y="2729886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B2F9A-B1D4-40AF-8B9A-5395FB5C6402}"/>
              </a:ext>
            </a:extLst>
          </p:cNvPr>
          <p:cNvSpPr/>
          <p:nvPr/>
        </p:nvSpPr>
        <p:spPr>
          <a:xfrm>
            <a:off x="6335700" y="1473694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9816C-6F13-4D19-8471-2B810DFAF6B7}"/>
              </a:ext>
            </a:extLst>
          </p:cNvPr>
          <p:cNvSpPr/>
          <p:nvPr/>
        </p:nvSpPr>
        <p:spPr>
          <a:xfrm>
            <a:off x="5202317" y="1494408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44B33-F225-4E2B-BDE9-4348B872E579}"/>
              </a:ext>
            </a:extLst>
          </p:cNvPr>
          <p:cNvSpPr/>
          <p:nvPr/>
        </p:nvSpPr>
        <p:spPr>
          <a:xfrm>
            <a:off x="4097046" y="1473694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ABEBD-8F01-4C29-A364-A749E03FF8C5}"/>
              </a:ext>
            </a:extLst>
          </p:cNvPr>
          <p:cNvSpPr/>
          <p:nvPr/>
        </p:nvSpPr>
        <p:spPr>
          <a:xfrm>
            <a:off x="6325345" y="3829242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274DE-446C-4294-925A-495A345BE343}"/>
              </a:ext>
            </a:extLst>
          </p:cNvPr>
          <p:cNvSpPr/>
          <p:nvPr/>
        </p:nvSpPr>
        <p:spPr>
          <a:xfrm>
            <a:off x="5190477" y="3817403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EAF4B-CD68-49FA-9B90-3E4F55484B38}"/>
              </a:ext>
            </a:extLst>
          </p:cNvPr>
          <p:cNvSpPr/>
          <p:nvPr/>
        </p:nvSpPr>
        <p:spPr>
          <a:xfrm>
            <a:off x="4085208" y="3827761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BB77C-DE55-4248-B0FF-FD8166F3A492}"/>
              </a:ext>
            </a:extLst>
          </p:cNvPr>
          <p:cNvSpPr/>
          <p:nvPr/>
        </p:nvSpPr>
        <p:spPr>
          <a:xfrm>
            <a:off x="2996215" y="3833678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C0760-4727-4DF6-B933-93FB526E468C}"/>
              </a:ext>
            </a:extLst>
          </p:cNvPr>
          <p:cNvSpPr/>
          <p:nvPr/>
        </p:nvSpPr>
        <p:spPr>
          <a:xfrm>
            <a:off x="7566734" y="2718047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8129A-DA39-405C-B502-7621A2298A77}"/>
              </a:ext>
            </a:extLst>
          </p:cNvPr>
          <p:cNvSpPr/>
          <p:nvPr/>
        </p:nvSpPr>
        <p:spPr>
          <a:xfrm>
            <a:off x="7534183" y="1461855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89C8C-A8AF-43C7-95FF-11B8B38956D0}"/>
              </a:ext>
            </a:extLst>
          </p:cNvPr>
          <p:cNvSpPr/>
          <p:nvPr/>
        </p:nvSpPr>
        <p:spPr>
          <a:xfrm>
            <a:off x="7523828" y="3817403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83490-1A8D-47CE-B523-18DB526763EE}"/>
              </a:ext>
            </a:extLst>
          </p:cNvPr>
          <p:cNvSpPr/>
          <p:nvPr/>
        </p:nvSpPr>
        <p:spPr>
          <a:xfrm>
            <a:off x="6320905" y="5042523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5C46CA-467A-45CE-BDEC-25DB62439F3B}"/>
              </a:ext>
            </a:extLst>
          </p:cNvPr>
          <p:cNvSpPr/>
          <p:nvPr/>
        </p:nvSpPr>
        <p:spPr>
          <a:xfrm>
            <a:off x="5186037" y="5030684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26208-72A1-43ED-A2C0-C8C34651F0B4}"/>
              </a:ext>
            </a:extLst>
          </p:cNvPr>
          <p:cNvSpPr/>
          <p:nvPr/>
        </p:nvSpPr>
        <p:spPr>
          <a:xfrm>
            <a:off x="4080768" y="5041042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D7692B-9F90-4136-8314-A51461530E2D}"/>
              </a:ext>
            </a:extLst>
          </p:cNvPr>
          <p:cNvSpPr/>
          <p:nvPr/>
        </p:nvSpPr>
        <p:spPr>
          <a:xfrm>
            <a:off x="2991775" y="5046959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25429B-7A97-4DAA-A090-B58CC295670D}"/>
              </a:ext>
            </a:extLst>
          </p:cNvPr>
          <p:cNvSpPr/>
          <p:nvPr/>
        </p:nvSpPr>
        <p:spPr>
          <a:xfrm>
            <a:off x="7519388" y="5030684"/>
            <a:ext cx="9144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FCCF60-ADAA-4D38-8903-3B6E67A1BD17}"/>
              </a:ext>
            </a:extLst>
          </p:cNvPr>
          <p:cNvSpPr txBox="1"/>
          <p:nvPr/>
        </p:nvSpPr>
        <p:spPr>
          <a:xfrm>
            <a:off x="952870" y="573475"/>
            <a:ext cx="407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ARRAY SLICING</a:t>
            </a:r>
          </a:p>
        </p:txBody>
      </p:sp>
    </p:spTree>
    <p:extLst>
      <p:ext uri="{BB962C8B-B14F-4D97-AF65-F5344CB8AC3E}">
        <p14:creationId xmlns:p14="http://schemas.microsoft.com/office/powerpoint/2010/main" val="371585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8E46-7FFD-45FE-A302-B48D074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8913"/>
            <a:ext cx="8534400" cy="1507067"/>
          </a:xfrm>
        </p:spPr>
        <p:txBody>
          <a:bodyPr/>
          <a:lstStyle/>
          <a:p>
            <a:r>
              <a:rPr lang="en-IN" b="1" dirty="0"/>
              <a:t>Basic operations 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80CF-129E-4E94-995C-F5B6BAC6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56" y="1981939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Addition</a:t>
            </a:r>
          </a:p>
          <a:p>
            <a:r>
              <a:rPr lang="en-IN" dirty="0">
                <a:solidFill>
                  <a:schemeClr val="tx1"/>
                </a:solidFill>
              </a:rPr>
              <a:t>Subtraction</a:t>
            </a:r>
          </a:p>
          <a:p>
            <a:r>
              <a:rPr lang="en-IN" dirty="0">
                <a:solidFill>
                  <a:schemeClr val="tx1"/>
                </a:solidFill>
              </a:rPr>
              <a:t>Multiplication</a:t>
            </a:r>
          </a:p>
          <a:p>
            <a:r>
              <a:rPr lang="en-IN" dirty="0">
                <a:solidFill>
                  <a:schemeClr val="tx1"/>
                </a:solidFill>
              </a:rPr>
              <a:t>Division</a:t>
            </a:r>
          </a:p>
          <a:p>
            <a:r>
              <a:rPr lang="en-IN" dirty="0">
                <a:solidFill>
                  <a:schemeClr val="tx1"/>
                </a:solidFill>
              </a:rPr>
              <a:t>Unary operators</a:t>
            </a:r>
          </a:p>
          <a:p>
            <a:r>
              <a:rPr lang="en-IN" dirty="0">
                <a:solidFill>
                  <a:schemeClr val="tx1"/>
                </a:solidFill>
              </a:rPr>
              <a:t>Transpose</a:t>
            </a:r>
          </a:p>
          <a:p>
            <a:r>
              <a:rPr lang="en-IN" dirty="0">
                <a:solidFill>
                  <a:schemeClr val="tx1"/>
                </a:solidFill>
              </a:rPr>
              <a:t>Sorting of array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9942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1798</TotalTime>
  <Words>1097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Slice</vt:lpstr>
      <vt:lpstr>numpy</vt:lpstr>
      <vt:lpstr>Introduction to numpy</vt:lpstr>
      <vt:lpstr>Multi Dimensional Arrays</vt:lpstr>
      <vt:lpstr>Advantages over lists</vt:lpstr>
      <vt:lpstr>Array creation</vt:lpstr>
      <vt:lpstr>Inspecting the array</vt:lpstr>
      <vt:lpstr>Array indexing and slicing</vt:lpstr>
      <vt:lpstr>PowerPoint Presentation</vt:lpstr>
      <vt:lpstr>Basic operations on array</vt:lpstr>
      <vt:lpstr>Stacking and splitting of arrays</vt:lpstr>
      <vt:lpstr>PANDAS</vt:lpstr>
      <vt:lpstr>Introduction to pandas</vt:lpstr>
      <vt:lpstr>Series</vt:lpstr>
      <vt:lpstr>Creating a series</vt:lpstr>
      <vt:lpstr>Accessing the series</vt:lpstr>
      <vt:lpstr>Pandas data table representation</vt:lpstr>
      <vt:lpstr>Creating a DATAFRAME</vt:lpstr>
      <vt:lpstr>DataFrame Functions</vt:lpstr>
      <vt:lpstr>DataFrame Column Functions</vt:lpstr>
      <vt:lpstr>Reading and writing to and from csv or excel</vt:lpstr>
      <vt:lpstr>Null values in pandas</vt:lpstr>
      <vt:lpstr>Group by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Venu Gannu</dc:creator>
  <cp:lastModifiedBy>Venu Gannu</cp:lastModifiedBy>
  <cp:revision>20</cp:revision>
  <dcterms:created xsi:type="dcterms:W3CDTF">2022-04-21T08:40:26Z</dcterms:created>
  <dcterms:modified xsi:type="dcterms:W3CDTF">2022-04-27T17:54:35Z</dcterms:modified>
</cp:coreProperties>
</file>