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9"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73"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E87909-5191-4871-854A-3FE3C9F753D2}" v="34" dt="2024-08-31T19:04:55.40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Full-Time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Admin Offices</c:v>
                </c:pt>
                <c:pt idx="1">
                  <c:v>Executive Office</c:v>
                </c:pt>
                <c:pt idx="2">
                  <c:v>IT/IS</c:v>
                </c:pt>
                <c:pt idx="3">
                  <c:v>Production</c:v>
                </c:pt>
                <c:pt idx="4">
                  <c:v>Sales</c:v>
                </c:pt>
                <c:pt idx="5">
                  <c:v>Software Engineering</c:v>
                </c:pt>
              </c:strCache>
            </c:strRef>
          </c:cat>
          <c:val>
            <c:numRef>
              <c:f>Sheet1!$B$2:$B$7</c:f>
              <c:numCache>
                <c:formatCode>General</c:formatCode>
                <c:ptCount val="6"/>
                <c:pt idx="0">
                  <c:v>14</c:v>
                </c:pt>
                <c:pt idx="1">
                  <c:v>6</c:v>
                </c:pt>
                <c:pt idx="2">
                  <c:v>76</c:v>
                </c:pt>
                <c:pt idx="3">
                  <c:v>336</c:v>
                </c:pt>
                <c:pt idx="4">
                  <c:v>56</c:v>
                </c:pt>
                <c:pt idx="5">
                  <c:v>16</c:v>
                </c:pt>
              </c:numCache>
            </c:numRef>
          </c:val>
          <c:extLst>
            <c:ext xmlns:c16="http://schemas.microsoft.com/office/drawing/2014/chart" uri="{C3380CC4-5D6E-409C-BE32-E72D297353CC}">
              <c16:uniqueId val="{00000000-6D3B-420D-A14B-E448594C38C6}"/>
            </c:ext>
          </c:extLst>
        </c:ser>
        <c:ser>
          <c:idx val="1"/>
          <c:order val="1"/>
          <c:tx>
            <c:strRef>
              <c:f>Sheet1!$C$1</c:f>
              <c:strCache>
                <c:ptCount val="1"/>
                <c:pt idx="0">
                  <c:v>Part-Time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Admin Offices</c:v>
                </c:pt>
                <c:pt idx="1">
                  <c:v>Executive Office</c:v>
                </c:pt>
                <c:pt idx="2">
                  <c:v>IT/IS</c:v>
                </c:pt>
                <c:pt idx="3">
                  <c:v>Production</c:v>
                </c:pt>
                <c:pt idx="4">
                  <c:v>Sales</c:v>
                </c:pt>
                <c:pt idx="5">
                  <c:v>Software Engineering</c:v>
                </c:pt>
              </c:strCache>
            </c:strRef>
          </c:cat>
          <c:val>
            <c:numRef>
              <c:f>Sheet1!$C$2:$C$7</c:f>
              <c:numCache>
                <c:formatCode>General</c:formatCode>
                <c:ptCount val="6"/>
                <c:pt idx="0">
                  <c:v>19</c:v>
                </c:pt>
                <c:pt idx="1">
                  <c:v>7</c:v>
                </c:pt>
                <c:pt idx="2">
                  <c:v>60</c:v>
                </c:pt>
                <c:pt idx="3">
                  <c:v>318</c:v>
                </c:pt>
                <c:pt idx="4">
                  <c:v>43</c:v>
                </c:pt>
                <c:pt idx="5">
                  <c:v>30</c:v>
                </c:pt>
              </c:numCache>
            </c:numRef>
          </c:val>
          <c:extLst>
            <c:ext xmlns:c16="http://schemas.microsoft.com/office/drawing/2014/chart" uri="{C3380CC4-5D6E-409C-BE32-E72D297353CC}">
              <c16:uniqueId val="{00000001-6D3B-420D-A14B-E448594C38C6}"/>
            </c:ext>
          </c:extLst>
        </c:ser>
        <c:ser>
          <c:idx val="2"/>
          <c:order val="2"/>
          <c:tx>
            <c:strRef>
              <c:f>Sheet1!$D$1</c:f>
              <c:strCache>
                <c:ptCount val="1"/>
                <c:pt idx="0">
                  <c:v>Temporary</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Admin Offices</c:v>
                </c:pt>
                <c:pt idx="1">
                  <c:v>Executive Office</c:v>
                </c:pt>
                <c:pt idx="2">
                  <c:v>IT/IS</c:v>
                </c:pt>
                <c:pt idx="3">
                  <c:v>Production</c:v>
                </c:pt>
                <c:pt idx="4">
                  <c:v>Sales</c:v>
                </c:pt>
                <c:pt idx="5">
                  <c:v>Software Engineering</c:v>
                </c:pt>
              </c:strCache>
            </c:strRef>
          </c:cat>
          <c:val>
            <c:numRef>
              <c:f>Sheet1!$D$2:$D$7</c:f>
              <c:numCache>
                <c:formatCode>General</c:formatCode>
                <c:ptCount val="6"/>
                <c:pt idx="0">
                  <c:v>15</c:v>
                </c:pt>
                <c:pt idx="1">
                  <c:v>6</c:v>
                </c:pt>
                <c:pt idx="2">
                  <c:v>88</c:v>
                </c:pt>
                <c:pt idx="3">
                  <c:v>360</c:v>
                </c:pt>
                <c:pt idx="4">
                  <c:v>65</c:v>
                </c:pt>
                <c:pt idx="5">
                  <c:v>18</c:v>
                </c:pt>
              </c:numCache>
            </c:numRef>
          </c:val>
          <c:extLst>
            <c:ext xmlns:c16="http://schemas.microsoft.com/office/drawing/2014/chart" uri="{C3380CC4-5D6E-409C-BE32-E72D297353CC}">
              <c16:uniqueId val="{00000002-6D3B-420D-A14B-E448594C38C6}"/>
            </c:ext>
          </c:extLst>
        </c:ser>
        <c:dLbls>
          <c:showLegendKey val="0"/>
          <c:showVal val="0"/>
          <c:showCatName val="0"/>
          <c:showSerName val="0"/>
          <c:showPercent val="0"/>
          <c:showBubbleSize val="0"/>
        </c:dLbls>
        <c:gapWidth val="100"/>
        <c:overlap val="-24"/>
        <c:axId val="1666498911"/>
        <c:axId val="1666500351"/>
      </c:barChart>
      <c:catAx>
        <c:axId val="166649891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6500351"/>
        <c:crosses val="autoZero"/>
        <c:auto val="1"/>
        <c:lblAlgn val="ctr"/>
        <c:lblOffset val="100"/>
        <c:noMultiLvlLbl val="0"/>
      </c:catAx>
      <c:valAx>
        <c:axId val="1666500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6498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3259522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689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174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863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0075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8988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54113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27886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54929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5780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04004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8928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86450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2132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1789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6925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9002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85892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9563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5243852"/>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 id="2147483947"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81000" y="269294"/>
            <a:ext cx="8305799" cy="2121863"/>
          </a:xfrm>
          <a:prstGeom prst="rect">
            <a:avLst/>
          </a:prstGeom>
        </p:spPr>
        <p:txBody>
          <a:bodyPr vert="horz" wrap="square" lIns="0" tIns="16510" rIns="0" bIns="0" rtlCol="0">
            <a:spAutoFit/>
          </a:bodyPr>
          <a:lstStyle/>
          <a:p>
            <a:pPr marL="3213735">
              <a:spcBef>
                <a:spcPts val="130"/>
              </a:spcBef>
            </a:pPr>
            <a:r>
              <a:rPr lang="en-US" sz="4000" b="1" dirty="0">
                <a:solidFill>
                  <a:schemeClr val="accent5">
                    <a:lumMod val="60000"/>
                    <a:lumOff val="40000"/>
                  </a:schemeClr>
                </a:solidFill>
                <a:latin typeface="Times New Roman" panose="02020603050405020304" pitchFamily="18" charset="0"/>
                <a:cs typeface="Times New Roman" panose="02020603050405020304" pitchFamily="18" charset="0"/>
              </a:rPr>
              <a:t>Employee Data Analysis using Excel</a:t>
            </a:r>
            <a:r>
              <a:rPr lang="en-US" sz="4000" b="1" i="0" dirty="0">
                <a:solidFill>
                  <a:schemeClr val="accent5">
                    <a:lumMod val="60000"/>
                    <a:lumOff val="40000"/>
                  </a:schemeClr>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057400" y="2590800"/>
            <a:ext cx="8610600" cy="2616101"/>
          </a:xfrm>
          <a:prstGeom prst="rect">
            <a:avLst/>
          </a:prstGeom>
          <a:noFill/>
        </p:spPr>
        <p:txBody>
          <a:bodyPr wrap="square" rtlCol="0">
            <a:spAutoFit/>
          </a:bodyPr>
          <a:lstStyle/>
          <a:p>
            <a:r>
              <a:rPr lang="en-US" sz="2800" b="1" dirty="0"/>
              <a:t>STUDENT NAME: </a:t>
            </a:r>
            <a:r>
              <a:rPr lang="en-US" sz="2800" dirty="0"/>
              <a:t>JYOTHSNA P S</a:t>
            </a:r>
          </a:p>
          <a:p>
            <a:r>
              <a:rPr lang="en-US" sz="2800" b="1" dirty="0"/>
              <a:t>REGISTER NO:</a:t>
            </a:r>
            <a:r>
              <a:rPr lang="en-US" sz="2800" dirty="0"/>
              <a:t>312209684</a:t>
            </a:r>
          </a:p>
          <a:p>
            <a:r>
              <a:rPr lang="en-US" sz="2800" b="1" dirty="0"/>
              <a:t>NAAN MUDHALVAN ID: </a:t>
            </a:r>
            <a:r>
              <a:rPr lang="en-US" sz="2800" dirty="0"/>
              <a:t>asunm1353312209684</a:t>
            </a:r>
          </a:p>
          <a:p>
            <a:r>
              <a:rPr lang="en-US" sz="2800" b="1" dirty="0"/>
              <a:t>DEPARTMENT: </a:t>
            </a:r>
            <a:r>
              <a:rPr lang="en-US" sz="2800" dirty="0"/>
              <a:t>B.com Marketing Management</a:t>
            </a:r>
          </a:p>
          <a:p>
            <a:r>
              <a:rPr lang="en-US" sz="2800" b="1" dirty="0"/>
              <a:t>COLLEGE: </a:t>
            </a:r>
            <a:r>
              <a:rPr lang="en-US" sz="2800" dirty="0"/>
              <a:t>Anna Adarsh College for Women</a:t>
            </a:r>
          </a:p>
          <a:p>
            <a:r>
              <a:rPr lang="en-US" sz="2400" dirty="0">
                <a:solidFill>
                  <a:schemeClr val="accent4">
                    <a:lumMod val="60000"/>
                    <a:lumOff val="40000"/>
                  </a:schemeClr>
                </a:solidFill>
              </a:rPr>
              <a:t>           </a:t>
            </a:r>
            <a:endParaRPr lang="en-IN" sz="2400" dirty="0">
              <a:solidFill>
                <a:schemeClr val="accent4">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cap="all" dirty="0">
                <a:solidFill>
                  <a:schemeClr val="accent5">
                    <a:lumMod val="60000"/>
                    <a:lumOff val="40000"/>
                  </a:schemeClr>
                </a:solidFill>
                <a:effectLst>
                  <a:outerShdw blurRad="50800" dist="63500" dir="2700000" algn="tl" rotWithShape="0">
                    <a:srgbClr val="000000">
                      <a:alpha val="48000"/>
                    </a:srgbClr>
                  </a:outerShdw>
                </a:effectLst>
                <a:latin typeface="Times New Roman" panose="02020603050405020304" pitchFamily="18" charset="0"/>
                <a:ea typeface="+mj-ea"/>
                <a:cs typeface="Times New Roman" panose="02020603050405020304" pitchFamily="18" charset="0"/>
              </a:rPr>
              <a:t>MODELLING</a:t>
            </a:r>
          </a:p>
        </p:txBody>
      </p:sp>
      <p:sp>
        <p:nvSpPr>
          <p:cNvPr id="2" name="TextBox 1">
            <a:extLst>
              <a:ext uri="{FF2B5EF4-FFF2-40B4-BE49-F238E27FC236}">
                <a16:creationId xmlns:a16="http://schemas.microsoft.com/office/drawing/2014/main" id="{FACB94A8-763F-2A22-1E4B-2A8254217805}"/>
              </a:ext>
            </a:extLst>
          </p:cNvPr>
          <p:cNvSpPr txBox="1"/>
          <p:nvPr/>
        </p:nvSpPr>
        <p:spPr>
          <a:xfrm>
            <a:off x="1219200" y="890199"/>
            <a:ext cx="8972550" cy="6186309"/>
          </a:xfrm>
          <a:prstGeom prst="rect">
            <a:avLst/>
          </a:prstGeom>
          <a:noFill/>
        </p:spPr>
        <p:txBody>
          <a:bodyPr wrap="square" rtlCol="0">
            <a:spAutoFit/>
          </a:bodyPr>
          <a:lstStyle/>
          <a:p>
            <a:pPr marL="342900" indent="-342900">
              <a:buAutoNum type="arabicPeriod"/>
            </a:pPr>
            <a:r>
              <a:rPr lang="en-IN" sz="2400" dirty="0">
                <a:latin typeface="Times New Roman" panose="02020603050405020304" pitchFamily="18" charset="0"/>
                <a:cs typeface="Times New Roman" panose="02020603050405020304" pitchFamily="18" charset="0"/>
              </a:rPr>
              <a:t>DATA COLLECTION: OUR DATA IS COLLECTED FROM “KAGGLE” UNDER THE TITLE EMPLOYMENT DATA SET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 DATA CLEANING: FROM 26 CHARACTERISTICS- SELECTED 12 FEATURES</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EMPLOYMENT NAME</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START DATE / EXIT DATE</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EMAIL ID</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BUSINESS UNIT</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EMPLOYMENT CLASSIFICATION</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EMPLOYMENT STATUS</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DIVISION</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GENDER</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DEPARTMENGT TYPE</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PERFORMANCE METRICS</a:t>
            </a:r>
          </a:p>
          <a:p>
            <a:endParaRPr lang="en-IN" dirty="0"/>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ECA88-5197-D875-CF2E-6E29DEF507B4}"/>
              </a:ext>
            </a:extLst>
          </p:cNvPr>
          <p:cNvSpPr>
            <a:spLocks noGrp="1"/>
          </p:cNvSpPr>
          <p:nvPr>
            <p:ph type="subTitle" idx="4"/>
          </p:nvPr>
        </p:nvSpPr>
        <p:spPr>
          <a:xfrm>
            <a:off x="304800" y="762000"/>
            <a:ext cx="10058400" cy="5221238"/>
          </a:xfrm>
        </p:spPr>
        <p:txBody>
          <a:bodyPr/>
          <a:lstStyle/>
          <a:p>
            <a:pPr marL="0" indent="0">
              <a:buNone/>
            </a:pPr>
            <a:r>
              <a:rPr lang="en-IN" sz="2400" dirty="0">
                <a:latin typeface="Times New Roman" panose="02020603050405020304" pitchFamily="18" charset="0"/>
                <a:cs typeface="Times New Roman" panose="02020603050405020304" pitchFamily="18" charset="0"/>
              </a:rPr>
              <a:t>3. TECHNIQUES: OMITTED EVERY BLANK SPACE USING THE FILTER TAB</a:t>
            </a:r>
          </a:p>
          <a:p>
            <a:pPr marL="0" indent="0">
              <a:buNone/>
            </a:pPr>
            <a:r>
              <a:rPr lang="en-IN" sz="2400" dirty="0">
                <a:latin typeface="Times New Roman" panose="02020603050405020304" pitchFamily="18" charset="0"/>
                <a:cs typeface="Times New Roman" panose="02020603050405020304" pitchFamily="18" charset="0"/>
              </a:rPr>
              <a:t>4. PIVOT TABLE: CREATED A PIVOT TABLE WITH THE DATA COLLECTED BY ARRANGING FETURES EACH IN A ROW, COLUMN, FILTER TABS ETC ACCORDING TO OUR RESEARCH.</a:t>
            </a:r>
          </a:p>
          <a:p>
            <a:pPr marL="0" indent="0">
              <a:buNone/>
            </a:pPr>
            <a:r>
              <a:rPr lang="en-IN" sz="2400" dirty="0">
                <a:latin typeface="Times New Roman" panose="02020603050405020304" pitchFamily="18" charset="0"/>
                <a:cs typeface="Times New Roman" panose="02020603050405020304" pitchFamily="18" charset="0"/>
              </a:rPr>
              <a:t>5. CHART: CREATED A GRAPH RESPECTIVE TO OUR PIVOT TABLE TO GET A FINAL RESULT.</a:t>
            </a:r>
          </a:p>
          <a:p>
            <a:pPr marL="0" indent="0">
              <a:buNone/>
            </a:pPr>
            <a:r>
              <a:rPr lang="en-IN" sz="2400" dirty="0">
                <a:latin typeface="Times New Roman" panose="02020603050405020304" pitchFamily="18" charset="0"/>
                <a:cs typeface="Times New Roman" panose="02020603050405020304" pitchFamily="18" charset="0"/>
              </a:rPr>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B8CA977-5511-5687-7DDD-A18C712604BD}"/>
              </a:ext>
            </a:extLst>
          </p:cNvPr>
          <p:cNvGraphicFramePr>
            <a:graphicFrameLocks/>
          </p:cNvGraphicFramePr>
          <p:nvPr>
            <p:extLst>
              <p:ext uri="{D42A27DB-BD31-4B8C-83A1-F6EECF244321}">
                <p14:modId xmlns:p14="http://schemas.microsoft.com/office/powerpoint/2010/main" val="2631614485"/>
              </p:ext>
            </p:extLst>
          </p:nvPr>
        </p:nvGraphicFramePr>
        <p:xfrm>
          <a:off x="1600200" y="1371600"/>
          <a:ext cx="87630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B37B56D-36AB-A029-03DC-E11C6F1D4DBE}"/>
              </a:ext>
            </a:extLst>
          </p:cNvPr>
          <p:cNvSpPr txBox="1"/>
          <p:nvPr/>
        </p:nvSpPr>
        <p:spPr>
          <a:xfrm>
            <a:off x="2895600" y="457200"/>
            <a:ext cx="2667000" cy="707886"/>
          </a:xfrm>
          <a:prstGeom prst="rect">
            <a:avLst/>
          </a:prstGeom>
          <a:noFill/>
        </p:spPr>
        <p:txBody>
          <a:bodyPr wrap="square" rtlCol="0">
            <a:spAutoFit/>
          </a:bodyPr>
          <a:lstStyle/>
          <a:p>
            <a:r>
              <a:rPr lang="en-IN" sz="4000" b="1" cap="all" dirty="0">
                <a:solidFill>
                  <a:schemeClr val="accent5">
                    <a:lumMod val="60000"/>
                    <a:lumOff val="40000"/>
                  </a:schemeClr>
                </a:solidFill>
                <a:effectLst>
                  <a:outerShdw blurRad="50800" dist="63500" dir="2700000" algn="tl" rotWithShape="0">
                    <a:srgbClr val="000000">
                      <a:alpha val="48000"/>
                    </a:srgbClr>
                  </a:outerShdw>
                </a:effectLst>
                <a:latin typeface="Times New Roman" panose="02020603050405020304" pitchFamily="18" charset="0"/>
                <a:ea typeface="+mj-ea"/>
                <a:cs typeface="Times New Roman" panose="02020603050405020304" pitchFamily="18" charset="0"/>
              </a:rPr>
              <a:t>RESULTS</a:t>
            </a:r>
            <a:r>
              <a:rPr lang="en-IN" dirty="0"/>
              <a:t> </a:t>
            </a:r>
          </a:p>
        </p:txBody>
      </p:sp>
    </p:spTree>
    <p:extLst>
      <p:ext uri="{BB962C8B-B14F-4D97-AF65-F5344CB8AC3E}">
        <p14:creationId xmlns:p14="http://schemas.microsoft.com/office/powerpoint/2010/main" val="204890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conclusion</a:t>
            </a:r>
            <a:endParaRPr lang="en-IN" sz="4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8F1BC5C-BA74-72B9-2D5D-6164E59C1881}"/>
              </a:ext>
            </a:extLst>
          </p:cNvPr>
          <p:cNvGraphicFramePr>
            <a:graphicFrameLocks noGrp="1"/>
          </p:cNvGraphicFramePr>
          <p:nvPr>
            <p:extLst>
              <p:ext uri="{D42A27DB-BD31-4B8C-83A1-F6EECF244321}">
                <p14:modId xmlns:p14="http://schemas.microsoft.com/office/powerpoint/2010/main" val="126663776"/>
              </p:ext>
            </p:extLst>
          </p:nvPr>
        </p:nvGraphicFramePr>
        <p:xfrm>
          <a:off x="304800" y="1676400"/>
          <a:ext cx="4190999" cy="2711007"/>
        </p:xfrm>
        <a:graphic>
          <a:graphicData uri="http://schemas.openxmlformats.org/drawingml/2006/table">
            <a:tbl>
              <a:tblPr>
                <a:tableStyleId>{284E427A-3D55-4303-BF80-6455036E1DE7}</a:tableStyleId>
              </a:tblPr>
              <a:tblGrid>
                <a:gridCol w="1347682">
                  <a:extLst>
                    <a:ext uri="{9D8B030D-6E8A-4147-A177-3AD203B41FA5}">
                      <a16:colId xmlns:a16="http://schemas.microsoft.com/office/drawing/2014/main" val="11429359"/>
                    </a:ext>
                  </a:extLst>
                </a:gridCol>
                <a:gridCol w="537998">
                  <a:extLst>
                    <a:ext uri="{9D8B030D-6E8A-4147-A177-3AD203B41FA5}">
                      <a16:colId xmlns:a16="http://schemas.microsoft.com/office/drawing/2014/main" val="2947573114"/>
                    </a:ext>
                  </a:extLst>
                </a:gridCol>
                <a:gridCol w="548758">
                  <a:extLst>
                    <a:ext uri="{9D8B030D-6E8A-4147-A177-3AD203B41FA5}">
                      <a16:colId xmlns:a16="http://schemas.microsoft.com/office/drawing/2014/main" val="533457051"/>
                    </a:ext>
                  </a:extLst>
                </a:gridCol>
                <a:gridCol w="602557">
                  <a:extLst>
                    <a:ext uri="{9D8B030D-6E8A-4147-A177-3AD203B41FA5}">
                      <a16:colId xmlns:a16="http://schemas.microsoft.com/office/drawing/2014/main" val="2092243942"/>
                    </a:ext>
                  </a:extLst>
                </a:gridCol>
                <a:gridCol w="637527">
                  <a:extLst>
                    <a:ext uri="{9D8B030D-6E8A-4147-A177-3AD203B41FA5}">
                      <a16:colId xmlns:a16="http://schemas.microsoft.com/office/drawing/2014/main" val="2651317098"/>
                    </a:ext>
                  </a:extLst>
                </a:gridCol>
                <a:gridCol w="516477">
                  <a:extLst>
                    <a:ext uri="{9D8B030D-6E8A-4147-A177-3AD203B41FA5}">
                      <a16:colId xmlns:a16="http://schemas.microsoft.com/office/drawing/2014/main" val="4244118985"/>
                    </a:ext>
                  </a:extLst>
                </a:gridCol>
              </a:tblGrid>
              <a:tr h="412535">
                <a:tc>
                  <a:txBody>
                    <a:bodyPr/>
                    <a:lstStyle/>
                    <a:p>
                      <a:pPr algn="l" fontAlgn="b"/>
                      <a:r>
                        <a:rPr lang="en-US" sz="1100" u="none" strike="noStrike" dirty="0">
                          <a:effectLst/>
                          <a:highlight>
                            <a:srgbClr val="C0E6F5"/>
                          </a:highlight>
                        </a:rPr>
                        <a:t>Sum of No  of Employees</a:t>
                      </a:r>
                      <a:endParaRPr lang="en-US" sz="1100" b="1" i="0" u="none" strike="noStrike" dirty="0">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9352739"/>
                  </a:ext>
                </a:extLst>
              </a:tr>
              <a:tr h="454167">
                <a:tc>
                  <a:txBody>
                    <a:bodyPr/>
                    <a:lstStyle/>
                    <a:p>
                      <a:pPr algn="l" fontAlgn="b"/>
                      <a:endParaRPr lang="en-IN" sz="1100" b="1" i="0" u="none" strike="noStrike" dirty="0">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dirty="0">
                          <a:effectLst/>
                          <a:highlight>
                            <a:srgbClr val="C0E6F5"/>
                          </a:highlight>
                        </a:rPr>
                        <a:t>Full-Time</a:t>
                      </a:r>
                      <a:endParaRPr lang="en-IN" sz="1100" b="1" i="0" u="none" strike="noStrike" dirty="0">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dirty="0">
                          <a:effectLst/>
                          <a:highlight>
                            <a:srgbClr val="C0E6F5"/>
                          </a:highlight>
                        </a:rPr>
                        <a:t>Part-Time</a:t>
                      </a:r>
                      <a:endParaRPr lang="en-IN" sz="1100" b="1" i="0" u="none" strike="noStrike" dirty="0">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Temporary</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3983210"/>
                  </a:ext>
                </a:extLst>
              </a:tr>
              <a:tr h="250921">
                <a:tc>
                  <a:txBody>
                    <a:bodyPr/>
                    <a:lstStyle/>
                    <a:p>
                      <a:pPr algn="l" fontAlgn="b"/>
                      <a:r>
                        <a:rPr lang="en-IN" sz="1100" u="none" strike="noStrike">
                          <a:effectLst/>
                        </a:rPr>
                        <a:t>Admin Offices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19</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15</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2597786"/>
                  </a:ext>
                </a:extLst>
              </a:tr>
              <a:tr h="250921">
                <a:tc>
                  <a:txBody>
                    <a:bodyPr/>
                    <a:lstStyle/>
                    <a:p>
                      <a:pPr algn="l" fontAlgn="b"/>
                      <a:r>
                        <a:rPr lang="en-IN" sz="1100" u="none" strike="noStrike">
                          <a:effectLst/>
                        </a:rPr>
                        <a:t>Executive Office</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6</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31899463"/>
                  </a:ext>
                </a:extLst>
              </a:tr>
              <a:tr h="250921">
                <a:tc>
                  <a:txBody>
                    <a:bodyPr/>
                    <a:lstStyle/>
                    <a:p>
                      <a:pPr algn="l" fontAlgn="b"/>
                      <a:r>
                        <a:rPr lang="en-IN" sz="1100" u="none" strike="noStrike">
                          <a:effectLst/>
                        </a:rPr>
                        <a:t>IT/IS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88</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224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7689599"/>
                  </a:ext>
                </a:extLst>
              </a:tr>
              <a:tr h="56935">
                <a:tc>
                  <a:txBody>
                    <a:bodyPr/>
                    <a:lstStyle/>
                    <a:p>
                      <a:pPr algn="l" fontAlgn="b"/>
                      <a:r>
                        <a:rPr lang="en-IN" sz="1100" u="none" strike="noStrike">
                          <a:effectLst/>
                        </a:rPr>
                        <a:t>Production</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336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1014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9221583"/>
                  </a:ext>
                </a:extLst>
              </a:tr>
              <a:tr h="250921">
                <a:tc>
                  <a:txBody>
                    <a:bodyPr/>
                    <a:lstStyle/>
                    <a:p>
                      <a:pPr algn="l" fontAlgn="b"/>
                      <a:r>
                        <a:rPr lang="en-IN" sz="1100" u="none" strike="noStrike">
                          <a:effectLst/>
                        </a:rPr>
                        <a:t>Sales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164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74134166"/>
                  </a:ext>
                </a:extLst>
              </a:tr>
              <a:tr h="412535">
                <a:tc>
                  <a:txBody>
                    <a:bodyPr/>
                    <a:lstStyle/>
                    <a:p>
                      <a:pPr algn="l" fontAlgn="b"/>
                      <a:r>
                        <a:rPr lang="en-IN" sz="1100" u="none" strike="noStrike">
                          <a:effectLst/>
                        </a:rPr>
                        <a:t>Software Engineering</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16</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64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9587215"/>
                  </a:ext>
                </a:extLst>
              </a:tr>
              <a:tr h="250921">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504</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477</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552</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1533</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16848265"/>
                  </a:ext>
                </a:extLst>
              </a:tr>
            </a:tbl>
          </a:graphicData>
        </a:graphic>
      </p:graphicFrame>
      <p:sp>
        <p:nvSpPr>
          <p:cNvPr id="5" name="TextBox 4">
            <a:extLst>
              <a:ext uri="{FF2B5EF4-FFF2-40B4-BE49-F238E27FC236}">
                <a16:creationId xmlns:a16="http://schemas.microsoft.com/office/drawing/2014/main" id="{7AA285F2-9862-AFCD-71FD-31240C80BF65}"/>
              </a:ext>
            </a:extLst>
          </p:cNvPr>
          <p:cNvSpPr txBox="1"/>
          <p:nvPr/>
        </p:nvSpPr>
        <p:spPr>
          <a:xfrm>
            <a:off x="4948769" y="1654139"/>
            <a:ext cx="5494867" cy="4154984"/>
          </a:xfrm>
          <a:prstGeom prst="rect">
            <a:avLst/>
          </a:prstGeom>
          <a:noFill/>
        </p:spPr>
        <p:txBody>
          <a:bodyPr wrap="square" rtlCol="0">
            <a:spAutoFit/>
          </a:bodyPr>
          <a:lstStyle/>
          <a:p>
            <a:r>
              <a:rPr lang="en-US" sz="2400"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lang="en-IN" sz="2400"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DD3-915F-BC65-7460-24B41DF98E82}"/>
              </a:ext>
            </a:extLst>
          </p:cNvPr>
          <p:cNvSpPr>
            <a:spLocks noGrp="1"/>
          </p:cNvSpPr>
          <p:nvPr>
            <p:ph type="title"/>
          </p:nvPr>
        </p:nvSpPr>
        <p:spPr/>
        <p:txBody>
          <a:bodyPr>
            <a:normAutofit/>
          </a:bodyPr>
          <a:lstStyle/>
          <a:p>
            <a:r>
              <a:rPr lang="en-IN" sz="4000" dirty="0">
                <a:solidFill>
                  <a:schemeClr val="accent5">
                    <a:lumMod val="60000"/>
                    <a:lumOff val="40000"/>
                  </a:schemeClr>
                </a:solidFill>
                <a:latin typeface="Times New Roman" panose="02020603050405020304" pitchFamily="18" charset="0"/>
                <a:cs typeface="Times New Roman" panose="02020603050405020304" pitchFamily="18" charset="0"/>
              </a:rPr>
              <a:t>PROJECT</a:t>
            </a:r>
            <a:r>
              <a:rPr lang="en-IN" sz="4000" dirty="0">
                <a:solidFill>
                  <a:schemeClr val="tx1"/>
                </a:solidFill>
              </a:rPr>
              <a:t> </a:t>
            </a:r>
            <a:r>
              <a:rPr lang="en-IN" sz="4000" dirty="0">
                <a:solidFill>
                  <a:schemeClr val="accent5">
                    <a:lumMod val="60000"/>
                    <a:lumOff val="40000"/>
                  </a:schemeClr>
                </a:solidFill>
                <a:latin typeface="Times New Roman" panose="02020603050405020304" pitchFamily="18" charset="0"/>
                <a:cs typeface="Times New Roman" panose="02020603050405020304" pitchFamily="18" charset="0"/>
              </a:rPr>
              <a:t>TITLE</a:t>
            </a:r>
          </a:p>
        </p:txBody>
      </p:sp>
      <p:sp>
        <p:nvSpPr>
          <p:cNvPr id="3" name="TextBox 2">
            <a:extLst>
              <a:ext uri="{FF2B5EF4-FFF2-40B4-BE49-F238E27FC236}">
                <a16:creationId xmlns:a16="http://schemas.microsoft.com/office/drawing/2014/main" id="{9A0C3BFE-0392-004C-1829-4F094FE0C9CF}"/>
              </a:ext>
            </a:extLst>
          </p:cNvPr>
          <p:cNvSpPr txBox="1"/>
          <p:nvPr/>
        </p:nvSpPr>
        <p:spPr>
          <a:xfrm>
            <a:off x="1981200" y="2705725"/>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Classification type Analysis using Excel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6922-24E0-4A34-4776-374906E58750}"/>
              </a:ext>
            </a:extLst>
          </p:cNvPr>
          <p:cNvSpPr>
            <a:spLocks noGrp="1"/>
          </p:cNvSpPr>
          <p:nvPr>
            <p:ph type="title"/>
          </p:nvPr>
        </p:nvSpPr>
        <p:spPr/>
        <p:txBody>
          <a:bodyPr>
            <a:normAutofit/>
          </a:bodyPr>
          <a:lstStyle/>
          <a:p>
            <a:r>
              <a:rPr lang="en-IN" sz="4000" dirty="0">
                <a:solidFill>
                  <a:schemeClr val="accent5">
                    <a:lumMod val="60000"/>
                    <a:lumOff val="40000"/>
                  </a:schemeClr>
                </a:solidFill>
                <a:latin typeface="Times New Roman" panose="02020603050405020304" pitchFamily="18" charset="0"/>
                <a:cs typeface="Times New Roman" panose="02020603050405020304" pitchFamily="18" charset="0"/>
              </a:rPr>
              <a:t>AGENDA</a:t>
            </a:r>
          </a:p>
        </p:txBody>
      </p:sp>
      <p:sp>
        <p:nvSpPr>
          <p:cNvPr id="6" name="TextBox 5">
            <a:extLst>
              <a:ext uri="{FF2B5EF4-FFF2-40B4-BE49-F238E27FC236}">
                <a16:creationId xmlns:a16="http://schemas.microsoft.com/office/drawing/2014/main" id="{5C76542A-D0D1-F211-D9F7-F30B69D12EC8}"/>
              </a:ext>
            </a:extLst>
          </p:cNvPr>
          <p:cNvSpPr txBox="1"/>
          <p:nvPr/>
        </p:nvSpPr>
        <p:spPr>
          <a:xfrm>
            <a:off x="4343400" y="2209800"/>
            <a:ext cx="6100996" cy="3539430"/>
          </a:xfrm>
          <a:prstGeom prst="rect">
            <a:avLst/>
          </a:prstGeom>
          <a:noFill/>
        </p:spPr>
        <p:txBody>
          <a:bodyPr wrap="square">
            <a:spAutoFit/>
          </a:bodyPr>
          <a:lstStyle/>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890783" y="4906076"/>
            <a:ext cx="1000125" cy="13906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514600" y="415912"/>
            <a:ext cx="6781800" cy="632224"/>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000" dirty="0">
                <a:solidFill>
                  <a:schemeClr val="accent5">
                    <a:lumMod val="60000"/>
                    <a:lumOff val="40000"/>
                  </a:schemeClr>
                </a:solidFill>
                <a:latin typeface="Times New Roman" panose="02020603050405020304" pitchFamily="18" charset="0"/>
                <a:cs typeface="Times New Roman" panose="02020603050405020304" pitchFamily="18" charset="0"/>
              </a:rPr>
              <a:t>PROBLEM</a:t>
            </a:r>
            <a:r>
              <a:rPr lang="en-IN" sz="4000" dirty="0">
                <a:solidFill>
                  <a:schemeClr val="accent5">
                    <a:lumMod val="60000"/>
                    <a:lumOff val="40000"/>
                  </a:schemeClr>
                </a:solidFill>
                <a:latin typeface="Times New Roman" panose="02020603050405020304" pitchFamily="18" charset="0"/>
                <a:cs typeface="Times New Roman" panose="02020603050405020304" pitchFamily="18" charset="0"/>
              </a:rPr>
              <a:t> </a:t>
            </a:r>
            <a:r>
              <a:rPr sz="4000" dirty="0">
                <a:solidFill>
                  <a:schemeClr val="accent5">
                    <a:lumMod val="60000"/>
                    <a:lumOff val="40000"/>
                  </a:schemeClr>
                </a:solidFill>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089B4DD-883E-D893-D82B-D6F0C33B520C}"/>
              </a:ext>
            </a:extLst>
          </p:cNvPr>
          <p:cNvSpPr txBox="1"/>
          <p:nvPr/>
        </p:nvSpPr>
        <p:spPr>
          <a:xfrm>
            <a:off x="625467" y="1232329"/>
            <a:ext cx="10473776" cy="4893647"/>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US" sz="2400" dirty="0">
                <a:latin typeface="Times New Roman" panose="02020603050405020304" pitchFamily="18" charset="0"/>
                <a:cs typeface="Times New Roman" panose="02020603050405020304" pitchFamily="18" charset="0"/>
              </a:rPr>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723864" y="762000"/>
            <a:ext cx="6804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dirty="0">
                <a:solidFill>
                  <a:schemeClr val="accent5">
                    <a:lumMod val="60000"/>
                    <a:lumOff val="40000"/>
                  </a:schemeClr>
                </a:solidFill>
                <a:latin typeface="Times New Roman" panose="02020603050405020304" pitchFamily="18" charset="0"/>
                <a:cs typeface="Times New Roman" panose="02020603050405020304" pitchFamily="18" charset="0"/>
              </a:rPr>
              <a:t>PROJECT</a:t>
            </a:r>
            <a:r>
              <a:rPr sz="4400" b="1" spc="5" dirty="0"/>
              <a:t>	</a:t>
            </a:r>
            <a:r>
              <a:rPr sz="4000" dirty="0">
                <a:solidFill>
                  <a:schemeClr val="accent5">
                    <a:lumMod val="60000"/>
                    <a:lumOff val="40000"/>
                  </a:schemeClr>
                </a:solidFill>
                <a:latin typeface="Times New Roman" panose="02020603050405020304" pitchFamily="18" charset="0"/>
                <a:cs typeface="Times New Roman" panose="02020603050405020304" pitchFamily="18" charset="0"/>
              </a:rPr>
              <a:t>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r>
              <a:rPr lang="en-US" sz="2400" dirty="0"/>
              <a:t>.</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752600" y="838200"/>
            <a:ext cx="8063548" cy="632224"/>
          </a:xfrm>
          <a:prstGeom prst="rect">
            <a:avLst/>
          </a:prstGeom>
        </p:spPr>
        <p:txBody>
          <a:bodyPr vert="horz" wrap="square" lIns="0" tIns="16510" rIns="0" bIns="0" rtlCol="0">
            <a:spAutoFit/>
          </a:bodyPr>
          <a:lstStyle/>
          <a:p>
            <a:pPr marL="12700">
              <a:lnSpc>
                <a:spcPct val="100000"/>
              </a:lnSpc>
              <a:spcBef>
                <a:spcPts val="130"/>
              </a:spcBef>
            </a:pPr>
            <a:r>
              <a:rPr sz="4000" dirty="0">
                <a:solidFill>
                  <a:schemeClr val="accent5">
                    <a:lumMod val="60000"/>
                    <a:lumOff val="40000"/>
                  </a:schemeClr>
                </a:solidFill>
                <a:latin typeface="Times New Roman" panose="02020603050405020304" pitchFamily="18" charset="0"/>
                <a:cs typeface="Times New Roman" panose="02020603050405020304" pitchFamily="18" charset="0"/>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9367045-CC57-D07B-531E-496A636E3DDC}"/>
              </a:ext>
            </a:extLst>
          </p:cNvPr>
          <p:cNvSpPr txBox="1"/>
          <p:nvPr/>
        </p:nvSpPr>
        <p:spPr>
          <a:xfrm>
            <a:off x="3352800" y="2438400"/>
            <a:ext cx="5257800" cy="332398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HR Professionals and Employers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Employees and Job Seekers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Legal and Compliance Teams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Policy Makers and Government Agencies</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Labor Unions and Advocacy Groups</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Academic Researchers and Economists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371600"/>
            <a:ext cx="1905000" cy="2562225"/>
          </a:xfrm>
          <a:prstGeom prst="rect">
            <a:avLst/>
          </a:prstGeom>
        </p:spPr>
      </p:pic>
      <p:sp>
        <p:nvSpPr>
          <p:cNvPr id="6" name="object 6"/>
          <p:cNvSpPr txBox="1">
            <a:spLocks noGrp="1"/>
          </p:cNvSpPr>
          <p:nvPr>
            <p:ph type="title"/>
          </p:nvPr>
        </p:nvSpPr>
        <p:spPr>
          <a:xfrm>
            <a:off x="190500" y="282623"/>
            <a:ext cx="11811000" cy="629018"/>
          </a:xfrm>
          <a:prstGeom prst="rect">
            <a:avLst/>
          </a:prstGeom>
        </p:spPr>
        <p:txBody>
          <a:bodyPr vert="horz" wrap="square" lIns="0" tIns="13335" rIns="0" bIns="0" rtlCol="0">
            <a:spAutoFit/>
          </a:bodyPr>
          <a:lstStyle/>
          <a:p>
            <a:pPr marL="12700" algn="l">
              <a:lnSpc>
                <a:spcPct val="100000"/>
              </a:lnSpc>
              <a:spcBef>
                <a:spcPts val="105"/>
              </a:spcBef>
            </a:pPr>
            <a:r>
              <a:rPr sz="4000" dirty="0">
                <a:solidFill>
                  <a:schemeClr val="accent5">
                    <a:lumMod val="60000"/>
                    <a:lumOff val="40000"/>
                  </a:schemeClr>
                </a:solidFill>
                <a:latin typeface="Times New Roman" panose="02020603050405020304" pitchFamily="18" charset="0"/>
                <a:cs typeface="Times New Roman" panose="02020603050405020304" pitchFamily="18" charset="0"/>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8A63915-9BB0-BF16-29A4-B63000E7DAE4}"/>
              </a:ext>
            </a:extLst>
          </p:cNvPr>
          <p:cNvSpPr txBox="1"/>
          <p:nvPr/>
        </p:nvSpPr>
        <p:spPr>
          <a:xfrm>
            <a:off x="2057400" y="939039"/>
            <a:ext cx="10134600" cy="701730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FILTERATION- SELECTING THE FEATURES FOR THE PROJECT</a:t>
            </a:r>
          </a:p>
          <a:p>
            <a:r>
              <a:rPr lang="en-US" sz="2400" dirty="0">
                <a:latin typeface="Times New Roman" panose="02020603050405020304" pitchFamily="18" charset="0"/>
                <a:cs typeface="Times New Roman" panose="02020603050405020304" pitchFamily="18" charset="0"/>
              </a:rPr>
              <a:t>                       - FOR OMITTING THE EMPTY CELLS</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FOR OMITTING THE BLANK CELLS</a:t>
            </a:r>
          </a:p>
          <a:p>
            <a:r>
              <a:rPr lang="en-US" sz="2400" dirty="0">
                <a:latin typeface="Times New Roman" panose="02020603050405020304" pitchFamily="18" charset="0"/>
                <a:cs typeface="Times New Roman" panose="02020603050405020304" pitchFamily="18" charset="0"/>
              </a:rPr>
              <a:t>                       - ADDED FILTERS, ROWS, COLUMNS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CHART- BAR GRAPH AS A PROJECT RESULT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SOLUTION FOR THE PROBLEM : </a:t>
            </a:r>
          </a:p>
          <a:p>
            <a:r>
              <a:rPr lang="en-US" sz="2400" b="1" dirty="0">
                <a:latin typeface="Times New Roman" panose="02020603050405020304" pitchFamily="18" charset="0"/>
                <a:cs typeface="Times New Roman" panose="02020603050405020304" pitchFamily="18" charset="0"/>
              </a:rPr>
              <a:t>Improved Classification Tools and Systems: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Automated Classification Software: </a:t>
            </a:r>
            <a:r>
              <a:rPr lang="en-US" sz="2400" dirty="0">
                <a:latin typeface="Times New Roman" panose="02020603050405020304" pitchFamily="18" charset="0"/>
                <a:cs typeface="Times New Roman" panose="02020603050405020304" pitchFamily="18" charset="0"/>
              </a:rPr>
              <a:t>Develop and implement tools that help employers accurately classify workers based on specific criteria, reducing the likelihood of misclassification.</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Compliance Monitoring Systems: </a:t>
            </a:r>
            <a:r>
              <a:rPr lang="en-US" sz="2400" dirty="0">
                <a:latin typeface="Times New Roman" panose="02020603050405020304" pitchFamily="18" charset="0"/>
                <a:cs typeface="Times New Roman" panose="02020603050405020304" pitchFamily="18" charset="0"/>
              </a:rPr>
              <a:t>Use technology to monitor and flag potential misclassifications, helping organizations remain compliant with labor laws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219200" y="0"/>
            <a:ext cx="8596668" cy="1320800"/>
          </a:xfrm>
        </p:spPr>
        <p:txBody>
          <a:bodyPr>
            <a:normAutofit/>
          </a:bodyPr>
          <a:lstStyle/>
          <a:p>
            <a:r>
              <a:rPr lang="en-IN" sz="4000" dirty="0">
                <a:solidFill>
                  <a:schemeClr val="accent5">
                    <a:lumMod val="60000"/>
                    <a:lumOff val="40000"/>
                  </a:schemeClr>
                </a:solidFill>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6FC0EBB3-3F81-EBDA-C885-F0003E488041}"/>
              </a:ext>
            </a:extLst>
          </p:cNvPr>
          <p:cNvSpPr txBox="1"/>
          <p:nvPr/>
        </p:nvSpPr>
        <p:spPr>
          <a:xfrm>
            <a:off x="2729268" y="1318022"/>
            <a:ext cx="7086600" cy="5539978"/>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EMPLOYMENT DATA SET – TAKEN FROM “KAGGLE”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FROM 26 CHARACTERISTICS- SELECTED 12 FEATURES</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EMPLOYMENT NAME</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START DATE / EXIT DATE</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EMAIL ID</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BUSINESS UNIT</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EMPLOYMENT CLASSIFICATION</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EMPLOYMENT STATUS</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DIVISION</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GENDER</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DEPARTMENGT TYPE</a:t>
            </a:r>
          </a:p>
          <a:p>
            <a:pPr marL="342900" indent="-342900">
              <a:buFont typeface="+mj-lt"/>
              <a:buAutoNum type="alphaLcParenR"/>
            </a:pPr>
            <a:r>
              <a:rPr lang="en-IN" sz="2400" dirty="0">
                <a:latin typeface="Times New Roman" panose="02020603050405020304" pitchFamily="18" charset="0"/>
                <a:cs typeface="Times New Roman" panose="02020603050405020304" pitchFamily="18" charset="0"/>
              </a:rPr>
              <a:t>PERFORMANCE METRICS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74174"/>
            <a:ext cx="8480425" cy="632224"/>
          </a:xfrm>
          <a:prstGeom prst="rect">
            <a:avLst/>
          </a:prstGeom>
        </p:spPr>
        <p:txBody>
          <a:bodyPr vert="horz" wrap="square" lIns="0" tIns="16510" rIns="0" bIns="0" rtlCol="0">
            <a:spAutoFit/>
          </a:bodyPr>
          <a:lstStyle/>
          <a:p>
            <a:pPr marL="12700">
              <a:lnSpc>
                <a:spcPct val="100000"/>
              </a:lnSpc>
              <a:spcBef>
                <a:spcPts val="130"/>
              </a:spcBef>
            </a:pPr>
            <a:r>
              <a:rPr sz="4000" dirty="0">
                <a:solidFill>
                  <a:schemeClr val="accent5">
                    <a:lumMod val="60000"/>
                    <a:lumOff val="40000"/>
                  </a:schemeClr>
                </a:solidFill>
                <a:latin typeface="Times New Roman" panose="02020603050405020304" pitchFamily="18" charset="0"/>
                <a:cs typeface="Times New Roman" panose="02020603050405020304" pitchFamily="18" charset="0"/>
              </a:rPr>
              <a:t>THE </a:t>
            </a: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a:t>
            </a:r>
            <a:r>
              <a:rPr sz="4000" dirty="0">
                <a:solidFill>
                  <a:schemeClr val="accent5">
                    <a:lumMod val="60000"/>
                    <a:lumOff val="40000"/>
                  </a:schemeClr>
                </a:solidFill>
                <a:latin typeface="Times New Roman" panose="02020603050405020304" pitchFamily="18" charset="0"/>
                <a:cs typeface="Times New Roman" panose="02020603050405020304" pitchFamily="18" charset="0"/>
              </a:rPr>
              <a:t>WOW</a:t>
            </a: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a:t>
            </a:r>
            <a:r>
              <a:rPr sz="4000" dirty="0">
                <a:solidFill>
                  <a:schemeClr val="accent5">
                    <a:lumMod val="60000"/>
                    <a:lumOff val="40000"/>
                  </a:schemeClr>
                </a:solidFill>
                <a:latin typeface="Times New Roman" panose="02020603050405020304" pitchFamily="18" charset="0"/>
                <a:cs typeface="Times New Roman" panose="02020603050405020304" pitchFamily="18" charset="0"/>
              </a:rPr>
              <a:t>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9EDAE6-09D2-BFAC-BCC5-41E820D4A960}"/>
              </a:ext>
            </a:extLst>
          </p:cNvPr>
          <p:cNvSpPr txBox="1"/>
          <p:nvPr/>
        </p:nvSpPr>
        <p:spPr>
          <a:xfrm>
            <a:off x="3708031" y="2517219"/>
            <a:ext cx="6324600" cy="1200329"/>
          </a:xfrm>
          <a:prstGeom prst="rect">
            <a:avLst/>
          </a:prstGeom>
          <a:noFill/>
        </p:spPr>
        <p:txBody>
          <a:bodyPr wrap="square" rtlCol="0">
            <a:spAutoFit/>
          </a:bodyPr>
          <a:lstStyle/>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PIVOT TABLE</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CONDITIONAL FORMATTING</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CHARTS AND GRAPH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315</TotalTime>
  <Words>711</Words>
  <Application>Microsoft Office PowerPoint</Application>
  <PresentationFormat>Widescreen</PresentationFormat>
  <Paragraphs>135</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 Narrow</vt:lpstr>
      <vt:lpstr>Arial</vt:lpstr>
      <vt:lpstr>Bookman Old Style</vt:lpstr>
      <vt:lpstr>Calibri</vt:lpstr>
      <vt:lpstr>Roboto</vt:lpstr>
      <vt:lpstr>Rockwell</vt:lpstr>
      <vt:lpstr>Times New Roman</vt:lpstr>
      <vt:lpstr>Trebuchet MS</vt:lpstr>
      <vt:lpstr>Damask</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JYOTHSNA P S</cp:lastModifiedBy>
  <cp:revision>22</cp:revision>
  <dcterms:created xsi:type="dcterms:W3CDTF">2024-03-29T15:07:22Z</dcterms:created>
  <dcterms:modified xsi:type="dcterms:W3CDTF">2024-09-02T03:13:47Z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