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5"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6" r:id="rId11"/>
    <p:sldId id="267" r:id="rId12"/>
    <p:sldId id="302" r:id="rId13"/>
    <p:sldId id="268" r:id="rId14"/>
    <p:sldId id="269" r:id="rId15"/>
    <p:sldId id="270" r:id="rId16"/>
    <p:sldId id="271" r:id="rId17"/>
    <p:sldId id="272" r:id="rId18"/>
    <p:sldId id="273" r:id="rId19"/>
    <p:sldId id="278" r:id="rId20"/>
    <p:sldId id="274" r:id="rId21"/>
    <p:sldId id="276" r:id="rId22"/>
    <p:sldId id="304" r:id="rId23"/>
    <p:sldId id="306" r:id="rId24"/>
    <p:sldId id="307" r:id="rId25"/>
    <p:sldId id="277" r:id="rId26"/>
    <p:sldId id="279" r:id="rId27"/>
    <p:sldId id="275"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3" r:id="rId49"/>
    <p:sldId id="300" r:id="rId5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78" autoAdjust="0"/>
  </p:normalViewPr>
  <p:slideViewPr>
    <p:cSldViewPr snapToGrid="0">
      <p:cViewPr varScale="1">
        <p:scale>
          <a:sx n="32" d="100"/>
          <a:sy n="32" d="100"/>
        </p:scale>
        <p:origin x="-918" y="-10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1744044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2657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8310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97332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68019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6578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75296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xfrm>
            <a:off x="381000" y="685800"/>
            <a:ext cx="6096000" cy="3429000"/>
          </a:xfrm>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pPr algn="ctr" defTabSz="914400">
              <a:lnSpc>
                <a:spcPct val="100000"/>
              </a:lnSpc>
              <a:defRPr sz="1200">
                <a:solidFill>
                  <a:srgbClr val="3C4245"/>
                </a:solidFill>
                <a:latin typeface="+mn-lt"/>
                <a:ea typeface="+mn-ea"/>
                <a:cs typeface="+mn-cs"/>
                <a:sym typeface="Helvetica Neue Medium"/>
              </a:defRPr>
            </a:pPr>
            <a:r>
              <a:rPr dirty="0"/>
              <a:t>Q-Q plot for 'best'.</a:t>
            </a:r>
          </a:p>
          <a:p>
            <a:pPr algn="ctr" defTabSz="914400">
              <a:lnSpc>
                <a:spcPct val="100000"/>
              </a:lnSpc>
              <a:defRPr sz="1200">
                <a:latin typeface="+mn-lt"/>
                <a:ea typeface="+mn-ea"/>
                <a:cs typeface="+mn-cs"/>
                <a:sym typeface="Helvetica Neue Medium"/>
              </a:defRPr>
            </a:pPr>
            <a:endParaRPr dirty="0">
              <a:solidFill>
                <a:srgbClr val="3C4245"/>
              </a:solidFill>
            </a:endParaRPr>
          </a:p>
          <a:p>
            <a:pPr algn="ctr" defTabSz="914400">
              <a:lnSpc>
                <a:spcPct val="100000"/>
              </a:lnSpc>
              <a:defRPr sz="1200">
                <a:latin typeface="+mn-lt"/>
                <a:ea typeface="+mn-ea"/>
                <a:cs typeface="+mn-cs"/>
                <a:sym typeface="Helvetica Neue Medium"/>
              </a:defRPr>
            </a:pPr>
            <a:endParaRPr dirty="0">
              <a:solidFill>
                <a:srgbClr val="3C4245"/>
              </a:solidFill>
            </a:endParaRPr>
          </a:p>
          <a:p>
            <a:pPr algn="ctr" defTabSz="914400">
              <a:lnSpc>
                <a:spcPct val="100000"/>
              </a:lnSpc>
              <a:defRPr sz="1200">
                <a:latin typeface="+mn-lt"/>
                <a:ea typeface="+mn-ea"/>
                <a:cs typeface="+mn-cs"/>
                <a:sym typeface="Helvetica Neue Medium"/>
              </a:defRPr>
            </a:pPr>
            <a:endParaRPr dirty="0">
              <a:solidFill>
                <a:srgbClr val="3C4245"/>
              </a:solidFill>
            </a:endParaRPr>
          </a:p>
          <a:p>
            <a:pPr algn="ctr" defTabSz="914400">
              <a:lnSpc>
                <a:spcPct val="100000"/>
              </a:lnSpc>
              <a:defRPr sz="1200">
                <a:latin typeface="+mn-lt"/>
                <a:ea typeface="+mn-ea"/>
                <a:cs typeface="+mn-cs"/>
                <a:sym typeface="Helvetica Neue Medium"/>
              </a:defRPr>
            </a:pPr>
            <a:endParaRPr dirty="0">
              <a:solidFill>
                <a:srgbClr val="3C4245"/>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pPr algn="ctr" defTabSz="914400">
              <a:lnSpc>
                <a:spcPct val="100000"/>
              </a:lnSpc>
              <a:defRPr sz="1200">
                <a:solidFill>
                  <a:srgbClr val="3C4245"/>
                </a:solidFill>
                <a:latin typeface="+mn-lt"/>
                <a:ea typeface="+mn-ea"/>
                <a:cs typeface="+mn-cs"/>
                <a:sym typeface="Helvetica Neue Medium"/>
              </a:defRPr>
            </a:pPr>
            <a:r>
              <a:t>The CORR Procedure output.</a:t>
            </a:r>
          </a:p>
          <a:p>
            <a:pPr algn="ctr" defTabSz="914400">
              <a:lnSpc>
                <a:spcPct val="100000"/>
              </a:lnSpc>
              <a:defRPr sz="1200">
                <a:latin typeface="+mn-lt"/>
                <a:ea typeface="+mn-ea"/>
                <a:cs typeface="+mn-cs"/>
                <a:sym typeface="Helvetica Neue Medium"/>
              </a:defRPr>
            </a:pPr>
            <a:endParaRPr>
              <a:solidFill>
                <a:srgbClr val="3C4245"/>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87967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xfrm>
            <a:off x="381000" y="685800"/>
            <a:ext cx="6096000" cy="3429000"/>
          </a:xfrm>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lvl1pPr algn="ctr" defTabSz="914400">
              <a:lnSpc>
                <a:spcPct val="100000"/>
              </a:lnSpc>
              <a:defRPr sz="1200">
                <a:solidFill>
                  <a:srgbClr val="3C4245"/>
                </a:solidFill>
                <a:latin typeface="+mn-lt"/>
                <a:ea typeface="+mn-ea"/>
                <a:cs typeface="+mn-cs"/>
                <a:sym typeface="Helvetica Neue Medium"/>
              </a:defRPr>
            </a:lvl1pPr>
          </a:lstStyle>
          <a:p>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6302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14115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xfrm>
            <a:off x="381000" y="685800"/>
            <a:ext cx="6096000" cy="3429000"/>
          </a:xfrm>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pPr algn="ctr" defTabSz="914400">
              <a:lnSpc>
                <a:spcPct val="100000"/>
              </a:lnSpc>
              <a:defRPr sz="1200">
                <a:latin typeface="+mn-lt"/>
                <a:ea typeface="+mn-ea"/>
                <a:cs typeface="+mn-cs"/>
                <a:sym typeface="Helvetica Neue Medium"/>
              </a:defRPr>
            </a:pPr>
            <a:endParaRPr dirty="0">
              <a:solidFill>
                <a:srgbClr val="3C4245"/>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381000" y="685800"/>
            <a:ext cx="6096000" cy="3429000"/>
          </a:xfrm>
          <a:prstGeom prst="rect">
            <a:avLst/>
          </a:prstGeom>
        </p:spPr>
        <p:txBody>
          <a:bodyPr/>
          <a:lstStyle/>
          <a:p>
            <a:endParaRPr/>
          </a:p>
        </p:txBody>
      </p:sp>
      <p:sp>
        <p:nvSpPr>
          <p:cNvPr id="282" name="Shape 282"/>
          <p:cNvSpPr>
            <a:spLocks noGrp="1"/>
          </p:cNvSpPr>
          <p:nvPr>
            <p:ph type="body" sz="quarter" idx="1"/>
          </p:nvPr>
        </p:nvSpPr>
        <p:spPr>
          <a:prstGeom prst="rect">
            <a:avLst/>
          </a:prstGeom>
        </p:spPr>
        <p:txBody>
          <a:bodyPr/>
          <a:lstStyle>
            <a:lvl1pPr algn="ctr" defTabSz="914400">
              <a:lnSpc>
                <a:spcPct val="100000"/>
              </a:lnSpc>
              <a:defRPr sz="1200">
                <a:solidFill>
                  <a:srgbClr val="3C4245"/>
                </a:solidFill>
                <a:latin typeface="+mn-lt"/>
                <a:ea typeface="+mn-ea"/>
                <a:cs typeface="+mn-cs"/>
                <a:sym typeface="Helvetica Neue Medium"/>
              </a:defRPr>
            </a:lvl1pPr>
          </a:lstStyle>
          <a:p>
            <a:r>
              <a:t>Coefficient Progression for 'best'.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noRot="1" noChangeAspect="1"/>
          </p:cNvSpPr>
          <p:nvPr>
            <p:ph type="sldImg"/>
          </p:nvPr>
        </p:nvSpPr>
        <p:spPr>
          <a:xfrm>
            <a:off x="381000" y="685800"/>
            <a:ext cx="6096000" cy="3429000"/>
          </a:xfrm>
          <a:prstGeom prst="rect">
            <a:avLst/>
          </a:prstGeom>
        </p:spPr>
        <p:txBody>
          <a:bodyPr/>
          <a:lstStyle/>
          <a:p>
            <a:endParaRPr/>
          </a:p>
        </p:txBody>
      </p:sp>
      <p:sp>
        <p:nvSpPr>
          <p:cNvPr id="286" name="Shape 286"/>
          <p:cNvSpPr>
            <a:spLocks noGrp="1"/>
          </p:cNvSpPr>
          <p:nvPr>
            <p:ph type="body" sz="quarter" idx="1"/>
          </p:nvPr>
        </p:nvSpPr>
        <p:spPr>
          <a:prstGeom prst="rect">
            <a:avLst/>
          </a:prstGeom>
        </p:spPr>
        <p:txBody>
          <a:bodyPr/>
          <a:lstStyle/>
          <a:p>
            <a:pPr algn="ctr" defTabSz="914400">
              <a:lnSpc>
                <a:spcPct val="100000"/>
              </a:lnSpc>
              <a:defRPr sz="1200">
                <a:solidFill>
                  <a:srgbClr val="3C4245"/>
                </a:solidFill>
                <a:latin typeface="+mn-lt"/>
                <a:ea typeface="+mn-ea"/>
                <a:cs typeface="+mn-cs"/>
                <a:sym typeface="Helvetica Neue Medium"/>
              </a:defRPr>
            </a:pPr>
            <a:r>
              <a:t>Fit Criteria for 'best'.</a:t>
            </a:r>
          </a:p>
          <a:p>
            <a:pPr algn="ctr" defTabSz="914400">
              <a:lnSpc>
                <a:spcPct val="100000"/>
              </a:lnSpc>
              <a:defRPr sz="1200">
                <a:latin typeface="+mn-lt"/>
                <a:ea typeface="+mn-ea"/>
                <a:cs typeface="+mn-cs"/>
                <a:sym typeface="Helvetica Neue Medium"/>
              </a:defRPr>
            </a:pPr>
            <a:endParaRPr>
              <a:solidFill>
                <a:srgbClr val="3C4245"/>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noRot="1" noChangeAspect="1"/>
          </p:cNvSpPr>
          <p:nvPr>
            <p:ph type="sldImg"/>
          </p:nvPr>
        </p:nvSpPr>
        <p:spPr>
          <a:xfrm>
            <a:off x="381000" y="685800"/>
            <a:ext cx="6096000" cy="3429000"/>
          </a:xfrm>
          <a:prstGeom prst="rect">
            <a:avLst/>
          </a:prstGeom>
        </p:spPr>
        <p:txBody>
          <a:bodyPr/>
          <a:lstStyle/>
          <a:p>
            <a:endParaRPr/>
          </a:p>
        </p:txBody>
      </p:sp>
      <p:sp>
        <p:nvSpPr>
          <p:cNvPr id="290" name="Shape 290"/>
          <p:cNvSpPr>
            <a:spLocks noGrp="1"/>
          </p:cNvSpPr>
          <p:nvPr>
            <p:ph type="body" sz="quarter" idx="1"/>
          </p:nvPr>
        </p:nvSpPr>
        <p:spPr>
          <a:prstGeom prst="rect">
            <a:avLst/>
          </a:prstGeom>
        </p:spPr>
        <p:txBody>
          <a:bodyPr/>
          <a:lstStyle/>
          <a:p>
            <a:pPr algn="ctr" defTabSz="914400">
              <a:lnSpc>
                <a:spcPct val="100000"/>
              </a:lnSpc>
              <a:defRPr sz="1200">
                <a:solidFill>
                  <a:srgbClr val="3C4245"/>
                </a:solidFill>
                <a:latin typeface="+mn-lt"/>
                <a:ea typeface="+mn-ea"/>
                <a:cs typeface="+mn-cs"/>
                <a:sym typeface="Helvetica Neue Medium"/>
              </a:defRPr>
            </a:pPr>
            <a:r>
              <a:t>Progression of Average Squared Errors for 'best'.</a:t>
            </a:r>
          </a:p>
          <a:p>
            <a:pPr algn="ctr" defTabSz="914400">
              <a:lnSpc>
                <a:spcPct val="100000"/>
              </a:lnSpc>
              <a:defRPr sz="1200">
                <a:latin typeface="+mn-lt"/>
                <a:ea typeface="+mn-ea"/>
                <a:cs typeface="+mn-cs"/>
                <a:sym typeface="Helvetica Neue Medium"/>
              </a:defRPr>
            </a:pPr>
            <a:endParaRPr>
              <a:solidFill>
                <a:srgbClr val="3C4245"/>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10868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xfrm>
            <a:off x="381000" y="685800"/>
            <a:ext cx="6096000" cy="3429000"/>
          </a:xfrm>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lvl1pPr algn="ctr" defTabSz="914400">
              <a:lnSpc>
                <a:spcPct val="100000"/>
              </a:lnSpc>
              <a:defRPr sz="1800">
                <a:latin typeface="+mn-lt"/>
                <a:ea typeface="+mn-ea"/>
                <a:cs typeface="+mn-cs"/>
                <a:sym typeface="Helvetica Neue Medium"/>
              </a:defRPr>
            </a:lvl1p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54254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9474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70017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6669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0488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ctrTitle"/>
          </p:nvPr>
        </p:nvSpPr>
        <p:spPr>
          <a:xfrm>
            <a:off x="3502024" y="2601571"/>
            <a:ext cx="17379952" cy="5018426"/>
          </a:xfrm>
        </p:spPr>
        <p:txBody>
          <a:bodyPr anchor="b">
            <a:normAutofit/>
          </a:bodyPr>
          <a:lstStyle>
            <a:lvl1pPr algn="ctr">
              <a:defRPr sz="9600"/>
            </a:lvl1pPr>
          </a:lstStyle>
          <a:p>
            <a:r>
              <a:rPr lang="en-US"/>
              <a:t>Click to edit Master title style</a:t>
            </a:r>
            <a:endParaRPr lang="en-US" dirty="0"/>
          </a:p>
        </p:txBody>
      </p:sp>
      <p:sp>
        <p:nvSpPr>
          <p:cNvPr id="3" name="Subtitle 2"/>
          <p:cNvSpPr>
            <a:spLocks noGrp="1"/>
          </p:cNvSpPr>
          <p:nvPr>
            <p:ph type="subTitle" idx="1"/>
          </p:nvPr>
        </p:nvSpPr>
        <p:spPr>
          <a:xfrm>
            <a:off x="3502024" y="7772401"/>
            <a:ext cx="17379952" cy="2743198"/>
          </a:xfrm>
        </p:spPr>
        <p:txBody>
          <a:bodyPr>
            <a:normAutofit/>
          </a:bodyPr>
          <a:lstStyle>
            <a:lvl1pPr marL="0" indent="0" algn="ctr">
              <a:buNone/>
              <a:defRPr sz="4400">
                <a:solidFill>
                  <a:schemeClr val="bg1">
                    <a:lumMod val="50000"/>
                  </a:schemeClr>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21829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a:xfrm>
            <a:off x="1827588" y="8578748"/>
            <a:ext cx="20728864" cy="162322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69488" y="1396522"/>
            <a:ext cx="19645064" cy="642827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827548" y="10217456"/>
            <a:ext cx="20728904" cy="1364944"/>
          </a:xfrm>
        </p:spPr>
        <p:txBody>
          <a:bodyP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6186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a:xfrm>
            <a:off x="1827548" y="1219199"/>
            <a:ext cx="20728904" cy="6854490"/>
          </a:xfrm>
        </p:spPr>
        <p:txBody>
          <a:bodyPr anchor="ctr"/>
          <a:lstStyle>
            <a:lvl1pPr algn="ctr">
              <a:defRPr sz="6400"/>
            </a:lvl1pPr>
          </a:lstStyle>
          <a:p>
            <a:r>
              <a:rPr lang="en-US"/>
              <a:t>Click to edit Master title style</a:t>
            </a:r>
            <a:endParaRPr lang="en-US" dirty="0"/>
          </a:p>
        </p:txBody>
      </p:sp>
      <p:sp>
        <p:nvSpPr>
          <p:cNvPr id="4" name="Text Placeholder 3"/>
          <p:cNvSpPr>
            <a:spLocks noGrp="1"/>
          </p:cNvSpPr>
          <p:nvPr>
            <p:ph type="body" sz="half" idx="2"/>
          </p:nvPr>
        </p:nvSpPr>
        <p:spPr>
          <a:xfrm>
            <a:off x="1827550" y="8409642"/>
            <a:ext cx="20728904" cy="3172760"/>
          </a:xfrm>
        </p:spPr>
        <p:txBody>
          <a:bodyPr anchor="ct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2155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a:xfrm>
            <a:off x="2892424" y="1219200"/>
            <a:ext cx="18605504" cy="5985808"/>
          </a:xfrm>
        </p:spPr>
        <p:txBody>
          <a:bodyPr anchor="ctr"/>
          <a:lstStyle>
            <a:lvl1pPr>
              <a:defRPr sz="6400"/>
            </a:lvl1pPr>
          </a:lstStyle>
          <a:p>
            <a:r>
              <a:rPr lang="en-US"/>
              <a:t>Click to edit Master title style</a:t>
            </a:r>
            <a:endParaRPr lang="en-US" dirty="0"/>
          </a:p>
        </p:txBody>
      </p:sp>
      <p:sp>
        <p:nvSpPr>
          <p:cNvPr id="12" name="Text Placeholder 3"/>
          <p:cNvSpPr>
            <a:spLocks noGrp="1"/>
          </p:cNvSpPr>
          <p:nvPr>
            <p:ph type="body" sz="half" idx="13"/>
          </p:nvPr>
        </p:nvSpPr>
        <p:spPr>
          <a:xfrm>
            <a:off x="3441289" y="7220064"/>
            <a:ext cx="17504598" cy="1189576"/>
          </a:xfrm>
        </p:spPr>
        <p:txBody>
          <a:bodyPr anchor="t">
            <a:normAutofit/>
          </a:bodyPr>
          <a:lstStyle>
            <a:lvl1pPr marL="0" indent="0">
              <a:buNone/>
              <a:defRPr sz="28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4" name="Text Placeholder 3"/>
          <p:cNvSpPr>
            <a:spLocks noGrp="1"/>
          </p:cNvSpPr>
          <p:nvPr>
            <p:ph type="body" sz="half" idx="2"/>
          </p:nvPr>
        </p:nvSpPr>
        <p:spPr>
          <a:xfrm>
            <a:off x="1827548" y="8745593"/>
            <a:ext cx="20728904" cy="2842106"/>
          </a:xfrm>
        </p:spPr>
        <p:txBody>
          <a:bodyPr anchor="ctr">
            <a:normAutofit/>
          </a:bodyP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
        <p:nvSpPr>
          <p:cNvPr id="13" name="TextBox 12"/>
          <p:cNvSpPr txBox="1"/>
          <p:nvPr/>
        </p:nvSpPr>
        <p:spPr>
          <a:xfrm>
            <a:off x="2002976" y="1508332"/>
            <a:ext cx="1219200"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6000" dirty="0">
                <a:solidFill>
                  <a:schemeClr val="tx1"/>
                </a:solidFill>
                <a:effectLst/>
              </a:rPr>
              <a:t>“</a:t>
            </a:r>
          </a:p>
        </p:txBody>
      </p:sp>
      <p:sp>
        <p:nvSpPr>
          <p:cNvPr id="14" name="TextBox 13"/>
          <p:cNvSpPr txBox="1"/>
          <p:nvPr/>
        </p:nvSpPr>
        <p:spPr>
          <a:xfrm>
            <a:off x="21115116" y="5987156"/>
            <a:ext cx="1219200"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6000" dirty="0">
                <a:solidFill>
                  <a:schemeClr val="tx1"/>
                </a:solidFill>
                <a:effectLst/>
              </a:rPr>
              <a:t>”</a:t>
            </a:r>
          </a:p>
        </p:txBody>
      </p:sp>
    </p:spTree>
    <p:extLst>
      <p:ext uri="{BB962C8B-B14F-4D97-AF65-F5344CB8AC3E}">
        <p14:creationId xmlns:p14="http://schemas.microsoft.com/office/powerpoint/2010/main" val="3701081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a:xfrm>
            <a:off x="1827550" y="4277443"/>
            <a:ext cx="20728904" cy="5023670"/>
          </a:xfrm>
        </p:spPr>
        <p:txBody>
          <a:bodyPr anchor="b"/>
          <a:lstStyle>
            <a:lvl1pPr algn="ctr">
              <a:defRPr sz="6400"/>
            </a:lvl1pPr>
          </a:lstStyle>
          <a:p>
            <a:r>
              <a:rPr lang="en-US"/>
              <a:t>Click to edit Master title style</a:t>
            </a:r>
            <a:endParaRPr lang="en-US" dirty="0"/>
          </a:p>
        </p:txBody>
      </p:sp>
      <p:sp>
        <p:nvSpPr>
          <p:cNvPr id="4" name="Text Placeholder 3"/>
          <p:cNvSpPr>
            <a:spLocks noGrp="1"/>
          </p:cNvSpPr>
          <p:nvPr>
            <p:ph type="body" sz="half" idx="2"/>
          </p:nvPr>
        </p:nvSpPr>
        <p:spPr>
          <a:xfrm>
            <a:off x="1827550" y="9324670"/>
            <a:ext cx="20728904" cy="2281288"/>
          </a:xfrm>
        </p:spPr>
        <p:txBody>
          <a:bodyPr anchor="t"/>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8453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5" name="Title 1"/>
          <p:cNvSpPr>
            <a:spLocks noGrp="1"/>
          </p:cNvSpPr>
          <p:nvPr>
            <p:ph type="title"/>
          </p:nvPr>
        </p:nvSpPr>
        <p:spPr>
          <a:xfrm>
            <a:off x="1827548" y="1219200"/>
            <a:ext cx="20728904" cy="3210188"/>
          </a:xfrm>
        </p:spPr>
        <p:txBody>
          <a:bodyPr/>
          <a:lstStyle/>
          <a:p>
            <a:r>
              <a:rPr lang="en-US"/>
              <a:t>Click to edit Master title style</a:t>
            </a:r>
            <a:endParaRPr lang="en-US" dirty="0"/>
          </a:p>
        </p:txBody>
      </p:sp>
      <p:sp>
        <p:nvSpPr>
          <p:cNvPr id="7" name="Text Placeholder 2"/>
          <p:cNvSpPr>
            <a:spLocks noGrp="1"/>
          </p:cNvSpPr>
          <p:nvPr>
            <p:ph type="body" idx="1"/>
          </p:nvPr>
        </p:nvSpPr>
        <p:spPr>
          <a:xfrm>
            <a:off x="1827548" y="4734186"/>
            <a:ext cx="6597952" cy="1152524"/>
          </a:xfrm>
        </p:spPr>
        <p:txBody>
          <a:bodyPr anchor="b">
            <a:noAutofit/>
          </a:bodyPr>
          <a:lstStyle>
            <a:lvl1pPr marL="0" indent="0" algn="ctr">
              <a:lnSpc>
                <a:spcPct val="85000"/>
              </a:lnSpc>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8" name="Text Placeholder 3"/>
          <p:cNvSpPr>
            <a:spLocks noGrp="1"/>
          </p:cNvSpPr>
          <p:nvPr>
            <p:ph type="body" sz="half" idx="15"/>
          </p:nvPr>
        </p:nvSpPr>
        <p:spPr>
          <a:xfrm>
            <a:off x="1827548" y="5886711"/>
            <a:ext cx="6597952" cy="5695690"/>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9" name="Text Placeholder 4"/>
          <p:cNvSpPr>
            <a:spLocks noGrp="1"/>
          </p:cNvSpPr>
          <p:nvPr>
            <p:ph type="body" sz="quarter" idx="3"/>
          </p:nvPr>
        </p:nvSpPr>
        <p:spPr>
          <a:xfrm>
            <a:off x="8904779" y="4734186"/>
            <a:ext cx="6583042" cy="1152524"/>
          </a:xfrm>
        </p:spPr>
        <p:txBody>
          <a:bodyPr anchor="b">
            <a:noAutofit/>
          </a:bodyPr>
          <a:lstStyle>
            <a:lvl1pPr marL="0" indent="0" algn="ctr">
              <a:lnSpc>
                <a:spcPct val="85000"/>
              </a:lnSpc>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0" name="Text Placeholder 3"/>
          <p:cNvSpPr>
            <a:spLocks noGrp="1"/>
          </p:cNvSpPr>
          <p:nvPr>
            <p:ph type="body" sz="half" idx="16"/>
          </p:nvPr>
        </p:nvSpPr>
        <p:spPr>
          <a:xfrm>
            <a:off x="8882697" y="5886711"/>
            <a:ext cx="6606702" cy="5695690"/>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11" name="Text Placeholder 4"/>
          <p:cNvSpPr>
            <a:spLocks noGrp="1"/>
          </p:cNvSpPr>
          <p:nvPr>
            <p:ph type="body" sz="quarter" idx="13"/>
          </p:nvPr>
        </p:nvSpPr>
        <p:spPr>
          <a:xfrm>
            <a:off x="15946596" y="4734186"/>
            <a:ext cx="6609856" cy="1152524"/>
          </a:xfrm>
        </p:spPr>
        <p:txBody>
          <a:bodyPr anchor="b">
            <a:noAutofit/>
          </a:bodyPr>
          <a:lstStyle>
            <a:lvl1pPr marL="0" indent="0" algn="ctr">
              <a:lnSpc>
                <a:spcPct val="85000"/>
              </a:lnSpc>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2" name="Text Placeholder 3"/>
          <p:cNvSpPr>
            <a:spLocks noGrp="1"/>
          </p:cNvSpPr>
          <p:nvPr>
            <p:ph type="body" sz="half" idx="17"/>
          </p:nvPr>
        </p:nvSpPr>
        <p:spPr>
          <a:xfrm>
            <a:off x="15946596" y="5886711"/>
            <a:ext cx="6609856" cy="5695690"/>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106232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30" name="Title 1"/>
          <p:cNvSpPr>
            <a:spLocks noGrp="1"/>
          </p:cNvSpPr>
          <p:nvPr>
            <p:ph type="title"/>
          </p:nvPr>
        </p:nvSpPr>
        <p:spPr>
          <a:xfrm>
            <a:off x="1827548" y="1221544"/>
            <a:ext cx="20728904" cy="320784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827549" y="8409640"/>
            <a:ext cx="6592818" cy="1152524"/>
          </a:xfrm>
        </p:spPr>
        <p:txBody>
          <a:bodyPr anchor="b">
            <a:noAutofit/>
          </a:bodyPr>
          <a:lstStyle>
            <a:lvl1pPr marL="0" indent="0" algn="ctr">
              <a:lnSpc>
                <a:spcPct val="85000"/>
              </a:lnSpc>
              <a:buNone/>
              <a:defRPr sz="44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0" name="Picture Placeholder 2"/>
          <p:cNvSpPr>
            <a:spLocks noGrp="1" noChangeAspect="1"/>
          </p:cNvSpPr>
          <p:nvPr>
            <p:ph type="pic" idx="15"/>
          </p:nvPr>
        </p:nvSpPr>
        <p:spPr>
          <a:xfrm>
            <a:off x="1827549" y="4734186"/>
            <a:ext cx="6592818" cy="3048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1" name="Text Placeholder 3"/>
          <p:cNvSpPr>
            <a:spLocks noGrp="1"/>
          </p:cNvSpPr>
          <p:nvPr>
            <p:ph type="body" sz="half" idx="18"/>
          </p:nvPr>
        </p:nvSpPr>
        <p:spPr>
          <a:xfrm>
            <a:off x="1827549" y="9562164"/>
            <a:ext cx="6592818" cy="2020236"/>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22" name="Text Placeholder 4"/>
          <p:cNvSpPr>
            <a:spLocks noGrp="1"/>
          </p:cNvSpPr>
          <p:nvPr>
            <p:ph type="body" sz="quarter" idx="3"/>
          </p:nvPr>
        </p:nvSpPr>
        <p:spPr>
          <a:xfrm>
            <a:off x="8885518" y="8409640"/>
            <a:ext cx="6603656" cy="1152524"/>
          </a:xfrm>
        </p:spPr>
        <p:txBody>
          <a:bodyPr anchor="b">
            <a:noAutofit/>
          </a:bodyPr>
          <a:lstStyle>
            <a:lvl1pPr marL="0" indent="0" algn="ctr">
              <a:lnSpc>
                <a:spcPct val="85000"/>
              </a:lnSpc>
              <a:buNone/>
              <a:defRPr sz="44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3" name="Picture Placeholder 2"/>
          <p:cNvSpPr>
            <a:spLocks noGrp="1" noChangeAspect="1"/>
          </p:cNvSpPr>
          <p:nvPr>
            <p:ph type="pic" idx="21"/>
          </p:nvPr>
        </p:nvSpPr>
        <p:spPr>
          <a:xfrm>
            <a:off x="8882696" y="4734186"/>
            <a:ext cx="6606704" cy="3048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4" name="Text Placeholder 3"/>
          <p:cNvSpPr>
            <a:spLocks noGrp="1"/>
          </p:cNvSpPr>
          <p:nvPr>
            <p:ph type="body" sz="half" idx="19"/>
          </p:nvPr>
        </p:nvSpPr>
        <p:spPr>
          <a:xfrm>
            <a:off x="8882696" y="9562161"/>
            <a:ext cx="6606704" cy="2020238"/>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25" name="Text Placeholder 4"/>
          <p:cNvSpPr>
            <a:spLocks noGrp="1"/>
          </p:cNvSpPr>
          <p:nvPr>
            <p:ph type="body" sz="quarter" idx="13"/>
          </p:nvPr>
        </p:nvSpPr>
        <p:spPr>
          <a:xfrm>
            <a:off x="15946597" y="8409640"/>
            <a:ext cx="6601362" cy="1152524"/>
          </a:xfrm>
        </p:spPr>
        <p:txBody>
          <a:bodyPr anchor="b">
            <a:noAutofit/>
          </a:bodyPr>
          <a:lstStyle>
            <a:lvl1pPr marL="0" indent="0" algn="ctr">
              <a:lnSpc>
                <a:spcPct val="85000"/>
              </a:lnSpc>
              <a:buNone/>
              <a:defRPr sz="44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6" name="Picture Placeholder 2"/>
          <p:cNvSpPr>
            <a:spLocks noGrp="1" noChangeAspect="1"/>
          </p:cNvSpPr>
          <p:nvPr>
            <p:ph type="pic" idx="22"/>
          </p:nvPr>
        </p:nvSpPr>
        <p:spPr>
          <a:xfrm>
            <a:off x="15946596" y="4734186"/>
            <a:ext cx="6609856" cy="3048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7" name="Text Placeholder 3"/>
          <p:cNvSpPr>
            <a:spLocks noGrp="1"/>
          </p:cNvSpPr>
          <p:nvPr>
            <p:ph type="body" sz="half" idx="20"/>
          </p:nvPr>
        </p:nvSpPr>
        <p:spPr>
          <a:xfrm>
            <a:off x="15946347" y="9562157"/>
            <a:ext cx="6610106" cy="2020242"/>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8963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827550" y="4734187"/>
            <a:ext cx="20728904" cy="68482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40157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Vertical Title 1"/>
          <p:cNvSpPr>
            <a:spLocks noGrp="1"/>
          </p:cNvSpPr>
          <p:nvPr>
            <p:ph type="title" orient="vert"/>
          </p:nvPr>
        </p:nvSpPr>
        <p:spPr>
          <a:xfrm>
            <a:off x="17449800" y="1219203"/>
            <a:ext cx="5106652" cy="10363198"/>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827550" y="1219203"/>
            <a:ext cx="15317448" cy="1036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05324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827548" y="4734185"/>
            <a:ext cx="20727652" cy="68482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83326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a:xfrm>
            <a:off x="1827548" y="1657127"/>
            <a:ext cx="20703504" cy="5473638"/>
          </a:xfrm>
        </p:spPr>
        <p:txBody>
          <a:bodyPr anchor="b">
            <a:normAutofit/>
          </a:bodyPr>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827548" y="7314915"/>
            <a:ext cx="20703504" cy="2736366"/>
          </a:xfrm>
        </p:spPr>
        <p:txBody>
          <a:bodyPr>
            <a:normAutofit/>
          </a:bodyPr>
          <a:lstStyle>
            <a:lvl1pPr marL="0" indent="0" algn="ctr">
              <a:buNone/>
              <a:defRPr sz="4000">
                <a:solidFill>
                  <a:schemeClr val="bg1">
                    <a:lumMod val="50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03976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Title 1"/>
          <p:cNvSpPr>
            <a:spLocks noGrp="1"/>
          </p:cNvSpPr>
          <p:nvPr>
            <p:ph type="title"/>
          </p:nvPr>
        </p:nvSpPr>
        <p:spPr>
          <a:xfrm>
            <a:off x="1827551" y="1237035"/>
            <a:ext cx="20728902" cy="3192354"/>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827548" y="4734185"/>
            <a:ext cx="10212052" cy="68482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12344400" y="4734185"/>
            <a:ext cx="10210800" cy="68482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22790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4" name="Title 1"/>
          <p:cNvSpPr>
            <a:spLocks noGrp="1"/>
          </p:cNvSpPr>
          <p:nvPr>
            <p:ph type="title"/>
          </p:nvPr>
        </p:nvSpPr>
        <p:spPr>
          <a:xfrm>
            <a:off x="1827551" y="1237035"/>
            <a:ext cx="20728902" cy="319235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92656" y="4742036"/>
            <a:ext cx="9746948" cy="1359988"/>
          </a:xfrm>
        </p:spPr>
        <p:txBody>
          <a:bodyPr anchor="b">
            <a:noAutofit/>
          </a:bodyPr>
          <a:lstStyle>
            <a:lvl1pPr marL="0" indent="0">
              <a:lnSpc>
                <a:spcPct val="85000"/>
              </a:lnSpc>
              <a:buNone/>
              <a:defRPr sz="52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2" name="Content Placeholder 3"/>
          <p:cNvSpPr>
            <a:spLocks noGrp="1"/>
          </p:cNvSpPr>
          <p:nvPr>
            <p:ph sz="quarter" idx="13"/>
          </p:nvPr>
        </p:nvSpPr>
        <p:spPr>
          <a:xfrm>
            <a:off x="1827549" y="6102025"/>
            <a:ext cx="10212054" cy="548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92846" y="4742036"/>
            <a:ext cx="9763608" cy="1359988"/>
          </a:xfrm>
        </p:spPr>
        <p:txBody>
          <a:bodyPr anchor="b">
            <a:noAutofit/>
          </a:bodyPr>
          <a:lstStyle>
            <a:lvl1pPr marL="0" indent="0">
              <a:lnSpc>
                <a:spcPct val="85000"/>
              </a:lnSpc>
              <a:buNone/>
              <a:defRPr sz="52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3" name="Content Placeholder 5"/>
          <p:cNvSpPr>
            <a:spLocks noGrp="1"/>
          </p:cNvSpPr>
          <p:nvPr>
            <p:ph sz="quarter" idx="14"/>
          </p:nvPr>
        </p:nvSpPr>
        <p:spPr>
          <a:xfrm>
            <a:off x="12344401" y="6102025"/>
            <a:ext cx="10210802" cy="548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5430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9748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87038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a:xfrm>
            <a:off x="1827550" y="1219200"/>
            <a:ext cx="7871376" cy="4046504"/>
          </a:xfrm>
        </p:spPr>
        <p:txBody>
          <a:bodyPr anchor="b"/>
          <a:lstStyle>
            <a:lvl1pPr algn="ctr">
              <a:defRPr sz="6400"/>
            </a:lvl1pPr>
          </a:lstStyle>
          <a:p>
            <a:r>
              <a:rPr lang="en-US"/>
              <a:t>Click to edit Master title style</a:t>
            </a:r>
            <a:endParaRPr lang="en-US" dirty="0"/>
          </a:p>
        </p:txBody>
      </p:sp>
      <p:sp>
        <p:nvSpPr>
          <p:cNvPr id="10" name="Content Placeholder 2"/>
          <p:cNvSpPr>
            <a:spLocks noGrp="1"/>
          </p:cNvSpPr>
          <p:nvPr>
            <p:ph sz="quarter" idx="13"/>
          </p:nvPr>
        </p:nvSpPr>
        <p:spPr>
          <a:xfrm>
            <a:off x="10156125" y="1219201"/>
            <a:ext cx="12400326" cy="10363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27549" y="5265704"/>
            <a:ext cx="7871378" cy="6316696"/>
          </a:xfrm>
        </p:spPr>
        <p:txBody>
          <a:bodyP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8873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2" name="Title 1"/>
          <p:cNvSpPr>
            <a:spLocks noGrp="1"/>
          </p:cNvSpPr>
          <p:nvPr>
            <p:ph type="title"/>
          </p:nvPr>
        </p:nvSpPr>
        <p:spPr>
          <a:xfrm>
            <a:off x="1827549" y="1219200"/>
            <a:ext cx="11869938" cy="4046508"/>
          </a:xfrm>
        </p:spPr>
        <p:txBody>
          <a:bodyPr anchor="b"/>
          <a:lstStyle>
            <a:lvl1pPr algn="ct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9606" y="1219202"/>
            <a:ext cx="6510716" cy="10363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827589" y="5265705"/>
            <a:ext cx="11869898" cy="6316694"/>
          </a:xfrm>
        </p:spPr>
        <p:txBody>
          <a:bodyP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598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24384006" cy="13716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827551" y="1237035"/>
            <a:ext cx="20728902" cy="31923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7550" y="4734187"/>
            <a:ext cx="20728904" cy="68482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57474" y="11766551"/>
            <a:ext cx="5486400" cy="730250"/>
          </a:xfrm>
          <a:prstGeom prst="rect">
            <a:avLst/>
          </a:prstGeom>
        </p:spPr>
        <p:txBody>
          <a:bodyPr vert="horz" lIns="91440" tIns="45720" rIns="91440" bIns="45720" rtlCol="0" anchor="ctr"/>
          <a:lstStyle>
            <a:lvl1pPr algn="r">
              <a:defRPr sz="2000">
                <a:solidFill>
                  <a:schemeClr val="tx1"/>
                </a:solidFill>
              </a:defRPr>
            </a:lvl1pPr>
          </a:lstStyle>
          <a:p>
            <a:fld id="{B61BEF0D-F0BB-DE4B-95CE-6DB70DBA9567}" type="datetimeFigureOut">
              <a:rPr lang="en-US" smtClean="0"/>
              <a:pPr/>
              <a:t>12/14/2023</a:t>
            </a:fld>
            <a:endParaRPr lang="en-US" dirty="0"/>
          </a:p>
        </p:txBody>
      </p:sp>
      <p:sp>
        <p:nvSpPr>
          <p:cNvPr id="5" name="Footer Placeholder 4"/>
          <p:cNvSpPr>
            <a:spLocks noGrp="1"/>
          </p:cNvSpPr>
          <p:nvPr>
            <p:ph type="ftr" sz="quarter" idx="3"/>
          </p:nvPr>
        </p:nvSpPr>
        <p:spPr>
          <a:xfrm>
            <a:off x="1827549" y="11766551"/>
            <a:ext cx="13345774" cy="730250"/>
          </a:xfrm>
          <a:prstGeom prst="rect">
            <a:avLst/>
          </a:prstGeom>
        </p:spPr>
        <p:txBody>
          <a:bodyPr vert="horz" lIns="91440" tIns="45720" rIns="91440" bIns="45720" rtlCol="0" anchor="ctr"/>
          <a:lstStyle>
            <a:lvl1pPr algn="l">
              <a:defRPr sz="2000">
                <a:solidFill>
                  <a:schemeClr val="tx1"/>
                </a:solidFill>
              </a:defRPr>
            </a:lvl1pPr>
          </a:lstStyle>
          <a:p>
            <a:endParaRPr lang="en-US" dirty="0"/>
          </a:p>
        </p:txBody>
      </p:sp>
      <p:sp>
        <p:nvSpPr>
          <p:cNvPr id="6" name="Slide Number Placeholder 5"/>
          <p:cNvSpPr>
            <a:spLocks noGrp="1"/>
          </p:cNvSpPr>
          <p:nvPr>
            <p:ph type="sldNum" sz="quarter" idx="4"/>
          </p:nvPr>
        </p:nvSpPr>
        <p:spPr>
          <a:xfrm>
            <a:off x="21028023" y="11766551"/>
            <a:ext cx="1528430" cy="730250"/>
          </a:xfrm>
          <a:prstGeom prst="rect">
            <a:avLst/>
          </a:prstGeom>
        </p:spPr>
        <p:txBody>
          <a:bodyPr vert="horz" lIns="91440" tIns="45720" rIns="91440" bIns="45720" rtlCol="0" anchor="ctr"/>
          <a:lstStyle>
            <a:lvl1pPr algn="r">
              <a:defRPr sz="2000">
                <a:solidFill>
                  <a:schemeClr val="tx1"/>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26532663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1828800" rtl="0" eaLnBrk="1" latinLnBrk="0" hangingPunct="1">
        <a:lnSpc>
          <a:spcPct val="90000"/>
        </a:lnSpc>
        <a:spcBef>
          <a:spcPct val="0"/>
        </a:spcBef>
        <a:buNone/>
        <a:defRPr sz="7200" kern="1200" cap="all" baseline="0">
          <a:solidFill>
            <a:schemeClr val="tx1"/>
          </a:solidFill>
          <a:effectLst/>
          <a:latin typeface="+mj-lt"/>
          <a:ea typeface="+mj-ea"/>
          <a:cs typeface="+mj-cs"/>
        </a:defRPr>
      </a:lvl1pPr>
    </p:titleStyle>
    <p:bodyStyle>
      <a:lvl1pPr marL="457200" indent="-457200" algn="l" defTabSz="1828800" rtl="0" eaLnBrk="1" latinLnBrk="0" hangingPunct="1">
        <a:lnSpc>
          <a:spcPct val="120000"/>
        </a:lnSpc>
        <a:spcBef>
          <a:spcPts val="2000"/>
        </a:spcBef>
        <a:buClr>
          <a:schemeClr val="tx1"/>
        </a:buClr>
        <a:buFont typeface="Arial" panose="020B0604020202020204" pitchFamily="34" charset="0"/>
        <a:buChar char="•"/>
        <a:defRPr sz="4000" kern="1200" cap="all" baseline="0">
          <a:solidFill>
            <a:schemeClr val="tx1"/>
          </a:solidFill>
          <a:effectLst/>
          <a:latin typeface="+mn-lt"/>
          <a:ea typeface="+mn-ea"/>
          <a:cs typeface="+mn-cs"/>
        </a:defRPr>
      </a:lvl1pPr>
      <a:lvl2pPr marL="1371600" indent="-457200" algn="l" defTabSz="1828800" rtl="0" eaLnBrk="1" latinLnBrk="0" hangingPunct="1">
        <a:lnSpc>
          <a:spcPct val="120000"/>
        </a:lnSpc>
        <a:spcBef>
          <a:spcPts val="1000"/>
        </a:spcBef>
        <a:buClr>
          <a:schemeClr val="tx1"/>
        </a:buClr>
        <a:buFont typeface="Arial" panose="020B0604020202020204" pitchFamily="34" charset="0"/>
        <a:buChar char="•"/>
        <a:defRPr sz="3600" kern="1200" cap="all" baseline="0">
          <a:solidFill>
            <a:schemeClr val="tx1"/>
          </a:solidFill>
          <a:effectLst/>
          <a:latin typeface="+mn-lt"/>
          <a:ea typeface="+mn-ea"/>
          <a:cs typeface="+mn-cs"/>
        </a:defRPr>
      </a:lvl2pPr>
      <a:lvl3pPr marL="2286000" indent="-457200" algn="l" defTabSz="1828800" rtl="0" eaLnBrk="1" latinLnBrk="0" hangingPunct="1">
        <a:lnSpc>
          <a:spcPct val="120000"/>
        </a:lnSpc>
        <a:spcBef>
          <a:spcPts val="1000"/>
        </a:spcBef>
        <a:buClr>
          <a:schemeClr val="tx1"/>
        </a:buClr>
        <a:buFont typeface="Arial" panose="020B0604020202020204" pitchFamily="34" charset="0"/>
        <a:buChar char="•"/>
        <a:defRPr sz="3200" kern="1200" cap="all" baseline="0">
          <a:solidFill>
            <a:schemeClr val="tx1"/>
          </a:solidFill>
          <a:effectLst/>
          <a:latin typeface="+mn-lt"/>
          <a:ea typeface="+mn-ea"/>
          <a:cs typeface="+mn-cs"/>
        </a:defRPr>
      </a:lvl3pPr>
      <a:lvl4pPr marL="3200400" indent="-457200" algn="l" defTabSz="1828800" rtl="0" eaLnBrk="1" latinLnBrk="0" hangingPunct="1">
        <a:lnSpc>
          <a:spcPct val="120000"/>
        </a:lnSpc>
        <a:spcBef>
          <a:spcPts val="1000"/>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4pPr>
      <a:lvl5pPr marL="4114800" indent="-457200" algn="l" defTabSz="1828800" rtl="0" eaLnBrk="1" latinLnBrk="0" hangingPunct="1">
        <a:lnSpc>
          <a:spcPct val="120000"/>
        </a:lnSpc>
        <a:spcBef>
          <a:spcPts val="1000"/>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5pPr>
      <a:lvl6pPr marL="5029200" indent="-457200" algn="l" defTabSz="1828800" rtl="0" eaLnBrk="1" latinLnBrk="0" hangingPunct="1">
        <a:lnSpc>
          <a:spcPct val="120000"/>
        </a:lnSpc>
        <a:spcBef>
          <a:spcPts val="1000"/>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6pPr>
      <a:lvl7pPr marL="5943600" indent="-457200" algn="l" defTabSz="1828800" rtl="0" eaLnBrk="1" latinLnBrk="0" hangingPunct="1">
        <a:lnSpc>
          <a:spcPct val="120000"/>
        </a:lnSpc>
        <a:spcBef>
          <a:spcPts val="1000"/>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7pPr>
      <a:lvl8pPr marL="6858000" indent="-457200" algn="l" defTabSz="1828800" rtl="0" eaLnBrk="1" latinLnBrk="0" hangingPunct="1">
        <a:lnSpc>
          <a:spcPct val="120000"/>
        </a:lnSpc>
        <a:spcBef>
          <a:spcPts val="1000"/>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8pPr>
      <a:lvl9pPr marL="7772400" indent="-457200" algn="l" defTabSz="1828800" rtl="0" eaLnBrk="1" latinLnBrk="0" hangingPunct="1">
        <a:lnSpc>
          <a:spcPct val="120000"/>
        </a:lnSpc>
        <a:spcBef>
          <a:spcPts val="1000"/>
        </a:spcBef>
        <a:buClr>
          <a:schemeClr val="tx1"/>
        </a:buClr>
        <a:buFont typeface="Arial" panose="020B0604020202020204" pitchFamily="34" charset="0"/>
        <a:buChar char="•"/>
        <a:defRPr sz="2800" kern="1200" cap="all" baseline="0">
          <a:solidFill>
            <a:schemeClr val="tx1"/>
          </a:solidFill>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hyperlink" Target="https://doi.org/10.1186/s12889-016-3771-9" TargetMode="External"/><Relationship Id="rId13" Type="http://schemas.openxmlformats.org/officeDocument/2006/relationships/hyperlink" Target="https://medlineplus.gov/tuberculosis.html" TargetMode="External"/><Relationship Id="rId3" Type="http://schemas.openxmlformats.org/officeDocument/2006/relationships/hyperlink" Target="https://doi.org/10.1136/thx.2006.073916" TargetMode="External"/><Relationship Id="rId7" Type="http://schemas.openxmlformats.org/officeDocument/2006/relationships/hyperlink" Target="https://pubmed.ncbi.nlm.nih.gov/25037452/" TargetMode="External"/><Relationship Id="rId12" Type="http://schemas.openxmlformats.org/officeDocument/2006/relationships/hyperlink" Target="https://pubmed.ncbi.nlm.nih.gov/21575308/" TargetMode="External"/><Relationship Id="rId2" Type="http://schemas.openxmlformats.org/officeDocument/2006/relationships/hyperlink" Target="https://www.cdc.gov/tb/topic/testing/tbtesttypes.htm#:~:text=The TB skin test is performed by injecting a small,a reaction on the arm" TargetMode="External"/><Relationship Id="rId1" Type="http://schemas.openxmlformats.org/officeDocument/2006/relationships/slideLayout" Target="../slideLayouts/slideLayout1.xml"/><Relationship Id="rId6" Type="http://schemas.openxmlformats.org/officeDocument/2006/relationships/hyperlink" Target="http://www.ncbi.nlm.nih.gov/pmc/articles/pmc4223646/" TargetMode="External"/><Relationship Id="rId11" Type="http://schemas.openxmlformats.org/officeDocument/2006/relationships/hyperlink" Target="https://doi.org/10.5588/ijtld.10.0437" TargetMode="External"/><Relationship Id="rId5" Type="http://schemas.openxmlformats.org/officeDocument/2006/relationships/hyperlink" Target="https://doi.org/10.1186/1471-2334-14-399" TargetMode="External"/><Relationship Id="rId10" Type="http://schemas.openxmlformats.org/officeDocument/2006/relationships/hyperlink" Target="https://pubmed.ncbi.nlm.nih.gov/27793145/" TargetMode="External"/><Relationship Id="rId4" Type="http://schemas.openxmlformats.org/officeDocument/2006/relationships/hyperlink" Target="https://pubmed.ncbi.nlm.nih.gov/17615085/" TargetMode="External"/><Relationship Id="rId9" Type="http://schemas.openxmlformats.org/officeDocument/2006/relationships/hyperlink" Target="http://www.ncbi.nlm.nih.gov/pmc/articles/pmc508607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25;p4"/>
          <p:cNvSpPr txBox="1"/>
          <p:nvPr/>
        </p:nvSpPr>
        <p:spPr>
          <a:xfrm>
            <a:off x="716635" y="8582851"/>
            <a:ext cx="10855255" cy="375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2849" tIns="182849" rIns="182849" bIns="182849" anchor="ctr">
            <a:spAutoFit/>
          </a:bodyPr>
          <a:lstStyle/>
          <a:p>
            <a:pPr algn="l">
              <a:defRPr>
                <a:latin typeface="Arial"/>
                <a:ea typeface="Arial"/>
                <a:cs typeface="Arial"/>
                <a:sym typeface="Arial"/>
              </a:defRPr>
            </a:pPr>
            <a:r>
              <a:rPr sz="4400" u="sng" dirty="0">
                <a:latin typeface="+mj-lt"/>
              </a:rPr>
              <a:t>Group Members </a:t>
            </a:r>
            <a:r>
              <a:rPr sz="4400" dirty="0">
                <a:latin typeface="+mj-lt"/>
              </a:rPr>
              <a:t> </a:t>
            </a:r>
          </a:p>
          <a:p>
            <a:pPr algn="l">
              <a:defRPr>
                <a:latin typeface="Arial"/>
                <a:ea typeface="Arial"/>
                <a:cs typeface="Arial"/>
                <a:sym typeface="Arial"/>
              </a:defRPr>
            </a:pPr>
            <a:r>
              <a:rPr sz="4400" dirty="0">
                <a:latin typeface="+mj-lt"/>
              </a:rPr>
              <a:t>Venkata </a:t>
            </a:r>
            <a:r>
              <a:rPr sz="4400" dirty="0" err="1">
                <a:latin typeface="+mj-lt"/>
              </a:rPr>
              <a:t>Prathap</a:t>
            </a:r>
            <a:r>
              <a:rPr sz="4400" dirty="0">
                <a:latin typeface="+mj-lt"/>
              </a:rPr>
              <a:t> Reddy </a:t>
            </a:r>
            <a:r>
              <a:rPr sz="4400" dirty="0" err="1">
                <a:latin typeface="+mj-lt"/>
              </a:rPr>
              <a:t>Rachamalla</a:t>
            </a:r>
            <a:endParaRPr sz="4400" dirty="0">
              <a:latin typeface="+mj-lt"/>
            </a:endParaRPr>
          </a:p>
          <a:p>
            <a:pPr algn="l">
              <a:defRPr>
                <a:latin typeface="Arial"/>
                <a:ea typeface="Arial"/>
                <a:cs typeface="Arial"/>
                <a:sym typeface="Arial"/>
              </a:defRPr>
            </a:pPr>
            <a:r>
              <a:rPr lang="en-IN" sz="4400" dirty="0">
                <a:latin typeface="+mj-lt"/>
              </a:rPr>
              <a:t>Raga </a:t>
            </a:r>
            <a:r>
              <a:rPr sz="4400" dirty="0" err="1">
                <a:latin typeface="+mj-lt"/>
              </a:rPr>
              <a:t>Jyot</a:t>
            </a:r>
            <a:r>
              <a:rPr lang="en-IN" sz="4400" dirty="0">
                <a:latin typeface="+mj-lt"/>
              </a:rPr>
              <a:t>h</a:t>
            </a:r>
            <a:r>
              <a:rPr sz="4400" dirty="0" err="1">
                <a:latin typeface="+mj-lt"/>
              </a:rPr>
              <a:t>sna</a:t>
            </a:r>
            <a:r>
              <a:rPr lang="en-IN" sz="4400" dirty="0">
                <a:latin typeface="+mj-lt"/>
              </a:rPr>
              <a:t> Ravipalli</a:t>
            </a:r>
          </a:p>
          <a:p>
            <a:pPr>
              <a:defRPr>
                <a:latin typeface="Arial"/>
                <a:ea typeface="Arial"/>
                <a:cs typeface="Arial"/>
                <a:sym typeface="Arial"/>
              </a:defRPr>
            </a:pPr>
            <a:r>
              <a:rPr lang="en-IN" sz="4400" dirty="0">
                <a:latin typeface="+mj-lt"/>
              </a:rPr>
              <a:t>Deeksha </a:t>
            </a:r>
            <a:r>
              <a:rPr lang="en-IN" sz="4400" dirty="0" err="1">
                <a:latin typeface="+mj-lt"/>
              </a:rPr>
              <a:t>Charagondla</a:t>
            </a:r>
            <a:endParaRPr sz="4400" dirty="0">
              <a:latin typeface="+mj-lt"/>
            </a:endParaRPr>
          </a:p>
          <a:p>
            <a:pPr algn="l">
              <a:defRPr>
                <a:latin typeface="Arial"/>
                <a:ea typeface="Arial"/>
                <a:cs typeface="Arial"/>
                <a:sym typeface="Arial"/>
              </a:defRPr>
            </a:pPr>
            <a:r>
              <a:rPr sz="4400" dirty="0">
                <a:latin typeface="+mj-lt"/>
              </a:rPr>
              <a:t>La</a:t>
            </a:r>
            <a:r>
              <a:rPr lang="en-IN" sz="4400" dirty="0" err="1">
                <a:latin typeface="+mj-lt"/>
              </a:rPr>
              <a:t>xm</a:t>
            </a:r>
            <a:r>
              <a:rPr sz="4400" dirty="0" err="1">
                <a:latin typeface="+mj-lt"/>
              </a:rPr>
              <a:t>i</a:t>
            </a:r>
            <a:r>
              <a:rPr sz="4400" dirty="0">
                <a:latin typeface="+mj-lt"/>
              </a:rPr>
              <a:t> Chaitanya </a:t>
            </a:r>
            <a:r>
              <a:rPr lang="en-IN" sz="4400" dirty="0" err="1">
                <a:latin typeface="+mj-lt"/>
              </a:rPr>
              <a:t>Garige</a:t>
            </a:r>
            <a:endParaRPr sz="4400" dirty="0">
              <a:latin typeface="+mj-lt"/>
            </a:endParaRPr>
          </a:p>
        </p:txBody>
      </p:sp>
      <p:sp>
        <p:nvSpPr>
          <p:cNvPr id="120" name="Google Shape;26;p4"/>
          <p:cNvSpPr txBox="1">
            <a:spLocks noGrp="1"/>
          </p:cNvSpPr>
          <p:nvPr>
            <p:ph type="ctrTitle"/>
          </p:nvPr>
        </p:nvSpPr>
        <p:spPr>
          <a:xfrm>
            <a:off x="1469941" y="1378338"/>
            <a:ext cx="21444118" cy="1880378"/>
          </a:xfrm>
          <a:prstGeom prst="rect">
            <a:avLst/>
          </a:prstGeom>
        </p:spPr>
        <p:txBody>
          <a:bodyPr>
            <a:normAutofit/>
          </a:bodyPr>
          <a:lstStyle>
            <a:lvl1pPr>
              <a:defRPr sz="5000" b="1">
                <a:solidFill>
                  <a:srgbClr val="1C1B17"/>
                </a:solidFill>
                <a:latin typeface="Tahoma"/>
                <a:ea typeface="Tahoma"/>
                <a:cs typeface="Tahoma"/>
                <a:sym typeface="Tahoma"/>
              </a:defRPr>
            </a:lvl1pPr>
          </a:lstStyle>
          <a:p>
            <a:r>
              <a:rPr lang="en-US" sz="6000" dirty="0">
                <a:latin typeface="+mj-lt"/>
              </a:rPr>
              <a:t>TUBERCULOSIS (TB) BURDEN ANALYSIS BY AGE AND GENDER</a:t>
            </a:r>
          </a:p>
        </p:txBody>
      </p:sp>
      <p:sp>
        <p:nvSpPr>
          <p:cNvPr id="121" name="Google Shape;27;p4"/>
          <p:cNvSpPr txBox="1">
            <a:spLocks noGrp="1"/>
          </p:cNvSpPr>
          <p:nvPr>
            <p:ph type="subTitle" idx="1"/>
          </p:nvPr>
        </p:nvSpPr>
        <p:spPr>
          <a:xfrm>
            <a:off x="1777999" y="5313049"/>
            <a:ext cx="20828001" cy="1587501"/>
          </a:xfrm>
          <a:prstGeom prst="rect">
            <a:avLst/>
          </a:prstGeom>
        </p:spPr>
        <p:txBody>
          <a:bodyPr>
            <a:noAutofit/>
          </a:bodyPr>
          <a:lstStyle/>
          <a:p>
            <a:pPr>
              <a:lnSpc>
                <a:spcPct val="90000"/>
              </a:lnSpc>
              <a:defRPr sz="3800">
                <a:solidFill>
                  <a:srgbClr val="080706"/>
                </a:solidFill>
                <a:latin typeface="Arial"/>
                <a:ea typeface="Arial"/>
                <a:cs typeface="Arial"/>
                <a:sym typeface="Arial"/>
              </a:defRPr>
            </a:pPr>
            <a:r>
              <a:rPr lang="en-US" sz="6000" b="1" dirty="0">
                <a:latin typeface="+mj-lt"/>
              </a:rPr>
              <a:t>A COMPREHENSIVE DATA ANALYTIC </a:t>
            </a:r>
            <a:br>
              <a:rPr lang="en-US" sz="6000" b="1" dirty="0">
                <a:latin typeface="+mj-lt"/>
              </a:rPr>
            </a:br>
            <a:r>
              <a:rPr lang="en-US" sz="6000" b="1" dirty="0">
                <a:latin typeface="+mj-lt"/>
              </a:rPr>
              <a:t>APPROACH USING THE SEER 1992-2020 DATASET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34;p21"/>
          <p:cNvSpPr txBox="1">
            <a:spLocks noGrp="1"/>
          </p:cNvSpPr>
          <p:nvPr>
            <p:ph type="ctrTitle"/>
          </p:nvPr>
        </p:nvSpPr>
        <p:spPr>
          <a:xfrm>
            <a:off x="-89418" y="237079"/>
            <a:ext cx="24041507" cy="1393779"/>
          </a:xfrm>
          <a:prstGeom prst="rect">
            <a:avLst/>
          </a:prstGeom>
        </p:spPr>
        <p:txBody>
          <a:bodyPr>
            <a:normAutofit/>
          </a:bodyPr>
          <a:lstStyle>
            <a:lvl1pPr defTabSz="627379">
              <a:defRPr sz="8512"/>
            </a:lvl1pPr>
          </a:lstStyle>
          <a:p>
            <a:r>
              <a:t>Leveraging Data in TB Control Efforts</a:t>
            </a:r>
          </a:p>
        </p:txBody>
      </p:sp>
      <p:sp>
        <p:nvSpPr>
          <p:cNvPr id="164" name="Google Shape;135;p21"/>
          <p:cNvSpPr txBox="1">
            <a:spLocks noGrp="1"/>
          </p:cNvSpPr>
          <p:nvPr>
            <p:ph type="subTitle" idx="1"/>
          </p:nvPr>
        </p:nvSpPr>
        <p:spPr>
          <a:xfrm>
            <a:off x="1517335" y="2310844"/>
            <a:ext cx="20828001" cy="2575322"/>
          </a:xfrm>
          <a:prstGeom prst="rect">
            <a:avLst/>
          </a:prstGeom>
        </p:spPr>
        <p:txBody>
          <a:bodyPr>
            <a:noAutofit/>
          </a:bodyPr>
          <a:lstStyle/>
          <a:p>
            <a:pPr marL="457200" indent="-457200" algn="l" defTabSz="478790">
              <a:buFont typeface="Wingdings" panose="05000000000000000000" pitchFamily="2" charset="2"/>
              <a:buChar char="q"/>
              <a:defRPr sz="2435"/>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Accurate data is essential for understanding the epidemiology of TB and for the effective delivery of TB services.</a:t>
            </a:r>
          </a:p>
          <a:p>
            <a:pPr marL="457200" indent="-457200" algn="l" defTabSz="478790">
              <a:buFont typeface="Wingdings" panose="05000000000000000000" pitchFamily="2" charset="2"/>
              <a:buChar char="q"/>
              <a:defRPr sz="2435"/>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Data analysis helps in identifying high-risk populations, tracking treatment outcomes, and measuring program impact.</a:t>
            </a:r>
          </a:p>
          <a:p>
            <a:pPr marL="457200" indent="-457200" algn="l" defTabSz="478790">
              <a:buFont typeface="Wingdings" panose="05000000000000000000" pitchFamily="2" charset="2"/>
              <a:buChar char="q"/>
              <a:defRPr sz="2435"/>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Big data and predictive analytics are becoming increasingly important in anticipating outbreaks and informing public health policies.</a:t>
            </a:r>
          </a:p>
          <a:p>
            <a:pPr marL="457200" indent="-457200" algn="l" defTabSz="478790">
              <a:buFont typeface="Wingdings" panose="05000000000000000000" pitchFamily="2" charset="2"/>
              <a:buChar char="q"/>
              <a:defRPr sz="2435"/>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The use of data from diverse sources, including clinical, laboratory, and demographic data, enhances the precision of TB control strategies.</a:t>
            </a:r>
          </a:p>
        </p:txBody>
      </p:sp>
      <p:pic>
        <p:nvPicPr>
          <p:cNvPr id="165" name="Google Shape;140;p22" descr="Google Shape;140;p22"/>
          <p:cNvPicPr>
            <a:picLocks noChangeAspect="1"/>
          </p:cNvPicPr>
          <p:nvPr/>
        </p:nvPicPr>
        <p:blipFill>
          <a:blip r:embed="rId2"/>
          <a:stretch>
            <a:fillRect/>
          </a:stretch>
        </p:blipFill>
        <p:spPr>
          <a:xfrm>
            <a:off x="3856310" y="5492863"/>
            <a:ext cx="17458669" cy="7599656"/>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Google Shape;146;p23"/>
          <p:cNvSpPr txBox="1">
            <a:spLocks noGrp="1"/>
          </p:cNvSpPr>
          <p:nvPr>
            <p:ph type="ctrTitle"/>
          </p:nvPr>
        </p:nvSpPr>
        <p:spPr>
          <a:prstGeom prst="rect">
            <a:avLst/>
          </a:prstGeom>
        </p:spPr>
        <p:txBody>
          <a:bodyPr/>
          <a:lstStyle>
            <a:lvl1pPr>
              <a:defRPr sz="5000" b="1">
                <a:latin typeface="Tahoma"/>
                <a:ea typeface="Tahoma"/>
                <a:cs typeface="Tahoma"/>
                <a:sym typeface="Tahoma"/>
              </a:defRPr>
            </a:lvl1pPr>
          </a:lstStyle>
          <a:p>
            <a:r>
              <a:t>DATASET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1A2A091F-797B-5E9F-6E39-790ADB19F71E}"/>
              </a:ext>
            </a:extLst>
          </p:cNvPr>
          <p:cNvGraphicFramePr>
            <a:graphicFrameLocks noGrp="1"/>
          </p:cNvGraphicFramePr>
          <p:nvPr>
            <p:extLst>
              <p:ext uri="{D42A27DB-BD31-4B8C-83A1-F6EECF244321}">
                <p14:modId xmlns:p14="http://schemas.microsoft.com/office/powerpoint/2010/main" val="227022459"/>
              </p:ext>
            </p:extLst>
          </p:nvPr>
        </p:nvGraphicFramePr>
        <p:xfrm>
          <a:off x="11225049" y="227686"/>
          <a:ext cx="12812110" cy="12809315"/>
        </p:xfrm>
        <a:graphic>
          <a:graphicData uri="http://schemas.openxmlformats.org/drawingml/2006/table">
            <a:tbl>
              <a:tblPr firstRow="1" firstCol="1" bandRow="1">
                <a:tableStyleId>{5C22544A-7EE6-4342-B048-85BDC9FD1C3A}</a:tableStyleId>
              </a:tblPr>
              <a:tblGrid>
                <a:gridCol w="1076218">
                  <a:extLst>
                    <a:ext uri="{9D8B030D-6E8A-4147-A177-3AD203B41FA5}">
                      <a16:colId xmlns="" xmlns:a16="http://schemas.microsoft.com/office/drawing/2014/main" val="1758254664"/>
                    </a:ext>
                  </a:extLst>
                </a:gridCol>
                <a:gridCol w="3831575">
                  <a:extLst>
                    <a:ext uri="{9D8B030D-6E8A-4147-A177-3AD203B41FA5}">
                      <a16:colId xmlns="" xmlns:a16="http://schemas.microsoft.com/office/drawing/2014/main" val="672655319"/>
                    </a:ext>
                  </a:extLst>
                </a:gridCol>
                <a:gridCol w="4060686">
                  <a:extLst>
                    <a:ext uri="{9D8B030D-6E8A-4147-A177-3AD203B41FA5}">
                      <a16:colId xmlns="" xmlns:a16="http://schemas.microsoft.com/office/drawing/2014/main" val="2925173429"/>
                    </a:ext>
                  </a:extLst>
                </a:gridCol>
                <a:gridCol w="3843631">
                  <a:extLst>
                    <a:ext uri="{9D8B030D-6E8A-4147-A177-3AD203B41FA5}">
                      <a16:colId xmlns="" xmlns:a16="http://schemas.microsoft.com/office/drawing/2014/main" val="404308772"/>
                    </a:ext>
                  </a:extLst>
                </a:gridCol>
              </a:tblGrid>
              <a:tr h="1087823">
                <a:tc>
                  <a:txBody>
                    <a:bodyPr/>
                    <a:lstStyle/>
                    <a:p>
                      <a:pPr algn="ctr">
                        <a:lnSpc>
                          <a:spcPct val="107000"/>
                        </a:lnSpc>
                        <a:spcAft>
                          <a:spcPts val="800"/>
                        </a:spcAft>
                      </a:pPr>
                      <a:r>
                        <a:rPr lang="en-IN" sz="2800" kern="100" dirty="0">
                          <a:effectLst/>
                        </a:rPr>
                        <a:t>S.No</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Field (SAS Abbreviation)</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Variable description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Variable Type</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295689922"/>
                  </a:ext>
                </a:extLst>
              </a:tr>
              <a:tr h="882869">
                <a:tc>
                  <a:txBody>
                    <a:bodyPr/>
                    <a:lstStyle/>
                    <a:p>
                      <a:pPr algn="ctr">
                        <a:lnSpc>
                          <a:spcPct val="107000"/>
                        </a:lnSpc>
                        <a:spcAft>
                          <a:spcPts val="800"/>
                        </a:spcAft>
                      </a:pPr>
                      <a:r>
                        <a:rPr lang="en-IN" sz="2800" kern="100">
                          <a:effectLst/>
                        </a:rPr>
                        <a:t>1</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Country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Country name</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Categorical</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454624516"/>
                  </a:ext>
                </a:extLst>
              </a:tr>
              <a:tr h="1745756">
                <a:tc>
                  <a:txBody>
                    <a:bodyPr/>
                    <a:lstStyle/>
                    <a:p>
                      <a:pPr algn="ctr">
                        <a:lnSpc>
                          <a:spcPct val="107000"/>
                        </a:lnSpc>
                        <a:spcAft>
                          <a:spcPts val="800"/>
                        </a:spcAft>
                      </a:pPr>
                      <a:r>
                        <a:rPr lang="en-IN" sz="2800" kern="100">
                          <a:effectLst/>
                        </a:rPr>
                        <a:t>2</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Iso 2</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International Organization for Standardization 2-letter country code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Categorical </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2824958596"/>
                  </a:ext>
                </a:extLst>
              </a:tr>
              <a:tr h="1438645">
                <a:tc>
                  <a:txBody>
                    <a:bodyPr/>
                    <a:lstStyle/>
                    <a:p>
                      <a:pPr algn="ctr">
                        <a:lnSpc>
                          <a:spcPct val="107000"/>
                        </a:lnSpc>
                        <a:spcAft>
                          <a:spcPts val="800"/>
                        </a:spcAft>
                      </a:pPr>
                      <a:r>
                        <a:rPr lang="en-IN" sz="2800" kern="100">
                          <a:effectLst/>
                        </a:rPr>
                        <a:t>3</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Iso 3</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International Organization for Standardization 3-letter country code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Categorical </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826984795"/>
                  </a:ext>
                </a:extLst>
              </a:tr>
              <a:tr h="880951">
                <a:tc>
                  <a:txBody>
                    <a:bodyPr/>
                    <a:lstStyle/>
                    <a:p>
                      <a:pPr algn="ctr">
                        <a:lnSpc>
                          <a:spcPct val="107000"/>
                        </a:lnSpc>
                        <a:spcAft>
                          <a:spcPts val="800"/>
                        </a:spcAft>
                      </a:pPr>
                      <a:r>
                        <a:rPr lang="en-IN" sz="2800" kern="100">
                          <a:effectLst/>
                        </a:rPr>
                        <a:t>4</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Year</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Year</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 Continuous</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332095845"/>
                  </a:ext>
                </a:extLst>
              </a:tr>
              <a:tr h="871530">
                <a:tc>
                  <a:txBody>
                    <a:bodyPr/>
                    <a:lstStyle/>
                    <a:p>
                      <a:pPr algn="ctr">
                        <a:lnSpc>
                          <a:spcPct val="107000"/>
                        </a:lnSpc>
                        <a:spcAft>
                          <a:spcPts val="800"/>
                        </a:spcAft>
                      </a:pPr>
                      <a:r>
                        <a:rPr lang="en-IN" sz="2800" kern="100">
                          <a:effectLst/>
                        </a:rPr>
                        <a:t>5</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Measure</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Measurement in inches</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Categorical</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1521609978"/>
                  </a:ext>
                </a:extLst>
              </a:tr>
              <a:tr h="884094">
                <a:tc>
                  <a:txBody>
                    <a:bodyPr/>
                    <a:lstStyle/>
                    <a:p>
                      <a:pPr algn="ctr">
                        <a:lnSpc>
                          <a:spcPct val="107000"/>
                        </a:lnSpc>
                        <a:spcAft>
                          <a:spcPts val="800"/>
                        </a:spcAft>
                      </a:pPr>
                      <a:r>
                        <a:rPr lang="en-IN" sz="2800" kern="100">
                          <a:effectLst/>
                        </a:rPr>
                        <a:t>6</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Unit</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Units in number</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Categorical</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1355464413"/>
                  </a:ext>
                </a:extLst>
              </a:tr>
              <a:tr h="874671">
                <a:tc>
                  <a:txBody>
                    <a:bodyPr/>
                    <a:lstStyle/>
                    <a:p>
                      <a:pPr algn="ctr">
                        <a:lnSpc>
                          <a:spcPct val="107000"/>
                        </a:lnSpc>
                        <a:spcAft>
                          <a:spcPts val="800"/>
                        </a:spcAft>
                      </a:pPr>
                      <a:r>
                        <a:rPr lang="en-IN" sz="2800" kern="100">
                          <a:effectLst/>
                        </a:rPr>
                        <a:t>7</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Age_group</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Age group</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Categorical </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3850698688"/>
                  </a:ext>
                </a:extLst>
              </a:tr>
              <a:tr h="865249">
                <a:tc>
                  <a:txBody>
                    <a:bodyPr/>
                    <a:lstStyle/>
                    <a:p>
                      <a:pPr algn="ctr">
                        <a:lnSpc>
                          <a:spcPct val="107000"/>
                        </a:lnSpc>
                        <a:spcAft>
                          <a:spcPts val="800"/>
                        </a:spcAft>
                      </a:pPr>
                      <a:r>
                        <a:rPr lang="en-IN" sz="2800" kern="100">
                          <a:effectLst/>
                        </a:rPr>
                        <a:t>8</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sex</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Gender</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Binary</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3025568646"/>
                  </a:ext>
                </a:extLst>
              </a:tr>
              <a:tr h="877813">
                <a:tc>
                  <a:txBody>
                    <a:bodyPr/>
                    <a:lstStyle/>
                    <a:p>
                      <a:pPr algn="ctr">
                        <a:lnSpc>
                          <a:spcPct val="107000"/>
                        </a:lnSpc>
                        <a:spcAft>
                          <a:spcPts val="800"/>
                        </a:spcAft>
                      </a:pPr>
                      <a:r>
                        <a:rPr lang="en-IN" sz="2800" kern="100">
                          <a:effectLst/>
                        </a:rPr>
                        <a:t>9</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Risk_factor</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Risk factor/Negative event</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Categorical </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1008722063"/>
                  </a:ext>
                </a:extLst>
              </a:tr>
              <a:tr h="736286">
                <a:tc>
                  <a:txBody>
                    <a:bodyPr/>
                    <a:lstStyle/>
                    <a:p>
                      <a:pPr algn="ctr">
                        <a:lnSpc>
                          <a:spcPct val="107000"/>
                        </a:lnSpc>
                        <a:spcAft>
                          <a:spcPts val="800"/>
                        </a:spcAft>
                      </a:pPr>
                      <a:r>
                        <a:rPr lang="en-IN" sz="2800" kern="100">
                          <a:effectLst/>
                        </a:rPr>
                        <a:t>10</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best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best</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Continuous</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38211819"/>
                  </a:ext>
                </a:extLst>
              </a:tr>
              <a:tr h="815651">
                <a:tc>
                  <a:txBody>
                    <a:bodyPr/>
                    <a:lstStyle/>
                    <a:p>
                      <a:pPr algn="ctr">
                        <a:lnSpc>
                          <a:spcPct val="107000"/>
                        </a:lnSpc>
                        <a:spcAft>
                          <a:spcPts val="800"/>
                        </a:spcAft>
                      </a:pPr>
                      <a:r>
                        <a:rPr lang="en-IN" sz="2800" kern="100">
                          <a:effectLst/>
                        </a:rPr>
                        <a:t>11</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lo</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low</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 Continuous</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569803725"/>
                  </a:ext>
                </a:extLst>
              </a:tr>
              <a:tr h="847977">
                <a:tc>
                  <a:txBody>
                    <a:bodyPr/>
                    <a:lstStyle/>
                    <a:p>
                      <a:pPr algn="ctr">
                        <a:lnSpc>
                          <a:spcPct val="107000"/>
                        </a:lnSpc>
                        <a:spcAft>
                          <a:spcPts val="800"/>
                        </a:spcAft>
                      </a:pPr>
                      <a:r>
                        <a:rPr lang="en-IN" sz="2800" kern="100">
                          <a:effectLst/>
                        </a:rPr>
                        <a:t>12</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hi</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a:effectLst/>
                        </a:rPr>
                        <a:t>high</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tc>
                  <a:txBody>
                    <a:bodyPr/>
                    <a:lstStyle/>
                    <a:p>
                      <a:pPr algn="ctr">
                        <a:lnSpc>
                          <a:spcPct val="107000"/>
                        </a:lnSpc>
                        <a:spcAft>
                          <a:spcPts val="800"/>
                        </a:spcAft>
                      </a:pPr>
                      <a:r>
                        <a:rPr lang="en-IN" sz="2800" kern="100" dirty="0">
                          <a:effectLst/>
                        </a:rPr>
                        <a:t>Continuous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5136" marR="125136" marT="0" marB="0"/>
                </a:tc>
                <a:extLst>
                  <a:ext uri="{0D108BD9-81ED-4DB2-BD59-A6C34878D82A}">
                    <a16:rowId xmlns="" xmlns:a16="http://schemas.microsoft.com/office/drawing/2014/main" val="709250127"/>
                  </a:ext>
                </a:extLst>
              </a:tr>
            </a:tbl>
          </a:graphicData>
        </a:graphic>
      </p:graphicFrame>
      <p:sp>
        <p:nvSpPr>
          <p:cNvPr id="6" name="TextBox 5">
            <a:extLst>
              <a:ext uri="{FF2B5EF4-FFF2-40B4-BE49-F238E27FC236}">
                <a16:creationId xmlns="" xmlns:a16="http://schemas.microsoft.com/office/drawing/2014/main" id="{DE9D5754-E87F-729B-98D8-681B883A7167}"/>
              </a:ext>
            </a:extLst>
          </p:cNvPr>
          <p:cNvSpPr txBox="1"/>
          <p:nvPr/>
        </p:nvSpPr>
        <p:spPr>
          <a:xfrm>
            <a:off x="-3108" y="1245771"/>
            <a:ext cx="12195108" cy="6688882"/>
          </a:xfrm>
          <a:prstGeom prst="rect">
            <a:avLst/>
          </a:prstGeom>
          <a:noFill/>
        </p:spPr>
        <p:txBody>
          <a:bodyPr wrap="square">
            <a:spAutoFit/>
          </a:bodyPr>
          <a:lstStyle/>
          <a:p>
            <a:pPr>
              <a:lnSpc>
                <a:spcPct val="107000"/>
              </a:lnSpc>
              <a:spcAft>
                <a:spcPts val="1600"/>
              </a:spcAft>
            </a:pPr>
            <a:r>
              <a:rPr lang="en-IN" sz="3600" kern="100" dirty="0">
                <a:latin typeface="Calibri" panose="020F0502020204030204" pitchFamily="34" charset="0"/>
                <a:ea typeface="Calibri" panose="020F0502020204030204" pitchFamily="34" charset="0"/>
                <a:cs typeface="Calibri" panose="020F0502020204030204" pitchFamily="34" charset="0"/>
              </a:rPr>
              <a:t> </a:t>
            </a:r>
            <a:endParaRPr lang="en-IN" sz="6400" kern="100" dirty="0">
              <a:latin typeface="Calibri" panose="020F0502020204030204" pitchFamily="34" charset="0"/>
              <a:ea typeface="Calibri" panose="020F0502020204030204" pitchFamily="34" charset="0"/>
              <a:cs typeface="Calibri" panose="020F0502020204030204" pitchFamily="34" charset="0"/>
            </a:endParaRPr>
          </a:p>
          <a:p>
            <a:pPr algn="l">
              <a:lnSpc>
                <a:spcPct val="107000"/>
              </a:lnSpc>
              <a:spcAft>
                <a:spcPts val="1600"/>
              </a:spcAft>
            </a:pPr>
            <a:r>
              <a:rPr lang="en-IN" sz="6400" kern="100" dirty="0">
                <a:latin typeface="Calibri" panose="020F0502020204030204" pitchFamily="34" charset="0"/>
                <a:ea typeface="Calibri" panose="020F0502020204030204" pitchFamily="34" charset="0"/>
                <a:cs typeface="Calibri" panose="020F0502020204030204" pitchFamily="34" charset="0"/>
              </a:rPr>
              <a:t>Variables used for Analysis</a:t>
            </a:r>
          </a:p>
          <a:p>
            <a:pPr algn="l">
              <a:lnSpc>
                <a:spcPct val="107000"/>
              </a:lnSpc>
              <a:spcAft>
                <a:spcPts val="1600"/>
              </a:spcAft>
            </a:pPr>
            <a:r>
              <a:rPr lang="en-IN" sz="3600" b="0" kern="100" dirty="0">
                <a:latin typeface="Calibri" panose="020F0502020204030204" pitchFamily="34" charset="0"/>
                <a:ea typeface="Calibri" panose="020F0502020204030204" pitchFamily="34" charset="0"/>
                <a:cs typeface="Calibri" panose="020F0502020204030204" pitchFamily="34" charset="0"/>
              </a:rPr>
              <a:t>12 Variables are used. </a:t>
            </a:r>
          </a:p>
          <a:p>
            <a:pPr algn="l">
              <a:lnSpc>
                <a:spcPct val="107000"/>
              </a:lnSpc>
              <a:spcAft>
                <a:spcPts val="1600"/>
              </a:spcAft>
            </a:pPr>
            <a:endParaRPr lang="en-IN" sz="3600" b="0" kern="100" dirty="0">
              <a:latin typeface="Calibri" panose="020F0502020204030204" pitchFamily="34" charset="0"/>
              <a:ea typeface="Calibri" panose="020F0502020204030204" pitchFamily="34" charset="0"/>
              <a:cs typeface="Calibri" panose="020F0502020204030204" pitchFamily="34" charset="0"/>
            </a:endParaRPr>
          </a:p>
          <a:p>
            <a:pPr marL="571500" indent="-571500" algn="l">
              <a:lnSpc>
                <a:spcPct val="107000"/>
              </a:lnSpc>
              <a:spcAft>
                <a:spcPts val="1600"/>
              </a:spcAft>
              <a:buFont typeface="Wingdings" panose="05000000000000000000" pitchFamily="2" charset="2"/>
              <a:buChar char="q"/>
            </a:pPr>
            <a:r>
              <a:rPr lang="en-IN" sz="3600" kern="100" dirty="0">
                <a:latin typeface="Calibri" panose="020F0502020204030204" pitchFamily="34" charset="0"/>
                <a:ea typeface="Calibri" panose="020F0502020204030204" pitchFamily="34" charset="0"/>
                <a:cs typeface="Calibri" panose="020F0502020204030204" pitchFamily="34" charset="0"/>
              </a:rPr>
              <a:t>Categorical (7)</a:t>
            </a:r>
          </a:p>
          <a:p>
            <a:pPr marL="571500" indent="-571500" algn="l">
              <a:lnSpc>
                <a:spcPct val="107000"/>
              </a:lnSpc>
              <a:spcAft>
                <a:spcPts val="1600"/>
              </a:spcAft>
              <a:buFont typeface="Wingdings" panose="05000000000000000000" pitchFamily="2" charset="2"/>
              <a:buChar char="q"/>
            </a:pPr>
            <a:r>
              <a:rPr lang="en-IN" sz="3600" kern="100" dirty="0">
                <a:latin typeface="Calibri" panose="020F0502020204030204" pitchFamily="34" charset="0"/>
                <a:ea typeface="Calibri" panose="020F0502020204030204" pitchFamily="34" charset="0"/>
                <a:cs typeface="Calibri" panose="020F0502020204030204" pitchFamily="34" charset="0"/>
              </a:rPr>
              <a:t>Binary (1)</a:t>
            </a:r>
          </a:p>
          <a:p>
            <a:pPr marL="571500" indent="-571500" algn="l">
              <a:lnSpc>
                <a:spcPct val="107000"/>
              </a:lnSpc>
              <a:spcAft>
                <a:spcPts val="1600"/>
              </a:spcAft>
              <a:buFont typeface="Wingdings" panose="05000000000000000000" pitchFamily="2" charset="2"/>
              <a:buChar char="q"/>
            </a:pPr>
            <a:r>
              <a:rPr lang="en-IN" sz="3600" kern="100" dirty="0">
                <a:latin typeface="Calibri" panose="020F0502020204030204" pitchFamily="34" charset="0"/>
                <a:ea typeface="Calibri" panose="020F0502020204030204" pitchFamily="34" charset="0"/>
                <a:cs typeface="Calibri" panose="020F0502020204030204" pitchFamily="34" charset="0"/>
              </a:rPr>
              <a:t>Continuous (4)</a:t>
            </a:r>
          </a:p>
          <a:p>
            <a:pPr>
              <a:lnSpc>
                <a:spcPct val="107000"/>
              </a:lnSpc>
              <a:spcAft>
                <a:spcPts val="1600"/>
              </a:spcAft>
            </a:pPr>
            <a:r>
              <a:rPr lang="en-IN" sz="3600" kern="1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97683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52;p24"/>
          <p:cNvSpPr txBox="1">
            <a:spLocks noGrp="1"/>
          </p:cNvSpPr>
          <p:nvPr>
            <p:ph type="ctrTitle"/>
          </p:nvPr>
        </p:nvSpPr>
        <p:spPr>
          <a:xfrm>
            <a:off x="1517335" y="330477"/>
            <a:ext cx="20828001" cy="1450523"/>
          </a:xfrm>
          <a:prstGeom prst="rect">
            <a:avLst/>
          </a:prstGeom>
        </p:spPr>
        <p:txBody>
          <a:bodyPr/>
          <a:lstStyle>
            <a:lvl1pPr defTabSz="652145">
              <a:defRPr sz="8848"/>
            </a:lvl1pPr>
          </a:lstStyle>
          <a:p>
            <a:r>
              <a:rPr dirty="0"/>
              <a:t>Dataset Variables </a:t>
            </a:r>
            <a:r>
              <a:rPr lang="en-IN" dirty="0"/>
              <a:t>ABBREVIATION</a:t>
            </a:r>
            <a:endParaRPr dirty="0"/>
          </a:p>
        </p:txBody>
      </p:sp>
      <p:sp>
        <p:nvSpPr>
          <p:cNvPr id="170" name="Google Shape;153;p24"/>
          <p:cNvSpPr txBox="1">
            <a:spLocks noGrp="1"/>
          </p:cNvSpPr>
          <p:nvPr>
            <p:ph type="subTitle" idx="1"/>
          </p:nvPr>
        </p:nvSpPr>
        <p:spPr>
          <a:xfrm>
            <a:off x="799372" y="1477232"/>
            <a:ext cx="20828001" cy="4696676"/>
          </a:xfrm>
          <a:prstGeom prst="rect">
            <a:avLst/>
          </a:prstGeom>
        </p:spPr>
        <p:txBody>
          <a:bodyPr>
            <a:noAutofit/>
          </a:bodyPr>
          <a:lstStyle/>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Country: The nation where TB cases are reported.</a:t>
            </a:r>
          </a:p>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ISO Codes (2, 3, numeric): International codes that uniquely identify a country.</a:t>
            </a:r>
          </a:p>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Year: The year in which TB cases were reported.</a:t>
            </a:r>
          </a:p>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Measure &amp; Unit: '</a:t>
            </a:r>
            <a:r>
              <a:rPr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inc</a:t>
            </a: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for incidence and 'num' for numeric count.</a:t>
            </a:r>
          </a:p>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Age Group: The age range of the population affected.</a:t>
            </a:r>
          </a:p>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Sex: Gender of the affected individuals (a= all, f= female, m= male).</a:t>
            </a:r>
          </a:p>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Risk Factor: Specific factors like alcohol use (</a:t>
            </a:r>
            <a:r>
              <a:rPr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alc</a:t>
            </a: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or smoking (</a:t>
            </a:r>
            <a:r>
              <a:rPr sz="2400" b="1" dirty="0" err="1">
                <a:solidFill>
                  <a:schemeClr val="tx1"/>
                </a:solidFill>
                <a:latin typeface="Calibri" panose="020F0502020204030204" pitchFamily="34" charset="0"/>
                <a:ea typeface="Calibri" panose="020F0502020204030204" pitchFamily="34" charset="0"/>
                <a:cs typeface="Calibri" panose="020F0502020204030204" pitchFamily="34" charset="0"/>
              </a:rPr>
              <a:t>smk</a:t>
            </a: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indent="66040" defTabSz="330200">
              <a:defRPr sz="160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Best, Lo, Hi: Estimate of TB cases (best) and the lower (lo) and higher (hi) bounds of the estimate.</a:t>
            </a:r>
          </a:p>
        </p:txBody>
      </p:sp>
      <p:pic>
        <p:nvPicPr>
          <p:cNvPr id="171" name="Google Shape;158;p25" descr="Google Shape;158;p25"/>
          <p:cNvPicPr>
            <a:picLocks noChangeAspect="1"/>
          </p:cNvPicPr>
          <p:nvPr/>
        </p:nvPicPr>
        <p:blipFill>
          <a:blip r:embed="rId3"/>
          <a:stretch>
            <a:fillRect/>
          </a:stretch>
        </p:blipFill>
        <p:spPr>
          <a:xfrm>
            <a:off x="3352799" y="6173908"/>
            <a:ext cx="17678401" cy="7211615"/>
          </a:xfrm>
          <a:prstGeom prst="rect">
            <a:avLst/>
          </a:prstGeom>
          <a:ln w="12700">
            <a:miter lim="400000"/>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Google Shape;164;p26"/>
          <p:cNvSpPr txBox="1">
            <a:spLocks noGrp="1"/>
          </p:cNvSpPr>
          <p:nvPr>
            <p:ph type="ctrTitle"/>
          </p:nvPr>
        </p:nvSpPr>
        <p:spPr>
          <a:xfrm>
            <a:off x="229562" y="1090163"/>
            <a:ext cx="24256632" cy="1202724"/>
          </a:xfrm>
          <a:prstGeom prst="rect">
            <a:avLst/>
          </a:prstGeom>
        </p:spPr>
        <p:txBody>
          <a:bodyPr>
            <a:normAutofit/>
          </a:bodyPr>
          <a:lstStyle>
            <a:lvl1pPr defTabSz="536575">
              <a:defRPr sz="7279"/>
            </a:lvl1pPr>
          </a:lstStyle>
          <a:p>
            <a:r>
              <a:rPr dirty="0"/>
              <a:t>"</a:t>
            </a:r>
            <a:r>
              <a:rPr lang="en-US" dirty="0"/>
              <a:t>IMPORTING AND INITIAL CLEANING IN SAS</a:t>
            </a:r>
            <a:endParaRPr dirty="0"/>
          </a:p>
        </p:txBody>
      </p:sp>
      <p:sp>
        <p:nvSpPr>
          <p:cNvPr id="174" name="Google Shape;165;p26"/>
          <p:cNvSpPr txBox="1">
            <a:spLocks noGrp="1"/>
          </p:cNvSpPr>
          <p:nvPr>
            <p:ph type="subTitle" idx="1"/>
          </p:nvPr>
        </p:nvSpPr>
        <p:spPr>
          <a:xfrm>
            <a:off x="1164794" y="3021747"/>
            <a:ext cx="21898522" cy="3592023"/>
          </a:xfrm>
          <a:prstGeom prst="rect">
            <a:avLst/>
          </a:prstGeom>
        </p:spPr>
        <p:txBody>
          <a:bodyPr>
            <a:noAutofit/>
          </a:bodyPr>
          <a:lstStyle/>
          <a:p>
            <a:pPr marL="457200" indent="-457200" algn="l" defTabSz="577850">
              <a:lnSpc>
                <a:spcPct val="100000"/>
              </a:lnSpc>
              <a:buFont typeface="Wingdings" panose="05000000000000000000" pitchFamily="2" charset="2"/>
              <a:buChar char="q"/>
              <a:defRPr sz="3500"/>
            </a:pPr>
            <a:r>
              <a:rPr sz="3600" dirty="0">
                <a:solidFill>
                  <a:schemeClr val="tx1"/>
                </a:solidFill>
                <a:latin typeface="Calibri" panose="020F0502020204030204" pitchFamily="34" charset="0"/>
                <a:ea typeface="Calibri" panose="020F0502020204030204" pitchFamily="34" charset="0"/>
                <a:cs typeface="Calibri" panose="020F0502020204030204" pitchFamily="34" charset="0"/>
              </a:rPr>
              <a:t>Data is imported using proc import with the CSV file path and output dataset name specified.</a:t>
            </a:r>
          </a:p>
          <a:p>
            <a:pPr marL="457200" indent="-457200" algn="l" defTabSz="577850">
              <a:lnSpc>
                <a:spcPct val="100000"/>
              </a:lnSpc>
              <a:buFont typeface="Wingdings" panose="05000000000000000000" pitchFamily="2" charset="2"/>
              <a:buChar char="q"/>
              <a:defRPr sz="3500"/>
            </a:pPr>
            <a:r>
              <a:rPr sz="3600" dirty="0">
                <a:solidFill>
                  <a:schemeClr val="tx1"/>
                </a:solidFill>
                <a:latin typeface="Calibri" panose="020F0502020204030204" pitchFamily="34" charset="0"/>
                <a:ea typeface="Calibri" panose="020F0502020204030204" pitchFamily="34" charset="0"/>
                <a:cs typeface="Calibri" panose="020F0502020204030204" pitchFamily="34" charset="0"/>
              </a:rPr>
              <a:t>get-names=yes option is used to ensure column names are read from the first row of the CSV.</a:t>
            </a:r>
          </a:p>
          <a:p>
            <a:pPr marL="457200" indent="-457200" algn="l" defTabSz="577850">
              <a:lnSpc>
                <a:spcPct val="100000"/>
              </a:lnSpc>
              <a:buFont typeface="Wingdings" panose="05000000000000000000" pitchFamily="2" charset="2"/>
              <a:buChar char="q"/>
              <a:defRPr sz="3500"/>
            </a:pPr>
            <a:r>
              <a:rPr sz="3600" dirty="0">
                <a:solidFill>
                  <a:schemeClr val="tx1"/>
                </a:solidFill>
                <a:latin typeface="Calibri" panose="020F0502020204030204" pitchFamily="34" charset="0"/>
                <a:ea typeface="Calibri" panose="020F0502020204030204" pitchFamily="34" charset="0"/>
                <a:cs typeface="Calibri" panose="020F0502020204030204" pitchFamily="34" charset="0"/>
              </a:rPr>
              <a:t>Initial check for missing data with proc </a:t>
            </a:r>
            <a:r>
              <a:rPr sz="3600" dirty="0" err="1">
                <a:solidFill>
                  <a:schemeClr val="tx1"/>
                </a:solidFill>
                <a:latin typeface="Calibri" panose="020F0502020204030204" pitchFamily="34" charset="0"/>
                <a:ea typeface="Calibri" panose="020F0502020204030204" pitchFamily="34" charset="0"/>
                <a:cs typeface="Calibri" panose="020F0502020204030204" pitchFamily="34" charset="0"/>
              </a:rPr>
              <a:t>freq</a:t>
            </a:r>
            <a:r>
              <a:rPr sz="3600" dirty="0">
                <a:solidFill>
                  <a:schemeClr val="tx1"/>
                </a:solidFill>
                <a:latin typeface="Calibri" panose="020F0502020204030204" pitchFamily="34" charset="0"/>
                <a:ea typeface="Calibri" panose="020F0502020204030204" pitchFamily="34" charset="0"/>
                <a:cs typeface="Calibri" panose="020F0502020204030204" pitchFamily="34" charset="0"/>
              </a:rPr>
              <a:t>, analyzing all variables.</a:t>
            </a:r>
          </a:p>
          <a:p>
            <a:pPr marL="457200" indent="-457200" algn="l" defTabSz="577850">
              <a:lnSpc>
                <a:spcPct val="100000"/>
              </a:lnSpc>
              <a:buFont typeface="Wingdings" panose="05000000000000000000" pitchFamily="2" charset="2"/>
              <a:buChar char="q"/>
              <a:defRPr sz="3500"/>
            </a:pPr>
            <a:r>
              <a:rPr sz="3600" dirty="0">
                <a:solidFill>
                  <a:schemeClr val="tx1"/>
                </a:solidFill>
                <a:latin typeface="Calibri" panose="020F0502020204030204" pitchFamily="34" charset="0"/>
                <a:ea typeface="Calibri" panose="020F0502020204030204" pitchFamily="34" charset="0"/>
                <a:cs typeface="Calibri" panose="020F0502020204030204" pitchFamily="34" charset="0"/>
              </a:rPr>
              <a:t>Removal of rows with any missing values using </a:t>
            </a:r>
            <a:r>
              <a:rPr sz="3600" dirty="0" err="1">
                <a:solidFill>
                  <a:schemeClr val="tx1"/>
                </a:solidFill>
                <a:latin typeface="Calibri" panose="020F0502020204030204" pitchFamily="34" charset="0"/>
                <a:ea typeface="Calibri" panose="020F0502020204030204" pitchFamily="34" charset="0"/>
                <a:cs typeface="Calibri" panose="020F0502020204030204" pitchFamily="34" charset="0"/>
              </a:rPr>
              <a:t>cmiss</a:t>
            </a:r>
            <a:r>
              <a:rPr sz="3600" dirty="0">
                <a:solidFill>
                  <a:schemeClr val="tx1"/>
                </a:solidFill>
                <a:latin typeface="Calibri" panose="020F0502020204030204" pitchFamily="34" charset="0"/>
                <a:ea typeface="Calibri" panose="020F0502020204030204" pitchFamily="34" charset="0"/>
                <a:cs typeface="Calibri" panose="020F0502020204030204" pitchFamily="34" charset="0"/>
              </a:rPr>
              <a:t> function and a conditional statement in a data step.</a:t>
            </a:r>
          </a:p>
        </p:txBody>
      </p:sp>
      <p:sp>
        <p:nvSpPr>
          <p:cNvPr id="175" name="Missing Data Strategy"/>
          <p:cNvSpPr txBox="1"/>
          <p:nvPr/>
        </p:nvSpPr>
        <p:spPr>
          <a:xfrm>
            <a:off x="2477054" y="7020022"/>
            <a:ext cx="19761647" cy="1287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7700" b="0">
                <a:latin typeface="+mn-lt"/>
                <a:ea typeface="+mn-ea"/>
                <a:cs typeface="+mn-cs"/>
                <a:sym typeface="Helvetica Neue Medium"/>
              </a:defRPr>
            </a:lvl1pPr>
          </a:lstStyle>
          <a:p>
            <a:r>
              <a:rPr lang="en-IN" dirty="0"/>
              <a:t>MISSING DATA STRATEGY</a:t>
            </a:r>
          </a:p>
        </p:txBody>
      </p:sp>
      <p:sp>
        <p:nvSpPr>
          <p:cNvPr id="176" name="Identified missing data points with proc freq by checking frequency tables for all variables.…"/>
          <p:cNvSpPr txBox="1"/>
          <p:nvPr/>
        </p:nvSpPr>
        <p:spPr>
          <a:xfrm>
            <a:off x="1164794" y="8423374"/>
            <a:ext cx="22191203" cy="25925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571500" indent="-571500" algn="l">
              <a:lnSpc>
                <a:spcPct val="150000"/>
              </a:lnSpc>
              <a:buFont typeface="Wingdings" panose="05000000000000000000" pitchFamily="2" charset="2"/>
              <a:buChar char="q"/>
              <a:defRPr sz="4300" b="0"/>
            </a:pPr>
            <a:r>
              <a:rPr lang="en-US" sz="3600" dirty="0">
                <a:latin typeface="Calibri" panose="020F0502020204030204" pitchFamily="34" charset="0"/>
                <a:ea typeface="Calibri" panose="020F0502020204030204" pitchFamily="34" charset="0"/>
                <a:cs typeface="Calibri" panose="020F0502020204030204" pitchFamily="34" charset="0"/>
              </a:rPr>
              <a:t>IDENTIFIED MISSING DATA POINTS WITH PROC FREQ BY CHECKING FREQUENCY TABLES FOR ALL VARIABLES.</a:t>
            </a:r>
          </a:p>
          <a:p>
            <a:pPr marL="571500" indent="-571500" algn="l">
              <a:lnSpc>
                <a:spcPct val="150000"/>
              </a:lnSpc>
              <a:buFont typeface="Wingdings" panose="05000000000000000000" pitchFamily="2" charset="2"/>
              <a:buChar char="q"/>
              <a:defRPr sz="4300" b="0"/>
            </a:pPr>
            <a:r>
              <a:rPr lang="en-US" sz="3600" dirty="0">
                <a:latin typeface="Calibri" panose="020F0502020204030204" pitchFamily="34" charset="0"/>
                <a:ea typeface="Calibri" panose="020F0502020204030204" pitchFamily="34" charset="0"/>
                <a:cs typeface="Calibri" panose="020F0502020204030204" pitchFamily="34" charset="0"/>
              </a:rPr>
              <a:t>DECISION TO REMOVE INCOMPLETE ROWS TO ENSURE THE INTEGRITY OF THE ANALYSIS.</a:t>
            </a:r>
          </a:p>
          <a:p>
            <a:pPr marL="571500" indent="-571500" algn="l">
              <a:lnSpc>
                <a:spcPct val="150000"/>
              </a:lnSpc>
              <a:buFont typeface="Wingdings" panose="05000000000000000000" pitchFamily="2" charset="2"/>
              <a:buChar char="q"/>
              <a:defRPr sz="4300" b="0"/>
            </a:pPr>
            <a:r>
              <a:rPr lang="en-US" sz="3600" dirty="0">
                <a:latin typeface="Calibri" panose="020F0502020204030204" pitchFamily="34" charset="0"/>
                <a:ea typeface="Calibri" panose="020F0502020204030204" pitchFamily="34" charset="0"/>
                <a:cs typeface="Calibri" panose="020F0502020204030204" pitchFamily="34" charset="0"/>
              </a:rPr>
              <a:t>THE REMOVAL OF ROWS WITH ANY MISSING VALUES IS PERFORMED TO PREPARE FOR A CLEAN ANALYSIS DATASET</a:t>
            </a:r>
            <a:r>
              <a:rPr lang="en-US" sz="4000" dirty="0">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Google Shape;178;p28" descr="Google Shape;178;p28"/>
          <p:cNvPicPr>
            <a:picLocks noChangeAspect="1"/>
          </p:cNvPicPr>
          <p:nvPr/>
        </p:nvPicPr>
        <p:blipFill>
          <a:blip r:embed="rId3"/>
          <a:stretch>
            <a:fillRect/>
          </a:stretch>
        </p:blipFill>
        <p:spPr>
          <a:xfrm>
            <a:off x="3182299" y="760100"/>
            <a:ext cx="8782051" cy="12496801"/>
          </a:xfrm>
          <a:prstGeom prst="rect">
            <a:avLst/>
          </a:prstGeom>
          <a:ln w="12700">
            <a:miter lim="400000"/>
          </a:ln>
        </p:spPr>
      </p:pic>
      <p:pic>
        <p:nvPicPr>
          <p:cNvPr id="179" name="Google Shape;179;p28" descr="Google Shape;179;p28"/>
          <p:cNvPicPr>
            <a:picLocks noChangeAspect="1"/>
          </p:cNvPicPr>
          <p:nvPr/>
        </p:nvPicPr>
        <p:blipFill>
          <a:blip r:embed="rId4"/>
          <a:stretch>
            <a:fillRect/>
          </a:stretch>
        </p:blipFill>
        <p:spPr>
          <a:xfrm>
            <a:off x="12439651" y="1811997"/>
            <a:ext cx="8762050" cy="10092006"/>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oogle Shape;185;p29"/>
          <p:cNvSpPr txBox="1">
            <a:spLocks noGrp="1"/>
          </p:cNvSpPr>
          <p:nvPr>
            <p:ph type="ctrTitle"/>
          </p:nvPr>
        </p:nvSpPr>
        <p:spPr>
          <a:xfrm>
            <a:off x="-275012" y="170802"/>
            <a:ext cx="24934024" cy="1183655"/>
          </a:xfrm>
          <a:prstGeom prst="rect">
            <a:avLst/>
          </a:prstGeom>
        </p:spPr>
        <p:txBody>
          <a:bodyPr/>
          <a:lstStyle>
            <a:lvl1pPr defTabSz="520065">
              <a:defRPr sz="7056"/>
            </a:lvl1pPr>
          </a:lstStyle>
          <a:p>
            <a:r>
              <a:rPr dirty="0"/>
              <a:t>Descriptive Statistic</a:t>
            </a:r>
            <a:r>
              <a:rPr lang="en-IN" dirty="0"/>
              <a:t>s </a:t>
            </a:r>
            <a:endParaRPr dirty="0"/>
          </a:p>
        </p:txBody>
      </p:sp>
      <p:sp>
        <p:nvSpPr>
          <p:cNvPr id="184" name="Google Shape;186;p29"/>
          <p:cNvSpPr txBox="1">
            <a:spLocks noGrp="1"/>
          </p:cNvSpPr>
          <p:nvPr>
            <p:ph type="subTitle" idx="1"/>
          </p:nvPr>
        </p:nvSpPr>
        <p:spPr>
          <a:xfrm>
            <a:off x="1778000" y="1354457"/>
            <a:ext cx="20828000" cy="1789747"/>
          </a:xfrm>
          <a:prstGeom prst="rect">
            <a:avLst/>
          </a:prstGeom>
        </p:spPr>
        <p:txBody>
          <a:bodyPr>
            <a:normAutofit fontScale="85000" lnSpcReduction="20000"/>
          </a:bodyPr>
          <a:lstStyle/>
          <a:p>
            <a:pPr marL="457200" indent="-457200" algn="just" defTabSz="445770">
              <a:buFont typeface="Wingdings" panose="05000000000000000000" pitchFamily="2" charset="2"/>
              <a:buChar char="q"/>
              <a:defRPr sz="2916"/>
            </a:pPr>
            <a:r>
              <a:rPr b="1" dirty="0">
                <a:solidFill>
                  <a:schemeClr val="tx1"/>
                </a:solidFill>
                <a:latin typeface="Calibri" panose="020F0502020204030204" pitchFamily="34" charset="0"/>
                <a:ea typeface="Calibri" panose="020F0502020204030204" pitchFamily="34" charset="0"/>
                <a:cs typeface="Calibri" panose="020F0502020204030204" pitchFamily="34" charset="0"/>
              </a:rPr>
              <a:t>Analysis focused on the 'best' variable, which represents the best estimate of TB cases.</a:t>
            </a:r>
          </a:p>
          <a:p>
            <a:pPr marL="457200" indent="-457200" algn="just" defTabSz="445770">
              <a:buFont typeface="Wingdings" panose="05000000000000000000" pitchFamily="2" charset="2"/>
              <a:buChar char="q"/>
              <a:defRPr sz="2916"/>
            </a:pPr>
            <a:r>
              <a:rPr b="1" dirty="0">
                <a:solidFill>
                  <a:schemeClr val="tx1"/>
                </a:solidFill>
                <a:latin typeface="Calibri" panose="020F0502020204030204" pitchFamily="34" charset="0"/>
                <a:ea typeface="Calibri" panose="020F0502020204030204" pitchFamily="34" charset="0"/>
                <a:cs typeface="Calibri" panose="020F0502020204030204" pitchFamily="34" charset="0"/>
              </a:rPr>
              <a:t>Used proc means to calculate the number of observations, mean, standard deviation, and other summary statistics for 'best'.</a:t>
            </a:r>
          </a:p>
          <a:p>
            <a:pPr marL="457200" indent="-457200" algn="just" defTabSz="445770">
              <a:buFont typeface="Wingdings" panose="05000000000000000000" pitchFamily="2" charset="2"/>
              <a:buChar char="q"/>
              <a:defRPr sz="2916"/>
            </a:pPr>
            <a:r>
              <a:rPr b="1" dirty="0">
                <a:solidFill>
                  <a:schemeClr val="tx1"/>
                </a:solidFill>
                <a:latin typeface="Calibri" panose="020F0502020204030204" pitchFamily="34" charset="0"/>
                <a:ea typeface="Calibri" panose="020F0502020204030204" pitchFamily="34" charset="0"/>
                <a:cs typeface="Calibri" panose="020F0502020204030204" pitchFamily="34" charset="0"/>
              </a:rPr>
              <a:t>Visualized the distribution of 'best' with a histogram and overlaid normal curve using proc univariate.</a:t>
            </a:r>
          </a:p>
        </p:txBody>
      </p:sp>
      <p:pic>
        <p:nvPicPr>
          <p:cNvPr id="185" name="Google Shape;191;p30" descr="Google Shape;191;p30"/>
          <p:cNvPicPr>
            <a:picLocks noChangeAspect="1"/>
          </p:cNvPicPr>
          <p:nvPr/>
        </p:nvPicPr>
        <p:blipFill>
          <a:blip r:embed="rId3"/>
          <a:stretch>
            <a:fillRect/>
          </a:stretch>
        </p:blipFill>
        <p:spPr>
          <a:xfrm>
            <a:off x="3769505" y="2948203"/>
            <a:ext cx="13570042" cy="2759312"/>
          </a:xfrm>
          <a:prstGeom prst="rect">
            <a:avLst/>
          </a:prstGeom>
          <a:ln w="12700">
            <a:miter lim="400000"/>
          </a:ln>
        </p:spPr>
      </p:pic>
      <p:pic>
        <p:nvPicPr>
          <p:cNvPr id="186" name="Google Shape;192;p30" descr="Google Shape;192;p30"/>
          <p:cNvPicPr>
            <a:picLocks noChangeAspect="1"/>
          </p:cNvPicPr>
          <p:nvPr/>
        </p:nvPicPr>
        <p:blipFill>
          <a:blip r:embed="rId4"/>
          <a:stretch>
            <a:fillRect/>
          </a:stretch>
        </p:blipFill>
        <p:spPr>
          <a:xfrm>
            <a:off x="16983041" y="4737950"/>
            <a:ext cx="6552753" cy="8484400"/>
          </a:xfrm>
          <a:prstGeom prst="rect">
            <a:avLst/>
          </a:prstGeom>
          <a:ln w="12700">
            <a:miter lim="400000"/>
          </a:ln>
        </p:spPr>
      </p:pic>
      <p:pic>
        <p:nvPicPr>
          <p:cNvPr id="187" name="Google Shape;194;p30" descr="Google Shape;194;p30"/>
          <p:cNvPicPr>
            <a:picLocks noChangeAspect="1"/>
          </p:cNvPicPr>
          <p:nvPr/>
        </p:nvPicPr>
        <p:blipFill>
          <a:blip r:embed="rId5"/>
          <a:stretch>
            <a:fillRect/>
          </a:stretch>
        </p:blipFill>
        <p:spPr>
          <a:xfrm>
            <a:off x="9555467" y="8670526"/>
            <a:ext cx="4205561" cy="4167154"/>
          </a:xfrm>
          <a:prstGeom prst="rect">
            <a:avLst/>
          </a:prstGeom>
          <a:ln w="12700">
            <a:miter lim="400000"/>
          </a:ln>
        </p:spPr>
      </p:pic>
      <p:pic>
        <p:nvPicPr>
          <p:cNvPr id="188" name="Google Shape;193;p30" descr="Google Shape;193;p30"/>
          <p:cNvPicPr>
            <a:picLocks noChangeAspect="1"/>
          </p:cNvPicPr>
          <p:nvPr/>
        </p:nvPicPr>
        <p:blipFill>
          <a:blip r:embed="rId6"/>
          <a:stretch>
            <a:fillRect/>
          </a:stretch>
        </p:blipFill>
        <p:spPr>
          <a:xfrm>
            <a:off x="2904453" y="6287250"/>
            <a:ext cx="3429001" cy="6172201"/>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Google Shape;200;p31"/>
          <p:cNvSpPr txBox="1">
            <a:spLocks noGrp="1"/>
          </p:cNvSpPr>
          <p:nvPr>
            <p:ph type="ctrTitle"/>
          </p:nvPr>
        </p:nvSpPr>
        <p:spPr>
          <a:xfrm>
            <a:off x="1162196" y="376282"/>
            <a:ext cx="8783790" cy="1587501"/>
          </a:xfrm>
          <a:prstGeom prst="rect">
            <a:avLst/>
          </a:prstGeom>
        </p:spPr>
        <p:txBody>
          <a:bodyPr>
            <a:normAutofit/>
          </a:bodyPr>
          <a:lstStyle>
            <a:lvl1pPr defTabSz="354965">
              <a:defRPr sz="4816"/>
            </a:lvl1pPr>
          </a:lstStyle>
          <a:p>
            <a:r>
              <a:rPr lang="en-US" sz="2800" b="1" dirty="0">
                <a:latin typeface="+mj-lt"/>
              </a:rPr>
              <a:t>SUMMARY OF DESCRIPTIVE STATISTICS FOR TB CASES</a:t>
            </a:r>
          </a:p>
        </p:txBody>
      </p:sp>
      <p:sp>
        <p:nvSpPr>
          <p:cNvPr id="191" name="Google Shape;201;p31"/>
          <p:cNvSpPr txBox="1">
            <a:spLocks noGrp="1"/>
          </p:cNvSpPr>
          <p:nvPr>
            <p:ph type="subTitle" idx="1"/>
          </p:nvPr>
        </p:nvSpPr>
        <p:spPr>
          <a:xfrm>
            <a:off x="90632" y="2564191"/>
            <a:ext cx="10446316" cy="5611957"/>
          </a:xfrm>
          <a:prstGeom prst="rect">
            <a:avLst/>
          </a:prstGeom>
        </p:spPr>
        <p:txBody>
          <a:bodyPr>
            <a:noAutofit/>
          </a:bodyPr>
          <a:lstStyle/>
          <a:p>
            <a:pPr marL="457200" indent="-457200" algn="l" defTabSz="429259">
              <a:buFont typeface="Wingdings" panose="05000000000000000000" pitchFamily="2" charset="2"/>
              <a:buChar char="q"/>
              <a:defRPr sz="2496"/>
            </a:pPr>
            <a:r>
              <a:rPr sz="2400" dirty="0">
                <a:solidFill>
                  <a:schemeClr val="tx1"/>
                </a:solidFill>
                <a:latin typeface="Calibri" panose="020F0502020204030204" pitchFamily="34" charset="0"/>
                <a:ea typeface="Calibri" panose="020F0502020204030204" pitchFamily="34" charset="0"/>
                <a:cs typeface="Calibri" panose="020F0502020204030204" pitchFamily="34" charset="0"/>
              </a:rPr>
              <a:t>The dataset contains a total of 7310 observations, indicating a robust sample size for analysis.</a:t>
            </a:r>
          </a:p>
          <a:p>
            <a:pPr marL="457200" indent="-457200" algn="l" defTabSz="429259">
              <a:buFont typeface="Wingdings" panose="05000000000000000000" pitchFamily="2" charset="2"/>
              <a:buChar char="q"/>
              <a:defRPr sz="2496"/>
            </a:pPr>
            <a:r>
              <a:rPr sz="2400" dirty="0">
                <a:solidFill>
                  <a:schemeClr val="tx1"/>
                </a:solidFill>
                <a:latin typeface="Calibri" panose="020F0502020204030204" pitchFamily="34" charset="0"/>
                <a:ea typeface="Calibri" panose="020F0502020204030204" pitchFamily="34" charset="0"/>
                <a:cs typeface="Calibri" panose="020F0502020204030204" pitchFamily="34" charset="0"/>
              </a:rPr>
              <a:t>The average (mean) estimated number of TB cases (best) is 8154.94, with a significant standard deviation of 68625.79, suggesting a wide variation in the number of cases across observations.</a:t>
            </a:r>
          </a:p>
          <a:p>
            <a:pPr marL="457200" indent="-457200" algn="l" defTabSz="429259">
              <a:buFont typeface="Wingdings" panose="05000000000000000000" pitchFamily="2" charset="2"/>
              <a:buChar char="q"/>
              <a:defRPr sz="2496"/>
            </a:pPr>
            <a:r>
              <a:rPr sz="2400" dirty="0">
                <a:solidFill>
                  <a:schemeClr val="tx1"/>
                </a:solidFill>
                <a:latin typeface="Calibri" panose="020F0502020204030204" pitchFamily="34" charset="0"/>
                <a:ea typeface="Calibri" panose="020F0502020204030204" pitchFamily="34" charset="0"/>
                <a:cs typeface="Calibri" panose="020F0502020204030204" pitchFamily="34" charset="0"/>
              </a:rPr>
              <a:t>The data exhibits a high degree of skewness (25.63) and kurtosis (841.52), implying a non-normal distribution with a heavy tail and potential outliers.</a:t>
            </a:r>
          </a:p>
          <a:p>
            <a:pPr marL="457200" indent="-457200" algn="l" defTabSz="429259">
              <a:buFont typeface="Wingdings" panose="05000000000000000000" pitchFamily="2" charset="2"/>
              <a:buChar char="q"/>
              <a:defRPr sz="2496"/>
            </a:pPr>
            <a:r>
              <a:rPr sz="2400" dirty="0">
                <a:solidFill>
                  <a:schemeClr val="tx1"/>
                </a:solidFill>
                <a:latin typeface="Calibri" panose="020F0502020204030204" pitchFamily="34" charset="0"/>
                <a:ea typeface="Calibri" panose="020F0502020204030204" pitchFamily="34" charset="0"/>
                <a:cs typeface="Calibri" panose="020F0502020204030204" pitchFamily="34" charset="0"/>
              </a:rPr>
              <a:t>The median of 160 cases is markedly lower than the mean, reinforcing the presence of extreme values influencing the average.</a:t>
            </a:r>
          </a:p>
        </p:txBody>
      </p:sp>
      <p:sp>
        <p:nvSpPr>
          <p:cNvPr id="192" name="Exploring the Range and Dispersion of TB Cases"/>
          <p:cNvSpPr txBox="1"/>
          <p:nvPr/>
        </p:nvSpPr>
        <p:spPr>
          <a:xfrm>
            <a:off x="1162196" y="8554695"/>
            <a:ext cx="9374751"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500" b="0">
                <a:latin typeface="+mn-lt"/>
                <a:ea typeface="+mn-ea"/>
                <a:cs typeface="+mn-cs"/>
                <a:sym typeface="Helvetica Neue Medium"/>
              </a:defRPr>
            </a:lvl1pPr>
          </a:lstStyle>
          <a:p>
            <a:r>
              <a:rPr lang="en-US" sz="2800" b="1" dirty="0">
                <a:latin typeface="+mj-lt"/>
              </a:rPr>
              <a:t>EXPLORING THE RANGE AND DISPERSION OF TB CASES</a:t>
            </a:r>
          </a:p>
        </p:txBody>
      </p:sp>
      <p:sp>
        <p:nvSpPr>
          <p:cNvPr id="193" name="The dataset ranges from 0 to a maximum of 295000 TB cases, with a broad interquartile range from 9 to 1400, indicating diverse TB case counts across different regions or groups.…"/>
          <p:cNvSpPr txBox="1"/>
          <p:nvPr/>
        </p:nvSpPr>
        <p:spPr>
          <a:xfrm>
            <a:off x="100129" y="9376964"/>
            <a:ext cx="11445741" cy="35496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lgn="l">
              <a:buFont typeface="Wingdings" panose="05000000000000000000" pitchFamily="2" charset="2"/>
              <a:buChar char="q"/>
              <a:defRPr sz="2700" b="0"/>
            </a:pPr>
            <a:r>
              <a:rPr lang="en-US" sz="2800" dirty="0">
                <a:latin typeface="Calibri" panose="020F0502020204030204" pitchFamily="34" charset="0"/>
                <a:ea typeface="Calibri" panose="020F0502020204030204" pitchFamily="34" charset="0"/>
                <a:cs typeface="Calibri" panose="020F0502020204030204" pitchFamily="34" charset="0"/>
              </a:rPr>
              <a:t>THE DATASET RANGES FROM 0 TO A MAXIMUM OF 295000 TB CASES, WITH A BROAD INTERQUARTILE RANGE FROM 9 TO 1400, INDICATING DIVERSE TB CASE COUNTS ACROSS DIFFERENT REGIONS OR GROUPS.</a:t>
            </a:r>
          </a:p>
          <a:p>
            <a:pPr marL="457200" indent="-457200" algn="l">
              <a:buFont typeface="Wingdings" panose="05000000000000000000" pitchFamily="2" charset="2"/>
              <a:buChar char="q"/>
              <a:defRPr sz="2700" b="0"/>
            </a:pPr>
            <a:r>
              <a:rPr lang="en-US" sz="2800" dirty="0">
                <a:latin typeface="Calibri" panose="020F0502020204030204" pitchFamily="34" charset="0"/>
                <a:ea typeface="Calibri" panose="020F0502020204030204" pitchFamily="34" charset="0"/>
                <a:cs typeface="Calibri" panose="020F0502020204030204" pitchFamily="34" charset="0"/>
              </a:rPr>
              <a:t>50% OF THE OBSERVED TB CASE COUNTS FALL BELOW 160, WHICH IS MUCH LOWER THAN THE MEAN, HIGHLIGHTING THE INFLUENCE OF HIGH-VALUE OUTLIERS.</a:t>
            </a:r>
          </a:p>
          <a:p>
            <a:pPr marL="457200" indent="-457200" algn="l">
              <a:buFont typeface="Wingdings" panose="05000000000000000000" pitchFamily="2" charset="2"/>
              <a:buChar char="q"/>
              <a:defRPr sz="2700" b="0"/>
            </a:pPr>
            <a:r>
              <a:rPr lang="en-US" sz="2800" dirty="0">
                <a:latin typeface="Calibri" panose="020F0502020204030204" pitchFamily="34" charset="0"/>
                <a:ea typeface="Calibri" panose="020F0502020204030204" pitchFamily="34" charset="0"/>
                <a:cs typeface="Calibri" panose="020F0502020204030204" pitchFamily="34" charset="0"/>
              </a:rPr>
              <a:t>THE 99TH PERCENTILE OF DATA IS AT 133000 CASES, SHOWING THAT THE VERY HIGH CASE COUNTS ARE LIMITED TO THE TOP 1% OF THE DATA.</a:t>
            </a:r>
          </a:p>
        </p:txBody>
      </p:sp>
      <p:sp>
        <p:nvSpPr>
          <p:cNvPr id="194" name="Analysis of Extreme Values in TB Case Estimates"/>
          <p:cNvSpPr txBox="1"/>
          <p:nvPr/>
        </p:nvSpPr>
        <p:spPr>
          <a:xfrm>
            <a:off x="12954994" y="1068195"/>
            <a:ext cx="8783790"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100" b="0">
                <a:latin typeface="+mn-lt"/>
                <a:ea typeface="+mn-ea"/>
                <a:cs typeface="+mn-cs"/>
                <a:sym typeface="Helvetica Neue Medium"/>
              </a:defRPr>
            </a:lvl1pPr>
          </a:lstStyle>
          <a:p>
            <a:r>
              <a:rPr lang="en-US" sz="2800" b="1" dirty="0">
                <a:latin typeface="+mj-lt"/>
              </a:rPr>
              <a:t>ANALYSIS OF EXTREME VALUES IN TB CASE ESTIMATES</a:t>
            </a:r>
          </a:p>
        </p:txBody>
      </p:sp>
      <p:sp>
        <p:nvSpPr>
          <p:cNvPr id="195" name="The lowest TB case estimates are consistently 0, which may indicate missing reports or absence of cases.…"/>
          <p:cNvSpPr txBox="1"/>
          <p:nvPr/>
        </p:nvSpPr>
        <p:spPr>
          <a:xfrm>
            <a:off x="11939946" y="2338811"/>
            <a:ext cx="11211691" cy="3980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lgn="l">
              <a:buFont typeface="Wingdings" panose="05000000000000000000" pitchFamily="2" charset="2"/>
              <a:buChar char="q"/>
              <a:defRPr sz="2700" b="0"/>
            </a:pPr>
            <a:r>
              <a:rPr lang="en-US" sz="2800" dirty="0"/>
              <a:t>THE LOWEST TB CASE ESTIMATES ARE CONSISTENTLY 0, WHICH MAY INDICATE MISSING REPORTS OR ABSENCE OF CASES.</a:t>
            </a:r>
          </a:p>
          <a:p>
            <a:pPr algn="l">
              <a:defRPr sz="2700" b="0"/>
            </a:pPr>
            <a:endParaRPr lang="en-US" sz="2800" dirty="0"/>
          </a:p>
          <a:p>
            <a:pPr marL="457200" indent="-457200" algn="l">
              <a:buFont typeface="Wingdings" panose="05000000000000000000" pitchFamily="2" charset="2"/>
              <a:buChar char="q"/>
              <a:defRPr sz="2700" b="0"/>
            </a:pPr>
            <a:r>
              <a:rPr lang="en-US" sz="2800" dirty="0"/>
              <a:t>THE HIGHEST TB CASE ESTIMATES SHOW EXTREME VALUES UP TO 295000, WITH THESE OUTLIERS POTENTIALLY REPRESENTING LARGE POPULATION CENTERS OR AREAS WITH SEVERE TB OUTBREAKS.</a:t>
            </a:r>
          </a:p>
          <a:p>
            <a:pPr algn="l">
              <a:defRPr sz="2700" b="0"/>
            </a:pPr>
            <a:endParaRPr lang="en-US" sz="2800" dirty="0"/>
          </a:p>
          <a:p>
            <a:pPr marL="457200" indent="-457200" algn="l">
              <a:buFont typeface="Wingdings" panose="05000000000000000000" pitchFamily="2" charset="2"/>
              <a:buChar char="q"/>
              <a:defRPr sz="2700" b="0"/>
            </a:pPr>
            <a:r>
              <a:rPr lang="en-US" sz="2800" dirty="0"/>
              <a:t>OBSERVATIONS WITH THE HIGHEST VALUES ARE FEW, SUGGESTING THAT SUCH EXTREME TB BURDENS ARE NOT COMMON.</a:t>
            </a:r>
          </a:p>
        </p:txBody>
      </p:sp>
      <p:sp>
        <p:nvSpPr>
          <p:cNvPr id="196" name="Statistical Significance of TB Case Estimates"/>
          <p:cNvSpPr txBox="1"/>
          <p:nvPr/>
        </p:nvSpPr>
        <p:spPr>
          <a:xfrm>
            <a:off x="13372103" y="8287955"/>
            <a:ext cx="794957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4600" b="0">
                <a:latin typeface="+mn-lt"/>
                <a:ea typeface="+mn-ea"/>
                <a:cs typeface="+mn-cs"/>
                <a:sym typeface="Helvetica Neue Medium"/>
              </a:defRPr>
            </a:lvl1pPr>
          </a:lstStyle>
          <a:p>
            <a:r>
              <a:rPr lang="en-US" sz="2800" b="1" dirty="0">
                <a:latin typeface="+mj-lt"/>
              </a:rPr>
              <a:t>STATISTICAL SIGNIFICANCE OF TB CASE ESTIMATES</a:t>
            </a:r>
          </a:p>
        </p:txBody>
      </p:sp>
      <p:sp>
        <p:nvSpPr>
          <p:cNvPr id="197" name="Student's t-test results (t = 10.15996) and extremely low p-value (&lt;.0001) indicate that the mean number of TB cases is significantly different from zero.…"/>
          <p:cNvSpPr txBox="1"/>
          <p:nvPr/>
        </p:nvSpPr>
        <p:spPr>
          <a:xfrm>
            <a:off x="12819261" y="9376964"/>
            <a:ext cx="10190592" cy="3118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lgn="l">
              <a:buFont typeface="Wingdings" panose="05000000000000000000" pitchFamily="2" charset="2"/>
              <a:buChar char="q"/>
              <a:defRPr b="0"/>
            </a:pPr>
            <a:r>
              <a:rPr lang="en-US" sz="2800" dirty="0"/>
              <a:t>STUDENT'S T-TEST RESULTS (T = 10.15996) AND EXTREMELY LOW P-VALUE (&lt;.0001) INDICATE THAT THE MEAN NUMBER OF TB CASES IS SIGNIFICANTLY DIFFERENT FROM ZERO.</a:t>
            </a:r>
          </a:p>
          <a:p>
            <a:pPr algn="l">
              <a:defRPr b="0"/>
            </a:pPr>
            <a:endParaRPr lang="en-US" sz="2800" dirty="0"/>
          </a:p>
          <a:p>
            <a:pPr marL="457200" indent="-457200" algn="l">
              <a:buFont typeface="Wingdings" panose="05000000000000000000" pitchFamily="2" charset="2"/>
              <a:buChar char="q"/>
              <a:defRPr b="0"/>
            </a:pPr>
            <a:r>
              <a:rPr lang="en-US" sz="2800" dirty="0"/>
              <a:t>THE SIGN TEST AND THE SIGNED RANK TEST BOTH REINFORCE THIS RESULT WITH P-VALUES SIGNIFICANTLY LESS THAN 0.05, CONFIRMING THE PRESENCE OF A SIGNIFICANT TB BURDEN.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Google Shape;227;p35" descr="Google Shape;227;p35"/>
          <p:cNvPicPr>
            <a:picLocks noChangeAspect="1"/>
          </p:cNvPicPr>
          <p:nvPr/>
        </p:nvPicPr>
        <p:blipFill>
          <a:blip r:embed="rId3"/>
          <a:stretch>
            <a:fillRect/>
          </a:stretch>
        </p:blipFill>
        <p:spPr>
          <a:xfrm>
            <a:off x="2826049" y="-163701"/>
            <a:ext cx="18509954" cy="13877001"/>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283;p44"/>
          <p:cNvSpPr txBox="1">
            <a:spLocks noGrp="1"/>
          </p:cNvSpPr>
          <p:nvPr>
            <p:ph type="ctrTitle"/>
          </p:nvPr>
        </p:nvSpPr>
        <p:spPr>
          <a:xfrm>
            <a:off x="-528550" y="379259"/>
            <a:ext cx="25441100" cy="835887"/>
          </a:xfrm>
          <a:prstGeom prst="rect">
            <a:avLst/>
          </a:prstGeom>
        </p:spPr>
        <p:txBody>
          <a:bodyPr/>
          <a:lstStyle>
            <a:lvl1pPr defTabSz="354965">
              <a:defRPr sz="4816"/>
            </a:lvl1pPr>
          </a:lstStyle>
          <a:p>
            <a:r>
              <a:t>TB Cases Descriptive Statistics by Age Group</a:t>
            </a:r>
          </a:p>
        </p:txBody>
      </p:sp>
      <p:sp>
        <p:nvSpPr>
          <p:cNvPr id="219" name="Google Shape;284;p44"/>
          <p:cNvSpPr txBox="1">
            <a:spLocks noGrp="1"/>
          </p:cNvSpPr>
          <p:nvPr>
            <p:ph type="subTitle" idx="1"/>
          </p:nvPr>
        </p:nvSpPr>
        <p:spPr>
          <a:xfrm>
            <a:off x="1991271" y="1457760"/>
            <a:ext cx="20828001" cy="1587501"/>
          </a:xfrm>
          <a:prstGeom prst="rect">
            <a:avLst/>
          </a:prstGeom>
        </p:spPr>
        <p:txBody>
          <a:bodyPr>
            <a:noAutofit/>
          </a:bodyPr>
          <a:lstStyle/>
          <a:p>
            <a:pPr marL="342900" indent="-342900" algn="l" defTabSz="396239">
              <a:buFont typeface="Wingdings" panose="05000000000000000000" pitchFamily="2" charset="2"/>
              <a:buChar char="q"/>
              <a:defRPr sz="2496"/>
            </a:pPr>
            <a:r>
              <a:rPr sz="2000" b="1" dirty="0">
                <a:solidFill>
                  <a:schemeClr val="tx1"/>
                </a:solidFill>
                <a:latin typeface="Calibri" panose="020F0502020204030204" pitchFamily="34" charset="0"/>
                <a:ea typeface="Calibri" panose="020F0502020204030204" pitchFamily="34" charset="0"/>
                <a:cs typeface="Calibri" panose="020F0502020204030204" pitchFamily="34" charset="0"/>
              </a:rPr>
              <a:t>The '15plus' age group not only has the highest mean TB cases but also a large standard deviation, signifying high variability within this group.</a:t>
            </a:r>
          </a:p>
          <a:p>
            <a:pPr marL="342900" indent="-342900" algn="l" defTabSz="396239">
              <a:buFont typeface="Wingdings" panose="05000000000000000000" pitchFamily="2" charset="2"/>
              <a:buChar char="q"/>
              <a:defRPr sz="2496"/>
            </a:pPr>
            <a:r>
              <a:rPr sz="2000" b="1" dirty="0">
                <a:solidFill>
                  <a:schemeClr val="tx1"/>
                </a:solidFill>
                <a:latin typeface="Calibri" panose="020F0502020204030204" pitchFamily="34" charset="0"/>
                <a:ea typeface="Calibri" panose="020F0502020204030204" pitchFamily="34" charset="0"/>
                <a:cs typeface="Calibri" panose="020F0502020204030204" pitchFamily="34" charset="0"/>
              </a:rPr>
              <a:t>The median TB cases are consistently lower than the mean within each age group, again reflecting the skewness in the data.</a:t>
            </a:r>
          </a:p>
          <a:p>
            <a:pPr marL="342900" indent="-342900" algn="l" defTabSz="396239">
              <a:buFont typeface="Wingdings" panose="05000000000000000000" pitchFamily="2" charset="2"/>
              <a:buChar char="q"/>
              <a:defRPr sz="2496"/>
            </a:pPr>
            <a:r>
              <a:rPr sz="2000" b="1" dirty="0">
                <a:solidFill>
                  <a:schemeClr val="tx1"/>
                </a:solidFill>
                <a:latin typeface="Calibri" panose="020F0502020204030204" pitchFamily="34" charset="0"/>
                <a:ea typeface="Calibri" panose="020F0502020204030204" pitchFamily="34" charset="0"/>
                <a:cs typeface="Calibri" panose="020F0502020204030204" pitchFamily="34" charset="0"/>
              </a:rPr>
              <a:t>The maximum TB cases are observed in the 'all' category, which might be an aggregated count.</a:t>
            </a:r>
          </a:p>
        </p:txBody>
      </p:sp>
      <p:pic>
        <p:nvPicPr>
          <p:cNvPr id="220" name="Google Shape;289;p45" descr="Google Shape;289;p45"/>
          <p:cNvPicPr>
            <a:picLocks noChangeAspect="1"/>
          </p:cNvPicPr>
          <p:nvPr/>
        </p:nvPicPr>
        <p:blipFill>
          <a:blip r:embed="rId3"/>
          <a:stretch>
            <a:fillRect/>
          </a:stretch>
        </p:blipFill>
        <p:spPr>
          <a:xfrm>
            <a:off x="2430486" y="3287874"/>
            <a:ext cx="19949571" cy="9721618"/>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oogle Shape;33;p5"/>
          <p:cNvSpPr txBox="1">
            <a:spLocks noGrp="1"/>
          </p:cNvSpPr>
          <p:nvPr>
            <p:ph type="ctrTitle"/>
          </p:nvPr>
        </p:nvSpPr>
        <p:spPr>
          <a:prstGeom prst="rect">
            <a:avLst/>
          </a:prstGeom>
        </p:spPr>
        <p:txBody>
          <a:bodyPr/>
          <a:lstStyle>
            <a:lvl1pPr>
              <a:defRPr sz="5000" b="1">
                <a:solidFill>
                  <a:srgbClr val="070706"/>
                </a:solidFill>
                <a:latin typeface="Tahoma"/>
                <a:ea typeface="Tahoma"/>
                <a:cs typeface="Tahoma"/>
                <a:sym typeface="Tahoma"/>
              </a:defRPr>
            </a:lvl1pPr>
          </a:lstStyle>
          <a:p>
            <a: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Google Shape;233;p36"/>
          <p:cNvSpPr txBox="1">
            <a:spLocks noGrp="1"/>
          </p:cNvSpPr>
          <p:nvPr>
            <p:ph type="ctrTitle"/>
          </p:nvPr>
        </p:nvSpPr>
        <p:spPr>
          <a:xfrm>
            <a:off x="-487868" y="355562"/>
            <a:ext cx="25359736" cy="1122008"/>
          </a:xfrm>
          <a:prstGeom prst="rect">
            <a:avLst/>
          </a:prstGeom>
        </p:spPr>
        <p:txBody>
          <a:bodyPr/>
          <a:lstStyle>
            <a:lvl1pPr defTabSz="487044">
              <a:defRPr sz="6607"/>
            </a:lvl1pPr>
          </a:lstStyle>
          <a:p>
            <a:r>
              <a:t>Distribution of Estimated TB Cases (Variable: best)</a:t>
            </a:r>
          </a:p>
        </p:txBody>
      </p:sp>
      <p:sp>
        <p:nvSpPr>
          <p:cNvPr id="202" name="Google Shape;234;p36"/>
          <p:cNvSpPr txBox="1">
            <a:spLocks noGrp="1"/>
          </p:cNvSpPr>
          <p:nvPr>
            <p:ph type="subTitle" idx="1"/>
          </p:nvPr>
        </p:nvSpPr>
        <p:spPr>
          <a:xfrm>
            <a:off x="1563411" y="2456130"/>
            <a:ext cx="10628589" cy="10219345"/>
          </a:xfrm>
          <a:prstGeom prst="rect">
            <a:avLst/>
          </a:prstGeom>
        </p:spPr>
        <p:txBody>
          <a:bodyPr>
            <a:noAutofit/>
          </a:bodyPr>
          <a:lstStyle/>
          <a:p>
            <a:pPr marL="457200" indent="-457200" algn="l" defTabSz="586104">
              <a:buFont typeface="Wingdings" panose="05000000000000000000" pitchFamily="2" charset="2"/>
              <a:buChar char="q"/>
              <a:defRPr sz="2840"/>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histogram for the variable 'best' reveals a highly right-skewed distribution, indicating that the majority of observations have low TB case counts, with a few observations having very high counts.</a:t>
            </a: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586104">
              <a:defRPr sz="2840"/>
            </a:pPr>
            <a:endParaRPr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586104">
              <a:buFont typeface="Wingdings" panose="05000000000000000000" pitchFamily="2" charset="2"/>
              <a:buChar char="q"/>
              <a:defRPr sz="2840"/>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mean of TB cases is 8154.941, but the distribution's skewness suggests that this mean is not representative of a typical observation.</a:t>
            </a: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586104">
              <a:defRPr sz="2840"/>
            </a:pPr>
            <a:endParaRPr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586104">
              <a:buFont typeface="Wingdings" panose="05000000000000000000" pitchFamily="2" charset="2"/>
              <a:buChar char="q"/>
              <a:defRPr sz="2840"/>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standard deviation is large at 68625.8, reflecting the wide spread of TB case estimates across different observations.</a:t>
            </a: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586104">
              <a:defRPr sz="2840"/>
            </a:pPr>
            <a:endParaRPr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03" name="Google Shape;239;p37" descr="Google Shape;239;p37"/>
          <p:cNvPicPr>
            <a:picLocks noChangeAspect="1"/>
          </p:cNvPicPr>
          <p:nvPr/>
        </p:nvPicPr>
        <p:blipFill>
          <a:blip r:embed="rId3"/>
          <a:stretch>
            <a:fillRect/>
          </a:stretch>
        </p:blipFill>
        <p:spPr>
          <a:xfrm>
            <a:off x="13603199" y="2091804"/>
            <a:ext cx="7839337" cy="11217115"/>
          </a:xfrm>
          <a:prstGeom prst="rect">
            <a:avLst/>
          </a:prstGeom>
          <a:ln w="12700">
            <a:miter lim="400000"/>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Google Shape;259;p40"/>
          <p:cNvSpPr txBox="1">
            <a:spLocks noGrp="1"/>
          </p:cNvSpPr>
          <p:nvPr>
            <p:ph type="ctrTitle"/>
          </p:nvPr>
        </p:nvSpPr>
        <p:spPr>
          <a:xfrm>
            <a:off x="1294251" y="142291"/>
            <a:ext cx="21193266" cy="2178551"/>
          </a:xfrm>
          <a:prstGeom prst="rect">
            <a:avLst/>
          </a:prstGeom>
        </p:spPr>
        <p:txBody>
          <a:bodyPr>
            <a:normAutofit/>
          </a:bodyPr>
          <a:lstStyle>
            <a:lvl1pPr defTabSz="528319">
              <a:defRPr sz="7168"/>
            </a:lvl1pPr>
          </a:lstStyle>
          <a:p>
            <a:r>
              <a:t>Frequency Distribution of TB Cases by Age Group</a:t>
            </a:r>
          </a:p>
        </p:txBody>
      </p:sp>
      <p:sp>
        <p:nvSpPr>
          <p:cNvPr id="211" name="Google Shape;260;p40"/>
          <p:cNvSpPr txBox="1">
            <a:spLocks noGrp="1"/>
          </p:cNvSpPr>
          <p:nvPr>
            <p:ph type="subTitle" idx="1"/>
          </p:nvPr>
        </p:nvSpPr>
        <p:spPr>
          <a:xfrm>
            <a:off x="2466953" y="3024875"/>
            <a:ext cx="8873709" cy="9871318"/>
          </a:xfrm>
          <a:prstGeom prst="rect">
            <a:avLst/>
          </a:prstGeom>
        </p:spPr>
        <p:txBody>
          <a:bodyPr>
            <a:noAutofit/>
          </a:bodyPr>
          <a:lstStyle/>
          <a:p>
            <a:pPr marL="457200" indent="-457200" algn="l" defTabSz="478790">
              <a:buFont typeface="Wingdings" panose="05000000000000000000" pitchFamily="2" charset="2"/>
              <a:buChar char="q"/>
              <a:defRPr sz="3016"/>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age group '15plus' has the highest frequency of TB cases in the dataset with 1687 observations, indicating a broader age category.</a:t>
            </a:r>
            <a:endPar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478790">
              <a:defRPr sz="3016"/>
            </a:pPr>
            <a:endParaRPr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478790">
              <a:buFont typeface="Wingdings" panose="05000000000000000000" pitchFamily="2" charset="2"/>
              <a:buChar char="q"/>
              <a:defRPr sz="3016"/>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Age groups '0-14', '5-14', and '55-64' have an equal frequency of 430, showing uniform data collection across these age ranges.</a:t>
            </a:r>
            <a:endPar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478790">
              <a:defRPr sz="3016"/>
            </a:pPr>
            <a:endParaRPr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478790">
              <a:buFont typeface="Wingdings" panose="05000000000000000000" pitchFamily="2" charset="2"/>
              <a:buChar char="q"/>
              <a:defRPr sz="3016"/>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'all' category, likely representing the aggregation of all age groups, has 977 observations.</a:t>
            </a:r>
          </a:p>
        </p:txBody>
      </p:sp>
      <p:pic>
        <p:nvPicPr>
          <p:cNvPr id="212" name="Google Shape;265;p41" descr="Google Shape;265;p41"/>
          <p:cNvPicPr>
            <a:picLocks noChangeAspect="1"/>
          </p:cNvPicPr>
          <p:nvPr/>
        </p:nvPicPr>
        <p:blipFill>
          <a:blip r:embed="rId3"/>
          <a:stretch>
            <a:fillRect/>
          </a:stretch>
        </p:blipFill>
        <p:spPr>
          <a:xfrm>
            <a:off x="13330220" y="2654417"/>
            <a:ext cx="5549897" cy="10776845"/>
          </a:xfrm>
          <a:prstGeom prst="rect">
            <a:avLst/>
          </a:prstGeom>
          <a:ln w="12700">
            <a:miter lim="400000"/>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551" y="530943"/>
            <a:ext cx="20728902" cy="1297857"/>
          </a:xfrm>
        </p:spPr>
        <p:txBody>
          <a:bodyPr/>
          <a:lstStyle/>
          <a:p>
            <a:r>
              <a:rPr lang="en-GB" dirty="0" smtClean="0"/>
              <a:t>Distribution of Risk factors across age group</a:t>
            </a:r>
            <a:endParaRPr lang="en-IN"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1061291" y="2979174"/>
            <a:ext cx="12048178" cy="8983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740310" y="2979174"/>
            <a:ext cx="8996516" cy="10618291"/>
          </a:xfrm>
          <a:prstGeom prst="rect">
            <a:avLst/>
          </a:prstGeom>
        </p:spPr>
        <p:txBody>
          <a:bodyPr wrap="square">
            <a:spAutoFit/>
          </a:bodyPr>
          <a:lstStyle/>
          <a:p>
            <a:pPr marL="571500" indent="-571500">
              <a:buFont typeface="Arial" panose="020B0604020202020204" pitchFamily="34" charset="0"/>
              <a:buChar char="•"/>
            </a:pPr>
            <a:r>
              <a:rPr lang="en-GB" sz="3600" b="1" dirty="0">
                <a:latin typeface="Calibri" panose="020F0502020204030204" pitchFamily="34" charset="0"/>
                <a:ea typeface="Calibri" panose="020F0502020204030204" pitchFamily="34" charset="0"/>
                <a:cs typeface="Calibri" panose="020F0502020204030204" pitchFamily="34" charset="0"/>
              </a:rPr>
              <a:t>The bar chart titled "Distribution of Risk Factors Across Age Groups" displays the mean values of the 'best' variable for each age group, broken down by risk factors. The 'best' variable likely represents a measure related to TB burden, such as incidence rates or a similar metric. Each segment of a bar represents a different risk factor, such as alcohol (</a:t>
            </a:r>
            <a:r>
              <a:rPr lang="en-GB" sz="3600" b="1" dirty="0" err="1">
                <a:latin typeface="Calibri" panose="020F0502020204030204" pitchFamily="34" charset="0"/>
                <a:ea typeface="Calibri" panose="020F0502020204030204" pitchFamily="34" charset="0"/>
                <a:cs typeface="Calibri" panose="020F0502020204030204" pitchFamily="34" charset="0"/>
              </a:rPr>
              <a:t>alc</a:t>
            </a:r>
            <a:r>
              <a:rPr lang="en-GB" sz="3600" b="1" dirty="0">
                <a:latin typeface="Calibri" panose="020F0502020204030204" pitchFamily="34" charset="0"/>
                <a:ea typeface="Calibri" panose="020F0502020204030204" pitchFamily="34" charset="0"/>
                <a:cs typeface="Calibri" panose="020F0502020204030204" pitchFamily="34" charset="0"/>
              </a:rPr>
              <a:t>), smoking (</a:t>
            </a:r>
            <a:r>
              <a:rPr lang="en-GB" sz="3600" b="1" dirty="0" err="1">
                <a:latin typeface="Calibri" panose="020F0502020204030204" pitchFamily="34" charset="0"/>
                <a:ea typeface="Calibri" panose="020F0502020204030204" pitchFamily="34" charset="0"/>
                <a:cs typeface="Calibri" panose="020F0502020204030204" pitchFamily="34" charset="0"/>
              </a:rPr>
              <a:t>smk</a:t>
            </a:r>
            <a:r>
              <a:rPr lang="en-GB" sz="3600" b="1" dirty="0">
                <a:latin typeface="Calibri" panose="020F0502020204030204" pitchFamily="34" charset="0"/>
                <a:ea typeface="Calibri" panose="020F0502020204030204" pitchFamily="34" charset="0"/>
                <a:cs typeface="Calibri" panose="020F0502020204030204" pitchFamily="34" charset="0"/>
              </a:rPr>
              <a:t>), diabetes (</a:t>
            </a:r>
            <a:r>
              <a:rPr lang="en-GB" sz="3600" b="1" dirty="0" err="1">
                <a:latin typeface="Calibri" panose="020F0502020204030204" pitchFamily="34" charset="0"/>
                <a:ea typeface="Calibri" panose="020F0502020204030204" pitchFamily="34" charset="0"/>
                <a:cs typeface="Calibri" panose="020F0502020204030204" pitchFamily="34" charset="0"/>
              </a:rPr>
              <a:t>dia</a:t>
            </a:r>
            <a:r>
              <a:rPr lang="en-GB" sz="3600" b="1" dirty="0">
                <a:latin typeface="Calibri" panose="020F0502020204030204" pitchFamily="34" charset="0"/>
                <a:ea typeface="Calibri" panose="020F0502020204030204" pitchFamily="34" charset="0"/>
                <a:cs typeface="Calibri" panose="020F0502020204030204" pitchFamily="34" charset="0"/>
              </a:rPr>
              <a:t>), HIV, and an unidentified risk factor (und). The chart suggests </a:t>
            </a:r>
            <a:r>
              <a:rPr lang="en-GB" sz="3600" b="1" dirty="0" err="1">
                <a:latin typeface="Calibri" panose="020F0502020204030204" pitchFamily="34" charset="0"/>
                <a:ea typeface="Calibri" panose="020F0502020204030204" pitchFamily="34" charset="0"/>
                <a:cs typeface="Calibri" panose="020F0502020204030204" pitchFamily="34" charset="0"/>
              </a:rPr>
              <a:t>that:The</a:t>
            </a:r>
            <a:r>
              <a:rPr lang="en-GB" sz="3600" b="1" dirty="0">
                <a:latin typeface="Calibri" panose="020F0502020204030204" pitchFamily="34" charset="0"/>
                <a:ea typeface="Calibri" panose="020F0502020204030204" pitchFamily="34" charset="0"/>
                <a:cs typeface="Calibri" panose="020F0502020204030204" pitchFamily="34" charset="0"/>
              </a:rPr>
              <a:t> 15-24 age group has the highest mean TB burden across all risk factors combined ('all').There are significant differences in the mean TB </a:t>
            </a:r>
            <a:r>
              <a:rPr lang="en-GB" sz="3600" b="1" dirty="0" smtClean="0">
                <a:latin typeface="Calibri" panose="020F0502020204030204" pitchFamily="34" charset="0"/>
                <a:ea typeface="Calibri" panose="020F0502020204030204" pitchFamily="34" charset="0"/>
                <a:cs typeface="Calibri" panose="020F0502020204030204" pitchFamily="34" charset="0"/>
              </a:rPr>
              <a:t>burden </a:t>
            </a:r>
            <a:r>
              <a:rPr lang="en-GB" sz="3600" b="1" dirty="0">
                <a:latin typeface="Calibri" panose="020F0502020204030204" pitchFamily="34" charset="0"/>
                <a:ea typeface="Calibri" panose="020F0502020204030204" pitchFamily="34" charset="0"/>
                <a:cs typeface="Calibri" panose="020F0502020204030204" pitchFamily="34" charset="0"/>
              </a:rPr>
              <a:t>between age </a:t>
            </a:r>
            <a:r>
              <a:rPr lang="en-GB" sz="3600" b="1" dirty="0" err="1">
                <a:latin typeface="Calibri" panose="020F0502020204030204" pitchFamily="34" charset="0"/>
                <a:ea typeface="Calibri" panose="020F0502020204030204" pitchFamily="34" charset="0"/>
                <a:cs typeface="Calibri" panose="020F0502020204030204" pitchFamily="34" charset="0"/>
              </a:rPr>
              <a:t>groups.The</a:t>
            </a:r>
            <a:r>
              <a:rPr lang="en-GB" sz="3600" b="1" dirty="0">
                <a:latin typeface="Calibri" panose="020F0502020204030204" pitchFamily="34" charset="0"/>
                <a:ea typeface="Calibri" panose="020F0502020204030204" pitchFamily="34" charset="0"/>
                <a:cs typeface="Calibri" panose="020F0502020204030204" pitchFamily="34" charset="0"/>
              </a:rPr>
              <a:t> 'und' risk factor has the highest mean TB burden in the 'all' age group category, which could mean it's prevalent or has a significant impact across all ages.</a:t>
            </a:r>
            <a:endParaRPr lang="en-IN" sz="3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020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46787" y="796413"/>
            <a:ext cx="12583882" cy="11769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794" y="715755"/>
            <a:ext cx="7403689" cy="11407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50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9173" y="1917289"/>
            <a:ext cx="18229007" cy="7848302"/>
          </a:xfrm>
          <a:prstGeom prst="rect">
            <a:avLst/>
          </a:prstGeom>
        </p:spPr>
        <p:txBody>
          <a:bodyPr wrap="square">
            <a:spAutoFit/>
          </a:bodyPr>
          <a:lstStyle/>
          <a:p>
            <a:r>
              <a:rPr lang="en-GB" sz="4000" b="1" dirty="0" smtClean="0">
                <a:latin typeface="Calibri" panose="020F0502020204030204" pitchFamily="34" charset="0"/>
                <a:ea typeface="Calibri" panose="020F0502020204030204" pitchFamily="34" charset="0"/>
                <a:cs typeface="Calibri" panose="020F0502020204030204" pitchFamily="34" charset="0"/>
              </a:rPr>
              <a:t>HEATMAP</a:t>
            </a:r>
            <a:r>
              <a:rPr lang="en-GB" sz="3600" dirty="0" smtClean="0">
                <a:latin typeface="Calibri" panose="020F0502020204030204" pitchFamily="34" charset="0"/>
                <a:ea typeface="Calibri" panose="020F0502020204030204" pitchFamily="34" charset="0"/>
                <a:cs typeface="Calibri" panose="020F0502020204030204" pitchFamily="34" charset="0"/>
              </a:rPr>
              <a:t>:</a:t>
            </a:r>
          </a:p>
          <a:p>
            <a:endParaRPr lang="en-GB" sz="36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GB" sz="3600" b="1" dirty="0" smtClean="0">
                <a:latin typeface="Calibri" panose="020F0502020204030204" pitchFamily="34" charset="0"/>
                <a:ea typeface="Calibri" panose="020F0502020204030204" pitchFamily="34" charset="0"/>
                <a:cs typeface="Calibri" panose="020F0502020204030204" pitchFamily="34" charset="0"/>
              </a:rPr>
              <a:t>The </a:t>
            </a:r>
            <a:r>
              <a:rPr lang="en-GB" sz="3600" b="1" dirty="0" err="1">
                <a:latin typeface="Calibri" panose="020F0502020204030204" pitchFamily="34" charset="0"/>
                <a:ea typeface="Calibri" panose="020F0502020204030204" pitchFamily="34" charset="0"/>
                <a:cs typeface="Calibri" panose="020F0502020204030204" pitchFamily="34" charset="0"/>
              </a:rPr>
              <a:t>heatmap</a:t>
            </a:r>
            <a:r>
              <a:rPr lang="en-GB" sz="3600" b="1" dirty="0">
                <a:latin typeface="Calibri" panose="020F0502020204030204" pitchFamily="34" charset="0"/>
                <a:ea typeface="Calibri" panose="020F0502020204030204" pitchFamily="34" charset="0"/>
                <a:cs typeface="Calibri" panose="020F0502020204030204" pitchFamily="34" charset="0"/>
              </a:rPr>
              <a:t> provides a visual representation of the TB burden by age group and risk factor, with </a:t>
            </a:r>
            <a:r>
              <a:rPr lang="en-GB" sz="3600" b="1" dirty="0" err="1">
                <a:latin typeface="Calibri" panose="020F0502020204030204" pitchFamily="34" charset="0"/>
                <a:ea typeface="Calibri" panose="020F0502020204030204" pitchFamily="34" charset="0"/>
                <a:cs typeface="Calibri" panose="020F0502020204030204" pitchFamily="34" charset="0"/>
              </a:rPr>
              <a:t>colors</a:t>
            </a:r>
            <a:r>
              <a:rPr lang="en-GB" sz="3600" b="1" dirty="0">
                <a:latin typeface="Calibri" panose="020F0502020204030204" pitchFamily="34" charset="0"/>
                <a:ea typeface="Calibri" panose="020F0502020204030204" pitchFamily="34" charset="0"/>
                <a:cs typeface="Calibri" panose="020F0502020204030204" pitchFamily="34" charset="0"/>
              </a:rPr>
              <a:t> indicating the magnitude of the 'best' variable. </a:t>
            </a:r>
            <a:endParaRPr lang="en-GB" sz="3600" b="1" dirty="0" smtClean="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GB" sz="3600" b="1" dirty="0" smtClean="0">
                <a:latin typeface="Calibri" panose="020F0502020204030204" pitchFamily="34" charset="0"/>
                <a:ea typeface="Calibri" panose="020F0502020204030204" pitchFamily="34" charset="0"/>
                <a:cs typeface="Calibri" panose="020F0502020204030204" pitchFamily="34" charset="0"/>
              </a:rPr>
              <a:t>Darker </a:t>
            </a:r>
            <a:r>
              <a:rPr lang="en-GB" sz="3600" b="1" dirty="0" err="1">
                <a:latin typeface="Calibri" panose="020F0502020204030204" pitchFamily="34" charset="0"/>
                <a:ea typeface="Calibri" panose="020F0502020204030204" pitchFamily="34" charset="0"/>
                <a:cs typeface="Calibri" panose="020F0502020204030204" pitchFamily="34" charset="0"/>
              </a:rPr>
              <a:t>colors</a:t>
            </a:r>
            <a:r>
              <a:rPr lang="en-GB" sz="3600" b="1" dirty="0">
                <a:latin typeface="Calibri" panose="020F0502020204030204" pitchFamily="34" charset="0"/>
                <a:ea typeface="Calibri" panose="020F0502020204030204" pitchFamily="34" charset="0"/>
                <a:cs typeface="Calibri" panose="020F0502020204030204" pitchFamily="34" charset="0"/>
              </a:rPr>
              <a:t> represent higher values, meaning a greater TB burden. Observations include</a:t>
            </a:r>
            <a:r>
              <a:rPr lang="en-GB" sz="3600" b="1" dirty="0" smtClean="0">
                <a:latin typeface="Calibri" panose="020F0502020204030204" pitchFamily="34" charset="0"/>
                <a:ea typeface="Calibri" panose="020F0502020204030204" pitchFamily="34" charset="0"/>
                <a:cs typeface="Calibri" panose="020F0502020204030204" pitchFamily="34" charset="0"/>
              </a:rPr>
              <a:t>: The </a:t>
            </a:r>
            <a:r>
              <a:rPr lang="en-GB" sz="3600" b="1" dirty="0">
                <a:latin typeface="Calibri" panose="020F0502020204030204" pitchFamily="34" charset="0"/>
                <a:ea typeface="Calibri" panose="020F0502020204030204" pitchFamily="34" charset="0"/>
                <a:cs typeface="Calibri" panose="020F0502020204030204" pitchFamily="34" charset="0"/>
              </a:rPr>
              <a:t>'und' risk factor has the highest TB burden in the 'all' age category</a:t>
            </a:r>
            <a:r>
              <a:rPr lang="en-GB" sz="3600" b="1" dirty="0" smtClean="0">
                <a:latin typeface="Calibri" panose="020F0502020204030204" pitchFamily="34" charset="0"/>
                <a:ea typeface="Calibri" panose="020F0502020204030204" pitchFamily="34" charset="0"/>
                <a:cs typeface="Calibri" panose="020F0502020204030204" pitchFamily="34" charset="0"/>
              </a:rPr>
              <a:t>. There </a:t>
            </a:r>
            <a:r>
              <a:rPr lang="en-GB" sz="3600" b="1" dirty="0">
                <a:latin typeface="Calibri" panose="020F0502020204030204" pitchFamily="34" charset="0"/>
                <a:ea typeface="Calibri" panose="020F0502020204030204" pitchFamily="34" charset="0"/>
                <a:cs typeface="Calibri" panose="020F0502020204030204" pitchFamily="34" charset="0"/>
              </a:rPr>
              <a:t>is a notable TB burden associated with the '</a:t>
            </a:r>
            <a:r>
              <a:rPr lang="en-GB" sz="3600" b="1" dirty="0" err="1">
                <a:latin typeface="Calibri" panose="020F0502020204030204" pitchFamily="34" charset="0"/>
                <a:ea typeface="Calibri" panose="020F0502020204030204" pitchFamily="34" charset="0"/>
                <a:cs typeface="Calibri" panose="020F0502020204030204" pitchFamily="34" charset="0"/>
              </a:rPr>
              <a:t>dia</a:t>
            </a:r>
            <a:r>
              <a:rPr lang="en-GB" sz="3600" b="1" dirty="0">
                <a:latin typeface="Calibri" panose="020F0502020204030204" pitchFamily="34" charset="0"/>
                <a:ea typeface="Calibri" panose="020F0502020204030204" pitchFamily="34" charset="0"/>
                <a:cs typeface="Calibri" panose="020F0502020204030204" pitchFamily="34" charset="0"/>
              </a:rPr>
              <a:t>' risk factor in the '15-24' and '25-34' age groups</a:t>
            </a:r>
            <a:r>
              <a:rPr lang="en-GB" sz="3600" b="1" dirty="0" smtClean="0">
                <a:latin typeface="Calibri" panose="020F0502020204030204" pitchFamily="34" charset="0"/>
                <a:ea typeface="Calibri" panose="020F0502020204030204" pitchFamily="34" charset="0"/>
                <a:cs typeface="Calibri" panose="020F0502020204030204" pitchFamily="34" charset="0"/>
              </a:rPr>
              <a:t>. </a:t>
            </a:r>
          </a:p>
          <a:p>
            <a:pPr marL="571500" indent="-571500">
              <a:buFont typeface="Arial" panose="020B0604020202020204" pitchFamily="34" charset="0"/>
              <a:buChar char="•"/>
            </a:pPr>
            <a:r>
              <a:rPr lang="en-GB" sz="3600" b="1" dirty="0" smtClean="0">
                <a:latin typeface="Calibri" panose="020F0502020204030204" pitchFamily="34" charset="0"/>
                <a:ea typeface="Calibri" panose="020F0502020204030204" pitchFamily="34" charset="0"/>
                <a:cs typeface="Calibri" panose="020F0502020204030204" pitchFamily="34" charset="0"/>
              </a:rPr>
              <a:t>The </a:t>
            </a:r>
            <a:r>
              <a:rPr lang="en-GB" sz="3600" b="1" dirty="0">
                <a:latin typeface="Calibri" panose="020F0502020204030204" pitchFamily="34" charset="0"/>
                <a:ea typeface="Calibri" panose="020F0502020204030204" pitchFamily="34" charset="0"/>
                <a:cs typeface="Calibri" panose="020F0502020204030204" pitchFamily="34" charset="0"/>
              </a:rPr>
              <a:t>'</a:t>
            </a:r>
            <a:r>
              <a:rPr lang="en-GB" sz="3600" b="1" dirty="0" err="1">
                <a:latin typeface="Calibri" panose="020F0502020204030204" pitchFamily="34" charset="0"/>
                <a:ea typeface="Calibri" panose="020F0502020204030204" pitchFamily="34" charset="0"/>
                <a:cs typeface="Calibri" panose="020F0502020204030204" pitchFamily="34" charset="0"/>
              </a:rPr>
              <a:t>smk</a:t>
            </a:r>
            <a:r>
              <a:rPr lang="en-GB" sz="3600" b="1" dirty="0">
                <a:latin typeface="Calibri" panose="020F0502020204030204" pitchFamily="34" charset="0"/>
                <a:ea typeface="Calibri" panose="020F0502020204030204" pitchFamily="34" charset="0"/>
                <a:cs typeface="Calibri" panose="020F0502020204030204" pitchFamily="34" charset="0"/>
              </a:rPr>
              <a:t>' risk factor appears to have a relatively lower TB burden across age groups compared to others</a:t>
            </a:r>
            <a:r>
              <a:rPr lang="en-GB" sz="3600" b="1" dirty="0" smtClean="0">
                <a:latin typeface="Calibri" panose="020F0502020204030204" pitchFamily="34" charset="0"/>
                <a:ea typeface="Calibri" panose="020F0502020204030204" pitchFamily="34" charset="0"/>
                <a:cs typeface="Calibri" panose="020F0502020204030204" pitchFamily="34" charset="0"/>
              </a:rPr>
              <a:t>. General Observations The </a:t>
            </a:r>
            <a:r>
              <a:rPr lang="en-GB" sz="3600" b="1" dirty="0">
                <a:latin typeface="Calibri" panose="020F0502020204030204" pitchFamily="34" charset="0"/>
                <a:ea typeface="Calibri" panose="020F0502020204030204" pitchFamily="34" charset="0"/>
                <a:cs typeface="Calibri" panose="020F0502020204030204" pitchFamily="34" charset="0"/>
              </a:rPr>
              <a:t>'und' risk factor, likely representing an unidentified or a composite risk factor, seems to contribute significantly to TB burden across all age groups</a:t>
            </a:r>
            <a:r>
              <a:rPr lang="en-GB" sz="3600" b="1" dirty="0" smtClean="0">
                <a:latin typeface="Calibri" panose="020F0502020204030204" pitchFamily="34" charset="0"/>
                <a:ea typeface="Calibri" panose="020F0502020204030204" pitchFamily="34" charset="0"/>
                <a:cs typeface="Calibri" panose="020F0502020204030204" pitchFamily="34" charset="0"/>
              </a:rPr>
              <a:t>.</a:t>
            </a:r>
          </a:p>
          <a:p>
            <a:pPr marL="571500" indent="-571500">
              <a:buFont typeface="Arial" panose="020B0604020202020204" pitchFamily="34" charset="0"/>
              <a:buChar char="•"/>
            </a:pPr>
            <a:r>
              <a:rPr lang="en-GB" sz="3600" b="1" dirty="0" smtClean="0">
                <a:latin typeface="Calibri" panose="020F0502020204030204" pitchFamily="34" charset="0"/>
                <a:ea typeface="Calibri" panose="020F0502020204030204" pitchFamily="34" charset="0"/>
                <a:cs typeface="Calibri" panose="020F0502020204030204" pitchFamily="34" charset="0"/>
              </a:rPr>
              <a:t>Younger </a:t>
            </a:r>
            <a:r>
              <a:rPr lang="en-GB" sz="3600" b="1" dirty="0">
                <a:latin typeface="Calibri" panose="020F0502020204030204" pitchFamily="34" charset="0"/>
                <a:ea typeface="Calibri" panose="020F0502020204030204" pitchFamily="34" charset="0"/>
                <a:cs typeface="Calibri" panose="020F0502020204030204" pitchFamily="34" charset="0"/>
              </a:rPr>
              <a:t>age groups, particularly '15-24' and '25-34', appear to be more affected by TB burden related to the '</a:t>
            </a:r>
            <a:r>
              <a:rPr lang="en-GB" sz="3600" b="1" dirty="0" err="1">
                <a:latin typeface="Calibri" panose="020F0502020204030204" pitchFamily="34" charset="0"/>
                <a:ea typeface="Calibri" panose="020F0502020204030204" pitchFamily="34" charset="0"/>
                <a:cs typeface="Calibri" panose="020F0502020204030204" pitchFamily="34" charset="0"/>
              </a:rPr>
              <a:t>dia</a:t>
            </a:r>
            <a:r>
              <a:rPr lang="en-GB" sz="3600" b="1" dirty="0">
                <a:latin typeface="Calibri" panose="020F0502020204030204" pitchFamily="34" charset="0"/>
                <a:ea typeface="Calibri" panose="020F0502020204030204" pitchFamily="34" charset="0"/>
                <a:cs typeface="Calibri" panose="020F0502020204030204" pitchFamily="34" charset="0"/>
              </a:rPr>
              <a:t>' risk factor</a:t>
            </a:r>
            <a:r>
              <a:rPr lang="en-GB" sz="3600" b="1" dirty="0" smtClean="0">
                <a:latin typeface="Calibri" panose="020F0502020204030204" pitchFamily="34" charset="0"/>
                <a:ea typeface="Calibri" panose="020F0502020204030204" pitchFamily="34" charset="0"/>
                <a:cs typeface="Calibri" panose="020F0502020204030204" pitchFamily="34" charset="0"/>
              </a:rPr>
              <a:t>. There </a:t>
            </a:r>
            <a:r>
              <a:rPr lang="en-GB" sz="3600" b="1" dirty="0">
                <a:latin typeface="Calibri" panose="020F0502020204030204" pitchFamily="34" charset="0"/>
                <a:ea typeface="Calibri" panose="020F0502020204030204" pitchFamily="34" charset="0"/>
                <a:cs typeface="Calibri" panose="020F0502020204030204" pitchFamily="34" charset="0"/>
              </a:rPr>
              <a:t>are discernible variations in TB burden by risk factor and age group, suggesting targeted interventions could be beneficial</a:t>
            </a:r>
            <a:r>
              <a:rPr lang="en-GB" sz="3600" dirty="0">
                <a:latin typeface="Calibri" panose="020F0502020204030204" pitchFamily="34" charset="0"/>
                <a:ea typeface="Calibri" panose="020F0502020204030204" pitchFamily="34" charset="0"/>
                <a:cs typeface="Calibri" panose="020F0502020204030204" pitchFamily="34" charset="0"/>
              </a:rPr>
              <a:t>.</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13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Google Shape;271;p42"/>
          <p:cNvSpPr txBox="1">
            <a:spLocks noGrp="1"/>
          </p:cNvSpPr>
          <p:nvPr>
            <p:ph type="ctrTitle"/>
          </p:nvPr>
        </p:nvSpPr>
        <p:spPr>
          <a:xfrm>
            <a:off x="438937" y="361625"/>
            <a:ext cx="22617960" cy="1174519"/>
          </a:xfrm>
          <a:prstGeom prst="rect">
            <a:avLst/>
          </a:prstGeom>
        </p:spPr>
        <p:txBody>
          <a:bodyPr>
            <a:normAutofit/>
          </a:bodyPr>
          <a:lstStyle>
            <a:lvl1pPr defTabSz="520065">
              <a:defRPr sz="7056"/>
            </a:lvl1pPr>
          </a:lstStyle>
          <a:p>
            <a:r>
              <a:t>Average TB Cases by Age Group</a:t>
            </a:r>
          </a:p>
        </p:txBody>
      </p:sp>
      <p:sp>
        <p:nvSpPr>
          <p:cNvPr id="215" name="Google Shape;272;p42"/>
          <p:cNvSpPr txBox="1">
            <a:spLocks noGrp="1"/>
          </p:cNvSpPr>
          <p:nvPr>
            <p:ph type="subTitle" idx="1"/>
          </p:nvPr>
        </p:nvSpPr>
        <p:spPr>
          <a:xfrm>
            <a:off x="1611881" y="2066577"/>
            <a:ext cx="7752836" cy="9675685"/>
          </a:xfrm>
          <a:prstGeom prst="rect">
            <a:avLst/>
          </a:prstGeom>
        </p:spPr>
        <p:txBody>
          <a:bodyPr>
            <a:noAutofit/>
          </a:bodyPr>
          <a:lstStyle/>
          <a:p>
            <a:pPr marL="571500" indent="-571500" algn="l" defTabSz="396239">
              <a:buFont typeface="Wingdings" panose="05000000000000000000" pitchFamily="2" charset="2"/>
              <a:buChar char="q"/>
              <a:defRPr sz="2496"/>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mean TB cases are highest in the 'all' category, followed by '15plus' age group, possibly reflecting cumulative cases.</a:t>
            </a:r>
            <a:endPar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396239">
              <a:defRPr sz="2496"/>
            </a:pPr>
            <a:endParaRPr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71500" indent="-571500" algn="l" defTabSz="396239">
              <a:buFont typeface="Wingdings" panose="05000000000000000000" pitchFamily="2" charset="2"/>
              <a:buChar char="q"/>
              <a:defRPr sz="2496"/>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'15-24' age group shows a lower mean TB case count compared to older age groups, indicating a lower TB burden in this demographic.</a:t>
            </a:r>
            <a:endPar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396239">
              <a:defRPr sz="2496"/>
            </a:pPr>
            <a:endParaRPr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71500" indent="-571500" algn="l" defTabSz="396239">
              <a:buFont typeface="Wingdings" panose="05000000000000000000" pitchFamily="2" charset="2"/>
              <a:buChar char="q"/>
              <a:defRPr sz="2496"/>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data visualization underscores the variability in TB case counts across different age groups.</a:t>
            </a:r>
          </a:p>
        </p:txBody>
      </p:sp>
      <p:pic>
        <p:nvPicPr>
          <p:cNvPr id="216" name="Google Shape;277;p43" descr="Google Shape;277;p43"/>
          <p:cNvPicPr>
            <a:picLocks noChangeAspect="1"/>
          </p:cNvPicPr>
          <p:nvPr/>
        </p:nvPicPr>
        <p:blipFill>
          <a:blip r:embed="rId3"/>
          <a:stretch>
            <a:fillRect/>
          </a:stretch>
        </p:blipFill>
        <p:spPr>
          <a:xfrm>
            <a:off x="9924083" y="2066577"/>
            <a:ext cx="12848036" cy="9675685"/>
          </a:xfrm>
          <a:prstGeom prst="rect">
            <a:avLst/>
          </a:prstGeom>
          <a:ln w="12700">
            <a:miter lim="400000"/>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Google Shape;295;p46"/>
          <p:cNvSpPr txBox="1">
            <a:spLocks noGrp="1"/>
          </p:cNvSpPr>
          <p:nvPr>
            <p:ph type="ctrTitle"/>
          </p:nvPr>
        </p:nvSpPr>
        <p:spPr>
          <a:xfrm>
            <a:off x="809926" y="423920"/>
            <a:ext cx="23314883" cy="1121216"/>
          </a:xfrm>
          <a:prstGeom prst="rect">
            <a:avLst/>
          </a:prstGeom>
        </p:spPr>
        <p:txBody>
          <a:bodyPr/>
          <a:lstStyle>
            <a:lvl1pPr defTabSz="487044">
              <a:defRPr sz="6607"/>
            </a:lvl1pPr>
          </a:lstStyle>
          <a:p>
            <a:r>
              <a:t>Distribution of TB Cases Across Age Groups</a:t>
            </a:r>
          </a:p>
        </p:txBody>
      </p:sp>
      <p:sp>
        <p:nvSpPr>
          <p:cNvPr id="223" name="Google Shape;296;p46"/>
          <p:cNvSpPr txBox="1">
            <a:spLocks noGrp="1"/>
          </p:cNvSpPr>
          <p:nvPr>
            <p:ph type="subTitle" idx="1"/>
          </p:nvPr>
        </p:nvSpPr>
        <p:spPr>
          <a:xfrm>
            <a:off x="1288448" y="1876726"/>
            <a:ext cx="21175164" cy="1121216"/>
          </a:xfrm>
          <a:prstGeom prst="rect">
            <a:avLst/>
          </a:prstGeom>
        </p:spPr>
        <p:txBody>
          <a:bodyPr>
            <a:noAutofit/>
          </a:bodyPr>
          <a:lstStyle/>
          <a:p>
            <a:pPr marL="457200" indent="-457200" algn="just" defTabSz="330200">
              <a:buFont typeface="Wingdings" panose="05000000000000000000" pitchFamily="2" charset="2"/>
              <a:buChar char="q"/>
              <a:defRPr sz="244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The boxplot displays a wide range of TB cases within age groups, with numerous outliers indicated by circles.</a:t>
            </a:r>
          </a:p>
          <a:p>
            <a:pPr marL="457200" indent="-457200" algn="just" defTabSz="330200">
              <a:buFont typeface="Wingdings" panose="05000000000000000000" pitchFamily="2" charset="2"/>
              <a:buChar char="q"/>
              <a:defRPr sz="244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Age groups '15plus' and 'all' have the most pronounced spread of TB case counts, with many extreme values.</a:t>
            </a:r>
          </a:p>
          <a:p>
            <a:pPr marL="457200" indent="-457200" algn="just" defTabSz="330200">
              <a:buFont typeface="Wingdings" panose="05000000000000000000" pitchFamily="2" charset="2"/>
              <a:buChar char="q"/>
              <a:defRPr sz="2440"/>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The visualization illustrates the non-uniform distribution of TB cases among different age demographics.</a:t>
            </a:r>
          </a:p>
        </p:txBody>
      </p:sp>
      <p:pic>
        <p:nvPicPr>
          <p:cNvPr id="224" name="Google Shape;301;p47" descr="Google Shape;301;p47"/>
          <p:cNvPicPr>
            <a:picLocks noChangeAspect="1"/>
          </p:cNvPicPr>
          <p:nvPr/>
        </p:nvPicPr>
        <p:blipFill>
          <a:blip r:embed="rId3"/>
          <a:stretch>
            <a:fillRect/>
          </a:stretch>
        </p:blipFill>
        <p:spPr>
          <a:xfrm>
            <a:off x="5664339" y="3797508"/>
            <a:ext cx="13606056" cy="9358053"/>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245;p38"/>
          <p:cNvSpPr txBox="1">
            <a:spLocks noGrp="1"/>
          </p:cNvSpPr>
          <p:nvPr>
            <p:ph type="ctrTitle"/>
          </p:nvPr>
        </p:nvSpPr>
        <p:spPr>
          <a:xfrm>
            <a:off x="1570627" y="720738"/>
            <a:ext cx="19807521" cy="974656"/>
          </a:xfrm>
          <a:prstGeom prst="rect">
            <a:avLst/>
          </a:prstGeom>
        </p:spPr>
        <p:txBody>
          <a:bodyPr/>
          <a:lstStyle>
            <a:lvl1pPr defTabSz="421004">
              <a:defRPr sz="5712"/>
            </a:lvl1pPr>
          </a:lstStyle>
          <a:p>
            <a:r>
              <a:rPr lang="en-US" dirty="0">
                <a:latin typeface="HelveticaNeueforSAS" panose="020B0604020202020204" pitchFamily="34" charset="0"/>
              </a:rPr>
              <a:t>TESTING FOR NORMALITY IN TB CASE ESTIMATES</a:t>
            </a:r>
          </a:p>
        </p:txBody>
      </p:sp>
      <p:sp>
        <p:nvSpPr>
          <p:cNvPr id="206" name="Google Shape;246;p38"/>
          <p:cNvSpPr txBox="1">
            <a:spLocks noGrp="1"/>
          </p:cNvSpPr>
          <p:nvPr>
            <p:ph type="subTitle" idx="1"/>
          </p:nvPr>
        </p:nvSpPr>
        <p:spPr>
          <a:xfrm>
            <a:off x="1570627" y="2222116"/>
            <a:ext cx="21864247" cy="4068265"/>
          </a:xfrm>
          <a:prstGeom prst="rect">
            <a:avLst/>
          </a:prstGeom>
        </p:spPr>
        <p:txBody>
          <a:bodyPr>
            <a:normAutofit fontScale="85000" lnSpcReduction="10000"/>
          </a:bodyPr>
          <a:lstStyle/>
          <a:p>
            <a:pPr marL="571500" indent="-571500" algn="just" defTabSz="561340">
              <a:buFont typeface="Wingdings" panose="05000000000000000000" pitchFamily="2" charset="2"/>
              <a:buChar char="q"/>
              <a:defRPr sz="3876"/>
            </a:pPr>
            <a:r>
              <a:rPr dirty="0">
                <a:solidFill>
                  <a:schemeClr val="tx1"/>
                </a:solidFill>
                <a:latin typeface="Calibri" panose="020F0502020204030204" pitchFamily="34" charset="0"/>
                <a:ea typeface="Calibri" panose="020F0502020204030204" pitchFamily="34" charset="0"/>
                <a:cs typeface="Calibri" panose="020F0502020204030204" pitchFamily="34" charset="0"/>
              </a:rPr>
              <a:t>The Kolmogorov-Smirnov, Cramer-von Mises, and Anderson-Darling tests all indicate significant p-values (p &lt; .010, p &lt; .005, and p &lt; .005, respectively), suggesting that the distribution of TB cases does not follow a normal distribution.</a:t>
            </a:r>
          </a:p>
          <a:p>
            <a:pPr marL="571500" indent="-571500" algn="just" defTabSz="561340">
              <a:buFont typeface="Wingdings" panose="05000000000000000000" pitchFamily="2" charset="2"/>
              <a:buChar char="q"/>
              <a:defRPr sz="3876"/>
            </a:pPr>
            <a:r>
              <a:rPr dirty="0">
                <a:solidFill>
                  <a:schemeClr val="tx1"/>
                </a:solidFill>
                <a:latin typeface="Calibri" panose="020F0502020204030204" pitchFamily="34" charset="0"/>
                <a:ea typeface="Calibri" panose="020F0502020204030204" pitchFamily="34" charset="0"/>
                <a:cs typeface="Calibri" panose="020F0502020204030204" pitchFamily="34" charset="0"/>
              </a:rPr>
              <a:t>Such results are expected given the observed skewness in the histogram.</a:t>
            </a:r>
          </a:p>
          <a:p>
            <a:pPr marL="571500" indent="-571500" algn="just" defTabSz="561340">
              <a:buFont typeface="Wingdings" panose="05000000000000000000" pitchFamily="2" charset="2"/>
              <a:buChar char="q"/>
              <a:defRPr sz="3876"/>
            </a:pPr>
            <a:r>
              <a:rPr dirty="0">
                <a:solidFill>
                  <a:schemeClr val="tx1"/>
                </a:solidFill>
                <a:latin typeface="Calibri" panose="020F0502020204030204" pitchFamily="34" charset="0"/>
                <a:ea typeface="Calibri" panose="020F0502020204030204" pitchFamily="34" charset="0"/>
                <a:cs typeface="Calibri" panose="020F0502020204030204" pitchFamily="34" charset="0"/>
              </a:rPr>
              <a:t>The observed quantiles compared to the estimated quantiles under a normal distribution show large discrepancies, especially in the tails, further confirming the non-normal nature of the data.</a:t>
            </a:r>
          </a:p>
        </p:txBody>
      </p:sp>
      <p:sp>
        <p:nvSpPr>
          <p:cNvPr id="207" name="Implications of Non-Normality in TB Data"/>
          <p:cNvSpPr txBox="1"/>
          <p:nvPr/>
        </p:nvSpPr>
        <p:spPr>
          <a:xfrm>
            <a:off x="2986550" y="6922137"/>
            <a:ext cx="22437975" cy="1006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5900" b="0">
                <a:latin typeface="+mn-lt"/>
                <a:ea typeface="+mn-ea"/>
                <a:cs typeface="+mn-cs"/>
                <a:sym typeface="Helvetica Neue Medium"/>
              </a:defRPr>
            </a:lvl1pPr>
          </a:lstStyle>
          <a:p>
            <a:r>
              <a:rPr lang="en-US" dirty="0"/>
              <a:t>IMPLICATIONS OF NON-NORMALITY IN TB DATA</a:t>
            </a:r>
          </a:p>
        </p:txBody>
      </p:sp>
      <p:sp>
        <p:nvSpPr>
          <p:cNvPr id="208" name="Non-normal distribution of TB cases implies that median and mode are more appropriate measures of central tendency for this data than the mean.…"/>
          <p:cNvSpPr txBox="1"/>
          <p:nvPr/>
        </p:nvSpPr>
        <p:spPr>
          <a:xfrm>
            <a:off x="1570627" y="8527357"/>
            <a:ext cx="22642710" cy="4165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71500" indent="-571500">
              <a:buFont typeface="Wingdings" panose="05000000000000000000" pitchFamily="2" charset="2"/>
              <a:buChar char="q"/>
              <a:defRPr sz="4000" b="0"/>
            </a:pPr>
            <a:r>
              <a:rPr lang="en-US" sz="3300" dirty="0">
                <a:latin typeface="Calibri" panose="020F0502020204030204" pitchFamily="34" charset="0"/>
                <a:ea typeface="Calibri" panose="020F0502020204030204" pitchFamily="34" charset="0"/>
                <a:cs typeface="Calibri" panose="020F0502020204030204" pitchFamily="34" charset="0"/>
              </a:rPr>
              <a:t>NON-NORMAL DISTRIBUTION OF TB CASES IMPLIES THAT MEDIAN AND MODE ARE MORE APPROPRIATE MEASURES OF CENTRAL TENDENCY FOR THIS DATA THAN THE MEAN.</a:t>
            </a:r>
          </a:p>
          <a:p>
            <a:pPr>
              <a:defRPr sz="4000" b="0"/>
            </a:pPr>
            <a:endParaRPr lang="en-US" sz="33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q"/>
              <a:defRPr sz="4000" b="0"/>
            </a:pPr>
            <a:r>
              <a:rPr lang="en-US" sz="3300" dirty="0">
                <a:latin typeface="Calibri" panose="020F0502020204030204" pitchFamily="34" charset="0"/>
                <a:ea typeface="Calibri" panose="020F0502020204030204" pitchFamily="34" charset="0"/>
                <a:cs typeface="Calibri" panose="020F0502020204030204" pitchFamily="34" charset="0"/>
              </a:rPr>
              <a:t>THE PRESENCE OF OUTLIERS AND THE SKEWNESS NECESSITATE ROBUST STATISTICAL TECHNIQUES THAT DO NOT ASSUME NORMALITY FOR SUBSEQUENT ANALYSES.</a:t>
            </a:r>
          </a:p>
          <a:p>
            <a:pPr>
              <a:defRPr sz="4000" b="0"/>
            </a:pPr>
            <a:endParaRPr lang="en-US" sz="33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q"/>
              <a:defRPr sz="4000" b="0"/>
            </a:pPr>
            <a:r>
              <a:rPr lang="en-US" sz="3300" dirty="0">
                <a:latin typeface="Calibri" panose="020F0502020204030204" pitchFamily="34" charset="0"/>
                <a:ea typeface="Calibri" panose="020F0502020204030204" pitchFamily="34" charset="0"/>
                <a:cs typeface="Calibri" panose="020F0502020204030204" pitchFamily="34" charset="0"/>
              </a:rPr>
              <a:t>THE RESULTS HIGHLIGHT THE IMPORTANCE OF EXPLORING DATA DISTRIBUTIONS BEFORE CONDUCTING PARAMETRIC TESTS, WHICH OFTEN ASSUME NORMALITY.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Google Shape;307;p48"/>
          <p:cNvSpPr txBox="1">
            <a:spLocks noGrp="1"/>
          </p:cNvSpPr>
          <p:nvPr>
            <p:ph type="ctrTitle"/>
          </p:nvPr>
        </p:nvSpPr>
        <p:spPr>
          <a:xfrm>
            <a:off x="-271495" y="213382"/>
            <a:ext cx="26062494" cy="1053786"/>
          </a:xfrm>
          <a:prstGeom prst="rect">
            <a:avLst/>
          </a:prstGeom>
        </p:spPr>
        <p:txBody>
          <a:bodyPr/>
          <a:lstStyle>
            <a:lvl1pPr defTabSz="454025">
              <a:defRPr sz="6160"/>
            </a:lvl1pPr>
          </a:lstStyle>
          <a:p>
            <a:r>
              <a:rPr dirty="0"/>
              <a:t>Normality Assessment of TB Case Estimates</a:t>
            </a:r>
          </a:p>
        </p:txBody>
      </p:sp>
      <p:sp>
        <p:nvSpPr>
          <p:cNvPr id="227" name="Google Shape;308;p48"/>
          <p:cNvSpPr txBox="1">
            <a:spLocks noGrp="1"/>
          </p:cNvSpPr>
          <p:nvPr>
            <p:ph type="subTitle" idx="1"/>
          </p:nvPr>
        </p:nvSpPr>
        <p:spPr>
          <a:xfrm>
            <a:off x="555023" y="2070192"/>
            <a:ext cx="6142654" cy="10896712"/>
          </a:xfrm>
          <a:prstGeom prst="rect">
            <a:avLst/>
          </a:prstGeom>
        </p:spPr>
        <p:txBody>
          <a:bodyPr>
            <a:normAutofit/>
          </a:bodyPr>
          <a:lstStyle/>
          <a:p>
            <a:pPr marL="571500" indent="-571500" algn="just" defTabSz="627379">
              <a:buFont typeface="Wingdings" panose="05000000000000000000" pitchFamily="2" charset="2"/>
              <a:buChar char="q"/>
              <a:defRPr sz="3952"/>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Q-Q plot for TB cases deviates significantly from the normal line, especially at the higher quantiles, indicating a non-normal distribution.</a:t>
            </a:r>
          </a:p>
          <a:p>
            <a:pPr marL="571500" indent="-571500" algn="just" defTabSz="627379">
              <a:buFont typeface="Wingdings" panose="05000000000000000000" pitchFamily="2" charset="2"/>
              <a:buChar char="q"/>
              <a:defRPr sz="3952"/>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histogram with the normal curve overlay shows a clear deviation from normality, with the curve not fitting the data well.</a:t>
            </a:r>
          </a:p>
          <a:p>
            <a:pPr marL="571500" indent="-571500" algn="just" defTabSz="627379">
              <a:buFont typeface="Wingdings" panose="05000000000000000000" pitchFamily="2" charset="2"/>
              <a:buChar char="q"/>
              <a:defRPr sz="3952"/>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These plots confirm the earlier observations of skewness and the presence of outliers in the data.</a:t>
            </a:r>
          </a:p>
        </p:txBody>
      </p:sp>
      <p:pic>
        <p:nvPicPr>
          <p:cNvPr id="228" name="Google Shape;313;p49" descr="Google Shape;313;p49"/>
          <p:cNvPicPr>
            <a:picLocks noChangeAspect="1"/>
          </p:cNvPicPr>
          <p:nvPr/>
        </p:nvPicPr>
        <p:blipFill>
          <a:blip r:embed="rId2"/>
          <a:stretch>
            <a:fillRect/>
          </a:stretch>
        </p:blipFill>
        <p:spPr>
          <a:xfrm>
            <a:off x="7734558" y="1383776"/>
            <a:ext cx="16046501" cy="12269545"/>
          </a:xfrm>
          <a:prstGeom prst="rect">
            <a:avLst/>
          </a:prstGeom>
          <a:ln w="12700">
            <a:miter lim="400000"/>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319;p50"/>
          <p:cNvSpPr txBox="1">
            <a:spLocks noGrp="1"/>
          </p:cNvSpPr>
          <p:nvPr>
            <p:ph type="ctrTitle"/>
          </p:nvPr>
        </p:nvSpPr>
        <p:spPr>
          <a:xfrm>
            <a:off x="1035160" y="284472"/>
            <a:ext cx="22313680" cy="1143853"/>
          </a:xfrm>
          <a:prstGeom prst="rect">
            <a:avLst/>
          </a:prstGeom>
        </p:spPr>
        <p:txBody>
          <a:bodyPr>
            <a:normAutofit/>
          </a:bodyPr>
          <a:lstStyle>
            <a:lvl1pPr defTabSz="495300">
              <a:defRPr sz="6720"/>
            </a:lvl1pPr>
          </a:lstStyle>
          <a:p>
            <a:r>
              <a:rPr dirty="0"/>
              <a:t>One-Sample T-Test Analysis for</a:t>
            </a:r>
            <a:r>
              <a:rPr lang="en-IN" dirty="0"/>
              <a:t> Variable “Best”</a:t>
            </a:r>
            <a:r>
              <a:rPr dirty="0"/>
              <a:t> TB Cases</a:t>
            </a:r>
          </a:p>
        </p:txBody>
      </p:sp>
      <p:sp>
        <p:nvSpPr>
          <p:cNvPr id="231" name="Google Shape;320;p50"/>
          <p:cNvSpPr txBox="1">
            <a:spLocks noGrp="1"/>
          </p:cNvSpPr>
          <p:nvPr>
            <p:ph type="subTitle" idx="1"/>
          </p:nvPr>
        </p:nvSpPr>
        <p:spPr>
          <a:xfrm>
            <a:off x="1035160" y="4382116"/>
            <a:ext cx="10616301" cy="6588582"/>
          </a:xfrm>
          <a:prstGeom prst="rect">
            <a:avLst/>
          </a:prstGeom>
        </p:spPr>
        <p:txBody>
          <a:bodyPr>
            <a:noAutofit/>
          </a:bodyPr>
          <a:lstStyle/>
          <a:p>
            <a:pPr marL="457200" indent="-457200" algn="just" defTabSz="437514">
              <a:buFont typeface="Wingdings" panose="05000000000000000000" pitchFamily="2" charset="2"/>
              <a:buChar char="q"/>
              <a:defRPr sz="2862"/>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one-sample T-Test compares the mean estimate of TB cases against the null hypothesis that the mean is 10000.</a:t>
            </a:r>
            <a:endPar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defTabSz="437514">
              <a:defRPr sz="2862"/>
            </a:pPr>
            <a:endParaRPr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defTabSz="437514">
              <a:buFont typeface="Wingdings" panose="05000000000000000000" pitchFamily="2" charset="2"/>
              <a:buChar char="q"/>
              <a:defRPr sz="2862"/>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mean of TB cases is 8154.9, which is statistically significantly lower than 10000 (p-value = 0.0216).</a:t>
            </a:r>
            <a:endParaRPr lang="en-IN"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defTabSz="437514">
              <a:defRPr sz="2862"/>
            </a:pPr>
            <a:endParaRPr sz="3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defTabSz="437514">
              <a:buFont typeface="Wingdings" panose="05000000000000000000" pitchFamily="2" charset="2"/>
              <a:buChar char="q"/>
              <a:defRPr sz="2862"/>
            </a:pPr>
            <a:r>
              <a:rPr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95% confidence interval for the mean does not contain 10000, further suggesting that the population mean is less than 10000.</a:t>
            </a:r>
          </a:p>
        </p:txBody>
      </p:sp>
      <p:pic>
        <p:nvPicPr>
          <p:cNvPr id="232" name="Google Shape;325;p51" descr="Google Shape;325;p51"/>
          <p:cNvPicPr>
            <a:picLocks noChangeAspect="1"/>
          </p:cNvPicPr>
          <p:nvPr/>
        </p:nvPicPr>
        <p:blipFill>
          <a:blip r:embed="rId3"/>
          <a:stretch>
            <a:fillRect/>
          </a:stretch>
        </p:blipFill>
        <p:spPr>
          <a:xfrm>
            <a:off x="11954974" y="3064500"/>
            <a:ext cx="10616301" cy="7587000"/>
          </a:xfrm>
          <a:prstGeom prst="rect">
            <a:avLst/>
          </a:prstGeom>
          <a:ln w="12700">
            <a:miter lim="400000"/>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38;p6"/>
          <p:cNvSpPr txBox="1">
            <a:spLocks noGrp="1"/>
          </p:cNvSpPr>
          <p:nvPr>
            <p:ph type="ctrTitle"/>
          </p:nvPr>
        </p:nvSpPr>
        <p:spPr>
          <a:xfrm>
            <a:off x="4297042" y="756745"/>
            <a:ext cx="14285117" cy="891639"/>
          </a:xfrm>
          <a:prstGeom prst="rect">
            <a:avLst/>
          </a:prstGeom>
        </p:spPr>
        <p:txBody>
          <a:bodyPr>
            <a:normAutofit/>
          </a:bodyPr>
          <a:lstStyle>
            <a:lvl1pPr defTabSz="487044">
              <a:defRPr sz="6607"/>
            </a:lvl1pPr>
          </a:lstStyle>
          <a:p>
            <a:r>
              <a:rPr lang="en-IN" sz="4800" b="1" dirty="0"/>
              <a:t>TUBERCULOSIS - THE GLOBAL CHALLENGE</a:t>
            </a:r>
          </a:p>
        </p:txBody>
      </p:sp>
      <p:sp>
        <p:nvSpPr>
          <p:cNvPr id="126" name="Google Shape;39;p6"/>
          <p:cNvSpPr txBox="1">
            <a:spLocks noGrp="1"/>
          </p:cNvSpPr>
          <p:nvPr>
            <p:ph type="subTitle" idx="1"/>
          </p:nvPr>
        </p:nvSpPr>
        <p:spPr>
          <a:xfrm>
            <a:off x="1488861" y="1748935"/>
            <a:ext cx="21434201" cy="2286726"/>
          </a:xfrm>
          <a:prstGeom prst="rect">
            <a:avLst/>
          </a:prstGeom>
        </p:spPr>
        <p:txBody>
          <a:bodyPr>
            <a:noAutofit/>
          </a:bodyPr>
          <a:lstStyle/>
          <a:p>
            <a:pPr marL="457200" indent="-457200" algn="l" defTabSz="330200">
              <a:buFont typeface="Wingdings" panose="05000000000000000000" pitchFamily="2" charset="2"/>
              <a:buChar char="q"/>
              <a:defRPr sz="2160"/>
            </a:pPr>
            <a:r>
              <a:rPr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Tuberculosis, an infectious disease caused by Mycobacterium tuberculosis, primarily affects the lungs (pulmonary TB) but can impact other areas (extra pulmonary TB).</a:t>
            </a:r>
          </a:p>
          <a:p>
            <a:pPr marL="457200" indent="-457200" algn="l" defTabSz="330200">
              <a:buFont typeface="Wingdings" panose="05000000000000000000" pitchFamily="2" charset="2"/>
              <a:buChar char="q"/>
              <a:defRPr sz="2160"/>
            </a:pPr>
            <a:r>
              <a:rPr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One of the top 10 causes of death worldwide, TB is a leading killer of people who are HIV positive.</a:t>
            </a:r>
          </a:p>
          <a:p>
            <a:pPr marL="457200" indent="-457200" algn="l" defTabSz="330200">
              <a:buFont typeface="Wingdings" panose="05000000000000000000" pitchFamily="2" charset="2"/>
              <a:buChar char="q"/>
              <a:defRPr sz="2160"/>
            </a:pPr>
            <a:r>
              <a:rPr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2020, an estimated 10 million people contracted TB globally, with 1.5 million TB-related deaths.</a:t>
            </a:r>
          </a:p>
          <a:p>
            <a:pPr marL="457200" indent="-457200" algn="l" defTabSz="330200">
              <a:buFont typeface="Wingdings" panose="05000000000000000000" pitchFamily="2" charset="2"/>
              <a:buChar char="q"/>
              <a:defRPr sz="2160"/>
            </a:pPr>
            <a:r>
              <a:rPr sz="24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Addressing TB is a cornerstone in the fight for a healthier world, as outlined in the Sustainable Development Goals.</a:t>
            </a:r>
          </a:p>
        </p:txBody>
      </p:sp>
      <p:pic>
        <p:nvPicPr>
          <p:cNvPr id="127" name="Google Shape;44;p7" descr="Google Shape;44;p7"/>
          <p:cNvPicPr>
            <a:picLocks noChangeAspect="1"/>
          </p:cNvPicPr>
          <p:nvPr/>
        </p:nvPicPr>
        <p:blipFill>
          <a:blip r:embed="rId2"/>
          <a:stretch>
            <a:fillRect/>
          </a:stretch>
        </p:blipFill>
        <p:spPr>
          <a:xfrm>
            <a:off x="860953" y="5466336"/>
            <a:ext cx="10578647" cy="4676069"/>
          </a:xfrm>
          <a:prstGeom prst="rect">
            <a:avLst/>
          </a:prstGeom>
          <a:ln w="12700">
            <a:miter lim="400000"/>
          </a:ln>
        </p:spPr>
      </p:pic>
      <p:sp>
        <p:nvSpPr>
          <p:cNvPr id="128" name="Google Shape;45;p7"/>
          <p:cNvSpPr txBox="1"/>
          <p:nvPr/>
        </p:nvSpPr>
        <p:spPr>
          <a:xfrm>
            <a:off x="1587664" y="11439070"/>
            <a:ext cx="9479729"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r>
              <a:rPr b="1" dirty="0">
                <a:latin typeface="Calibri" panose="020F0502020204030204" pitchFamily="34" charset="0"/>
                <a:ea typeface="Calibri" panose="020F0502020204030204" pitchFamily="34" charset="0"/>
                <a:cs typeface="Calibri" panose="020F0502020204030204" pitchFamily="34" charset="0"/>
              </a:rPr>
              <a:t>Global trends in the estimated number of incident TB cases (left) and the incidence rate (right), 2000–2021</a:t>
            </a:r>
          </a:p>
        </p:txBody>
      </p:sp>
      <p:pic>
        <p:nvPicPr>
          <p:cNvPr id="129" name="Google Shape;51;p8" descr="Google Shape;51;p8"/>
          <p:cNvPicPr>
            <a:picLocks noChangeAspect="1"/>
          </p:cNvPicPr>
          <p:nvPr/>
        </p:nvPicPr>
        <p:blipFill>
          <a:blip r:embed="rId3"/>
          <a:stretch>
            <a:fillRect/>
          </a:stretch>
        </p:blipFill>
        <p:spPr>
          <a:xfrm>
            <a:off x="11691848" y="5011443"/>
            <a:ext cx="12944400" cy="5391406"/>
          </a:xfrm>
          <a:prstGeom prst="rect">
            <a:avLst/>
          </a:prstGeom>
          <a:ln w="12700">
            <a:miter lim="400000"/>
          </a:ln>
        </p:spPr>
      </p:pic>
      <p:sp>
        <p:nvSpPr>
          <p:cNvPr id="130" name="Estimated TB incidence rates, 2021"/>
          <p:cNvSpPr txBox="1"/>
          <p:nvPr/>
        </p:nvSpPr>
        <p:spPr>
          <a:xfrm>
            <a:off x="13316610" y="11517131"/>
            <a:ext cx="9479726" cy="379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r>
              <a:rPr b="1" dirty="0"/>
              <a:t>Estimated </a:t>
            </a:r>
            <a:r>
              <a:rPr b="1" dirty="0">
                <a:latin typeface="Calibri" panose="020F0502020204030204" pitchFamily="34" charset="0"/>
                <a:ea typeface="Calibri" panose="020F0502020204030204" pitchFamily="34" charset="0"/>
                <a:cs typeface="Calibri" panose="020F0502020204030204" pitchFamily="34" charset="0"/>
              </a:rPr>
              <a:t>TB</a:t>
            </a:r>
            <a:r>
              <a:rPr b="1" dirty="0"/>
              <a:t> incidence rates, 2021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Google Shape;331;p52"/>
          <p:cNvSpPr txBox="1">
            <a:spLocks noGrp="1"/>
          </p:cNvSpPr>
          <p:nvPr>
            <p:ph type="ctrTitle"/>
          </p:nvPr>
        </p:nvSpPr>
        <p:spPr>
          <a:xfrm>
            <a:off x="-1479568" y="260775"/>
            <a:ext cx="26538185" cy="1264929"/>
          </a:xfrm>
          <a:prstGeom prst="rect">
            <a:avLst/>
          </a:prstGeom>
        </p:spPr>
        <p:txBody>
          <a:bodyPr>
            <a:normAutofit/>
          </a:bodyPr>
          <a:lstStyle>
            <a:lvl1pPr defTabSz="569594">
              <a:defRPr sz="7728"/>
            </a:lvl1pPr>
          </a:lstStyle>
          <a:p>
            <a:r>
              <a:rPr dirty="0"/>
              <a:t>Confidence Interval on Distribution of </a:t>
            </a:r>
            <a:r>
              <a:rPr lang="en-IN" dirty="0"/>
              <a:t>Best </a:t>
            </a:r>
            <a:r>
              <a:rPr dirty="0"/>
              <a:t>TB Cases</a:t>
            </a:r>
          </a:p>
        </p:txBody>
      </p:sp>
      <p:sp>
        <p:nvSpPr>
          <p:cNvPr id="235" name="Google Shape;332;p52"/>
          <p:cNvSpPr txBox="1">
            <a:spLocks noGrp="1"/>
          </p:cNvSpPr>
          <p:nvPr>
            <p:ph type="subTitle" idx="1"/>
          </p:nvPr>
        </p:nvSpPr>
        <p:spPr>
          <a:xfrm>
            <a:off x="1375524" y="1623637"/>
            <a:ext cx="20828001" cy="1587501"/>
          </a:xfrm>
          <a:prstGeom prst="rect">
            <a:avLst/>
          </a:prstGeom>
        </p:spPr>
        <p:txBody>
          <a:bodyPr>
            <a:noAutofit/>
          </a:bodyPr>
          <a:lstStyle/>
          <a:p>
            <a:pPr marL="457200" indent="-457200" algn="l" defTabSz="396239">
              <a:buFont typeface="Wingdings" panose="05000000000000000000" pitchFamily="2" charset="2"/>
              <a:buChar char="q"/>
              <a:defRPr sz="2592"/>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The histogram with a 95% confidence interval for the mean shows a narrow interval relative to the distribution of 'best', indicating precision around the mean estimate.</a:t>
            </a:r>
          </a:p>
          <a:p>
            <a:pPr marL="457200" indent="-457200" algn="l" defTabSz="396239">
              <a:buFont typeface="Wingdings" panose="05000000000000000000" pitchFamily="2" charset="2"/>
              <a:buChar char="q"/>
              <a:defRPr sz="2592"/>
            </a:pPr>
            <a:r>
              <a:rPr sz="2400" b="1" dirty="0">
                <a:solidFill>
                  <a:schemeClr val="tx1"/>
                </a:solidFill>
                <a:latin typeface="Calibri" panose="020F0502020204030204" pitchFamily="34" charset="0"/>
                <a:ea typeface="Calibri" panose="020F0502020204030204" pitchFamily="34" charset="0"/>
                <a:cs typeface="Calibri" panose="020F0502020204030204" pitchFamily="34" charset="0"/>
              </a:rPr>
              <a:t>The kernel density plot suggests a non-normal distribution with a peak far from the mean, highlighting the skewness toward lower values.</a:t>
            </a:r>
          </a:p>
        </p:txBody>
      </p:sp>
      <p:pic>
        <p:nvPicPr>
          <p:cNvPr id="236" name="Google Shape;337;p53" descr="Google Shape;337;p53"/>
          <p:cNvPicPr>
            <a:picLocks noChangeAspect="1"/>
          </p:cNvPicPr>
          <p:nvPr/>
        </p:nvPicPr>
        <p:blipFill>
          <a:blip r:embed="rId3"/>
          <a:stretch>
            <a:fillRect/>
          </a:stretch>
        </p:blipFill>
        <p:spPr>
          <a:xfrm>
            <a:off x="5071967" y="3462455"/>
            <a:ext cx="13435113" cy="9992770"/>
          </a:xfrm>
          <a:prstGeom prst="rect">
            <a:avLst/>
          </a:prstGeom>
          <a:ln w="12700">
            <a:miter lim="400000"/>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oogle Shape;343;p54"/>
          <p:cNvSpPr txBox="1">
            <a:spLocks noGrp="1"/>
          </p:cNvSpPr>
          <p:nvPr>
            <p:ph type="ctrTitle"/>
          </p:nvPr>
        </p:nvSpPr>
        <p:spPr>
          <a:xfrm>
            <a:off x="524754" y="331866"/>
            <a:ext cx="23859246" cy="1005189"/>
          </a:xfrm>
          <a:prstGeom prst="rect">
            <a:avLst/>
          </a:prstGeom>
        </p:spPr>
        <p:txBody>
          <a:bodyPr/>
          <a:lstStyle>
            <a:lvl1pPr defTabSz="429259">
              <a:defRPr sz="5824"/>
            </a:lvl1pPr>
          </a:lstStyle>
          <a:p>
            <a:r>
              <a:t>Chi-Square Test of Independence by Sex and Risk Factor</a:t>
            </a:r>
          </a:p>
        </p:txBody>
      </p:sp>
      <p:sp>
        <p:nvSpPr>
          <p:cNvPr id="239" name="Google Shape;344;p54"/>
          <p:cNvSpPr txBox="1">
            <a:spLocks noGrp="1"/>
          </p:cNvSpPr>
          <p:nvPr>
            <p:ph type="subTitle" idx="1"/>
          </p:nvPr>
        </p:nvSpPr>
        <p:spPr>
          <a:xfrm>
            <a:off x="2121081" y="2065654"/>
            <a:ext cx="8599471" cy="10940421"/>
          </a:xfrm>
          <a:prstGeom prst="rect">
            <a:avLst/>
          </a:prstGeom>
        </p:spPr>
        <p:txBody>
          <a:bodyPr>
            <a:normAutofit/>
          </a:bodyPr>
          <a:lstStyle/>
          <a:p>
            <a:pPr marL="571500" indent="-571500" algn="just" defTabSz="660400">
              <a:buFont typeface="Wingdings" panose="05000000000000000000" pitchFamily="2" charset="2"/>
              <a:buChar char="q"/>
              <a:defRPr sz="4320"/>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Chi-Square test for the table of sex by risk factor is highly significant (p &lt; .0001), indicating a strong association between sex and the distribution of risk factors.</a:t>
            </a:r>
          </a:p>
          <a:p>
            <a:pPr marL="571500" indent="-571500" algn="just" defTabSz="660400">
              <a:buFont typeface="Wingdings" panose="05000000000000000000" pitchFamily="2" charset="2"/>
              <a:buChar char="q"/>
              <a:defRPr sz="4320"/>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relative risk and odds ratio would give further insight into the strength and direction of the association between sex and specific risk factors.</a:t>
            </a:r>
          </a:p>
        </p:txBody>
      </p:sp>
      <p:pic>
        <p:nvPicPr>
          <p:cNvPr id="240" name="Google Shape;349;p55" descr="Google Shape;349;p55"/>
          <p:cNvPicPr>
            <a:picLocks noChangeAspect="1"/>
          </p:cNvPicPr>
          <p:nvPr/>
        </p:nvPicPr>
        <p:blipFill>
          <a:blip r:embed="rId2"/>
          <a:stretch>
            <a:fillRect/>
          </a:stretch>
        </p:blipFill>
        <p:spPr>
          <a:xfrm>
            <a:off x="11741160" y="1685480"/>
            <a:ext cx="9290040" cy="11590430"/>
          </a:xfrm>
          <a:prstGeom prst="rect">
            <a:avLst/>
          </a:prstGeom>
          <a:ln w="12700">
            <a:miter lim="400000"/>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355;p56"/>
          <p:cNvSpPr txBox="1">
            <a:spLocks noGrp="1"/>
          </p:cNvSpPr>
          <p:nvPr>
            <p:ph type="ctrTitle"/>
          </p:nvPr>
        </p:nvSpPr>
        <p:spPr>
          <a:xfrm>
            <a:off x="3577289" y="545137"/>
            <a:ext cx="18886531" cy="804507"/>
          </a:xfrm>
          <a:prstGeom prst="rect">
            <a:avLst/>
          </a:prstGeom>
        </p:spPr>
        <p:txBody>
          <a:bodyPr/>
          <a:lstStyle>
            <a:lvl1pPr defTabSz="338454">
              <a:defRPr sz="4592"/>
            </a:lvl1pPr>
          </a:lstStyle>
          <a:p>
            <a:r>
              <a:t>Analysis of Variance (ANOVA) for TB Cases by Sex</a:t>
            </a:r>
          </a:p>
        </p:txBody>
      </p:sp>
      <p:sp>
        <p:nvSpPr>
          <p:cNvPr id="243" name="Google Shape;356;p56"/>
          <p:cNvSpPr txBox="1">
            <a:spLocks noGrp="1"/>
          </p:cNvSpPr>
          <p:nvPr>
            <p:ph type="subTitle" idx="1"/>
          </p:nvPr>
        </p:nvSpPr>
        <p:spPr>
          <a:xfrm>
            <a:off x="1659515" y="3874832"/>
            <a:ext cx="9638208" cy="7906677"/>
          </a:xfrm>
          <a:prstGeom prst="rect">
            <a:avLst/>
          </a:prstGeom>
        </p:spPr>
        <p:txBody>
          <a:bodyPr>
            <a:normAutofit/>
          </a:bodyPr>
          <a:lstStyle/>
          <a:p>
            <a:pPr marL="685800" indent="-685800" algn="just" defTabSz="726440">
              <a:buFont typeface="Wingdings" panose="05000000000000000000" pitchFamily="2" charset="2"/>
              <a:buChar char="q"/>
              <a:defRPr sz="4752"/>
            </a:pP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ANOVA results indicate that there are significant differences in the mean number of TB cases between the different sex groups (p &lt; .0001).</a:t>
            </a:r>
          </a:p>
          <a:p>
            <a:pPr marL="685800" indent="-685800" algn="just" defTabSz="726440">
              <a:buFont typeface="Wingdings" panose="05000000000000000000" pitchFamily="2" charset="2"/>
              <a:buChar char="q"/>
              <a:defRPr sz="4752"/>
            </a:pP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Tukey's post hoc test shows significant pairwise differences between all sex categories, with 'a' (all) having a higher mean number of cases compared to 'f' (female) and 'm' (male).</a:t>
            </a:r>
          </a:p>
        </p:txBody>
      </p:sp>
      <p:pic>
        <p:nvPicPr>
          <p:cNvPr id="244" name="Google Shape;361;p57" descr="Google Shape;361;p57"/>
          <p:cNvPicPr>
            <a:picLocks noChangeAspect="1"/>
          </p:cNvPicPr>
          <p:nvPr/>
        </p:nvPicPr>
        <p:blipFill>
          <a:blip r:embed="rId2"/>
          <a:stretch>
            <a:fillRect/>
          </a:stretch>
        </p:blipFill>
        <p:spPr>
          <a:xfrm>
            <a:off x="12991518" y="1633671"/>
            <a:ext cx="9730843" cy="11612497"/>
          </a:xfrm>
          <a:prstGeom prst="rect">
            <a:avLst/>
          </a:prstGeom>
          <a:ln w="12700">
            <a:miter lim="400000"/>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367;p58"/>
          <p:cNvSpPr txBox="1">
            <a:spLocks noGrp="1"/>
          </p:cNvSpPr>
          <p:nvPr>
            <p:ph type="ctrTitle"/>
          </p:nvPr>
        </p:nvSpPr>
        <p:spPr>
          <a:xfrm>
            <a:off x="3914044" y="331866"/>
            <a:ext cx="18730279" cy="1150332"/>
          </a:xfrm>
          <a:prstGeom prst="rect">
            <a:avLst/>
          </a:prstGeom>
        </p:spPr>
        <p:txBody>
          <a:bodyPr>
            <a:normAutofit/>
          </a:bodyPr>
          <a:lstStyle>
            <a:lvl1pPr defTabSz="511809">
              <a:defRPr sz="6944"/>
            </a:lvl1pPr>
          </a:lstStyle>
          <a:p>
            <a:r>
              <a:t>Tukey's Honestly Significant Difference Test</a:t>
            </a:r>
          </a:p>
        </p:txBody>
      </p:sp>
      <p:sp>
        <p:nvSpPr>
          <p:cNvPr id="247" name="Google Shape;368;p58"/>
          <p:cNvSpPr txBox="1">
            <a:spLocks noGrp="1"/>
          </p:cNvSpPr>
          <p:nvPr>
            <p:ph type="subTitle" idx="1"/>
          </p:nvPr>
        </p:nvSpPr>
        <p:spPr>
          <a:xfrm>
            <a:off x="724509" y="2059121"/>
            <a:ext cx="7000593" cy="10383640"/>
          </a:xfrm>
          <a:prstGeom prst="rect">
            <a:avLst/>
          </a:prstGeom>
        </p:spPr>
        <p:txBody>
          <a:bodyPr>
            <a:normAutofit fontScale="92500" lnSpcReduction="20000"/>
          </a:bodyPr>
          <a:lstStyle/>
          <a:p>
            <a:pPr marL="685800" indent="-685800" algn="just" defTabSz="693419">
              <a:buFont typeface="Wingdings" panose="05000000000000000000" pitchFamily="2" charset="2"/>
              <a:buChar char="q"/>
              <a:defRPr sz="4535"/>
            </a:pPr>
            <a:r>
              <a:rPr b="1" dirty="0">
                <a:solidFill>
                  <a:schemeClr val="tx1"/>
                </a:solidFill>
                <a:latin typeface="Calibri" panose="020F0502020204030204" pitchFamily="34" charset="0"/>
                <a:ea typeface="Calibri" panose="020F0502020204030204" pitchFamily="34" charset="0"/>
                <a:cs typeface="Calibri" panose="020F0502020204030204" pitchFamily="34" charset="0"/>
              </a:rPr>
              <a:t>The test results indicate that the mean TB cases for 'all' are significantly different from 'male' and 'female' when controlling for Type I error across multiple comparisons.</a:t>
            </a:r>
          </a:p>
          <a:p>
            <a:pPr marL="685800" indent="-685800" algn="just" defTabSz="693419">
              <a:buFont typeface="Wingdings" panose="05000000000000000000" pitchFamily="2" charset="2"/>
              <a:buChar char="q"/>
              <a:defRPr sz="4535"/>
            </a:pPr>
            <a:r>
              <a:rPr b="1" dirty="0">
                <a:solidFill>
                  <a:schemeClr val="tx1"/>
                </a:solidFill>
                <a:latin typeface="Calibri" panose="020F0502020204030204" pitchFamily="34" charset="0"/>
                <a:ea typeface="Calibri" panose="020F0502020204030204" pitchFamily="34" charset="0"/>
                <a:cs typeface="Calibri" panose="020F0502020204030204" pitchFamily="34" charset="0"/>
              </a:rPr>
              <a:t>The simultaneous 95% confidence limits help in understanding the range within which the true mean difference may lie.</a:t>
            </a:r>
          </a:p>
        </p:txBody>
      </p:sp>
      <p:pic>
        <p:nvPicPr>
          <p:cNvPr id="248" name="Google Shape;373;p59" descr="Google Shape;373;p59"/>
          <p:cNvPicPr>
            <a:picLocks noChangeAspect="1"/>
          </p:cNvPicPr>
          <p:nvPr/>
        </p:nvPicPr>
        <p:blipFill>
          <a:blip r:embed="rId2"/>
          <a:stretch>
            <a:fillRect/>
          </a:stretch>
        </p:blipFill>
        <p:spPr>
          <a:xfrm>
            <a:off x="8747147" y="1890821"/>
            <a:ext cx="13552646" cy="10551940"/>
          </a:xfrm>
          <a:prstGeom prst="rect">
            <a:avLst/>
          </a:prstGeom>
          <a:ln w="12700">
            <a:miter lim="400000"/>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Google Shape;378;p60" descr="Google Shape;378;p60"/>
          <p:cNvPicPr>
            <a:picLocks noChangeAspect="1"/>
          </p:cNvPicPr>
          <p:nvPr/>
        </p:nvPicPr>
        <p:blipFill>
          <a:blip r:embed="rId3"/>
          <a:stretch>
            <a:fillRect/>
          </a:stretch>
        </p:blipFill>
        <p:spPr>
          <a:xfrm>
            <a:off x="6864718" y="1272977"/>
            <a:ext cx="11794851" cy="11501803"/>
          </a:xfrm>
          <a:prstGeom prst="rect">
            <a:avLst/>
          </a:prstGeom>
          <a:ln w="12700">
            <a:miter lim="400000"/>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384;p61"/>
          <p:cNvSpPr txBox="1">
            <a:spLocks noGrp="1"/>
          </p:cNvSpPr>
          <p:nvPr>
            <p:ph type="ctrTitle"/>
          </p:nvPr>
        </p:nvSpPr>
        <p:spPr>
          <a:xfrm>
            <a:off x="2840468" y="355562"/>
            <a:ext cx="18011970" cy="1236604"/>
          </a:xfrm>
          <a:prstGeom prst="rect">
            <a:avLst/>
          </a:prstGeom>
        </p:spPr>
        <p:txBody>
          <a:bodyPr>
            <a:normAutofit/>
          </a:bodyPr>
          <a:lstStyle>
            <a:lvl1pPr defTabSz="330200">
              <a:defRPr sz="4480"/>
            </a:lvl1pPr>
          </a:lstStyle>
          <a:p>
            <a:r>
              <a:rPr dirty="0"/>
              <a:t>Relationship between Best Estimate and Lower Bound of TB Cases</a:t>
            </a:r>
          </a:p>
        </p:txBody>
      </p:sp>
      <p:sp>
        <p:nvSpPr>
          <p:cNvPr id="255" name="Google Shape;385;p61"/>
          <p:cNvSpPr txBox="1">
            <a:spLocks noGrp="1"/>
          </p:cNvSpPr>
          <p:nvPr>
            <p:ph type="subTitle" idx="1"/>
          </p:nvPr>
        </p:nvSpPr>
        <p:spPr>
          <a:xfrm>
            <a:off x="1983631" y="2710975"/>
            <a:ext cx="6435155" cy="9561464"/>
          </a:xfrm>
          <a:prstGeom prst="rect">
            <a:avLst/>
          </a:prstGeom>
        </p:spPr>
        <p:txBody>
          <a:bodyPr>
            <a:noAutofit/>
          </a:bodyPr>
          <a:lstStyle/>
          <a:p>
            <a:pPr marL="457200" indent="-457200" algn="just" defTabSz="445770">
              <a:buFont typeface="Wingdings" panose="05000000000000000000" pitchFamily="2" charset="2"/>
              <a:buChar char="q"/>
              <a:defRPr sz="2916"/>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A strong positive correlation (r = 0.98296) is observed between the best estimate and the lower bound of TB cases.</a:t>
            </a:r>
          </a:p>
          <a:p>
            <a:pPr marL="457200" indent="-457200" algn="just" defTabSz="445770">
              <a:buFont typeface="Wingdings" panose="05000000000000000000" pitchFamily="2" charset="2"/>
              <a:buChar char="q"/>
              <a:defRPr sz="2916"/>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scatter plot shows that as the lower bound increases, the best estimate also increases, indicating a linear relationship.</a:t>
            </a:r>
          </a:p>
          <a:p>
            <a:pPr marL="457200" indent="-457200" algn="just" defTabSz="445770">
              <a:buFont typeface="Wingdings" panose="05000000000000000000" pitchFamily="2" charset="2"/>
              <a:buChar char="q"/>
              <a:defRPr sz="2916"/>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extremely low p-value (&lt; .0001) suggests this relationship is statistically significant.</a:t>
            </a:r>
          </a:p>
        </p:txBody>
      </p:sp>
      <p:pic>
        <p:nvPicPr>
          <p:cNvPr id="256" name="Google Shape;390;p62" descr="Google Shape;390;p62"/>
          <p:cNvPicPr>
            <a:picLocks noChangeAspect="1"/>
          </p:cNvPicPr>
          <p:nvPr/>
        </p:nvPicPr>
        <p:blipFill>
          <a:blip r:embed="rId2"/>
          <a:stretch>
            <a:fillRect/>
          </a:stretch>
        </p:blipFill>
        <p:spPr>
          <a:xfrm>
            <a:off x="9742018" y="2332446"/>
            <a:ext cx="13964640" cy="10469153"/>
          </a:xfrm>
          <a:prstGeom prst="rect">
            <a:avLst/>
          </a:prstGeom>
          <a:ln w="12700">
            <a:miter lim="400000"/>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Google Shape;395;p63" descr="Google Shape;395;p63"/>
          <p:cNvPicPr>
            <a:picLocks noChangeAspect="1"/>
          </p:cNvPicPr>
          <p:nvPr/>
        </p:nvPicPr>
        <p:blipFill>
          <a:blip r:embed="rId3"/>
          <a:stretch>
            <a:fillRect/>
          </a:stretch>
        </p:blipFill>
        <p:spPr>
          <a:xfrm>
            <a:off x="7450500" y="1783226"/>
            <a:ext cx="13018501" cy="10149551"/>
          </a:xfrm>
          <a:prstGeom prst="rect">
            <a:avLst/>
          </a:prstGeom>
          <a:ln w="12700">
            <a:miter lim="400000"/>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Google Shape;401;p64"/>
          <p:cNvSpPr txBox="1">
            <a:spLocks noGrp="1"/>
          </p:cNvSpPr>
          <p:nvPr>
            <p:ph type="ctrTitle"/>
          </p:nvPr>
        </p:nvSpPr>
        <p:spPr>
          <a:xfrm>
            <a:off x="3054108" y="308169"/>
            <a:ext cx="19243834" cy="1060543"/>
          </a:xfrm>
          <a:prstGeom prst="rect">
            <a:avLst/>
          </a:prstGeom>
        </p:spPr>
        <p:txBody>
          <a:bodyPr>
            <a:normAutofit fontScale="90000"/>
          </a:bodyPr>
          <a:lstStyle>
            <a:lvl1pPr defTabSz="454025">
              <a:defRPr sz="6160"/>
            </a:lvl1pPr>
          </a:lstStyle>
          <a:p>
            <a:r>
              <a:rPr dirty="0"/>
              <a:t>Linear Regression Analysis for 'best' Predicted by 'lo</a:t>
            </a:r>
          </a:p>
        </p:txBody>
      </p:sp>
      <p:sp>
        <p:nvSpPr>
          <p:cNvPr id="263" name="Google Shape;402;p64"/>
          <p:cNvSpPr txBox="1">
            <a:spLocks noGrp="1"/>
          </p:cNvSpPr>
          <p:nvPr>
            <p:ph type="subTitle" idx="1"/>
          </p:nvPr>
        </p:nvSpPr>
        <p:spPr>
          <a:xfrm>
            <a:off x="1823287" y="2318256"/>
            <a:ext cx="8804004" cy="10789169"/>
          </a:xfrm>
          <a:prstGeom prst="rect">
            <a:avLst/>
          </a:prstGeom>
        </p:spPr>
        <p:txBody>
          <a:bodyPr/>
          <a:lstStyle/>
          <a:p>
            <a:pPr marL="571500" indent="-571500" algn="l" defTabSz="569594">
              <a:buFont typeface="Wingdings" panose="05000000000000000000" pitchFamily="2" charset="2"/>
              <a:buChar char="q"/>
              <a:defRPr sz="3725"/>
            </a:pPr>
            <a:r>
              <a:rPr b="1" dirty="0">
                <a:solidFill>
                  <a:schemeClr val="tx1"/>
                </a:solidFill>
                <a:latin typeface="Calibri" panose="020F0502020204030204" pitchFamily="34" charset="0"/>
                <a:ea typeface="Calibri" panose="020F0502020204030204" pitchFamily="34" charset="0"/>
                <a:cs typeface="Calibri" panose="020F0502020204030204" pitchFamily="34" charset="0"/>
              </a:rPr>
              <a:t>The regression analysis yields a very high R-squared value of 0.9662, indicating that approximately 96.62% of the variability in 'best' is explained by 'lo'.</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569594">
              <a:defRPr sz="3725"/>
            </a:pPr>
            <a:endParaRPr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71500" indent="-571500" algn="l" defTabSz="569594">
              <a:buFont typeface="Wingdings" panose="05000000000000000000" pitchFamily="2" charset="2"/>
              <a:buChar char="q"/>
              <a:defRPr sz="3725"/>
            </a:pPr>
            <a:r>
              <a:rPr b="1" dirty="0">
                <a:solidFill>
                  <a:schemeClr val="tx1"/>
                </a:solidFill>
                <a:latin typeface="Calibri" panose="020F0502020204030204" pitchFamily="34" charset="0"/>
                <a:ea typeface="Calibri" panose="020F0502020204030204" pitchFamily="34" charset="0"/>
                <a:cs typeface="Calibri" panose="020F0502020204030204" pitchFamily="34" charset="0"/>
              </a:rPr>
              <a:t>The regression line has a slope of approximately 1.26, meaning for every unit increase in 'lo', 'best' increases by 1.26 units.</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569594">
              <a:defRPr sz="3725"/>
            </a:pPr>
            <a:endParaRPr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64" name="Google Shape;407;p65" descr="Google Shape;407;p65"/>
          <p:cNvPicPr>
            <a:picLocks noChangeAspect="1"/>
          </p:cNvPicPr>
          <p:nvPr/>
        </p:nvPicPr>
        <p:blipFill>
          <a:blip r:embed="rId3"/>
          <a:stretch>
            <a:fillRect/>
          </a:stretch>
        </p:blipFill>
        <p:spPr>
          <a:xfrm>
            <a:off x="11595341" y="1368712"/>
            <a:ext cx="9734551" cy="11106151"/>
          </a:xfrm>
          <a:prstGeom prst="rect">
            <a:avLst/>
          </a:prstGeom>
          <a:ln w="12700">
            <a:miter lim="400000"/>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 name="Google Shape;417;p67" descr="Google Shape;417;p67"/>
          <p:cNvPicPr>
            <a:picLocks noChangeAspect="1"/>
          </p:cNvPicPr>
          <p:nvPr/>
        </p:nvPicPr>
        <p:blipFill>
          <a:blip r:embed="rId3"/>
          <a:stretch>
            <a:fillRect/>
          </a:stretch>
        </p:blipFill>
        <p:spPr>
          <a:xfrm>
            <a:off x="11887200" y="1541705"/>
            <a:ext cx="12268721" cy="9303653"/>
          </a:xfrm>
          <a:prstGeom prst="rect">
            <a:avLst/>
          </a:prstGeom>
          <a:ln w="12700">
            <a:miter lim="400000"/>
          </a:ln>
        </p:spPr>
      </p:pic>
      <p:sp>
        <p:nvSpPr>
          <p:cNvPr id="2" name="TextBox 1">
            <a:extLst>
              <a:ext uri="{FF2B5EF4-FFF2-40B4-BE49-F238E27FC236}">
                <a16:creationId xmlns="" xmlns:a16="http://schemas.microsoft.com/office/drawing/2014/main" id="{04C90827-601A-20CA-306F-4E8DADB7E2DC}"/>
              </a:ext>
            </a:extLst>
          </p:cNvPr>
          <p:cNvSpPr txBox="1"/>
          <p:nvPr/>
        </p:nvSpPr>
        <p:spPr>
          <a:xfrm>
            <a:off x="1117599" y="5655733"/>
            <a:ext cx="9855200" cy="1754326"/>
          </a:xfrm>
          <a:prstGeom prst="rect">
            <a:avLst/>
          </a:prstGeom>
          <a:noFill/>
        </p:spPr>
        <p:txBody>
          <a:bodyPr wrap="square" rtlCol="0">
            <a:spAutoFit/>
          </a:bodyPr>
          <a:lstStyle/>
          <a:p>
            <a:pPr marL="571500" indent="-571500">
              <a:buFont typeface="Wingdings" panose="05000000000000000000" pitchFamily="2" charset="2"/>
              <a:buChar char="q"/>
            </a:pPr>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THE F-TEST IS SIGNIFICANT (P &lt; .0001), INDICATING A STRONG MODEL FIT.</a:t>
            </a:r>
          </a:p>
          <a:p>
            <a:pPr marL="571500" indent="-571500">
              <a:buFont typeface="Wingdings" panose="05000000000000000000" pitchFamily="2" charset="2"/>
              <a:buChar char="q"/>
            </a:pPr>
            <a:endParaRPr lang="en-IN" sz="36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Google Shape;423;p68"/>
          <p:cNvSpPr txBox="1">
            <a:spLocks noGrp="1"/>
          </p:cNvSpPr>
          <p:nvPr>
            <p:ph type="ctrTitle"/>
          </p:nvPr>
        </p:nvSpPr>
        <p:spPr>
          <a:xfrm>
            <a:off x="3251921" y="47504"/>
            <a:ext cx="19259292" cy="1082204"/>
          </a:xfrm>
          <a:prstGeom prst="rect">
            <a:avLst/>
          </a:prstGeom>
        </p:spPr>
        <p:txBody>
          <a:bodyPr>
            <a:normAutofit/>
          </a:bodyPr>
          <a:lstStyle>
            <a:lvl1pPr defTabSz="470534">
              <a:defRPr sz="6384"/>
            </a:lvl1pPr>
          </a:lstStyle>
          <a:p>
            <a:r>
              <a:rPr lang="en-IN" b="1" dirty="0"/>
              <a:t>MULTIPLE REGRESSION MODEL SELECTION </a:t>
            </a:r>
          </a:p>
        </p:txBody>
      </p:sp>
      <p:sp>
        <p:nvSpPr>
          <p:cNvPr id="272" name="Google Shape;424;p68"/>
          <p:cNvSpPr txBox="1">
            <a:spLocks noGrp="1"/>
          </p:cNvSpPr>
          <p:nvPr>
            <p:ph type="subTitle" idx="1"/>
          </p:nvPr>
        </p:nvSpPr>
        <p:spPr>
          <a:xfrm>
            <a:off x="1778000" y="1294535"/>
            <a:ext cx="20828000" cy="1752852"/>
          </a:xfrm>
          <a:prstGeom prst="rect">
            <a:avLst/>
          </a:prstGeom>
        </p:spPr>
        <p:txBody>
          <a:bodyPr>
            <a:noAutofit/>
          </a:bodyPr>
          <a:lstStyle/>
          <a:p>
            <a:pPr marL="457200" indent="-457200" algn="just" defTabSz="404495">
              <a:buFont typeface="Wingdings" panose="05000000000000000000" pitchFamily="2" charset="2"/>
              <a:buChar char="q"/>
              <a:defRPr sz="2646"/>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Stepwise selection identified 'lo', 'hi', '</a:t>
            </a:r>
            <a:r>
              <a:rPr sz="2800" b="1" dirty="0" err="1">
                <a:solidFill>
                  <a:schemeClr val="tx1"/>
                </a:solidFill>
                <a:latin typeface="Calibri" panose="020F0502020204030204" pitchFamily="34" charset="0"/>
                <a:ea typeface="Calibri" panose="020F0502020204030204" pitchFamily="34" charset="0"/>
                <a:cs typeface="Calibri" panose="020F0502020204030204" pitchFamily="34" charset="0"/>
              </a:rPr>
              <a:t>risk_factor</a:t>
            </a: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sz="2800" b="1" dirty="0" err="1">
                <a:solidFill>
                  <a:schemeClr val="tx1"/>
                </a:solidFill>
                <a:latin typeface="Calibri" panose="020F0502020204030204" pitchFamily="34" charset="0"/>
                <a:ea typeface="Calibri" panose="020F0502020204030204" pitchFamily="34" charset="0"/>
                <a:cs typeface="Calibri" panose="020F0502020204030204" pitchFamily="34" charset="0"/>
              </a:rPr>
              <a:t>age_group</a:t>
            </a: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 and 'sex' as significant predictors for the best estimate of TB cases.</a:t>
            </a:r>
          </a:p>
          <a:p>
            <a:pPr marL="457200" indent="-457200" algn="just" defTabSz="404495">
              <a:buFont typeface="Wingdings" panose="05000000000000000000" pitchFamily="2" charset="2"/>
              <a:buChar char="q"/>
              <a:defRPr sz="2646"/>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final model was chosen based on the Stepwise Bayesian Criterion (SBC), indicating a balance between model complexity and fit.</a:t>
            </a:r>
          </a:p>
          <a:p>
            <a:pPr marL="457200" indent="-457200" algn="just" defTabSz="404495">
              <a:buFont typeface="Wingdings" panose="05000000000000000000" pitchFamily="2" charset="2"/>
              <a:buChar char="q"/>
              <a:defRPr sz="2646"/>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All effects are in the final model, suggesting each variable contributes unique information.</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73" name="Google Shape;429;p69" descr="Google Shape;429;p69"/>
          <p:cNvPicPr>
            <a:picLocks noChangeAspect="1"/>
          </p:cNvPicPr>
          <p:nvPr/>
        </p:nvPicPr>
        <p:blipFill>
          <a:blip r:embed="rId3"/>
          <a:stretch>
            <a:fillRect/>
          </a:stretch>
        </p:blipFill>
        <p:spPr>
          <a:xfrm>
            <a:off x="361376" y="3047387"/>
            <a:ext cx="11962621" cy="9850471"/>
          </a:xfrm>
          <a:prstGeom prst="rect">
            <a:avLst/>
          </a:prstGeom>
          <a:ln w="12700">
            <a:miter lim="400000"/>
          </a:ln>
        </p:spPr>
      </p:pic>
      <p:pic>
        <p:nvPicPr>
          <p:cNvPr id="274" name="Google Shape;429;p69" descr="Google Shape;429;p69"/>
          <p:cNvPicPr>
            <a:picLocks noChangeAspect="1"/>
          </p:cNvPicPr>
          <p:nvPr/>
        </p:nvPicPr>
        <p:blipFill>
          <a:blip r:embed="rId3"/>
          <a:stretch>
            <a:fillRect/>
          </a:stretch>
        </p:blipFill>
        <p:spPr>
          <a:xfrm>
            <a:off x="12502674" y="3047386"/>
            <a:ext cx="11519950" cy="9850471"/>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57;p9"/>
          <p:cNvSpPr txBox="1">
            <a:spLocks noGrp="1"/>
          </p:cNvSpPr>
          <p:nvPr>
            <p:ph type="ctrTitle"/>
          </p:nvPr>
        </p:nvSpPr>
        <p:spPr>
          <a:xfrm>
            <a:off x="2422676" y="431021"/>
            <a:ext cx="18960366" cy="1154070"/>
          </a:xfrm>
          <a:prstGeom prst="rect">
            <a:avLst/>
          </a:prstGeom>
        </p:spPr>
        <p:txBody>
          <a:bodyPr>
            <a:normAutofit/>
          </a:bodyPr>
          <a:lstStyle>
            <a:lvl1pPr defTabSz="511809">
              <a:defRPr sz="6944"/>
            </a:lvl1pPr>
          </a:lstStyle>
          <a:p>
            <a:r>
              <a:rPr dirty="0"/>
              <a:t>Why Analyze TB by Age and Sex?</a:t>
            </a:r>
          </a:p>
        </p:txBody>
      </p:sp>
      <p:sp>
        <p:nvSpPr>
          <p:cNvPr id="133" name="Google Shape;58;p9"/>
          <p:cNvSpPr txBox="1">
            <a:spLocks noGrp="1"/>
          </p:cNvSpPr>
          <p:nvPr>
            <p:ph type="subTitle" idx="1"/>
          </p:nvPr>
        </p:nvSpPr>
        <p:spPr>
          <a:xfrm>
            <a:off x="1488860" y="1790224"/>
            <a:ext cx="20828001" cy="1587501"/>
          </a:xfrm>
          <a:prstGeom prst="rect">
            <a:avLst/>
          </a:prstGeom>
        </p:spPr>
        <p:txBody>
          <a:bodyPr>
            <a:noAutofit/>
          </a:bodyPr>
          <a:lstStyle/>
          <a:p>
            <a:pPr marL="457200" indent="-457200" algn="just" defTabSz="454025">
              <a:buFont typeface="Wingdings" panose="05000000000000000000" pitchFamily="2" charset="2"/>
              <a:buChar char="q"/>
              <a:defRPr sz="2420"/>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Analyzing TB incidence by age and sex helps identify vulnerable populations and tailor public health interventions.</a:t>
            </a:r>
          </a:p>
          <a:p>
            <a:pPr marL="457200" indent="-457200" algn="just" defTabSz="454025">
              <a:buFont typeface="Wingdings" panose="05000000000000000000" pitchFamily="2" charset="2"/>
              <a:buChar char="q"/>
              <a:defRPr sz="2420"/>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Sex-disaggregated data is crucial as TB prevalence and mortality are often higher among men, but women can experience barriers to access care.</a:t>
            </a:r>
          </a:p>
          <a:p>
            <a:pPr marL="457200" indent="-457200" algn="just" defTabSz="454025">
              <a:buFont typeface="Wingdings" panose="05000000000000000000" pitchFamily="2" charset="2"/>
              <a:buChar char="q"/>
              <a:defRPr sz="2420"/>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Age-specific data guide vaccine strategies and screening programs, especially in high-burden settings.</a:t>
            </a:r>
          </a:p>
          <a:p>
            <a:pPr marL="457200" indent="-457200" algn="just" defTabSz="454025">
              <a:buFont typeface="Wingdings" panose="05000000000000000000" pitchFamily="2" charset="2"/>
              <a:buChar char="q"/>
              <a:defRPr sz="2420"/>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Understanding the distribution of TB across different demographics is key to achieving the end TB strategy goals by 2035.</a:t>
            </a:r>
          </a:p>
        </p:txBody>
      </p:sp>
      <p:pic>
        <p:nvPicPr>
          <p:cNvPr id="134" name="Google Shape;64;p10" descr="Google Shape;64;p10"/>
          <p:cNvPicPr>
            <a:picLocks noChangeAspect="1"/>
          </p:cNvPicPr>
          <p:nvPr/>
        </p:nvPicPr>
        <p:blipFill>
          <a:blip r:embed="rId2"/>
          <a:stretch>
            <a:fillRect/>
          </a:stretch>
        </p:blipFill>
        <p:spPr>
          <a:xfrm>
            <a:off x="6117428" y="5176503"/>
            <a:ext cx="13714973" cy="7551304"/>
          </a:xfrm>
          <a:prstGeom prst="rect">
            <a:avLst/>
          </a:prstGeom>
          <a:ln w="12700">
            <a:miter lim="400000"/>
          </a:ln>
        </p:spPr>
      </p:pic>
      <p:sp>
        <p:nvSpPr>
          <p:cNvPr id="135" name="Google Shape;63;p10"/>
          <p:cNvSpPr txBox="1"/>
          <p:nvPr/>
        </p:nvSpPr>
        <p:spPr>
          <a:xfrm>
            <a:off x="7151697" y="12802795"/>
            <a:ext cx="10080606"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sz="2800" dirty="0">
                <a:latin typeface="Calibri" panose="020F0502020204030204" pitchFamily="34" charset="0"/>
                <a:ea typeface="Calibri" panose="020F0502020204030204" pitchFamily="34" charset="0"/>
                <a:cs typeface="Calibri" panose="020F0502020204030204" pitchFamily="34" charset="0"/>
              </a:rPr>
              <a:t>Number of notified tuberculosis cases and case notification rate by Gender and Age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Google Shape;434;p70" descr="Google Shape;434;p70"/>
          <p:cNvPicPr>
            <a:picLocks noChangeAspect="1"/>
          </p:cNvPicPr>
          <p:nvPr/>
        </p:nvPicPr>
        <p:blipFill>
          <a:blip r:embed="rId3"/>
          <a:stretch>
            <a:fillRect/>
          </a:stretch>
        </p:blipFill>
        <p:spPr>
          <a:xfrm>
            <a:off x="5530350" y="2658811"/>
            <a:ext cx="13323300" cy="9132000"/>
          </a:xfrm>
          <a:prstGeom prst="rect">
            <a:avLst/>
          </a:prstGeom>
          <a:ln w="12700">
            <a:miter lim="400000"/>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Google Shape;439;p71" descr="Google Shape;439;p71"/>
          <p:cNvPicPr>
            <a:picLocks noChangeAspect="1"/>
          </p:cNvPicPr>
          <p:nvPr/>
        </p:nvPicPr>
        <p:blipFill>
          <a:blip r:embed="rId3"/>
          <a:stretch>
            <a:fillRect/>
          </a:stretch>
        </p:blipFill>
        <p:spPr>
          <a:xfrm>
            <a:off x="3048000" y="0"/>
            <a:ext cx="18486807" cy="13716000"/>
          </a:xfrm>
          <a:prstGeom prst="rect">
            <a:avLst/>
          </a:prstGeom>
          <a:ln w="12700">
            <a:miter lim="400000"/>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Google Shape;444;p72" descr="Google Shape;444;p72"/>
          <p:cNvPicPr>
            <a:picLocks noChangeAspect="1"/>
          </p:cNvPicPr>
          <p:nvPr/>
        </p:nvPicPr>
        <p:blipFill>
          <a:blip r:embed="rId3"/>
          <a:stretch>
            <a:fillRect/>
          </a:stretch>
        </p:blipFill>
        <p:spPr>
          <a:xfrm>
            <a:off x="3048000" y="0"/>
            <a:ext cx="18519968" cy="13716000"/>
          </a:xfrm>
          <a:prstGeom prst="rect">
            <a:avLst/>
          </a:prstGeom>
          <a:ln w="12700">
            <a:miter lim="400000"/>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Google Shape;449;p73" descr="Google Shape;449;p73"/>
          <p:cNvPicPr>
            <a:picLocks noChangeAspect="1"/>
          </p:cNvPicPr>
          <p:nvPr/>
        </p:nvPicPr>
        <p:blipFill>
          <a:blip r:embed="rId3"/>
          <a:stretch>
            <a:fillRect/>
          </a:stretch>
        </p:blipFill>
        <p:spPr>
          <a:xfrm>
            <a:off x="3048000" y="0"/>
            <a:ext cx="18288000" cy="13760824"/>
          </a:xfrm>
          <a:prstGeom prst="rect">
            <a:avLst/>
          </a:prstGeom>
          <a:ln w="12700">
            <a:miter lim="400000"/>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Google Shape;455;p74"/>
          <p:cNvSpPr txBox="1">
            <a:spLocks noGrp="1"/>
          </p:cNvSpPr>
          <p:nvPr>
            <p:ph type="ctrTitle"/>
          </p:nvPr>
        </p:nvSpPr>
        <p:spPr>
          <a:xfrm>
            <a:off x="1336567" y="882868"/>
            <a:ext cx="20828000" cy="2627149"/>
          </a:xfrm>
          <a:prstGeom prst="rect">
            <a:avLst/>
          </a:prstGeom>
        </p:spPr>
        <p:txBody>
          <a:bodyPr/>
          <a:lstStyle/>
          <a:p>
            <a:r>
              <a:rPr dirty="0"/>
              <a:t>Discussion of Key Findings</a:t>
            </a:r>
          </a:p>
        </p:txBody>
      </p:sp>
      <p:sp>
        <p:nvSpPr>
          <p:cNvPr id="293" name="Google Shape;456;p74"/>
          <p:cNvSpPr txBox="1">
            <a:spLocks noGrp="1"/>
          </p:cNvSpPr>
          <p:nvPr>
            <p:ph type="subTitle" idx="1"/>
          </p:nvPr>
        </p:nvSpPr>
        <p:spPr>
          <a:xfrm>
            <a:off x="1778000" y="4320629"/>
            <a:ext cx="20828000" cy="8134130"/>
          </a:xfrm>
          <a:prstGeom prst="rect">
            <a:avLst/>
          </a:prstGeom>
        </p:spPr>
        <p:txBody>
          <a:bodyPr>
            <a:noAutofit/>
          </a:bodyPr>
          <a:lstStyle/>
          <a:p>
            <a:pPr marL="342900" indent="-342900" algn="l" defTabSz="412750">
              <a:buFont typeface="Wingdings" panose="05000000000000000000" pitchFamily="2" charset="2"/>
              <a:buChar char="q"/>
              <a:defRPr sz="2200"/>
            </a:pP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The significant correlation between 'best' and 'lo' suggests that the lower bound is a strong predictor of TB case estimates.</a:t>
            </a:r>
          </a:p>
          <a:p>
            <a:pPr marL="342900" indent="-342900" algn="l" defTabSz="412750">
              <a:buFont typeface="Wingdings" panose="05000000000000000000" pitchFamily="2" charset="2"/>
              <a:buChar char="q"/>
              <a:defRPr sz="2200"/>
            </a:pP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The non-normal distribution of TB cases points to the need for robust statistical methods in future analyses.</a:t>
            </a:r>
          </a:p>
          <a:p>
            <a:pPr marL="342900" indent="-342900" algn="l" defTabSz="412750">
              <a:buFont typeface="Wingdings" panose="05000000000000000000" pitchFamily="2" charset="2"/>
              <a:buChar char="q"/>
              <a:defRPr sz="2200"/>
            </a:pP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Significant differences in TB case estimates across sex groups and risk factors highlight the importance of demographic and behavioral factors in TB prevalence.</a:t>
            </a:r>
          </a:p>
          <a:p>
            <a:pPr marL="342900" indent="-342900" algn="l" defTabSz="412750">
              <a:buFont typeface="Wingdings" panose="05000000000000000000" pitchFamily="2" charset="2"/>
              <a:buChar char="q"/>
              <a:defRPr sz="2200"/>
            </a:pP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The multiple regression analysis underscored the complexity of factors influencing TB case estimates, necessitating multifaceted public health strategies.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Google Shape;462;p75"/>
          <p:cNvSpPr txBox="1">
            <a:spLocks noGrp="1"/>
          </p:cNvSpPr>
          <p:nvPr>
            <p:ph type="ctrTitle"/>
          </p:nvPr>
        </p:nvSpPr>
        <p:spPr>
          <a:xfrm>
            <a:off x="911334" y="624052"/>
            <a:ext cx="20828000" cy="2157248"/>
          </a:xfrm>
          <a:prstGeom prst="rect">
            <a:avLst/>
          </a:prstGeom>
        </p:spPr>
        <p:txBody>
          <a:bodyPr/>
          <a:lstStyle/>
          <a:p>
            <a:r>
              <a:rPr dirty="0"/>
              <a:t>Conclusion</a:t>
            </a:r>
          </a:p>
        </p:txBody>
      </p:sp>
      <p:sp>
        <p:nvSpPr>
          <p:cNvPr id="296" name="Google Shape;463;p75"/>
          <p:cNvSpPr txBox="1">
            <a:spLocks noGrp="1"/>
          </p:cNvSpPr>
          <p:nvPr>
            <p:ph type="subTitle" idx="1"/>
          </p:nvPr>
        </p:nvSpPr>
        <p:spPr>
          <a:xfrm>
            <a:off x="2060903" y="3373821"/>
            <a:ext cx="19678431" cy="9238593"/>
          </a:xfrm>
          <a:prstGeom prst="rect">
            <a:avLst/>
          </a:prstGeom>
        </p:spPr>
        <p:txBody>
          <a:bodyPr>
            <a:noAutofit/>
          </a:bodyPr>
          <a:lstStyle/>
          <a:p>
            <a:pPr marL="342900" indent="-342900" algn="just" defTabSz="421004">
              <a:buFont typeface="Wingdings" panose="05000000000000000000" pitchFamily="2" charset="2"/>
              <a:buChar char="q"/>
              <a:defRPr sz="2448"/>
            </a:pPr>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The analysis provided insights into the distribution and determinants of TB burden, which are essential for informed healthcare planning.</a:t>
            </a:r>
          </a:p>
          <a:p>
            <a:pPr marL="342900" indent="-342900" algn="just" defTabSz="421004">
              <a:buFont typeface="Wingdings" panose="05000000000000000000" pitchFamily="2" charset="2"/>
              <a:buChar char="q"/>
              <a:defRPr sz="2448"/>
            </a:pPr>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The strong predictive relationship between 'lo' and 'best' may be leveraged to improve TB case estimation methods.</a:t>
            </a:r>
          </a:p>
          <a:p>
            <a:pPr marL="342900" indent="-342900" algn="just" defTabSz="421004">
              <a:buFont typeface="Wingdings" panose="05000000000000000000" pitchFamily="2" charset="2"/>
              <a:buChar char="q"/>
              <a:defRPr sz="2448"/>
            </a:pPr>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sz="4000" b="1" dirty="0">
                <a:solidFill>
                  <a:schemeClr val="tx1"/>
                </a:solidFill>
                <a:latin typeface="Calibri" panose="020F0502020204030204" pitchFamily="34" charset="0"/>
                <a:ea typeface="Calibri" panose="020F0502020204030204" pitchFamily="34" charset="0"/>
                <a:cs typeface="Calibri" panose="020F0502020204030204" pitchFamily="34" charset="0"/>
              </a:rPr>
              <a:t>The significant associations identified in the data underscore the importance of targeted interventions for specific demographic groups and risk factors.</a:t>
            </a:r>
            <a:endPar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defTabSz="421004">
              <a:buFont typeface="Wingdings" panose="05000000000000000000" pitchFamily="2" charset="2"/>
              <a:buChar char="q"/>
              <a:defRPr sz="2448"/>
            </a:pPr>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 WITH FREQUENCY DISTRIBUTION OF TB CASES, WE HAVE FOUND THAT 15+ AGE GROUP PEOPLE ARE MOSTLY AFFECTED WITH TB CASES WHICH RAISES THE IMPORTANCE OF TARGETED INTERVENTIONS FOR SPECIFIC DEMOGRAPHIC GROUPS AND RISK FACTORS.</a:t>
            </a:r>
          </a:p>
          <a:p>
            <a:pPr algn="just" defTabSz="421004">
              <a:defRPr sz="2448"/>
            </a:pPr>
            <a:endParaRPr sz="4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Google Shape;469;p76"/>
          <p:cNvSpPr txBox="1">
            <a:spLocks noGrp="1"/>
          </p:cNvSpPr>
          <p:nvPr>
            <p:ph type="ctrTitle"/>
          </p:nvPr>
        </p:nvSpPr>
        <p:spPr>
          <a:xfrm>
            <a:off x="868253" y="577374"/>
            <a:ext cx="22012484" cy="1047535"/>
          </a:xfrm>
          <a:prstGeom prst="rect">
            <a:avLst/>
          </a:prstGeom>
        </p:spPr>
        <p:txBody>
          <a:bodyPr>
            <a:normAutofit/>
          </a:bodyPr>
          <a:lstStyle>
            <a:lvl1pPr defTabSz="454025">
              <a:defRPr sz="6160"/>
            </a:lvl1pPr>
          </a:lstStyle>
          <a:p>
            <a:r>
              <a:rPr lang="en-IN" sz="4400" b="1" dirty="0"/>
              <a:t>RECOMMENDATIONS FOR FUTURE RESEARCH</a:t>
            </a:r>
          </a:p>
        </p:txBody>
      </p:sp>
      <p:sp>
        <p:nvSpPr>
          <p:cNvPr id="299" name="Google Shape;470;p76"/>
          <p:cNvSpPr txBox="1">
            <a:spLocks noGrp="1"/>
          </p:cNvSpPr>
          <p:nvPr>
            <p:ph type="subTitle" idx="1"/>
          </p:nvPr>
        </p:nvSpPr>
        <p:spPr>
          <a:xfrm>
            <a:off x="836652" y="2361384"/>
            <a:ext cx="22710696" cy="1329061"/>
          </a:xfrm>
          <a:prstGeom prst="rect">
            <a:avLst/>
          </a:prstGeom>
        </p:spPr>
        <p:txBody>
          <a:bodyPr>
            <a:noAutofit/>
          </a:bodyPr>
          <a:lstStyle/>
          <a:p>
            <a:pPr marL="457200" indent="-457200" algn="just" defTabSz="404495">
              <a:buFont typeface="Wingdings" panose="05000000000000000000" pitchFamily="2" charset="2"/>
              <a:buChar char="q"/>
              <a:defRPr sz="2646"/>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Further investigation into the causative factors behind the disparities in TB cases among different sex groups and risk factors.</a:t>
            </a:r>
          </a:p>
          <a:p>
            <a:pPr marL="457200" indent="-457200" algn="just" defTabSz="404495">
              <a:buFont typeface="Wingdings" panose="05000000000000000000" pitchFamily="2" charset="2"/>
              <a:buChar char="q"/>
              <a:defRPr sz="2646"/>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Longitudinal studies to assess the impact of public health interventions on TB case estimates over time.</a:t>
            </a:r>
          </a:p>
          <a:p>
            <a:pPr marL="457200" indent="-457200" algn="just" defTabSz="404495">
              <a:buFont typeface="Wingdings" panose="05000000000000000000" pitchFamily="2" charset="2"/>
              <a:buChar char="q"/>
              <a:defRPr sz="2646"/>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Use of advanced predictive modeling techniques, such as machine learning, to improve the accuracy of TB case predictions.</a:t>
            </a:r>
          </a:p>
        </p:txBody>
      </p:sp>
      <p:sp>
        <p:nvSpPr>
          <p:cNvPr id="300" name="Study Limitations"/>
          <p:cNvSpPr txBox="1"/>
          <p:nvPr/>
        </p:nvSpPr>
        <p:spPr>
          <a:xfrm>
            <a:off x="8452817" y="5605910"/>
            <a:ext cx="17059411"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7300" b="0">
                <a:latin typeface="+mn-lt"/>
                <a:ea typeface="+mn-ea"/>
                <a:cs typeface="+mn-cs"/>
                <a:sym typeface="Helvetica Neue Medium"/>
              </a:defRPr>
            </a:lvl1pPr>
          </a:lstStyle>
          <a:p>
            <a:pPr algn="just"/>
            <a:r>
              <a:rPr lang="en-IN" sz="4400" b="1" dirty="0"/>
              <a:t>STUDY LIMITATIONS</a:t>
            </a:r>
          </a:p>
        </p:txBody>
      </p:sp>
      <p:sp>
        <p:nvSpPr>
          <p:cNvPr id="301" name="The presence of outliers and skewed data may affect the generalizability of the regression models.…"/>
          <p:cNvSpPr txBox="1"/>
          <p:nvPr/>
        </p:nvSpPr>
        <p:spPr>
          <a:xfrm>
            <a:off x="994047" y="6492083"/>
            <a:ext cx="20291946" cy="2072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lgn="just">
              <a:buFont typeface="Wingdings" panose="05000000000000000000" pitchFamily="2" charset="2"/>
              <a:buChar char="q"/>
              <a:defRPr sz="3200" b="0"/>
            </a:pPr>
            <a:r>
              <a:rPr lang="en-US" sz="3200" b="1" dirty="0">
                <a:latin typeface="Calibri" panose="020F0502020204030204" pitchFamily="34" charset="0"/>
                <a:ea typeface="Calibri" panose="020F0502020204030204" pitchFamily="34" charset="0"/>
                <a:cs typeface="Calibri" panose="020F0502020204030204" pitchFamily="34" charset="0"/>
              </a:rPr>
              <a:t>THE PRESENCE OF OUTLIERS AND SKEWED DATA MAY AFFECT THE GENERALIZABILITY OF THE REGRESSION MODELS.</a:t>
            </a:r>
          </a:p>
          <a:p>
            <a:pPr marL="457200" indent="-457200" algn="just">
              <a:buFont typeface="Wingdings" panose="05000000000000000000" pitchFamily="2" charset="2"/>
              <a:buChar char="q"/>
              <a:defRPr sz="3200" b="0"/>
            </a:pPr>
            <a:r>
              <a:rPr lang="en-US" sz="3200" b="1" dirty="0">
                <a:latin typeface="Calibri" panose="020F0502020204030204" pitchFamily="34" charset="0"/>
                <a:ea typeface="Calibri" panose="020F0502020204030204" pitchFamily="34" charset="0"/>
                <a:cs typeface="Calibri" panose="020F0502020204030204" pitchFamily="34" charset="0"/>
              </a:rPr>
              <a:t>THE CROSS-SECTIONAL NATURE OF THE STUDY LIMITS THE ABILITY TO INFER CAUSALITY BETWEEN VARIABLES AND TB CASES.</a:t>
            </a:r>
          </a:p>
          <a:p>
            <a:pPr marL="457200" indent="-457200" algn="just">
              <a:buFont typeface="Wingdings" panose="05000000000000000000" pitchFamily="2" charset="2"/>
              <a:buChar char="q"/>
              <a:defRPr sz="3200" b="0"/>
            </a:pPr>
            <a:r>
              <a:rPr lang="en-US" sz="3200" b="1" dirty="0">
                <a:latin typeface="Calibri" panose="020F0502020204030204" pitchFamily="34" charset="0"/>
                <a:ea typeface="Calibri" panose="020F0502020204030204" pitchFamily="34" charset="0"/>
                <a:cs typeface="Calibri" panose="020F0502020204030204" pitchFamily="34" charset="0"/>
              </a:rPr>
              <a:t>POTENTIAL UNMEASURED CONFOUNDING FACTORS COULD INFLUENCE THE RESULTS.</a:t>
            </a:r>
          </a:p>
        </p:txBody>
      </p:sp>
      <p:sp>
        <p:nvSpPr>
          <p:cNvPr id="302" name="Final Thoughts"/>
          <p:cNvSpPr txBox="1"/>
          <p:nvPr/>
        </p:nvSpPr>
        <p:spPr>
          <a:xfrm>
            <a:off x="6840138" y="9398726"/>
            <a:ext cx="8599763"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7700" b="0">
                <a:latin typeface="+mn-lt"/>
                <a:ea typeface="+mn-ea"/>
                <a:cs typeface="+mn-cs"/>
                <a:sym typeface="Helvetica Neue Medium"/>
              </a:defRPr>
            </a:lvl1pPr>
          </a:lstStyle>
          <a:p>
            <a:pPr algn="ctr"/>
            <a:r>
              <a:rPr lang="en-IN" sz="4400" b="1" dirty="0"/>
              <a:t>FINAL THOUGHTS</a:t>
            </a:r>
          </a:p>
        </p:txBody>
      </p:sp>
      <p:sp>
        <p:nvSpPr>
          <p:cNvPr id="303" name="This analysis is a step towards a deeper understanding of TB burdens and can contribute to the global efforts in TB control and prevention.…"/>
          <p:cNvSpPr txBox="1"/>
          <p:nvPr/>
        </p:nvSpPr>
        <p:spPr>
          <a:xfrm>
            <a:off x="868253" y="10387426"/>
            <a:ext cx="22710696" cy="2564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457200" indent="-457200" algn="just">
              <a:buFont typeface="Wingdings" panose="05000000000000000000" pitchFamily="2" charset="2"/>
              <a:buChar char="q"/>
              <a:defRPr sz="2900" b="0"/>
            </a:pPr>
            <a:r>
              <a:rPr lang="en-US" sz="3200" b="1" dirty="0">
                <a:latin typeface="Calibri" panose="020F0502020204030204" pitchFamily="34" charset="0"/>
                <a:ea typeface="Calibri" panose="020F0502020204030204" pitchFamily="34" charset="0"/>
                <a:cs typeface="Calibri" panose="020F0502020204030204" pitchFamily="34" charset="0"/>
              </a:rPr>
              <a:t>THIS ANALYSIS IS A STEP TOWARDS A DEEPER UNDERSTANDING OF TB BURDENS AND CAN CONTRIBUTE TO THE GLOBAL EFFORTS IN TB CONTROL AND PREVENTION.</a:t>
            </a:r>
          </a:p>
          <a:p>
            <a:pPr marL="457200" indent="-457200" algn="just">
              <a:buFont typeface="Wingdings" panose="05000000000000000000" pitchFamily="2" charset="2"/>
              <a:buChar char="q"/>
              <a:defRPr sz="2900" b="0"/>
            </a:pPr>
            <a:r>
              <a:rPr lang="en-US" sz="3200" b="1" dirty="0">
                <a:latin typeface="Calibri" panose="020F0502020204030204" pitchFamily="34" charset="0"/>
                <a:ea typeface="Calibri" panose="020F0502020204030204" pitchFamily="34" charset="0"/>
                <a:cs typeface="Calibri" panose="020F0502020204030204" pitchFamily="34" charset="0"/>
              </a:rPr>
              <a:t>THE INSIGHTS GAINED THROUGH THIS STUDY HIGHLIGHT THE NEED FOR DATA-DRIVEN APPROACHES IN PUBLIC HEALTH.</a:t>
            </a:r>
          </a:p>
          <a:p>
            <a:pPr marL="457200" indent="-457200" algn="just">
              <a:buFont typeface="Wingdings" panose="05000000000000000000" pitchFamily="2" charset="2"/>
              <a:buChar char="q"/>
              <a:defRPr sz="2900" b="0"/>
            </a:pPr>
            <a:r>
              <a:rPr lang="en-US" sz="3200" b="1" dirty="0">
                <a:latin typeface="Calibri" panose="020F0502020204030204" pitchFamily="34" charset="0"/>
                <a:ea typeface="Calibri" panose="020F0502020204030204" pitchFamily="34" charset="0"/>
                <a:cs typeface="Calibri" panose="020F0502020204030204" pitchFamily="34" charset="0"/>
              </a:rPr>
              <a:t>CONTINUED RESEARCH IS VITAL FOR REFINING THESE ANALYTICAL MODELS, WHICH CAN LEAD TO MORE EFFECTIVE TB CONTROL STRATEGIES.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Google Shape;490;p79"/>
          <p:cNvSpPr txBox="1">
            <a:spLocks noGrp="1"/>
          </p:cNvSpPr>
          <p:nvPr>
            <p:ph type="ctrTitle"/>
          </p:nvPr>
        </p:nvSpPr>
        <p:spPr>
          <a:xfrm>
            <a:off x="2291255" y="-252247"/>
            <a:ext cx="18288000" cy="2364828"/>
          </a:xfrm>
          <a:prstGeom prst="rect">
            <a:avLst/>
          </a:prstGeom>
        </p:spPr>
        <p:txBody>
          <a:bodyPr/>
          <a:lstStyle/>
          <a:p>
            <a:r>
              <a:rPr dirty="0"/>
              <a:t>References</a:t>
            </a:r>
          </a:p>
        </p:txBody>
      </p:sp>
      <p:sp>
        <p:nvSpPr>
          <p:cNvPr id="306" name="Google Shape;491;p79"/>
          <p:cNvSpPr txBox="1">
            <a:spLocks noGrp="1"/>
          </p:cNvSpPr>
          <p:nvPr>
            <p:ph type="subTitle" idx="1"/>
          </p:nvPr>
        </p:nvSpPr>
        <p:spPr>
          <a:xfrm>
            <a:off x="3394841" y="2774731"/>
            <a:ext cx="18288000" cy="9238593"/>
          </a:xfrm>
          <a:prstGeom prst="rect">
            <a:avLst/>
          </a:prstGeom>
        </p:spPr>
        <p:txBody>
          <a:bodyPr>
            <a:normAutofit fontScale="77500" lnSpcReduction="20000"/>
          </a:bodyPr>
          <a:lstStyle/>
          <a:p>
            <a:pPr indent="48259" defTabSz="330200">
              <a:defRPr sz="2160" u="sng">
                <a:solidFill>
                  <a:srgbClr val="93A359"/>
                </a:solidFill>
              </a:defRPr>
            </a:pPr>
            <a:endParaRPr lang="en-IN" dirty="0">
              <a:solidFill>
                <a:srgbClr val="0563C1"/>
              </a:solidFill>
              <a:hlinkClick r:id="rId2">
                <a:extLst>
                  <a:ext uri="{A12FA001-AC4F-418D-AE19-62706E023703}">
                    <ahyp:hlinkClr xmlns="" xmlns:ahyp="http://schemas.microsoft.com/office/drawing/2018/hyperlinkcolor" val="tx"/>
                  </a:ext>
                </a:extLst>
              </a:hlinkClick>
            </a:endParaRPr>
          </a:p>
          <a:p>
            <a:pPr indent="48259" defTabSz="330200">
              <a:defRPr sz="2160" u="sng">
                <a:solidFill>
                  <a:srgbClr val="93A359"/>
                </a:solidFill>
              </a:defRPr>
            </a:pPr>
            <a:endPar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endParaRPr>
          </a:p>
          <a:p>
            <a:pPr marL="457200" indent="-457200" algn="l" defTabSz="330200">
              <a:lnSpc>
                <a:spcPct val="100000"/>
              </a:lnSpc>
              <a:buFont typeface="Wingdings" panose="05000000000000000000" pitchFamily="2" charset="2"/>
              <a:buChar char="q"/>
              <a:defRPr sz="2160" u="sng">
                <a:solidFill>
                  <a:srgbClr val="93A359"/>
                </a:solidFill>
              </a:defRPr>
            </a:pPr>
            <a:r>
              <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Hamada, Y., Cirillo, D. M., </a:t>
            </a:r>
            <a:r>
              <a:rPr lang="en-IN" sz="3100" dirty="0" err="1">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Matteelli</a:t>
            </a:r>
            <a:r>
              <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 A., Penn-Nicholson, A., </a:t>
            </a:r>
            <a:r>
              <a:rPr lang="en-IN" sz="3100" dirty="0" err="1">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Rangaka</a:t>
            </a:r>
            <a:r>
              <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 M. X., &amp; </a:t>
            </a:r>
            <a:r>
              <a:rPr lang="en-IN" sz="3100" dirty="0" err="1">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Ruhwald</a:t>
            </a:r>
            <a:r>
              <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 M. (2021). Tests for tuberculosis infection: landscape analysis. The European respiratory journal, 58(5), 2100167. https://doi.org/10.1183/13993003.00167-2021 </a:t>
            </a:r>
          </a:p>
          <a:p>
            <a:pPr marL="457200" indent="-457200" algn="l" defTabSz="330200">
              <a:lnSpc>
                <a:spcPct val="100000"/>
              </a:lnSpc>
              <a:buFont typeface="Wingdings" panose="05000000000000000000" pitchFamily="2" charset="2"/>
              <a:buChar char="q"/>
              <a:defRPr sz="2160" u="sng">
                <a:solidFill>
                  <a:srgbClr val="93A359"/>
                </a:solidFill>
              </a:defRPr>
            </a:pPr>
            <a:r>
              <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Atif, M., Anwar, Z., Fatima, R.K. et al. Analysis of tuberculosis treatment outcomes among pulmonary tuberculosis patients in Bahawalpur, Pakistan. BMC Res Notes 11, 370 (2018). https://doi.org/10.1186/s13104-018-3473-8 </a:t>
            </a:r>
          </a:p>
          <a:p>
            <a:pPr marL="457200" indent="-457200" algn="l" defTabSz="330200">
              <a:lnSpc>
                <a:spcPct val="100000"/>
              </a:lnSpc>
              <a:buFont typeface="Wingdings" panose="05000000000000000000" pitchFamily="2" charset="2"/>
              <a:buChar char="q"/>
              <a:defRPr sz="2160" u="sng">
                <a:solidFill>
                  <a:srgbClr val="93A359"/>
                </a:solidFill>
              </a:defRPr>
            </a:pP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Ditah</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IC, Reacher M, Palmer C, Watson JM, Innes J,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Kruijshaar</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ME, Luma HN, Abubakar I. Monitoring tuberculosis treatment outcome: analysis of national surveillance data from a clinical perspective. Thorax. 2008;63(5):440–446.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doi</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10.1136/thx.2006.073916. -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 xmlns:ahyp="http://schemas.microsoft.com/office/drawing/2018/hyperlinkcolor" val="tx"/>
                    </a:ext>
                  </a:extLst>
                </a:hlinkClick>
              </a:rPr>
              <a:t>DOI </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 xmlns:ahyp="http://schemas.microsoft.com/office/drawing/2018/hyperlinkcolor" val="tx"/>
                    </a:ext>
                  </a:extLst>
                </a:hlinkClick>
              </a:rPr>
              <a:t>PubMed</a:t>
            </a:r>
            <a:endPar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defTabSz="330200">
              <a:lnSpc>
                <a:spcPct val="100000"/>
              </a:lnSpc>
              <a:buFont typeface="Wingdings" panose="05000000000000000000" pitchFamily="2" charset="2"/>
              <a:buChar char="q"/>
              <a:defRPr sz="2160" u="sng">
                <a:solidFill>
                  <a:srgbClr val="93A359"/>
                </a:solidFill>
              </a:defRPr>
            </a:pP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Atif M,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Sulaiman</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SA,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Shafie</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AA, Ali I, Asif M, Babar ZU. Treatment outcome of new smear positive pulmonary tuberculosis patients in Penang, Malaysia. BMC Infect Dis. 2014;14(399):399.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doi</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10.1186/1471-2334-14-399. -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 xmlns:ahyp="http://schemas.microsoft.com/office/drawing/2018/hyperlinkcolor" val="tx"/>
                    </a:ext>
                  </a:extLst>
                </a:hlinkClick>
              </a:rPr>
              <a:t>DOI </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 xmlns:ahyp="http://schemas.microsoft.com/office/drawing/2018/hyperlinkcolor" val="tx"/>
                    </a:ext>
                  </a:extLst>
                </a:hlinkClick>
              </a:rPr>
              <a:t>PMC </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 xmlns:ahyp="http://schemas.microsoft.com/office/drawing/2018/hyperlinkcolor" val="tx"/>
                    </a:ext>
                  </a:extLst>
                </a:hlinkClick>
              </a:rPr>
              <a:t>PubMed</a:t>
            </a:r>
            <a:endPar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defTabSz="330200">
              <a:lnSpc>
                <a:spcPct val="100000"/>
              </a:lnSpc>
              <a:buFont typeface="Wingdings" panose="05000000000000000000" pitchFamily="2" charset="2"/>
              <a:buChar char="q"/>
              <a:defRPr sz="2160" u="sng">
                <a:solidFill>
                  <a:srgbClr val="93A359"/>
                </a:solidFill>
              </a:defRPr>
            </a:pP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Cremers</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Gerrets</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Kapata</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Kabika</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Birnie</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Klipstein-Grobusch</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Grobusch</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MP. Tuberculosis patients’ pre-hospital delay and non-compliance with a longstanding DOT programme: a mixed methods study in urban Zambia. BMC Public Health. 2016;16(1):1130.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doi</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10.1186/s12889-016-3771-9. -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 xmlns:ahyp="http://schemas.microsoft.com/office/drawing/2018/hyperlinkcolor" val="tx"/>
                    </a:ext>
                  </a:extLst>
                </a:hlinkClick>
              </a:rPr>
              <a:t>DOI </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 xmlns:ahyp="http://schemas.microsoft.com/office/drawing/2018/hyperlinkcolor" val="tx"/>
                    </a:ext>
                  </a:extLst>
                </a:hlinkClick>
              </a:rPr>
              <a:t>PMC </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 xmlns:ahyp="http://schemas.microsoft.com/office/drawing/2018/hyperlinkcolor" val="tx"/>
                    </a:ext>
                  </a:extLst>
                </a:hlinkClick>
              </a:rPr>
              <a:t>PubMed</a:t>
            </a:r>
            <a:endPar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lgn="l" defTabSz="330200">
              <a:lnSpc>
                <a:spcPct val="100000"/>
              </a:lnSpc>
              <a:buFont typeface="Wingdings" panose="05000000000000000000" pitchFamily="2" charset="2"/>
              <a:buChar char="q"/>
              <a:defRPr sz="2160" u="sng">
                <a:solidFill>
                  <a:srgbClr val="93A359"/>
                </a:solidFill>
              </a:defRPr>
            </a:pP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Tachfouti</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Nejjari</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Benjelloun</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MC,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Berraho</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Elfakir</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 El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Rhazi</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Slama</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 Association between smoking status, other factors and tuberculosis treatment failure in Morocco. Int J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Tuberc</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Lung Dis. 2011;15(6):838–843. </a:t>
            </a:r>
            <a:r>
              <a:rPr lang="en-IN" sz="31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doi</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10.5588/ijtld.10.0437. -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 xmlns:ahyp="http://schemas.microsoft.com/office/drawing/2018/hyperlinkcolor" val="tx"/>
                    </a:ext>
                  </a:extLst>
                </a:hlinkClick>
              </a:rPr>
              <a:t>DOI </a:t>
            </a:r>
            <a:r>
              <a:rPr lang="en-IN" sz="3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IN" sz="31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 xmlns:ahyp="http://schemas.microsoft.com/office/drawing/2018/hyperlinkcolor" val="tx"/>
                    </a:ext>
                  </a:extLst>
                </a:hlinkClick>
              </a:rPr>
              <a:t>PubMed</a:t>
            </a:r>
            <a:endPar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endParaRPr>
          </a:p>
          <a:p>
            <a:pPr marL="457200" indent="-457200" defTabSz="330200">
              <a:lnSpc>
                <a:spcPct val="100000"/>
              </a:lnSpc>
              <a:buFont typeface="Wingdings" panose="05000000000000000000" pitchFamily="2" charset="2"/>
              <a:buChar char="q"/>
              <a:defRPr sz="2160" u="sng">
                <a:solidFill>
                  <a:srgbClr val="93A359"/>
                </a:solidFill>
              </a:defRPr>
            </a:pPr>
            <a:endPar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endParaRPr>
          </a:p>
          <a:p>
            <a:pPr marL="457200" indent="-457200" algn="l" defTabSz="330200">
              <a:lnSpc>
                <a:spcPct val="100000"/>
              </a:lnSpc>
              <a:buFont typeface="Wingdings" panose="05000000000000000000" pitchFamily="2" charset="2"/>
              <a:buChar char="q"/>
              <a:defRPr sz="2160" u="sng">
                <a:solidFill>
                  <a:srgbClr val="93A359"/>
                </a:solidFill>
              </a:defRPr>
            </a:pPr>
            <a:r>
              <a:rPr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https://www.cdc.gov/tb/topic/testing/tbtesttypes.htm#:~:text=The%20TB%20skin%20test%20is%20performed%20by%20injecting%20a%20small,a%20reaction%20on%20the%20arm</a:t>
            </a:r>
            <a:r>
              <a:rPr sz="3100" u="none"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sz="3100" u="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330200">
              <a:lnSpc>
                <a:spcPct val="100000"/>
              </a:lnSpc>
              <a:buFont typeface="Wingdings" panose="05000000000000000000" pitchFamily="2" charset="2"/>
              <a:buChar char="q"/>
              <a:defRPr sz="2160" u="sng">
                <a:solidFill>
                  <a:srgbClr val="93A359"/>
                </a:solidFill>
              </a:defRPr>
            </a:pPr>
            <a:r>
              <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13">
                  <a:extLst>
                    <a:ext uri="{A12FA001-AC4F-418D-AE19-62706E023703}">
                      <ahyp:hlinkClr xmlns="" xmlns:ahyp="http://schemas.microsoft.com/office/drawing/2018/hyperlinkcolor" val="tx"/>
                    </a:ext>
                  </a:extLst>
                </a:hlinkClick>
              </a:rPr>
              <a:t>ttps://medlineplus.gov/tuberculosis.html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8895E-117D-C1C5-CB24-9274C211669E}"/>
              </a:ext>
            </a:extLst>
          </p:cNvPr>
          <p:cNvSpPr>
            <a:spLocks noGrp="1"/>
          </p:cNvSpPr>
          <p:nvPr>
            <p:ph type="title"/>
          </p:nvPr>
        </p:nvSpPr>
        <p:spPr/>
        <p:txBody>
          <a:bodyPr/>
          <a:lstStyle/>
          <a:p>
            <a:r>
              <a:rPr lang="en-IN" dirty="0"/>
              <a:t>TEAM WORK </a:t>
            </a:r>
          </a:p>
        </p:txBody>
      </p:sp>
      <p:sp>
        <p:nvSpPr>
          <p:cNvPr id="3" name="Content Placeholder 2">
            <a:extLst>
              <a:ext uri="{FF2B5EF4-FFF2-40B4-BE49-F238E27FC236}">
                <a16:creationId xmlns="" xmlns:a16="http://schemas.microsoft.com/office/drawing/2014/main" id="{8534FC73-8FC0-A05D-47BD-83BD55745F45}"/>
              </a:ext>
            </a:extLst>
          </p:cNvPr>
          <p:cNvSpPr>
            <a:spLocks noGrp="1"/>
          </p:cNvSpPr>
          <p:nvPr>
            <p:ph sz="quarter" idx="13"/>
          </p:nvPr>
        </p:nvSpPr>
        <p:spPr/>
        <p:txBody>
          <a:bodyPr>
            <a:normAutofit/>
          </a:bodyPr>
          <a:lstStyle/>
          <a:p>
            <a:pPr>
              <a:defRPr>
                <a:latin typeface="Arial"/>
                <a:ea typeface="Arial"/>
                <a:cs typeface="Arial"/>
                <a:sym typeface="Arial"/>
              </a:defRPr>
            </a:pPr>
            <a:r>
              <a:rPr lang="en-IN" sz="4000" b="1" dirty="0">
                <a:latin typeface="Calibri" panose="020F0502020204030204" pitchFamily="34" charset="0"/>
                <a:ea typeface="Calibri" panose="020F0502020204030204" pitchFamily="34" charset="0"/>
                <a:cs typeface="Calibri" panose="020F0502020204030204" pitchFamily="34" charset="0"/>
              </a:rPr>
              <a:t>Raga Jyothsna Ravipalli </a:t>
            </a: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cap="none" dirty="0">
                <a:latin typeface="Calibri" panose="020F0502020204030204" pitchFamily="34" charset="0"/>
                <a:ea typeface="Calibri" panose="020F0502020204030204" pitchFamily="34" charset="0"/>
                <a:cs typeface="Calibri" panose="020F0502020204030204" pitchFamily="34" charset="0"/>
              </a:rPr>
              <a:t>Descriptive statistics, </a:t>
            </a:r>
            <a:r>
              <a:rPr lang="en-US" sz="4000" cap="none" dirty="0">
                <a:latin typeface="Calibri" panose="020F0502020204030204" pitchFamily="34" charset="0"/>
                <a:ea typeface="Calibri" panose="020F0502020204030204" pitchFamily="34" charset="0"/>
                <a:cs typeface="Calibri" panose="020F0502020204030204" pitchFamily="34" charset="0"/>
              </a:rPr>
              <a:t>statistical significance of tb case estimates,</a:t>
            </a:r>
            <a:r>
              <a:rPr lang="en-IN" cap="none" dirty="0">
                <a:latin typeface="Calibri" panose="020F0502020204030204" pitchFamily="34" charset="0"/>
                <a:ea typeface="Calibri" panose="020F0502020204030204" pitchFamily="34" charset="0"/>
                <a:cs typeface="Calibri" panose="020F0502020204030204" pitchFamily="34" charset="0"/>
              </a:rPr>
              <a:t> T</a:t>
            </a:r>
            <a:r>
              <a:rPr lang="en-IN" sz="4000" cap="none" dirty="0">
                <a:latin typeface="Calibri" panose="020F0502020204030204" pitchFamily="34" charset="0"/>
                <a:ea typeface="Calibri" panose="020F0502020204030204" pitchFamily="34" charset="0"/>
                <a:cs typeface="Calibri" panose="020F0502020204030204" pitchFamily="34" charset="0"/>
              </a:rPr>
              <a:t> test analysis, linear regression analysis and multiple regression analysis , discussion</a:t>
            </a:r>
          </a:p>
          <a:p>
            <a:pPr>
              <a:defRPr>
                <a:latin typeface="Arial"/>
                <a:ea typeface="Arial"/>
                <a:cs typeface="Arial"/>
                <a:sym typeface="Arial"/>
              </a:defRPr>
            </a:pPr>
            <a:r>
              <a:rPr lang="en-IN" sz="4000" b="1" dirty="0">
                <a:latin typeface="Calibri" panose="020F0502020204030204" pitchFamily="34" charset="0"/>
                <a:ea typeface="Calibri" panose="020F0502020204030204" pitchFamily="34" charset="0"/>
                <a:cs typeface="Calibri" panose="020F0502020204030204" pitchFamily="34" charset="0"/>
              </a:rPr>
              <a:t>Venkata </a:t>
            </a:r>
            <a:r>
              <a:rPr lang="en-IN" sz="4000" b="1" dirty="0" err="1">
                <a:latin typeface="Calibri" panose="020F0502020204030204" pitchFamily="34" charset="0"/>
                <a:ea typeface="Calibri" panose="020F0502020204030204" pitchFamily="34" charset="0"/>
                <a:cs typeface="Calibri" panose="020F0502020204030204" pitchFamily="34" charset="0"/>
              </a:rPr>
              <a:t>Prathap</a:t>
            </a:r>
            <a:r>
              <a:rPr lang="en-IN" sz="4000" b="1" dirty="0">
                <a:latin typeface="Calibri" panose="020F0502020204030204" pitchFamily="34" charset="0"/>
                <a:ea typeface="Calibri" panose="020F0502020204030204" pitchFamily="34" charset="0"/>
                <a:cs typeface="Calibri" panose="020F0502020204030204" pitchFamily="34" charset="0"/>
              </a:rPr>
              <a:t> Reddy </a:t>
            </a:r>
            <a:r>
              <a:rPr lang="en-IN" sz="4000" b="1" dirty="0" err="1">
                <a:latin typeface="Calibri" panose="020F0502020204030204" pitchFamily="34" charset="0"/>
                <a:ea typeface="Calibri" panose="020F0502020204030204" pitchFamily="34" charset="0"/>
                <a:cs typeface="Calibri" panose="020F0502020204030204" pitchFamily="34" charset="0"/>
              </a:rPr>
              <a:t>Rachamalla</a:t>
            </a:r>
            <a:r>
              <a:rPr lang="en-IN" sz="4000" dirty="0">
                <a:latin typeface="Calibri" panose="020F0502020204030204" pitchFamily="34" charset="0"/>
                <a:ea typeface="Calibri" panose="020F0502020204030204" pitchFamily="34" charset="0"/>
                <a:cs typeface="Calibri" panose="020F0502020204030204" pitchFamily="34" charset="0"/>
              </a:rPr>
              <a:t> – </a:t>
            </a:r>
            <a:r>
              <a:rPr lang="en-IN" sz="4000" cap="none" dirty="0">
                <a:latin typeface="Calibri" panose="020F0502020204030204" pitchFamily="34" charset="0"/>
                <a:ea typeface="Calibri" panose="020F0502020204030204" pitchFamily="34" charset="0"/>
                <a:cs typeface="Calibri" panose="020F0502020204030204" pitchFamily="34" charset="0"/>
              </a:rPr>
              <a:t>Handling and cleaning of missing data, test for normality, </a:t>
            </a:r>
            <a:r>
              <a:rPr lang="en-IN" sz="4000" cap="none" dirty="0" err="1" smtClean="0">
                <a:latin typeface="Calibri" panose="020F0502020204030204" pitchFamily="34" charset="0"/>
                <a:ea typeface="Calibri" panose="020F0502020204030204" pitchFamily="34" charset="0"/>
                <a:cs typeface="Calibri" panose="020F0502020204030204" pitchFamily="34" charset="0"/>
              </a:rPr>
              <a:t>heatmap</a:t>
            </a:r>
            <a:r>
              <a:rPr lang="en-IN" sz="4000" cap="none" dirty="0" smtClean="0">
                <a:latin typeface="Calibri" panose="020F0502020204030204" pitchFamily="34" charset="0"/>
                <a:ea typeface="Calibri" panose="020F0502020204030204" pitchFamily="34" charset="0"/>
                <a:cs typeface="Calibri" panose="020F0502020204030204" pitchFamily="34" charset="0"/>
              </a:rPr>
              <a:t> of </a:t>
            </a:r>
            <a:r>
              <a:rPr lang="en-IN" sz="4000" cap="none" smtClean="0">
                <a:latin typeface="Calibri" panose="020F0502020204030204" pitchFamily="34" charset="0"/>
                <a:ea typeface="Calibri" panose="020F0502020204030204" pitchFamily="34" charset="0"/>
                <a:cs typeface="Calibri" panose="020F0502020204030204" pitchFamily="34" charset="0"/>
              </a:rPr>
              <a:t>TB </a:t>
            </a:r>
            <a:r>
              <a:rPr lang="en-IN" cap="none" smtClean="0">
                <a:latin typeface="Calibri" panose="020F0502020204030204" pitchFamily="34" charset="0"/>
                <a:ea typeface="Calibri" panose="020F0502020204030204" pitchFamily="34" charset="0"/>
                <a:cs typeface="Calibri" panose="020F0502020204030204" pitchFamily="34" charset="0"/>
              </a:rPr>
              <a:t>burden, </a:t>
            </a:r>
            <a:r>
              <a:rPr lang="en-IN" sz="4000" cap="none" smtClean="0">
                <a:latin typeface="Calibri" panose="020F0502020204030204" pitchFamily="34" charset="0"/>
                <a:ea typeface="Calibri" panose="020F0502020204030204" pitchFamily="34" charset="0"/>
                <a:cs typeface="Calibri" panose="020F0502020204030204" pitchFamily="34" charset="0"/>
              </a:rPr>
              <a:t>frequency </a:t>
            </a:r>
            <a:r>
              <a:rPr lang="en-IN" sz="4000" cap="none" dirty="0">
                <a:latin typeface="Calibri" panose="020F0502020204030204" pitchFamily="34" charset="0"/>
                <a:ea typeface="Calibri" panose="020F0502020204030204" pitchFamily="34" charset="0"/>
                <a:cs typeface="Calibri" panose="020F0502020204030204" pitchFamily="34" charset="0"/>
              </a:rPr>
              <a:t>distribution of </a:t>
            </a:r>
            <a:r>
              <a:rPr lang="en-IN" sz="4000" cap="none" dirty="0" err="1">
                <a:latin typeface="Calibri" panose="020F0502020204030204" pitchFamily="34" charset="0"/>
                <a:ea typeface="Calibri" panose="020F0502020204030204" pitchFamily="34" charset="0"/>
                <a:cs typeface="Calibri" panose="020F0502020204030204" pitchFamily="34" charset="0"/>
              </a:rPr>
              <a:t>tb</a:t>
            </a:r>
            <a:r>
              <a:rPr lang="en-IN" sz="4000" cap="none" dirty="0">
                <a:latin typeface="Calibri" panose="020F0502020204030204" pitchFamily="34" charset="0"/>
                <a:ea typeface="Calibri" panose="020F0502020204030204" pitchFamily="34" charset="0"/>
                <a:cs typeface="Calibri" panose="020F0502020204030204" pitchFamily="34" charset="0"/>
              </a:rPr>
              <a:t> </a:t>
            </a:r>
            <a:r>
              <a:rPr lang="en-IN" sz="4000" cap="none" dirty="0" smtClean="0">
                <a:latin typeface="Calibri" panose="020F0502020204030204" pitchFamily="34" charset="0"/>
                <a:ea typeface="Calibri" panose="020F0502020204030204" pitchFamily="34" charset="0"/>
                <a:cs typeface="Calibri" panose="020F0502020204030204" pitchFamily="34" charset="0"/>
              </a:rPr>
              <a:t>cases, </a:t>
            </a:r>
            <a:r>
              <a:rPr lang="en-IN" sz="4000" cap="none" dirty="0">
                <a:latin typeface="Calibri" panose="020F0502020204030204" pitchFamily="34" charset="0"/>
                <a:ea typeface="Calibri" panose="020F0502020204030204" pitchFamily="34" charset="0"/>
                <a:cs typeface="Calibri" panose="020F0502020204030204" pitchFamily="34" charset="0"/>
              </a:rPr>
              <a:t>conclusion</a:t>
            </a:r>
          </a:p>
          <a:p>
            <a:pPr algn="l">
              <a:defRPr>
                <a:latin typeface="Arial"/>
                <a:ea typeface="Arial"/>
                <a:cs typeface="Arial"/>
                <a:sym typeface="Arial"/>
              </a:defRPr>
            </a:pPr>
            <a:r>
              <a:rPr lang="en-IN" sz="4000" b="1" dirty="0">
                <a:latin typeface="Calibri" panose="020F0502020204030204" pitchFamily="34" charset="0"/>
                <a:ea typeface="Calibri" panose="020F0502020204030204" pitchFamily="34" charset="0"/>
                <a:cs typeface="Calibri" panose="020F0502020204030204" pitchFamily="34" charset="0"/>
              </a:rPr>
              <a:t>Deeksha </a:t>
            </a:r>
            <a:r>
              <a:rPr lang="en-IN" sz="4000" b="1" dirty="0" err="1">
                <a:latin typeface="Calibri" panose="020F0502020204030204" pitchFamily="34" charset="0"/>
                <a:ea typeface="Calibri" panose="020F0502020204030204" pitchFamily="34" charset="0"/>
                <a:cs typeface="Calibri" panose="020F0502020204030204" pitchFamily="34" charset="0"/>
              </a:rPr>
              <a:t>Charagondla</a:t>
            </a:r>
            <a:r>
              <a:rPr lang="en-IN" sz="4000" b="1" dirty="0">
                <a:latin typeface="Calibri" panose="020F0502020204030204" pitchFamily="34" charset="0"/>
                <a:ea typeface="Calibri" panose="020F0502020204030204" pitchFamily="34" charset="0"/>
                <a:cs typeface="Calibri" panose="020F0502020204030204" pitchFamily="34" charset="0"/>
              </a:rPr>
              <a:t> </a:t>
            </a: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cap="none" dirty="0">
                <a:latin typeface="Calibri" panose="020F0502020204030204" pitchFamily="34" charset="0"/>
                <a:ea typeface="Calibri" panose="020F0502020204030204" pitchFamily="34" charset="0"/>
                <a:cs typeface="Calibri" panose="020F0502020204030204" pitchFamily="34" charset="0"/>
              </a:rPr>
              <a:t>Chi square test, </a:t>
            </a:r>
            <a:r>
              <a:rPr lang="en-IN" cap="none" dirty="0" err="1">
                <a:latin typeface="Calibri" panose="020F0502020204030204" pitchFamily="34" charset="0"/>
                <a:ea typeface="Calibri" panose="020F0502020204030204" pitchFamily="34" charset="0"/>
                <a:cs typeface="Calibri" panose="020F0502020204030204" pitchFamily="34" charset="0"/>
              </a:rPr>
              <a:t>A</a:t>
            </a:r>
            <a:r>
              <a:rPr lang="en-IN" sz="4000" cap="none" dirty="0" err="1">
                <a:latin typeface="Calibri" panose="020F0502020204030204" pitchFamily="34" charset="0"/>
                <a:ea typeface="Calibri" panose="020F0502020204030204" pitchFamily="34" charset="0"/>
                <a:cs typeface="Calibri" panose="020F0502020204030204" pitchFamily="34" charset="0"/>
              </a:rPr>
              <a:t>nova</a:t>
            </a:r>
            <a:r>
              <a:rPr lang="en-IN" sz="4000" cap="none" dirty="0">
                <a:latin typeface="Calibri" panose="020F0502020204030204" pitchFamily="34" charset="0"/>
                <a:ea typeface="Calibri" panose="020F0502020204030204" pitchFamily="34" charset="0"/>
                <a:cs typeface="Calibri" panose="020F0502020204030204" pitchFamily="34" charset="0"/>
              </a:rPr>
              <a:t>, </a:t>
            </a:r>
            <a:r>
              <a:rPr lang="en-IN" sz="4000" cap="none" dirty="0" err="1">
                <a:latin typeface="Calibri" panose="020F0502020204030204" pitchFamily="34" charset="0"/>
                <a:ea typeface="Calibri" panose="020F0502020204030204" pitchFamily="34" charset="0"/>
                <a:cs typeface="Calibri" panose="020F0502020204030204" pitchFamily="34" charset="0"/>
              </a:rPr>
              <a:t>tukey’s</a:t>
            </a:r>
            <a:r>
              <a:rPr lang="en-IN" sz="4000" cap="none" dirty="0">
                <a:latin typeface="Calibri" panose="020F0502020204030204" pitchFamily="34" charset="0"/>
                <a:ea typeface="Calibri" panose="020F0502020204030204" pitchFamily="34" charset="0"/>
                <a:cs typeface="Calibri" panose="020F0502020204030204" pitchFamily="34" charset="0"/>
              </a:rPr>
              <a:t> honesty test, scattered plot between best and low variables, discussion, conclusion</a:t>
            </a:r>
          </a:p>
          <a:p>
            <a:r>
              <a:rPr lang="en-IN" sz="4000" b="1" dirty="0">
                <a:latin typeface="Calibri" panose="020F0502020204030204" pitchFamily="34" charset="0"/>
                <a:ea typeface="Calibri" panose="020F0502020204030204" pitchFamily="34" charset="0"/>
                <a:cs typeface="Calibri" panose="020F0502020204030204" pitchFamily="34" charset="0"/>
              </a:rPr>
              <a:t>Laxmi Chaitanya </a:t>
            </a:r>
            <a:r>
              <a:rPr lang="en-IN" sz="4000" b="1" dirty="0" err="1">
                <a:latin typeface="Calibri" panose="020F0502020204030204" pitchFamily="34" charset="0"/>
                <a:ea typeface="Calibri" panose="020F0502020204030204" pitchFamily="34" charset="0"/>
                <a:cs typeface="Calibri" panose="020F0502020204030204" pitchFamily="34" charset="0"/>
              </a:rPr>
              <a:t>Garige</a:t>
            </a:r>
            <a:r>
              <a:rPr lang="en-IN" sz="4000" b="1" dirty="0">
                <a:latin typeface="Calibri" panose="020F0502020204030204" pitchFamily="34" charset="0"/>
                <a:ea typeface="Calibri" panose="020F0502020204030204" pitchFamily="34" charset="0"/>
                <a:cs typeface="Calibri" panose="020F0502020204030204" pitchFamily="34" charset="0"/>
              </a:rPr>
              <a:t> </a:t>
            </a:r>
            <a:r>
              <a:rPr lang="en-IN" sz="4000" dirty="0">
                <a:latin typeface="Calibri" panose="020F0502020204030204" pitchFamily="34" charset="0"/>
                <a:ea typeface="Calibri" panose="020F0502020204030204" pitchFamily="34" charset="0"/>
                <a:cs typeface="Calibri" panose="020F0502020204030204" pitchFamily="34" charset="0"/>
              </a:rPr>
              <a:t>–  </a:t>
            </a:r>
            <a:r>
              <a:rPr lang="en-IN" sz="4000" cap="none" dirty="0">
                <a:latin typeface="Calibri" panose="020F0502020204030204" pitchFamily="34" charset="0"/>
                <a:ea typeface="Calibri" panose="020F0502020204030204" pitchFamily="34" charset="0"/>
                <a:cs typeface="Calibri" panose="020F0502020204030204" pitchFamily="34" charset="0"/>
              </a:rPr>
              <a:t>Introduction to tuberculosis, analysing tuberculosis by age and sex, statistical overview, leveraging data in tb control effects, discussion</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2869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Google Shape;497;p80"/>
          <p:cNvSpPr txBox="1">
            <a:spLocks noGrp="1"/>
          </p:cNvSpPr>
          <p:nvPr>
            <p:ph type="ctrTitle"/>
          </p:nvPr>
        </p:nvSpPr>
        <p:spPr>
          <a:prstGeom prst="rect">
            <a:avLst/>
          </a:prstGeom>
        </p:spPr>
        <p:txBody>
          <a:bodyPr>
            <a:normAutofit/>
          </a:bodyPr>
          <a:lstStyle/>
          <a:p>
            <a:pPr defTabSz="544830">
              <a:defRPr sz="7392"/>
            </a:pPr>
            <a:r>
              <a:rPr dirty="0"/>
              <a:t/>
            </a:r>
            <a:br>
              <a:rPr dirty="0"/>
            </a:br>
            <a:r>
              <a:rPr dirty="0"/>
              <a:t/>
            </a:r>
            <a:br>
              <a:rPr dirty="0"/>
            </a:br>
            <a:r>
              <a:rPr dirty="0"/>
              <a:t/>
            </a:r>
            <a:br>
              <a:rPr dirty="0"/>
            </a:br>
            <a:r>
              <a:rPr dirty="0"/>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Google Shape;70;p11"/>
          <p:cNvSpPr txBox="1">
            <a:spLocks noGrp="1"/>
          </p:cNvSpPr>
          <p:nvPr>
            <p:ph type="ctrTitle"/>
          </p:nvPr>
        </p:nvSpPr>
        <p:spPr>
          <a:xfrm>
            <a:off x="3648726" y="589027"/>
            <a:ext cx="16640013" cy="926015"/>
          </a:xfrm>
          <a:prstGeom prst="rect">
            <a:avLst/>
          </a:prstGeom>
        </p:spPr>
        <p:txBody>
          <a:bodyPr/>
          <a:lstStyle>
            <a:lvl1pPr defTabSz="396239">
              <a:defRPr sz="5376"/>
            </a:lvl1pPr>
          </a:lstStyle>
          <a:p>
            <a:r>
              <a:rPr dirty="0"/>
              <a:t>Tuberculosis: A Statistical Overview</a:t>
            </a:r>
          </a:p>
        </p:txBody>
      </p:sp>
      <p:sp>
        <p:nvSpPr>
          <p:cNvPr id="138" name="Google Shape;71;p11"/>
          <p:cNvSpPr txBox="1">
            <a:spLocks noGrp="1"/>
          </p:cNvSpPr>
          <p:nvPr>
            <p:ph type="subTitle" idx="1"/>
          </p:nvPr>
        </p:nvSpPr>
        <p:spPr>
          <a:xfrm>
            <a:off x="428698" y="2136764"/>
            <a:ext cx="9724296" cy="10064194"/>
          </a:xfrm>
          <a:prstGeom prst="rect">
            <a:avLst/>
          </a:prstGeom>
        </p:spPr>
        <p:txBody>
          <a:bodyPr>
            <a:noAutofit/>
          </a:bodyPr>
          <a:lstStyle/>
          <a:p>
            <a:pPr marL="514350" indent="-514350" algn="l" defTabSz="462280">
              <a:buFont typeface="Wingdings" panose="05000000000000000000" pitchFamily="2" charset="2"/>
              <a:buChar char="q"/>
              <a:defRPr sz="2464"/>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In 2021, TB incidence rates ranged significantly, with countries like Afghanistan reporting 16000 cases in the 0-14 age group.</a:t>
            </a:r>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lgn="l" defTabSz="462280">
              <a:defRPr sz="2464"/>
            </a:pP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14350" indent="-514350" algn="l" defTabSz="462280">
              <a:buFont typeface="Wingdings" panose="05000000000000000000" pitchFamily="2" charset="2"/>
              <a:buChar char="q"/>
              <a:defRPr sz="2464"/>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gender distribution of TB shows disparities: in Afghanistan, 7600 reported cases were female, and 8200 male in the same age group.</a:t>
            </a: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462280">
              <a:defRPr sz="2464"/>
            </a:pP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14350" indent="-514350" algn="l" defTabSz="462280">
              <a:buFont typeface="Wingdings" panose="05000000000000000000" pitchFamily="2" charset="2"/>
              <a:buChar char="q"/>
              <a:defRPr sz="2464"/>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The global treatment success rate for TB was approximately 85%, yet drug-resistant TB remains a public health crisis.</a:t>
            </a: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462280">
              <a:defRPr sz="2464"/>
            </a:pP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14350" indent="-514350" algn="l" defTabSz="462280">
              <a:buFont typeface="Wingdings" panose="05000000000000000000" pitchFamily="2" charset="2"/>
              <a:buChar char="q"/>
              <a:defRPr sz="2464"/>
            </a:pPr>
            <a:r>
              <a:rPr sz="2800" b="1" dirty="0">
                <a:solidFill>
                  <a:schemeClr val="tx1"/>
                </a:solidFill>
                <a:latin typeface="Calibri" panose="020F0502020204030204" pitchFamily="34" charset="0"/>
                <a:ea typeface="Calibri" panose="020F0502020204030204" pitchFamily="34" charset="0"/>
                <a:cs typeface="Calibri" panose="020F0502020204030204" pitchFamily="34" charset="0"/>
              </a:rPr>
              <a:t>In high TB burden countries, the age group of 15-24 shows a high incidence, underlining the need for targeted interventions in young adults.</a:t>
            </a:r>
          </a:p>
        </p:txBody>
      </p:sp>
      <p:pic>
        <p:nvPicPr>
          <p:cNvPr id="139" name="Google Shape;77;p12" descr="Google Shape;77;p12"/>
          <p:cNvPicPr>
            <a:picLocks noChangeAspect="1"/>
          </p:cNvPicPr>
          <p:nvPr/>
        </p:nvPicPr>
        <p:blipFill>
          <a:blip r:embed="rId2"/>
          <a:stretch>
            <a:fillRect/>
          </a:stretch>
        </p:blipFill>
        <p:spPr>
          <a:xfrm>
            <a:off x="10846676" y="2136764"/>
            <a:ext cx="12667193" cy="7615219"/>
          </a:xfrm>
          <a:prstGeom prst="rect">
            <a:avLst/>
          </a:prstGeom>
          <a:ln w="12700">
            <a:miter lim="400000"/>
          </a:ln>
        </p:spPr>
      </p:pic>
      <p:sp>
        <p:nvSpPr>
          <p:cNvPr id="140" name="Google Shape;76;p12"/>
          <p:cNvSpPr txBox="1"/>
          <p:nvPr/>
        </p:nvSpPr>
        <p:spPr>
          <a:xfrm>
            <a:off x="11209981" y="10373705"/>
            <a:ext cx="13174019"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sz="3200" dirty="0">
                <a:latin typeface="Calibri" panose="020F0502020204030204" pitchFamily="34" charset="0"/>
                <a:ea typeface="Calibri" panose="020F0502020204030204" pitchFamily="34" charset="0"/>
                <a:cs typeface="Calibri" panose="020F0502020204030204" pitchFamily="34" charset="0"/>
              </a:rPr>
              <a:t>Distribution of TB patients</a:t>
            </a:r>
            <a:r>
              <a:rPr lang="en-IN" sz="3200" dirty="0">
                <a:latin typeface="Calibri" panose="020F0502020204030204" pitchFamily="34" charset="0"/>
                <a:ea typeface="Calibri" panose="020F0502020204030204" pitchFamily="34" charset="0"/>
                <a:cs typeface="Calibri" panose="020F0502020204030204" pitchFamily="34" charset="0"/>
              </a:rPr>
              <a:t> </a:t>
            </a:r>
            <a:r>
              <a:rPr sz="3200" dirty="0">
                <a:latin typeface="Calibri" panose="020F0502020204030204" pitchFamily="34" charset="0"/>
                <a:ea typeface="Calibri" panose="020F0502020204030204" pitchFamily="34" charset="0"/>
                <a:cs typeface="Calibri" panose="020F0502020204030204" pitchFamily="34" charset="0"/>
              </a:rPr>
              <a:t> by sex and age 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83;p13"/>
          <p:cNvSpPr txBox="1">
            <a:spLocks noGrp="1"/>
          </p:cNvSpPr>
          <p:nvPr>
            <p:ph type="ctrTitle"/>
          </p:nvPr>
        </p:nvSpPr>
        <p:spPr>
          <a:prstGeom prst="rect">
            <a:avLst/>
          </a:prstGeom>
        </p:spPr>
        <p:txBody>
          <a:bodyPr/>
          <a:lstStyle/>
          <a:p>
            <a:pPr>
              <a:defRPr sz="5000" b="1">
                <a:solidFill>
                  <a:srgbClr val="FFF2CC"/>
                </a:solidFill>
                <a:latin typeface="Tahoma"/>
                <a:ea typeface="Tahoma"/>
                <a:cs typeface="Tahoma"/>
                <a:sym typeface="Tahoma"/>
              </a:defRPr>
            </a:pPr>
            <a:r>
              <a:t> </a:t>
            </a:r>
            <a:r>
              <a:rPr>
                <a:solidFill>
                  <a:srgbClr val="070706"/>
                </a:solidFill>
              </a:rPr>
              <a:t>BACKGROUND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89;p14"/>
          <p:cNvSpPr txBox="1">
            <a:spLocks noGrp="1"/>
          </p:cNvSpPr>
          <p:nvPr>
            <p:ph type="ctrTitle"/>
          </p:nvPr>
        </p:nvSpPr>
        <p:spPr>
          <a:xfrm>
            <a:off x="445101" y="289008"/>
            <a:ext cx="23493798" cy="1444598"/>
          </a:xfrm>
          <a:prstGeom prst="rect">
            <a:avLst/>
          </a:prstGeom>
        </p:spPr>
        <p:txBody>
          <a:bodyPr>
            <a:normAutofit/>
          </a:bodyPr>
          <a:lstStyle>
            <a:lvl1pPr defTabSz="652145">
              <a:defRPr sz="8848"/>
            </a:lvl1pPr>
          </a:lstStyle>
          <a:p>
            <a:r>
              <a:t>Tuberculosis: The Silent Epidemic</a:t>
            </a:r>
          </a:p>
        </p:txBody>
      </p:sp>
      <p:sp>
        <p:nvSpPr>
          <p:cNvPr id="145" name="Google Shape;90;p14"/>
          <p:cNvSpPr txBox="1">
            <a:spLocks noGrp="1"/>
          </p:cNvSpPr>
          <p:nvPr>
            <p:ph type="subTitle" idx="1"/>
          </p:nvPr>
        </p:nvSpPr>
        <p:spPr>
          <a:xfrm>
            <a:off x="3282098" y="2210724"/>
            <a:ext cx="17819804" cy="3159803"/>
          </a:xfrm>
          <a:prstGeom prst="rect">
            <a:avLst/>
          </a:prstGeom>
        </p:spPr>
        <p:txBody>
          <a:bodyPr>
            <a:noAutofit/>
          </a:bodyPr>
          <a:lstStyle/>
          <a:p>
            <a:pPr marL="457200" indent="-457200" algn="just" defTabSz="520065">
              <a:buFont typeface="Wingdings" panose="05000000000000000000" pitchFamily="2" charset="2"/>
              <a:buChar char="q"/>
              <a:defRPr sz="2772"/>
            </a:pPr>
            <a:r>
              <a:rPr sz="2800" b="1" dirty="0">
                <a:latin typeface="Calibri" panose="020F0502020204030204" pitchFamily="34" charset="0"/>
                <a:ea typeface="Calibri" panose="020F0502020204030204" pitchFamily="34" charset="0"/>
                <a:cs typeface="Calibri" panose="020F0502020204030204" pitchFamily="34" charset="0"/>
              </a:rPr>
              <a:t>Tuberculosis (TB) is a bacterial infection caused by Mycobacterium tuberculosis.</a:t>
            </a:r>
          </a:p>
          <a:p>
            <a:pPr marL="457200" indent="-457200" algn="just" defTabSz="520065">
              <a:buFont typeface="Wingdings" panose="05000000000000000000" pitchFamily="2" charset="2"/>
              <a:buChar char="q"/>
              <a:defRPr sz="2772"/>
            </a:pPr>
            <a:r>
              <a:rPr sz="2800" b="1" dirty="0">
                <a:latin typeface="Calibri" panose="020F0502020204030204" pitchFamily="34" charset="0"/>
                <a:ea typeface="Calibri" panose="020F0502020204030204" pitchFamily="34" charset="0"/>
                <a:cs typeface="Calibri" panose="020F0502020204030204" pitchFamily="34" charset="0"/>
              </a:rPr>
              <a:t>It primarily affects the lungs (pulmonary TB) but can also affect other parts of the body (extra pulmonary TB).</a:t>
            </a:r>
          </a:p>
          <a:p>
            <a:pPr marL="457200" indent="-457200" algn="just" defTabSz="520065">
              <a:buFont typeface="Wingdings" panose="05000000000000000000" pitchFamily="2" charset="2"/>
              <a:buChar char="q"/>
              <a:defRPr sz="2772"/>
            </a:pPr>
            <a:r>
              <a:rPr sz="2800" b="1" dirty="0">
                <a:latin typeface="Calibri" panose="020F0502020204030204" pitchFamily="34" charset="0"/>
                <a:ea typeface="Calibri" panose="020F0502020204030204" pitchFamily="34" charset="0"/>
                <a:cs typeface="Calibri" panose="020F0502020204030204" pitchFamily="34" charset="0"/>
              </a:rPr>
              <a:t>TB is spread through the air when people with lung TB cough, sneeze, or spit.</a:t>
            </a:r>
          </a:p>
          <a:p>
            <a:pPr marL="457200" indent="-457200" algn="just" defTabSz="520065">
              <a:buFont typeface="Wingdings" panose="05000000000000000000" pitchFamily="2" charset="2"/>
              <a:buChar char="q"/>
              <a:defRPr sz="2772"/>
            </a:pPr>
            <a:r>
              <a:rPr sz="2800" b="1" dirty="0">
                <a:latin typeface="Calibri" panose="020F0502020204030204" pitchFamily="34" charset="0"/>
                <a:ea typeface="Calibri" panose="020F0502020204030204" pitchFamily="34" charset="0"/>
                <a:cs typeface="Calibri" panose="020F0502020204030204" pitchFamily="34" charset="0"/>
              </a:rPr>
              <a:t>Symptoms include a persistent cough, fever, night sweats, and weight loss.</a:t>
            </a:r>
          </a:p>
          <a:p>
            <a:pPr marL="457200" indent="-457200" algn="just" defTabSz="520065">
              <a:buFont typeface="Wingdings" panose="05000000000000000000" pitchFamily="2" charset="2"/>
              <a:buChar char="q"/>
              <a:defRPr sz="2772"/>
            </a:pPr>
            <a:r>
              <a:rPr sz="2800" b="1" dirty="0">
                <a:latin typeface="Calibri" panose="020F0502020204030204" pitchFamily="34" charset="0"/>
                <a:ea typeface="Calibri" panose="020F0502020204030204" pitchFamily="34" charset="0"/>
                <a:cs typeface="Calibri" panose="020F0502020204030204" pitchFamily="34" charset="0"/>
              </a:rPr>
              <a:t>If left untreated, TB can be fatal; however, it is largely preventable and treatable with a standard 6-month drug course.</a:t>
            </a:r>
          </a:p>
        </p:txBody>
      </p:sp>
      <p:pic>
        <p:nvPicPr>
          <p:cNvPr id="146" name="Google Shape;96;p15" descr="Google Shape;96;p15"/>
          <p:cNvPicPr>
            <a:picLocks noChangeAspect="1"/>
          </p:cNvPicPr>
          <p:nvPr/>
        </p:nvPicPr>
        <p:blipFill>
          <a:blip r:embed="rId2"/>
          <a:stretch>
            <a:fillRect/>
          </a:stretch>
        </p:blipFill>
        <p:spPr>
          <a:xfrm>
            <a:off x="7798584" y="6654516"/>
            <a:ext cx="11493979" cy="5989640"/>
          </a:xfrm>
          <a:prstGeom prst="rect">
            <a:avLst/>
          </a:prstGeom>
          <a:ln w="12700">
            <a:miter lim="400000"/>
          </a:ln>
        </p:spPr>
      </p:pic>
      <p:sp>
        <p:nvSpPr>
          <p:cNvPr id="147" name="Chest X-ray - Pulmonary disease - Tuberculosis"/>
          <p:cNvSpPr txBox="1"/>
          <p:nvPr/>
        </p:nvSpPr>
        <p:spPr>
          <a:xfrm>
            <a:off x="9174359" y="12849250"/>
            <a:ext cx="7802970"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3200" dirty="0">
                <a:latin typeface="Calibri" panose="020F0502020204030204" pitchFamily="34" charset="0"/>
                <a:ea typeface="Calibri" panose="020F0502020204030204" pitchFamily="34" charset="0"/>
                <a:cs typeface="Calibri" panose="020F0502020204030204" pitchFamily="34" charset="0"/>
              </a:rPr>
              <a:t>Chest X-ray - Pulmonary disease - Tuberculosis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02;p16"/>
          <p:cNvSpPr txBox="1">
            <a:spLocks noGrp="1"/>
          </p:cNvSpPr>
          <p:nvPr>
            <p:ph type="ctrTitle"/>
          </p:nvPr>
        </p:nvSpPr>
        <p:spPr>
          <a:xfrm>
            <a:off x="3988985" y="298826"/>
            <a:ext cx="17315893" cy="924415"/>
          </a:xfrm>
          <a:prstGeom prst="rect">
            <a:avLst/>
          </a:prstGeom>
        </p:spPr>
        <p:txBody>
          <a:bodyPr/>
          <a:lstStyle>
            <a:lvl1pPr defTabSz="396239">
              <a:defRPr sz="5376"/>
            </a:lvl1pPr>
          </a:lstStyle>
          <a:p>
            <a:r>
              <a:t>Global Incidence of Tuberculosis</a:t>
            </a:r>
          </a:p>
        </p:txBody>
      </p:sp>
      <p:sp>
        <p:nvSpPr>
          <p:cNvPr id="150" name="Google Shape;103;p16"/>
          <p:cNvSpPr txBox="1">
            <a:spLocks noGrp="1"/>
          </p:cNvSpPr>
          <p:nvPr>
            <p:ph type="subTitle" idx="1"/>
          </p:nvPr>
        </p:nvSpPr>
        <p:spPr>
          <a:xfrm>
            <a:off x="194480" y="2266604"/>
            <a:ext cx="7589010" cy="9888003"/>
          </a:xfrm>
          <a:prstGeom prst="rect">
            <a:avLst/>
          </a:prstGeom>
        </p:spPr>
        <p:txBody>
          <a:bodyPr>
            <a:noAutofit/>
          </a:bodyPr>
          <a:lstStyle/>
          <a:p>
            <a:pPr marL="457200" indent="-457200" algn="l" defTabSz="470534">
              <a:buFont typeface="Wingdings" panose="05000000000000000000" pitchFamily="2" charset="2"/>
              <a:buChar char="q"/>
              <a:defRPr sz="2451"/>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According to the World Health Organization (WHO), TB is one of the top 10 causes of death worldwide.</a:t>
            </a:r>
            <a:endPar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470534">
              <a:defRPr sz="2451"/>
            </a:pP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470534">
              <a:buFont typeface="Wingdings" panose="05000000000000000000" pitchFamily="2" charset="2"/>
              <a:buChar char="q"/>
              <a:defRPr sz="2451"/>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In 2020, there were an estimated 10 million new TB cases worldwide.</a:t>
            </a:r>
          </a:p>
          <a:p>
            <a:pPr algn="l" defTabSz="470534">
              <a:defRPr sz="2451"/>
            </a:pP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470534">
              <a:buFont typeface="Wingdings" panose="05000000000000000000" pitchFamily="2" charset="2"/>
              <a:buChar char="q"/>
              <a:defRPr sz="2451"/>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highest burden of TB is in the WHO regions of Africa, South-East Asia, and the Western Pacific.</a:t>
            </a:r>
            <a:endPar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defTabSz="470534">
              <a:defRPr sz="2451"/>
            </a:pPr>
            <a:endParaRPr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l" defTabSz="470534">
              <a:buFont typeface="Wingdings" panose="05000000000000000000" pitchFamily="2" charset="2"/>
              <a:buChar char="q"/>
              <a:defRPr sz="2451"/>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Multi-drug-resistant TB (MDR-TB) is a growing concern, with an estimated 465,000 cases in 2019.</a:t>
            </a:r>
          </a:p>
        </p:txBody>
      </p:sp>
      <p:pic>
        <p:nvPicPr>
          <p:cNvPr id="151" name="Google Shape;109;p17" descr="Google Shape;109;p17"/>
          <p:cNvPicPr>
            <a:picLocks noChangeAspect="1"/>
          </p:cNvPicPr>
          <p:nvPr/>
        </p:nvPicPr>
        <p:blipFill>
          <a:blip r:embed="rId2"/>
          <a:stretch>
            <a:fillRect/>
          </a:stretch>
        </p:blipFill>
        <p:spPr>
          <a:xfrm>
            <a:off x="7783490" y="2266604"/>
            <a:ext cx="16355277" cy="8905887"/>
          </a:xfrm>
          <a:prstGeom prst="rect">
            <a:avLst/>
          </a:prstGeom>
          <a:ln w="12700">
            <a:miter lim="400000"/>
          </a:ln>
        </p:spPr>
      </p:pic>
      <p:sp>
        <p:nvSpPr>
          <p:cNvPr id="152" name="TB Trends Over Time"/>
          <p:cNvSpPr txBox="1"/>
          <p:nvPr/>
        </p:nvSpPr>
        <p:spPr>
          <a:xfrm>
            <a:off x="12192000" y="11449396"/>
            <a:ext cx="7465647"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r>
              <a:rPr sz="3200" dirty="0"/>
              <a:t>TB Trends Over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115;p18"/>
          <p:cNvSpPr txBox="1">
            <a:spLocks noGrp="1"/>
          </p:cNvSpPr>
          <p:nvPr>
            <p:ph type="ctrTitle"/>
          </p:nvPr>
        </p:nvSpPr>
        <p:spPr>
          <a:xfrm>
            <a:off x="2092348" y="1341007"/>
            <a:ext cx="20199304" cy="2784731"/>
          </a:xfrm>
          <a:prstGeom prst="rect">
            <a:avLst/>
          </a:prstGeom>
        </p:spPr>
        <p:txBody>
          <a:bodyPr>
            <a:normAutofit/>
          </a:bodyPr>
          <a:lstStyle>
            <a:lvl1pPr defTabSz="792479">
              <a:defRPr sz="10752"/>
            </a:lvl1pPr>
          </a:lstStyle>
          <a:p>
            <a:r>
              <a:rPr dirty="0"/>
              <a:t>TB: A Public Health Perspective</a:t>
            </a:r>
          </a:p>
        </p:txBody>
      </p:sp>
      <p:sp>
        <p:nvSpPr>
          <p:cNvPr id="155" name="Google Shape;116;p18"/>
          <p:cNvSpPr txBox="1">
            <a:spLocks noGrp="1"/>
          </p:cNvSpPr>
          <p:nvPr>
            <p:ph type="subTitle" idx="1"/>
          </p:nvPr>
        </p:nvSpPr>
        <p:spPr>
          <a:xfrm>
            <a:off x="1778000" y="6100913"/>
            <a:ext cx="20828000" cy="4881714"/>
          </a:xfrm>
          <a:prstGeom prst="rect">
            <a:avLst/>
          </a:prstGeom>
        </p:spPr>
        <p:txBody>
          <a:bodyPr>
            <a:normAutofit fontScale="92500"/>
          </a:bodyPr>
          <a:lstStyle/>
          <a:p>
            <a:pPr marL="457200" indent="-457200" algn="just" defTabSz="742950">
              <a:buFont typeface="Wingdings" panose="05000000000000000000" pitchFamily="2" charset="2"/>
              <a:buChar char="q"/>
              <a:defRPr sz="3959"/>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TB is a leading cause of death among infectious diseases, particularly among young adults and those with HIV/AIDS.</a:t>
            </a:r>
          </a:p>
          <a:p>
            <a:pPr marL="457200" indent="-457200" algn="just" defTabSz="742950">
              <a:buFont typeface="Wingdings" panose="05000000000000000000" pitchFamily="2" charset="2"/>
              <a:buChar char="q"/>
              <a:defRPr sz="3959"/>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disease is a marker of poverty and inequality, disproportionately affecting marginalized communities.</a:t>
            </a:r>
          </a:p>
          <a:p>
            <a:pPr marL="457200" indent="-457200" algn="just" defTabSz="742950">
              <a:buFont typeface="Wingdings" panose="05000000000000000000" pitchFamily="2" charset="2"/>
              <a:buChar char="q"/>
              <a:defRPr sz="3959"/>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The End TB Strategy by WHO aims to reduce TB deaths by 95% and cut new cases by 90% between 2015 and 2035.</a:t>
            </a:r>
          </a:p>
          <a:p>
            <a:pPr marL="457200" indent="-457200" algn="just" defTabSz="742950">
              <a:buFont typeface="Wingdings" panose="05000000000000000000" pitchFamily="2" charset="2"/>
              <a:buChar char="q"/>
              <a:defRPr sz="3959"/>
            </a:pPr>
            <a:r>
              <a:rPr sz="3200" b="1" dirty="0">
                <a:solidFill>
                  <a:schemeClr val="tx1"/>
                </a:solidFill>
                <a:latin typeface="Calibri" panose="020F0502020204030204" pitchFamily="34" charset="0"/>
                <a:ea typeface="Calibri" panose="020F0502020204030204" pitchFamily="34" charset="0"/>
                <a:cs typeface="Calibri" panose="020F0502020204030204" pitchFamily="34" charset="0"/>
              </a:rPr>
              <a:t>Data analytics in TB is vital for tracking progress, understanding disease dynamics, and planning interventions.</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3291</TotalTime>
  <Words>3600</Words>
  <Application>Microsoft Office PowerPoint</Application>
  <PresentationFormat>Custom</PresentationFormat>
  <Paragraphs>285</Paragraphs>
  <Slides>49</Slides>
  <Notes>23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Droplet</vt:lpstr>
      <vt:lpstr>TUBERCULOSIS (TB) BURDEN ANALYSIS BY AGE AND GENDER</vt:lpstr>
      <vt:lpstr>INTRODUCTION</vt:lpstr>
      <vt:lpstr>TUBERCULOSIS - THE GLOBAL CHALLENGE</vt:lpstr>
      <vt:lpstr>Why Analyze TB by Age and Sex?</vt:lpstr>
      <vt:lpstr>Tuberculosis: A Statistical Overview</vt:lpstr>
      <vt:lpstr> BACKGROUND</vt:lpstr>
      <vt:lpstr>Tuberculosis: The Silent Epidemic</vt:lpstr>
      <vt:lpstr>Global Incidence of Tuberculosis</vt:lpstr>
      <vt:lpstr>TB: A Public Health Perspective</vt:lpstr>
      <vt:lpstr>Leveraging Data in TB Control Efforts</vt:lpstr>
      <vt:lpstr>DATASET VARIABLES</vt:lpstr>
      <vt:lpstr>PowerPoint Presentation</vt:lpstr>
      <vt:lpstr>Dataset Variables ABBREVIATION</vt:lpstr>
      <vt:lpstr>"IMPORTING AND INITIAL CLEANING IN SAS</vt:lpstr>
      <vt:lpstr>PowerPoint Presentation</vt:lpstr>
      <vt:lpstr>Descriptive Statistics </vt:lpstr>
      <vt:lpstr>SUMMARY OF DESCRIPTIVE STATISTICS FOR TB CASES</vt:lpstr>
      <vt:lpstr>PowerPoint Presentation</vt:lpstr>
      <vt:lpstr>TB Cases Descriptive Statistics by Age Group</vt:lpstr>
      <vt:lpstr>Distribution of Estimated TB Cases (Variable: best)</vt:lpstr>
      <vt:lpstr>Frequency Distribution of TB Cases by Age Group</vt:lpstr>
      <vt:lpstr>Distribution of Risk factors across age group</vt:lpstr>
      <vt:lpstr>PowerPoint Presentation</vt:lpstr>
      <vt:lpstr>PowerPoint Presentation</vt:lpstr>
      <vt:lpstr>Average TB Cases by Age Group</vt:lpstr>
      <vt:lpstr>Distribution of TB Cases Across Age Groups</vt:lpstr>
      <vt:lpstr>TESTING FOR NORMALITY IN TB CASE ESTIMATES</vt:lpstr>
      <vt:lpstr>Normality Assessment of TB Case Estimates</vt:lpstr>
      <vt:lpstr>One-Sample T-Test Analysis for Variable “Best” TB Cases</vt:lpstr>
      <vt:lpstr>Confidence Interval on Distribution of Best TB Cases</vt:lpstr>
      <vt:lpstr>Chi-Square Test of Independence by Sex and Risk Factor</vt:lpstr>
      <vt:lpstr>Analysis of Variance (ANOVA) for TB Cases by Sex</vt:lpstr>
      <vt:lpstr>Tukey's Honestly Significant Difference Test</vt:lpstr>
      <vt:lpstr>PowerPoint Presentation</vt:lpstr>
      <vt:lpstr>Relationship between Best Estimate and Lower Bound of TB Cases</vt:lpstr>
      <vt:lpstr>PowerPoint Presentation</vt:lpstr>
      <vt:lpstr>Linear Regression Analysis for 'best' Predicted by 'lo</vt:lpstr>
      <vt:lpstr>PowerPoint Presentation</vt:lpstr>
      <vt:lpstr>MULTIPLE REGRESSION MODEL SELECTION </vt:lpstr>
      <vt:lpstr>PowerPoint Presentation</vt:lpstr>
      <vt:lpstr>PowerPoint Presentation</vt:lpstr>
      <vt:lpstr>PowerPoint Presentation</vt:lpstr>
      <vt:lpstr>PowerPoint Presentation</vt:lpstr>
      <vt:lpstr>Discussion of Key Findings</vt:lpstr>
      <vt:lpstr>Conclusion</vt:lpstr>
      <vt:lpstr>RECOMMENDATIONS FOR FUTURE RESEARCH</vt:lpstr>
      <vt:lpstr>References</vt:lpstr>
      <vt:lpstr>TEAM WORK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Tuberculosis (TB) Burden Analysis by Age and Gender</dc:title>
  <cp:lastModifiedBy>user</cp:lastModifiedBy>
  <cp:revision>33</cp:revision>
  <dcterms:modified xsi:type="dcterms:W3CDTF">2023-12-14T21:28:06Z</dcterms:modified>
</cp:coreProperties>
</file>