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456" r:id="rId3"/>
    <p:sldId id="581" r:id="rId4"/>
    <p:sldId id="588" r:id="rId5"/>
    <p:sldId id="591" r:id="rId6"/>
    <p:sldId id="594" r:id="rId7"/>
    <p:sldId id="593" r:id="rId8"/>
    <p:sldId id="598" r:id="rId9"/>
    <p:sldId id="599" r:id="rId10"/>
    <p:sldId id="597" r:id="rId11"/>
    <p:sldId id="596" r:id="rId12"/>
    <p:sldId id="602" r:id="rId13"/>
    <p:sldId id="595" r:id="rId14"/>
  </p:sldIdLst>
  <p:sldSz cx="9144000" cy="6858000" type="screen4x3"/>
  <p:notesSz cx="7099300" cy="10234295"/>
  <p:custDataLst>
    <p:tags r:id="rId2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605EE5-1BA7-42B6-A9BF-2E9C5B74369C}">
          <p14:sldIdLst>
            <p14:sldId id="456"/>
            <p14:sldId id="581"/>
            <p14:sldId id="588"/>
            <p14:sldId id="591"/>
            <p14:sldId id="594"/>
            <p14:sldId id="593"/>
            <p14:sldId id="598"/>
            <p14:sldId id="599"/>
            <p14:sldId id="597"/>
            <p14:sldId id="596"/>
            <p14:sldId id="602"/>
            <p14:sldId id="595"/>
          </p14:sldIdLst>
        </p14:section>
        <p14:section name="Untitled Section" id="{478CC4EC-6EF0-444B-B1CD-29E844364427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262697"/>
    <a:srgbClr val="000097"/>
    <a:srgbClr val="FFFF00"/>
    <a:srgbClr val="FF00FF"/>
    <a:srgbClr val="66FF66"/>
    <a:srgbClr val="FF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12" autoAdjust="0"/>
    <p:restoredTop sz="94291" autoAdjust="0"/>
  </p:normalViewPr>
  <p:slideViewPr>
    <p:cSldViewPr>
      <p:cViewPr varScale="1">
        <p:scale>
          <a:sx n="83" d="100"/>
          <a:sy n="83" d="100"/>
        </p:scale>
        <p:origin x="1526" y="62"/>
      </p:cViewPr>
      <p:guideLst>
        <p:guide orient="horz" pos="2160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 varScale="1">
      <p:scale>
        <a:sx n="100" d="100"/>
        <a:sy n="100" d="100"/>
      </p:scale>
      <p:origin x="0" y="-1364"/>
    </p:cViewPr>
  </p:sorterViewPr>
  <p:notesViewPr>
    <p:cSldViewPr>
      <p:cViewPr varScale="1">
        <p:scale>
          <a:sx n="48" d="100"/>
          <a:sy n="48" d="100"/>
        </p:scale>
        <p:origin x="2898" y="66"/>
      </p:cViewPr>
      <p:guideLst>
        <p:guide orient="horz" pos="3223"/>
        <p:guide pos="223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10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177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177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fld id="{35CFEA1F-56E5-4F4C-B084-F44ACA4F4228}" type="slidenum">
              <a:rPr lang="en-IN" altLang="en-US"/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defRPr sz="1300"/>
            </a:lvl1pPr>
          </a:lstStyle>
          <a:p>
            <a:fld id="{E7A7A63C-A56E-4B33-A269-BD7E9747E95B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148" y="212268"/>
            <a:ext cx="6946900" cy="660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2959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7"/>
          <p:cNvSpPr>
            <a:spLocks noGrp="1"/>
          </p:cNvSpPr>
          <p:nvPr>
            <p:ph type="dt" sz="half" idx="10"/>
          </p:nvPr>
        </p:nvSpPr>
        <p:spPr>
          <a:xfrm>
            <a:off x="169863" y="6353175"/>
            <a:ext cx="1219200" cy="476250"/>
          </a:xfr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EFF1DE3D-3222-4320-8390-B8538FB35622}" type="datetime5">
              <a:rPr lang="en-US" smtClean="0"/>
            </a:fld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5537A0-7040-4B00-9D90-FE7761627444}" type="slidenum">
              <a:rPr lang="en-US" altLang="en-US"/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9800" y="6400800"/>
            <a:ext cx="4495800" cy="381000"/>
          </a:xfrm>
          <a:prstGeom prst="rect">
            <a:avLst/>
          </a:prstGeom>
        </p:spPr>
        <p:txBody>
          <a:bodyPr/>
          <a:lstStyle>
            <a:lvl1pPr>
              <a:defRPr lang="en-IN" b="1" i="0" smtClean="0"/>
            </a:lvl1pPr>
          </a:lstStyle>
          <a:p>
            <a:pPr>
              <a:defRPr/>
            </a:pPr>
            <a:r>
              <a:rPr lang="en-IN" smtClean="0"/>
              <a:t>SEED/WS/2019/232 ( TPN No:33807) – Dr. N. Sasikaladevi</a:t>
            </a:r>
            <a:endParaRPr lang="en-IN" dirty="0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38332" y="962464"/>
            <a:ext cx="4320000" cy="52959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648200" y="956604"/>
            <a:ext cx="4320000" cy="5295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4"/>
          </p:nvPr>
        </p:nvSpPr>
        <p:spPr>
          <a:xfrm>
            <a:off x="139700" y="6324600"/>
            <a:ext cx="1300163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5E5580-E139-42EF-85A3-9543B260298F}" type="datetime5">
              <a:rPr lang="en-US" smtClean="0"/>
            </a:fld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AB7D2AE5-8F04-4338-BCA1-8D501DCD1A19}" type="slidenum">
              <a:rPr lang="en-US" altLang="en-US"/>
            </a:fld>
            <a:endParaRPr lang="en-US" alt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9800" y="6400800"/>
            <a:ext cx="4495800" cy="381000"/>
          </a:xfrm>
          <a:prstGeom prst="rect">
            <a:avLst/>
          </a:prstGeom>
        </p:spPr>
        <p:txBody>
          <a:bodyPr/>
          <a:lstStyle>
            <a:lvl1pPr>
              <a:defRPr lang="en-IN" b="1" i="0" smtClean="0"/>
            </a:lvl1pPr>
          </a:lstStyle>
          <a:p>
            <a:pPr>
              <a:defRPr/>
            </a:pPr>
            <a:r>
              <a:rPr lang="en-IN" smtClean="0"/>
              <a:t>SEED/WS/2019/232 ( TPN No:33807) – Dr. N. Sasikaladevi</a:t>
            </a:r>
            <a:endParaRPr lang="en-IN" dirty="0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9"/>
          <p:cNvSpPr>
            <a:spLocks noChangeArrowheads="1"/>
          </p:cNvSpPr>
          <p:nvPr userDrawn="1"/>
        </p:nvSpPr>
        <p:spPr bwMode="auto">
          <a:xfrm>
            <a:off x="0" y="6243638"/>
            <a:ext cx="9144000" cy="609600"/>
          </a:xfrm>
          <a:prstGeom prst="rect">
            <a:avLst/>
          </a:prstGeom>
          <a:solidFill>
            <a:srgbClr val="262673"/>
          </a:solidFill>
          <a:ln w="9525">
            <a:solidFill>
              <a:srgbClr val="000097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61938" y="82550"/>
            <a:ext cx="6451600" cy="660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23925"/>
            <a:ext cx="8839200" cy="5295900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smtClean="0"/>
              <a:t>Click to edit Master text styles</a:t>
            </a:r>
            <a:endParaRPr lang="en-US" altLang="en-US" smtClean="0"/>
          </a:p>
          <a:p>
            <a:pPr lvl="1"/>
            <a:r>
              <a:rPr lang="en-US" altLang="en-US" smtClean="0"/>
              <a:t>Second level</a:t>
            </a:r>
            <a:endParaRPr lang="en-US" altLang="en-US" smtClean="0"/>
          </a:p>
          <a:p>
            <a:pPr lvl="2"/>
            <a:r>
              <a:rPr lang="en-US" altLang="en-US" smtClean="0"/>
              <a:t>Third level</a:t>
            </a:r>
            <a:endParaRPr lang="en-US" altLang="en-US" smtClean="0"/>
          </a:p>
          <a:p>
            <a:pPr lvl="3"/>
            <a:r>
              <a:rPr lang="en-US" altLang="en-US" smtClean="0"/>
              <a:t>Fourth level</a:t>
            </a:r>
            <a:endParaRPr lang="en-US" altLang="en-US" smtClean="0"/>
          </a:p>
          <a:p>
            <a:pPr lvl="4"/>
            <a:r>
              <a:rPr lang="en-US" altLang="en-US" smtClean="0"/>
              <a:t>Fifth level</a:t>
            </a:r>
            <a:endParaRPr lang="en-US" altLang="en-US" smtClean="0"/>
          </a:p>
        </p:txBody>
      </p:sp>
      <p:sp>
        <p:nvSpPr>
          <p:cNvPr id="1029" name="Rectangle 28"/>
          <p:cNvSpPr>
            <a:spLocks noChangeArrowheads="1"/>
          </p:cNvSpPr>
          <p:nvPr userDrawn="1"/>
        </p:nvSpPr>
        <p:spPr bwMode="auto">
          <a:xfrm>
            <a:off x="0" y="827088"/>
            <a:ext cx="9144000" cy="119062"/>
          </a:xfrm>
          <a:prstGeom prst="rect">
            <a:avLst/>
          </a:prstGeom>
          <a:solidFill>
            <a:srgbClr val="262673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" y="6324600"/>
            <a:ext cx="1300163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1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F754159-4423-4158-9116-3F10C06C3360}" type="datetime5">
              <a:rPr lang="en-US" smtClean="0"/>
            </a:fld>
            <a:endParaRPr lang="en-US" dirty="0"/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19900" y="63595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32FA30A7-08F6-4F92-8678-2C51D85726FB}" type="slidenum">
              <a:rPr lang="en-US" altLang="en-US"/>
            </a:fld>
            <a:endParaRPr lang="en-US" altLang="en-US"/>
          </a:p>
        </p:txBody>
      </p:sp>
      <p:pic>
        <p:nvPicPr>
          <p:cNvPr id="1033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934200" y="26988"/>
            <a:ext cx="2209800" cy="782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7400" y="6400800"/>
            <a:ext cx="4648200" cy="381000"/>
          </a:xfrm>
          <a:prstGeom prst="rect">
            <a:avLst/>
          </a:prstGeom>
        </p:spPr>
        <p:txBody>
          <a:bodyPr/>
          <a:lstStyle>
            <a:lvl1pPr>
              <a:defRPr lang="en-IN" sz="1200" b="1" i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IN" smtClean="0"/>
              <a:t>SEED/WS/2019/232 ( TPN No:33807) – Dr. N. </a:t>
            </a:r>
            <a:r>
              <a:rPr lang="en-IN" sz="1300" smtClean="0"/>
              <a:t>Sasikaladevi</a:t>
            </a:r>
            <a:endParaRPr lang="en-IN" sz="13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>
    <p:fade/>
  </p:transition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7"/>
        </a:buClr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–"/>
        <a:defRPr sz="2400">
          <a:solidFill>
            <a:srgbClr val="000097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97"/>
        </a:buClr>
        <a:buFont typeface="Wingdings" panose="05000000000000000000" pitchFamily="2" charset="2"/>
        <a:buChar char="ü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–"/>
        <a:defRPr sz="2000">
          <a:solidFill>
            <a:srgbClr val="000097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97"/>
        </a:buClr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97"/>
        </a:buClr>
        <a:buFont typeface="Arial" panose="020B0604020202020204" pitchFamily="34" charset="0"/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97"/>
        </a:buClr>
        <a:buFont typeface="Arial" panose="020B0604020202020204" pitchFamily="34" charset="0"/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97"/>
        </a:buClr>
        <a:buFont typeface="Arial" panose="020B0604020202020204" pitchFamily="34" charset="0"/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97"/>
        </a:buClr>
        <a:buFont typeface="Arial" panose="020B0604020202020204" pitchFamily="34" charset="0"/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762000" y="3962400"/>
            <a:ext cx="7772400" cy="27406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 algn="ctr">
              <a:spcBef>
                <a:spcPts val="190"/>
              </a:spcBef>
            </a:pPr>
            <a:endParaRPr lang="en-US" sz="1600" b="1" dirty="0" smtClean="0">
              <a:solidFill>
                <a:srgbClr val="C00000"/>
              </a:solidFill>
              <a:cs typeface="Arial" panose="020B0604020202020204"/>
            </a:endParaRPr>
          </a:p>
          <a:p>
            <a:pPr marL="12700" marR="5080" algn="ctr">
              <a:spcBef>
                <a:spcPts val="190"/>
              </a:spcBef>
            </a:pPr>
            <a:endParaRPr lang="en-US" sz="1600" b="1" dirty="0" smtClean="0">
              <a:solidFill>
                <a:srgbClr val="C00000"/>
              </a:solidFill>
              <a:cs typeface="Arial" panose="020B0604020202020204"/>
            </a:endParaRPr>
          </a:p>
          <a:p>
            <a:pPr marL="12700" marR="5080" algn="ctr">
              <a:spcBef>
                <a:spcPts val="190"/>
              </a:spcBef>
            </a:pPr>
            <a:endParaRPr lang="en-US" sz="1600" b="1" dirty="0" smtClean="0">
              <a:solidFill>
                <a:srgbClr val="C00000"/>
              </a:solidFill>
              <a:cs typeface="Arial" panose="020B0604020202020204"/>
            </a:endParaRPr>
          </a:p>
          <a:p>
            <a:pPr marL="12700" marR="5080" algn="ctr">
              <a:spcBef>
                <a:spcPts val="190"/>
              </a:spcBef>
            </a:pPr>
            <a:r>
              <a:rPr lang="en-US" sz="1600" b="1" dirty="0" smtClean="0">
                <a:solidFill>
                  <a:srgbClr val="C00000"/>
                </a:solidFill>
                <a:cs typeface="Arial" panose="020B0604020202020204"/>
              </a:rPr>
              <a:t>Suggula Jyothsna</a:t>
            </a:r>
            <a:endParaRPr lang="en-US" sz="1600" b="1" dirty="0" smtClean="0">
              <a:solidFill>
                <a:srgbClr val="C00000"/>
              </a:solidFill>
              <a:cs typeface="Arial" panose="020B0604020202020204"/>
            </a:endParaRPr>
          </a:p>
          <a:p>
            <a:pPr marL="12700" marR="5080" algn="ctr">
              <a:spcBef>
                <a:spcPts val="190"/>
              </a:spcBef>
            </a:pPr>
            <a:r>
              <a:rPr lang="en-US" sz="1600" b="1" dirty="0" smtClean="0">
                <a:solidFill>
                  <a:srgbClr val="C00000"/>
                </a:solidFill>
                <a:cs typeface="Arial" panose="020B0604020202020204"/>
              </a:rPr>
              <a:t>123003243</a:t>
            </a:r>
            <a:endParaRPr lang="en-US" sz="1600" b="1" dirty="0" smtClean="0">
              <a:solidFill>
                <a:srgbClr val="C00000"/>
              </a:solidFill>
              <a:cs typeface="Arial" panose="020B0604020202020204"/>
            </a:endParaRPr>
          </a:p>
          <a:p>
            <a:pPr marL="12700" marR="5080" algn="ctr">
              <a:spcBef>
                <a:spcPts val="190"/>
              </a:spcBef>
            </a:pPr>
            <a:r>
              <a:rPr lang="en-US" sz="1600" b="1" dirty="0" smtClean="0">
                <a:solidFill>
                  <a:srgbClr val="C00000"/>
                </a:solidFill>
                <a:cs typeface="Arial" panose="020B0604020202020204"/>
              </a:rPr>
              <a:t>Guided by</a:t>
            </a:r>
            <a:endParaRPr lang="en-US" sz="1600" b="1" dirty="0" smtClean="0">
              <a:solidFill>
                <a:srgbClr val="C00000"/>
              </a:solidFill>
              <a:cs typeface="Arial" panose="020B0604020202020204"/>
            </a:endParaRPr>
          </a:p>
          <a:p>
            <a:pPr marL="12700" marR="5080" algn="ctr">
              <a:spcBef>
                <a:spcPts val="190"/>
              </a:spcBef>
            </a:pPr>
            <a:r>
              <a:rPr lang="en-US" sz="1600" b="1" dirty="0" smtClean="0">
                <a:solidFill>
                  <a:srgbClr val="C00000"/>
                </a:solidFill>
                <a:cs typeface="Arial" panose="020B0604020202020204"/>
              </a:rPr>
              <a:t>Prof. Sasikala Devi. N </a:t>
            </a:r>
            <a:endParaRPr lang="en-US" sz="1600" b="1" dirty="0" smtClean="0">
              <a:solidFill>
                <a:srgbClr val="C00000"/>
              </a:solidFill>
              <a:cs typeface="Arial" panose="020B0604020202020204"/>
            </a:endParaRPr>
          </a:p>
          <a:p>
            <a:pPr marL="12700" marR="5080" algn="ctr">
              <a:lnSpc>
                <a:spcPct val="118000"/>
              </a:lnSpc>
              <a:spcBef>
                <a:spcPts val="190"/>
              </a:spcBef>
            </a:pPr>
            <a:endParaRPr lang="en-US" sz="2400" dirty="0" smtClean="0">
              <a:cs typeface="Arial" panose="020B0604020202020204"/>
            </a:endParaRPr>
          </a:p>
          <a:p>
            <a:pPr marL="12700" marR="5080" algn="ctr">
              <a:lnSpc>
                <a:spcPct val="118000"/>
              </a:lnSpc>
              <a:spcBef>
                <a:spcPts val="190"/>
              </a:spcBef>
            </a:pPr>
            <a:r>
              <a:rPr lang="en-US" sz="2000" dirty="0" smtClean="0">
                <a:cs typeface="Arial" panose="020B0604020202020204"/>
              </a:rPr>
              <a:t> </a:t>
            </a:r>
            <a:endParaRPr sz="2000" dirty="0">
              <a:cs typeface="Arial" panose="020B0604020202020204"/>
            </a:endParaRPr>
          </a:p>
        </p:txBody>
      </p:sp>
      <p:sp>
        <p:nvSpPr>
          <p:cNvPr id="14" name="object 6"/>
          <p:cNvSpPr txBox="1"/>
          <p:nvPr/>
        </p:nvSpPr>
        <p:spPr>
          <a:xfrm>
            <a:off x="672465" y="1066800"/>
            <a:ext cx="7777480" cy="202565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 algn="ctr">
              <a:lnSpc>
                <a:spcPct val="118000"/>
              </a:lnSpc>
              <a:spcBef>
                <a:spcPts val="190"/>
              </a:spcBef>
            </a:pPr>
            <a:endParaRPr lang="en-US" sz="21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ctr">
              <a:lnSpc>
                <a:spcPct val="118000"/>
              </a:lnSpc>
              <a:spcBef>
                <a:spcPts val="190"/>
              </a:spcBef>
            </a:pPr>
            <a:r>
              <a:rPr lang="en-US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Comparative Analysis of TCP Variants for Audio Transmission</a:t>
            </a:r>
            <a:endParaRPr lang="en-US" sz="21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ctr">
              <a:lnSpc>
                <a:spcPct val="118000"/>
              </a:lnSpc>
              <a:spcBef>
                <a:spcPts val="190"/>
              </a:spcBef>
            </a:pPr>
            <a:r>
              <a:rPr lang="en-US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File Transmission Over Multi-Hop Mobile Ad Hoc Networks</a:t>
            </a:r>
            <a:endParaRPr lang="en-US" sz="21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ctr">
              <a:lnSpc>
                <a:spcPct val="118000"/>
              </a:lnSpc>
              <a:spcBef>
                <a:spcPts val="190"/>
              </a:spcBef>
            </a:pPr>
            <a:endParaRPr lang="en-US" sz="2100" dirty="0" smtClean="0">
              <a:cs typeface="Arial" panose="020B0604020202020204"/>
            </a:endParaRPr>
          </a:p>
          <a:p>
            <a:pPr marL="12700" marR="5080" algn="ctr">
              <a:lnSpc>
                <a:spcPct val="118000"/>
              </a:lnSpc>
              <a:spcBef>
                <a:spcPts val="190"/>
              </a:spcBef>
            </a:pPr>
            <a:r>
              <a:rPr lang="en-US" sz="2100" dirty="0" smtClean="0">
                <a:cs typeface="Arial" panose="020B0604020202020204"/>
              </a:rPr>
              <a:t> </a:t>
            </a:r>
            <a:endParaRPr sz="2100" dirty="0">
              <a:cs typeface="Arial" panose="020B0604020202020204"/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55950" y="2438400"/>
            <a:ext cx="2985135" cy="21958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9144000" cy="695325"/>
          </a:xfrm>
        </p:spPr>
        <p:txBody>
          <a:bodyPr/>
          <a:lstStyle/>
          <a:p>
            <a:pPr algn="ctr" eaLnBrk="1" hangingPunct="1"/>
            <a:br>
              <a:rPr lang="en-US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</a:br>
            <a:r>
              <a:rPr lang="en-US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 Results with Audio Transmission</a:t>
            </a:r>
            <a:endParaRPr lang="en-US" sz="2000" b="1" dirty="0" smtClean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1300163" cy="304800"/>
          </a:xfrm>
        </p:spPr>
        <p:txBody>
          <a:bodyPr/>
          <a:lstStyle/>
          <a:p>
            <a:r>
              <a:rPr lang="en-US" dirty="0"/>
              <a:t>123003243</a:t>
            </a:r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505200" y="6400800"/>
            <a:ext cx="1905000" cy="304800"/>
          </a:xfrm>
        </p:spPr>
        <p:txBody>
          <a:bodyPr/>
          <a:lstStyle/>
          <a:p>
            <a:r>
              <a:rPr lang="en-US" dirty="0"/>
              <a:t>SUGGULA JYOTHSNA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382000" y="6400800"/>
            <a:ext cx="762000" cy="304800"/>
          </a:xfrm>
        </p:spPr>
        <p:txBody>
          <a:bodyPr/>
          <a:lstStyle/>
          <a:p>
            <a:r>
              <a:rPr lang="en-US" dirty="0"/>
              <a:t>10</a:t>
            </a:r>
            <a:endParaRPr lang="en-US" dirty="0"/>
          </a:p>
        </p:txBody>
      </p:sp>
      <p:graphicFrame>
        <p:nvGraphicFramePr>
          <p:cNvPr id="9" name="Table 8"/>
          <p:cNvGraphicFramePr/>
          <p:nvPr/>
        </p:nvGraphicFramePr>
        <p:xfrm>
          <a:off x="709930" y="1600200"/>
          <a:ext cx="7375525" cy="2001520"/>
        </p:xfrm>
        <a:graphic>
          <a:graphicData uri="http://schemas.openxmlformats.org/drawingml/2006/table">
            <a:tbl>
              <a:tblPr firstRow="1" bandRow="1">
                <a:effectLst>
                  <a:outerShdw blurRad="241300" dist="38100" dir="2700000" sx="101000" sy="101000" algn="tl" rotWithShape="0">
                    <a:prstClr val="black">
                      <a:alpha val="68000"/>
                    </a:prstClr>
                  </a:outerShdw>
                </a:effectLst>
                <a:tableStyleId>{5C22544A-7EE6-4342-B048-85BDC9FD1C3A}</a:tableStyleId>
              </a:tblPr>
              <a:tblGrid>
                <a:gridCol w="2049145"/>
                <a:gridCol w="1224915"/>
                <a:gridCol w="1511300"/>
                <a:gridCol w="1272540"/>
                <a:gridCol w="131762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en-US" sz="1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AODV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AOMDV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DSR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DSDV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299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Avg. Throughput(Kbps)</a:t>
                      </a:r>
                      <a:endParaRPr lang="en-US" sz="15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642.740</a:t>
                      </a:r>
                      <a:endParaRPr lang="en-US" sz="1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690.711</a:t>
                      </a:r>
                      <a:endParaRPr lang="en-US" sz="1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645.400</a:t>
                      </a:r>
                      <a:endParaRPr lang="en-US" sz="1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548.893</a:t>
                      </a:r>
                      <a:endParaRPr lang="en-US" sz="1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Avg. End-to-End Delay(ms)</a:t>
                      </a:r>
                      <a:endParaRPr lang="en-US" sz="15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179.088</a:t>
                      </a:r>
                      <a:endParaRPr lang="en-US" sz="1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160.259</a:t>
                      </a:r>
                      <a:endParaRPr lang="en-US" sz="1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208.809</a:t>
                      </a:r>
                      <a:endParaRPr lang="en-US" sz="1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147.306</a:t>
                      </a:r>
                      <a:endParaRPr lang="en-US" sz="1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PDR</a:t>
                      </a:r>
                      <a:endParaRPr lang="en-US" sz="15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0.970</a:t>
                      </a:r>
                      <a:endParaRPr lang="en-US" sz="1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0.972</a:t>
                      </a:r>
                      <a:endParaRPr lang="en-US" sz="1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0.979</a:t>
                      </a:r>
                      <a:endParaRPr lang="en-US" sz="1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0.971</a:t>
                      </a:r>
                      <a:endParaRPr lang="en-US" sz="1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/>
          <p:nvPr/>
        </p:nvGraphicFramePr>
        <p:xfrm>
          <a:off x="738505" y="4191000"/>
          <a:ext cx="7306310" cy="1808480"/>
        </p:xfrm>
        <a:graphic>
          <a:graphicData uri="http://schemas.openxmlformats.org/drawingml/2006/table">
            <a:tbl>
              <a:tblPr firstRow="1" bandRow="1">
                <a:effectLst>
                  <a:outerShdw blurRad="279400" dist="50800" dir="5400000" sx="101000" sy="101000" algn="ctr" rotWithShape="0">
                    <a:srgbClr val="000000">
                      <a:alpha val="85000"/>
                    </a:srgbClr>
                  </a:outerShdw>
                </a:effectLst>
                <a:tableStyleId>{5C22544A-7EE6-4342-B048-85BDC9FD1C3A}</a:tableStyleId>
              </a:tblPr>
              <a:tblGrid>
                <a:gridCol w="2098040"/>
                <a:gridCol w="1134745"/>
                <a:gridCol w="933450"/>
                <a:gridCol w="1144905"/>
                <a:gridCol w="972185"/>
                <a:gridCol w="102298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 sz="15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Tahoe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Reno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Newreno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Sack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Vegas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Avg. Throughput(Kbps)</a:t>
                      </a:r>
                      <a:endParaRPr lang="en-US" sz="15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78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408.57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353.84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383.78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357.58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410.97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Avg. End-to-End Delay(ms)</a:t>
                      </a:r>
                      <a:endParaRPr lang="en-US" sz="15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78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135.46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134.04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148.46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114.49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69.81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0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PDR</a:t>
                      </a:r>
                      <a:endParaRPr lang="en-US" sz="15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78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 Box 11"/>
          <p:cNvSpPr txBox="1"/>
          <p:nvPr/>
        </p:nvSpPr>
        <p:spPr>
          <a:xfrm>
            <a:off x="990600" y="3810000"/>
            <a:ext cx="366268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500" b="1">
                <a:latin typeface="Times New Roman" panose="02020603050405020304" pitchFamily="18" charset="0"/>
                <a:cs typeface="Times New Roman" panose="02020603050405020304" pitchFamily="18" charset="0"/>
              </a:rPr>
              <a:t>AOMDV protocol with TCP Variants</a:t>
            </a:r>
            <a:endParaRPr lang="en-US" sz="15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1066800" y="1143000"/>
            <a:ext cx="366268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500" b="1">
                <a:latin typeface="Times New Roman" panose="02020603050405020304" pitchFamily="18" charset="0"/>
                <a:cs typeface="Times New Roman" panose="02020603050405020304" pitchFamily="18" charset="0"/>
              </a:rPr>
              <a:t>Comaparison b/w Routing Protocols</a:t>
            </a:r>
            <a:endParaRPr lang="en-US" sz="15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br>
              <a:rPr lang="en-US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</a:br>
            <a:r>
              <a:rPr lang="en-US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 Results with File Transmisson</a:t>
            </a:r>
            <a:br>
              <a:rPr lang="en-US" sz="2000" b="1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000" b="1" dirty="0" smtClean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-1066800" y="6324600"/>
            <a:ext cx="2133600" cy="476250"/>
          </a:xfrm>
        </p:spPr>
        <p:txBody>
          <a:bodyPr/>
          <a:lstStyle/>
          <a:p>
            <a:r>
              <a:rPr lang="en-US" dirty="0"/>
              <a:t>123003243</a:t>
            </a:r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3581400" y="6324600"/>
            <a:ext cx="2133600" cy="476250"/>
          </a:xfrm>
        </p:spPr>
        <p:txBody>
          <a:bodyPr/>
          <a:lstStyle/>
          <a:p>
            <a:r>
              <a:rPr lang="en-US" dirty="0"/>
              <a:t>SUGGULA JYOTHSNA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934200" y="6324600"/>
            <a:ext cx="2133600" cy="476250"/>
          </a:xfrm>
        </p:spPr>
        <p:txBody>
          <a:bodyPr/>
          <a:lstStyle/>
          <a:p>
            <a:r>
              <a:rPr lang="en-US" dirty="0"/>
              <a:t>11</a:t>
            </a:r>
            <a:endParaRPr lang="en-US" dirty="0"/>
          </a:p>
        </p:txBody>
      </p:sp>
      <p:graphicFrame>
        <p:nvGraphicFramePr>
          <p:cNvPr id="9" name="Table 8"/>
          <p:cNvGraphicFramePr/>
          <p:nvPr/>
        </p:nvGraphicFramePr>
        <p:xfrm>
          <a:off x="457200" y="1524000"/>
          <a:ext cx="7716520" cy="1818640"/>
        </p:xfrm>
        <a:graphic>
          <a:graphicData uri="http://schemas.openxmlformats.org/drawingml/2006/table">
            <a:tbl>
              <a:tblPr firstRow="1" bandRow="1">
                <a:effectLst>
                  <a:outerShdw blurRad="241300" dist="38100" dir="2700000" sx="101000" sy="101000" algn="tl" rotWithShape="0">
                    <a:prstClr val="black">
                      <a:alpha val="68000"/>
                    </a:prstClr>
                  </a:outerShdw>
                </a:effectLst>
                <a:tableStyleId>{5C22544A-7EE6-4342-B048-85BDC9FD1C3A}</a:tableStyleId>
              </a:tblPr>
              <a:tblGrid>
                <a:gridCol w="2143760"/>
                <a:gridCol w="1281430"/>
                <a:gridCol w="1581150"/>
                <a:gridCol w="1331595"/>
                <a:gridCol w="137858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 sz="1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AODV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AOMDV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DSR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DSDV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08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Avg. Throughput(Kbps)</a:t>
                      </a:r>
                      <a:endParaRPr lang="en-US" sz="15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599.52</a:t>
                      </a:r>
                      <a:endParaRPr lang="en-US" sz="1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716.01</a:t>
                      </a:r>
                      <a:endParaRPr lang="en-US" sz="1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529.09</a:t>
                      </a:r>
                      <a:endParaRPr lang="en-US" sz="1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610.35</a:t>
                      </a:r>
                      <a:endParaRPr lang="en-US" sz="1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Avg. </a:t>
                      </a:r>
                      <a:r>
                        <a:rPr lang="en-US" sz="15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End-to-End Delay(ms)</a:t>
                      </a:r>
                      <a:endParaRPr lang="en-US" sz="15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198.59</a:t>
                      </a:r>
                      <a:endParaRPr lang="en-US" sz="1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179.09</a:t>
                      </a:r>
                      <a:endParaRPr lang="en-US" sz="1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419.75</a:t>
                      </a:r>
                      <a:endParaRPr lang="en-US" sz="1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191.36</a:t>
                      </a:r>
                      <a:endParaRPr lang="en-US" sz="1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PDR</a:t>
                      </a:r>
                      <a:endParaRPr lang="en-US" sz="15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72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</a:t>
                      </a:r>
                      <a:endParaRPr lang="en-US" sz="1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</a:t>
                      </a:r>
                      <a:endParaRPr lang="en-US" sz="1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</a:t>
                      </a:r>
                      <a:endParaRPr lang="en-US" sz="1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</a:t>
                      </a:r>
                      <a:endParaRPr lang="en-US" sz="1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Content Placeholder 9"/>
          <p:cNvGraphicFramePr/>
          <p:nvPr>
            <p:ph idx="1"/>
          </p:nvPr>
        </p:nvGraphicFramePr>
        <p:xfrm>
          <a:off x="457200" y="4191000"/>
          <a:ext cx="8084185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279400" dist="50800" dir="5400000" sx="101000" sy="101000" algn="ctr" rotWithShape="0">
                    <a:srgbClr val="000000">
                      <a:alpha val="85000"/>
                    </a:srgbClr>
                  </a:outerShdw>
                </a:effectLst>
                <a:tableStyleId>{5C22544A-7EE6-4342-B048-85BDC9FD1C3A}</a:tableStyleId>
              </a:tblPr>
              <a:tblGrid>
                <a:gridCol w="2223770"/>
                <a:gridCol w="1276350"/>
                <a:gridCol w="1050925"/>
                <a:gridCol w="1287780"/>
                <a:gridCol w="1094105"/>
                <a:gridCol w="1151255"/>
              </a:tblGrid>
              <a:tr h="330200">
                <a:tc>
                  <a:txBody>
                    <a:bodyPr/>
                    <a:p>
                      <a:pPr>
                        <a:buNone/>
                      </a:pPr>
                      <a:endParaRPr lang="en-US" sz="15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Tahoe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Reno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Newreno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Sack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Vegas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31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Avg. Throughput(Kbps)</a:t>
                      </a:r>
                      <a:endParaRPr lang="en-US" sz="15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383.25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362.73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382.51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358.62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388.53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Avg. End-to-End Delay(ms)</a:t>
                      </a:r>
                      <a:endParaRPr lang="en-US" sz="15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tint val="20000"/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181.54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148.10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184.7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162.5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93.63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521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PDR</a:t>
                      </a:r>
                      <a:endParaRPr lang="en-US" sz="15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0.952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0.954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0.959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0.952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5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5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 Box 13"/>
          <p:cNvSpPr txBox="1"/>
          <p:nvPr/>
        </p:nvSpPr>
        <p:spPr>
          <a:xfrm>
            <a:off x="1066800" y="1143000"/>
            <a:ext cx="366268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500" b="1">
                <a:latin typeface="Times New Roman" panose="02020603050405020304" pitchFamily="18" charset="0"/>
                <a:cs typeface="Times New Roman" panose="02020603050405020304" pitchFamily="18" charset="0"/>
              </a:rPr>
              <a:t>Comaparison b/w Routing Protocols</a:t>
            </a:r>
            <a:endParaRPr lang="en-US" sz="15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990600" y="3810000"/>
            <a:ext cx="366268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500" b="1">
                <a:latin typeface="Times New Roman" panose="02020603050405020304" pitchFamily="18" charset="0"/>
                <a:cs typeface="Times New Roman" panose="02020603050405020304" pitchFamily="18" charset="0"/>
              </a:rPr>
              <a:t>AOMDV protocol with TCP Variants</a:t>
            </a:r>
            <a:endParaRPr lang="en-US" sz="15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100" b="1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1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>
              <a:defRPr/>
            </a:pPr>
            <a:fld id="{885E5580-E139-42EF-85A3-9543B260298F}" type="datetime5">
              <a:rPr lang="en-US" smtClean="0"/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fld id="{AB7D2AE5-8F04-4338-BCA1-8D501DCD1A19}" type="slidenum">
              <a:rPr lang="en-US" altLang="en-US"/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en-IN" smtClean="0"/>
              <a:t>SEED/WS/2019/232 ( TPN No:33807) – Dr. N. Sasikaladevi</a:t>
            </a:r>
            <a:endParaRPr lang="en-IN" dirty="0"/>
          </a:p>
        </p:txBody>
      </p:sp>
      <p:sp>
        <p:nvSpPr>
          <p:cNvPr id="8" name="Text Box 7"/>
          <p:cNvSpPr txBox="1"/>
          <p:nvPr/>
        </p:nvSpPr>
        <p:spPr>
          <a:xfrm>
            <a:off x="553720" y="1219200"/>
            <a:ext cx="706628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AOMDV gives maximum throughput of 690 Kbps for Audio transmission and 716 Kbps for File transmission. Average end-to-end delay for AOMDV is more minor when compared with all protocols, by analyzing all metrics AOMDV is chosen to be the proper protocol. 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The AOMDV routing protocol was used to compare five TCP variants.When compared to other variations, TCP Vegas has a good packet delivery ratio and less minor delay, implying that Vegas has good throughput, less uncertainty, and more PDR with good congestion management. As a result, TCP Vegas works better with the AOMDV protocol for both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Audio transmission and File Transmission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9144000" cy="695325"/>
          </a:xfrm>
        </p:spPr>
        <p:txBody>
          <a:bodyPr/>
          <a:lstStyle/>
          <a:p>
            <a:pPr algn="l" eaLnBrk="1" hangingPunct="1"/>
            <a:r>
              <a:rPr lang="en-US" sz="2000" b="1" dirty="0" smtClean="0"/>
              <a:t>Agenda</a:t>
            </a:r>
            <a:endParaRPr lang="en-US" sz="2000" b="1" dirty="0" smtClean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1300163" cy="304800"/>
          </a:xfrm>
        </p:spPr>
        <p:txBody>
          <a:bodyPr/>
          <a:lstStyle/>
          <a:p>
            <a:r>
              <a:rPr lang="en-US" dirty="0"/>
              <a:t>123003243</a:t>
            </a:r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505200" y="6400800"/>
            <a:ext cx="1905000" cy="304800"/>
          </a:xfrm>
        </p:spPr>
        <p:txBody>
          <a:bodyPr/>
          <a:lstStyle/>
          <a:p>
            <a:r>
              <a:rPr lang="en-US" dirty="0"/>
              <a:t>SUGGULA JYOTHSNA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382000" y="6400800"/>
            <a:ext cx="762000" cy="304800"/>
          </a:xfrm>
        </p:spPr>
        <p:txBody>
          <a:bodyPr/>
          <a:lstStyle/>
          <a:p>
            <a:r>
              <a:rPr lang="en-US" dirty="0"/>
              <a:t>1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28600" y="1371600"/>
            <a:ext cx="7086600" cy="1076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 statement , </a:t>
            </a: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Tools used , Implemented modules</a:t>
            </a:r>
            <a:endParaRPr lang="en-US" sz="16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Implementation design diagram</a:t>
            </a:r>
            <a:endParaRPr lang="en-US" sz="16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  <a:endParaRPr lang="en-US" sz="16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Results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9144000" cy="695325"/>
          </a:xfrm>
        </p:spPr>
        <p:txBody>
          <a:bodyPr/>
          <a:lstStyle/>
          <a:p>
            <a:pPr algn="l" eaLnBrk="1" hangingPunct="1"/>
            <a:r>
              <a:rPr lang="en-US" sz="2000" b="1" dirty="0" smtClean="0"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Problem statement</a:t>
            </a:r>
            <a:br>
              <a:rPr lang="en-US" sz="2000" b="1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000" b="1" dirty="0" smtClean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1300163" cy="304800"/>
          </a:xfrm>
        </p:spPr>
        <p:txBody>
          <a:bodyPr/>
          <a:lstStyle/>
          <a:p>
            <a:r>
              <a:rPr lang="en-US" dirty="0"/>
              <a:t>123003243</a:t>
            </a:r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505200" y="6400800"/>
            <a:ext cx="1905000" cy="304800"/>
          </a:xfrm>
        </p:spPr>
        <p:txBody>
          <a:bodyPr/>
          <a:lstStyle/>
          <a:p>
            <a:r>
              <a:rPr lang="en-US" dirty="0"/>
              <a:t>SUGGULA JYOTHSNA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382000" y="6400800"/>
            <a:ext cx="762000" cy="304800"/>
          </a:xfrm>
        </p:spPr>
        <p:txBody>
          <a:bodyPr/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3" name="Text Box 2"/>
          <p:cNvSpPr txBox="1"/>
          <p:nvPr/>
        </p:nvSpPr>
        <p:spPr>
          <a:xfrm>
            <a:off x="458470" y="1536065"/>
            <a:ext cx="769493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To choose a routing protocol with an acceptable TCP variant for audio and file transmission over MANET, a comparative analysis with simulation should be performed.</a:t>
            </a:r>
            <a:endParaRPr lang="en-US"/>
          </a:p>
          <a:p>
            <a:r>
              <a:rPr lang="en-US"/>
              <a:t> </a:t>
            </a:r>
            <a:endParaRPr lang="en-US"/>
          </a:p>
          <a:p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Tools used</a:t>
            </a:r>
            <a:br>
              <a:rPr lang="en-US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Network Simulator (NS-2)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Implemented modules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NAM , gnuplot , ns-allinone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9144000" cy="695325"/>
          </a:xfrm>
        </p:spPr>
        <p:txBody>
          <a:bodyPr/>
          <a:lstStyle/>
          <a:p>
            <a:pPr algn="l" eaLnBrk="1" hangingPunct="1"/>
            <a:r>
              <a:rPr lang="en-US" sz="2000" b="1" dirty="0" smtClean="0"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Implementation design diagram</a:t>
            </a:r>
            <a:br>
              <a:rPr lang="en-US" sz="2000" b="1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000" b="1" dirty="0" smtClean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1300163" cy="304800"/>
          </a:xfrm>
        </p:spPr>
        <p:txBody>
          <a:bodyPr/>
          <a:lstStyle/>
          <a:p>
            <a:r>
              <a:rPr lang="en-US" dirty="0"/>
              <a:t>123003243</a:t>
            </a:r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505200" y="6400800"/>
            <a:ext cx="1905000" cy="304800"/>
          </a:xfrm>
        </p:spPr>
        <p:txBody>
          <a:bodyPr/>
          <a:lstStyle/>
          <a:p>
            <a:r>
              <a:rPr lang="en-US" dirty="0"/>
              <a:t>SUGGULA JYOTHSNA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382000" y="6400800"/>
            <a:ext cx="762000" cy="304800"/>
          </a:xfrm>
        </p:spPr>
        <p:txBody>
          <a:bodyPr/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3" name="Rectangles 2"/>
          <p:cNvSpPr/>
          <p:nvPr/>
        </p:nvSpPr>
        <p:spPr>
          <a:xfrm>
            <a:off x="457200" y="1676400"/>
            <a:ext cx="2057400" cy="1676400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127000" dist="38100" dir="2700000" sx="102000" sy="102000" algn="tl" rotWithShape="0">
              <a:schemeClr val="tx1">
                <a:alpha val="67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Determining the best routing protocol in MANET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>
            <a:stCxn id="3" idx="3"/>
          </p:cNvCxnSpPr>
          <p:nvPr/>
        </p:nvCxnSpPr>
        <p:spPr>
          <a:xfrm>
            <a:off x="2514600" y="2514600"/>
            <a:ext cx="8382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Rectangles 8"/>
          <p:cNvSpPr/>
          <p:nvPr/>
        </p:nvSpPr>
        <p:spPr>
          <a:xfrm>
            <a:off x="3352800" y="1676400"/>
            <a:ext cx="2057400" cy="1676400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114300" dist="38100" dir="2700000" sx="102000" sy="102000" algn="tl" rotWithShape="0">
              <a:prstClr val="black">
                <a:alpha val="6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TCP variants are examined using the appropriate routing protocol.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38200" y="1295400"/>
            <a:ext cx="14090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   Senario 1</a:t>
            </a:r>
            <a:endParaRPr 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3733800" y="1295400"/>
            <a:ext cx="14090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   Senario 2</a:t>
            </a:r>
            <a:endParaRPr 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/>
          <p:cNvCxnSpPr>
            <a:stCxn id="9" idx="3"/>
          </p:cNvCxnSpPr>
          <p:nvPr/>
        </p:nvCxnSpPr>
        <p:spPr>
          <a:xfrm>
            <a:off x="5410200" y="2514600"/>
            <a:ext cx="9144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Rectangles 14"/>
          <p:cNvSpPr/>
          <p:nvPr/>
        </p:nvSpPr>
        <p:spPr>
          <a:xfrm>
            <a:off x="6293485" y="1676400"/>
            <a:ext cx="2057400" cy="1676400"/>
          </a:xfrm>
          <a:prstGeom prst="rect">
            <a:avLst/>
          </a:prstGeom>
          <a:ln>
            <a:headEnd type="none" w="med" len="med"/>
            <a:tailEnd type="none" w="med" len="med"/>
          </a:ln>
          <a:effectLst>
            <a:outerShdw blurRad="165100" dist="38100" dir="2700000" sx="102000" sy="102000" algn="tl" rotWithShape="0">
              <a:prstClr val="black">
                <a:alpha val="78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optimal routing protocol/TCP variant combination is determined.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6629400" y="1295400"/>
            <a:ext cx="14090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Result</a:t>
            </a:r>
            <a:endParaRPr 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9144000" cy="695325"/>
          </a:xfrm>
        </p:spPr>
        <p:txBody>
          <a:bodyPr/>
          <a:lstStyle/>
          <a:p>
            <a:pPr algn="l" eaLnBrk="1" hangingPunct="1"/>
            <a:r>
              <a:rPr lang="en-US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  <a:t>Introduction</a:t>
            </a:r>
            <a:endParaRPr lang="en-US" sz="2000" b="1" dirty="0" smtClean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1300163" cy="304800"/>
          </a:xfrm>
        </p:spPr>
        <p:txBody>
          <a:bodyPr/>
          <a:lstStyle/>
          <a:p>
            <a:r>
              <a:rPr lang="en-US" dirty="0"/>
              <a:t>123003243</a:t>
            </a:r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505200" y="6400800"/>
            <a:ext cx="1905000" cy="304800"/>
          </a:xfrm>
        </p:spPr>
        <p:txBody>
          <a:bodyPr/>
          <a:lstStyle/>
          <a:p>
            <a:r>
              <a:rPr lang="en-US" dirty="0"/>
              <a:t>SUGGULA JYOTHSNA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382000" y="6400800"/>
            <a:ext cx="762000" cy="304800"/>
          </a:xfrm>
        </p:spPr>
        <p:txBody>
          <a:bodyPr/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2" name="Text Box 1"/>
          <p:cNvSpPr txBox="1"/>
          <p:nvPr/>
        </p:nvSpPr>
        <p:spPr>
          <a:xfrm>
            <a:off x="332740" y="1274445"/>
            <a:ext cx="8055610" cy="4420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10000"/>
              </a:lnSpc>
              <a:buFont typeface="Wingdings" panose="05000000000000000000" charset="0"/>
              <a:buChar char="q"/>
            </a:pP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Mobile Ad hoc Networks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(MANET) are the collection of mobile nodes that can be dynamically setup anywhere, anytime without the use of preexisting infrastructure. 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Font typeface="Wingdings" panose="05000000000000000000" charset="0"/>
              <a:buNone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There are three types different of MANET routing protocols: Proactive, Reactive, Hybrid.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AODV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-Ad-hoc On-demand Multipath Distance Vector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Routing protocol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AOMDV -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Ad-Hoc On Demand Vector Routing protocol</a:t>
            </a:r>
            <a:endParaRPr 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DSR -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Dynamic Source Routing protocol 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DSDV-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 Sequenced Distance Vector Routing Protocol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None/>
            </a:pP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Font typeface="Wingdings" panose="05000000000000000000" charset="0"/>
              <a:buChar char="q"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Control Protocol 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(TCP) is one of the most important protocols of Internet Protocols suite. It is most widely used protocol for data transmission in communication network such as internet. The five basic TCP variants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TCP Tahoe </a:t>
            </a:r>
            <a:endParaRPr 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TCP Reno </a:t>
            </a:r>
            <a:endParaRPr 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TCP NewReno</a:t>
            </a:r>
            <a:endParaRPr 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TCP Sack</a:t>
            </a:r>
            <a:endParaRPr 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TCP Vegas</a:t>
            </a:r>
            <a:endParaRPr 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br>
              <a:rPr lang="en-US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</a:br>
            <a:br>
              <a:rPr lang="en-US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+mn-ea"/>
              </a:rPr>
            </a:br>
            <a:br>
              <a:rPr lang="en-US" sz="2000" b="1" dirty="0" smtClean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000" b="1" dirty="0" smtClean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-913765" y="6324600"/>
            <a:ext cx="2133600" cy="476250"/>
          </a:xfrm>
        </p:spPr>
        <p:txBody>
          <a:bodyPr/>
          <a:lstStyle/>
          <a:p>
            <a:r>
              <a:rPr lang="en-US" dirty="0"/>
              <a:t>123003243</a:t>
            </a:r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3505835" y="6324600"/>
            <a:ext cx="2133600" cy="476250"/>
          </a:xfrm>
        </p:spPr>
        <p:txBody>
          <a:bodyPr/>
          <a:lstStyle/>
          <a:p>
            <a:r>
              <a:rPr lang="en-US" dirty="0"/>
              <a:t>SUGGULA JYOTHSNA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858000" y="6324600"/>
            <a:ext cx="2133600" cy="476250"/>
          </a:xfrm>
        </p:spPr>
        <p:txBody>
          <a:bodyPr/>
          <a:lstStyle/>
          <a:p>
            <a:r>
              <a:rPr lang="en-US" dirty="0"/>
              <a:t>5</a:t>
            </a:r>
            <a:endParaRPr lang="en-US" dirty="0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28395" y="1090295"/>
            <a:ext cx="6886575" cy="50958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1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100" b="1">
                <a:latin typeface="Times New Roman" panose="02020603050405020304" pitchFamily="18" charset="0"/>
                <a:cs typeface="Times New Roman" panose="02020603050405020304" pitchFamily="18" charset="0"/>
              </a:rPr>
              <a:t>TCP Tahoe</a:t>
            </a:r>
            <a:endParaRPr lang="en-US" sz="21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>
              <a:defRPr/>
            </a:pPr>
            <a:fld id="{885E5580-E139-42EF-85A3-9543B260298F}" type="datetime5">
              <a:rPr lang="en-US" smtClean="0"/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fld id="{AB7D2AE5-8F04-4338-BCA1-8D501DCD1A19}" type="slidenum">
              <a:rPr lang="en-US" altLang="en-US"/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en-IN" smtClean="0"/>
              <a:t>SEED/WS/2019/232 ( TPN No:33807) – Dr. N. Sasikaladevi</a:t>
            </a:r>
            <a:endParaRPr lang="en-IN" dirty="0"/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5800" y="1676400"/>
            <a:ext cx="7101840" cy="346773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1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TCP Reno</a:t>
            </a:r>
            <a:endParaRPr lang="en-US" sz="21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>
              <a:defRPr/>
            </a:pPr>
            <a:fld id="{885E5580-E139-42EF-85A3-9543B260298F}" type="datetime5">
              <a:rPr lang="en-US" smtClean="0"/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fld id="{AB7D2AE5-8F04-4338-BCA1-8D501DCD1A19}" type="slidenum">
              <a:rPr lang="en-US" altLang="en-US"/>
            </a:fld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>
              <a:defRPr/>
            </a:pPr>
            <a:r>
              <a:rPr lang="en-IN" smtClean="0"/>
              <a:t>SEED/WS/2019/232 ( TPN No:33807) – Dr. N. Sasikaladevi</a:t>
            </a:r>
            <a:endParaRPr lang="en-IN" dirty="0"/>
          </a:p>
        </p:txBody>
      </p:sp>
      <p:pic>
        <p:nvPicPr>
          <p:cNvPr id="8" name="Content Placeholder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9750" y="1371600"/>
            <a:ext cx="7836535" cy="419417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7845" y="212090"/>
            <a:ext cx="7316470" cy="660400"/>
          </a:xfrm>
        </p:spPr>
        <p:txBody>
          <a:bodyPr/>
          <a:lstStyle/>
          <a:p>
            <a:pPr algn="l" eaLnBrk="1" hangingPunct="1"/>
            <a:br>
              <a:rPr lang="en-US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Congestion window for Tahoe,Reno,Newreno,Sack,Vegas</a:t>
            </a:r>
            <a:br>
              <a:rPr lang="en-US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-990600" y="6324600"/>
            <a:ext cx="2133600" cy="476250"/>
          </a:xfrm>
        </p:spPr>
        <p:txBody>
          <a:bodyPr/>
          <a:lstStyle/>
          <a:p>
            <a:r>
              <a:rPr lang="en-US" dirty="0"/>
              <a:t>123003243</a:t>
            </a:r>
            <a:endParaRPr lang="en-US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3429000" y="6324600"/>
            <a:ext cx="2133600" cy="476250"/>
          </a:xfrm>
        </p:spPr>
        <p:txBody>
          <a:bodyPr/>
          <a:lstStyle/>
          <a:p>
            <a:r>
              <a:rPr lang="en-US" dirty="0"/>
              <a:t>SUGGULA JYOTHSNA</a:t>
            </a:r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858000" y="6324600"/>
            <a:ext cx="2133600" cy="476250"/>
          </a:xfrm>
        </p:spPr>
        <p:txBody>
          <a:bodyPr/>
          <a:lstStyle/>
          <a:p>
            <a:r>
              <a:rPr lang="en-US" dirty="0"/>
              <a:t>9</a:t>
            </a:r>
            <a:endParaRPr lang="en-US" dirty="0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00200" y="1295400"/>
            <a:ext cx="5354955" cy="46520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ARTICULATE_SLIDE_THUMBNAIL_REFRESH" val="1"/>
</p:tagLst>
</file>

<file path=ppt/tags/tag10.xml><?xml version="1.0" encoding="utf-8"?>
<p:tagLst xmlns:p="http://schemas.openxmlformats.org/presentationml/2006/main">
  <p:tag name="ARTICULATE_DESIGN_ID_DEFAULT DESIGN" val="OzHXyz9S"/>
  <p:tag name="ARTICULATE_PROJECT_OPEN" val="0"/>
  <p:tag name="ARTICULATE_SLIDE_COUNT" val="2"/>
</p:tagLst>
</file>

<file path=ppt/tags/tag2.xml><?xml version="1.0" encoding="utf-8"?>
<p:tagLst xmlns:p="http://schemas.openxmlformats.org/presentationml/2006/main">
  <p:tag name="ARTICULATE_SLIDE_THUMBNAIL_REFRESH" val="1"/>
</p:tagLst>
</file>

<file path=ppt/tags/tag3.xml><?xml version="1.0" encoding="utf-8"?>
<p:tagLst xmlns:p="http://schemas.openxmlformats.org/presentationml/2006/main">
  <p:tag name="ARTICULATE_SLIDE_THUMBNAIL_REFRESH" val="1"/>
</p:tagLst>
</file>

<file path=ppt/tags/tag4.xml><?xml version="1.0" encoding="utf-8"?>
<p:tagLst xmlns:p="http://schemas.openxmlformats.org/presentationml/2006/main">
  <p:tag name="ARTICULATE_SLIDE_THUMBNAIL_REFRESH" val="1"/>
</p:tagLst>
</file>

<file path=ppt/tags/tag5.xml><?xml version="1.0" encoding="utf-8"?>
<p:tagLst xmlns:p="http://schemas.openxmlformats.org/presentationml/2006/main">
  <p:tag name="ARTICULATE_SLIDE_THUMBNAIL_REFRESH" val="1"/>
</p:tagLst>
</file>

<file path=ppt/tags/tag6.xml><?xml version="1.0" encoding="utf-8"?>
<p:tagLst xmlns:p="http://schemas.openxmlformats.org/presentationml/2006/main">
  <p:tag name="ARTICULATE_SLIDE_THUMBNAIL_REFRESH" val="1"/>
</p:tagLst>
</file>

<file path=ppt/tags/tag7.xml><?xml version="1.0" encoding="utf-8"?>
<p:tagLst xmlns:p="http://schemas.openxmlformats.org/presentationml/2006/main">
  <p:tag name="ARTICULATE_SLIDE_THUMBNAIL_REFRESH" val="1"/>
</p:tagLst>
</file>

<file path=ppt/tags/tag8.xml><?xml version="1.0" encoding="utf-8"?>
<p:tagLst xmlns:p="http://schemas.openxmlformats.org/presentationml/2006/main">
  <p:tag name="ARTICULATE_SLIDE_THUMBNAIL_REFRESH" val="1"/>
</p:tagLst>
</file>

<file path=ppt/tags/tag9.xml><?xml version="1.0" encoding="utf-8"?>
<p:tagLst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3446</Words>
  <Application>WPS Presentation</Application>
  <PresentationFormat>On-screen Show (4:3)</PresentationFormat>
  <Paragraphs>323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SimSun</vt:lpstr>
      <vt:lpstr>Wingdings</vt:lpstr>
      <vt:lpstr>Arial</vt:lpstr>
      <vt:lpstr>Times New Roman</vt:lpstr>
      <vt:lpstr>Calibri</vt:lpstr>
      <vt:lpstr>Wingdings</vt:lpstr>
      <vt:lpstr>Microsoft YaHei</vt:lpstr>
      <vt:lpstr>Arial Unicode MS</vt:lpstr>
      <vt:lpstr>Default Design</vt:lpstr>
      <vt:lpstr>PowerPoint 演示文稿</vt:lpstr>
      <vt:lpstr>Agenda</vt:lpstr>
      <vt:lpstr>Problem statement </vt:lpstr>
      <vt:lpstr>Implementation design diagram </vt:lpstr>
      <vt:lpstr>Introduction</vt:lpstr>
      <vt:lpstr>   </vt:lpstr>
      <vt:lpstr>              TCP Tahoe</vt:lpstr>
      <vt:lpstr>                     TCP Reno</vt:lpstr>
      <vt:lpstr> Congestion window for Tahoe,Reno,Newreno,Sack,Vegas </vt:lpstr>
      <vt:lpstr>  Results with CBR Traffic </vt:lpstr>
      <vt:lpstr>  Results with FTP Traffic 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P.R.Naren</dc:creator>
  <cp:lastModifiedBy>jyoth</cp:lastModifiedBy>
  <cp:revision>1074</cp:revision>
  <cp:lastPrinted>2015-06-05T09:51:00Z</cp:lastPrinted>
  <dcterms:created xsi:type="dcterms:W3CDTF">2113-01-01T00:00:00Z</dcterms:created>
  <dcterms:modified xsi:type="dcterms:W3CDTF">2022-02-10T13:00:27Z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ArticulateGUID">
    <vt:lpwstr>68823982-E128-41C4-BEE9-2BE56F98D54A</vt:lpwstr>
  </property>
  <property fmtid="{D5CDD505-2E9C-101B-9397-08002B2CF9AE}" pid="4" name="ArticulatePath">
    <vt:lpwstr>Covid_tool</vt:lpwstr>
  </property>
  <property fmtid="{D5CDD505-2E9C-101B-9397-08002B2CF9AE}" pid="5" name="ICV">
    <vt:lpwstr>139F7648E46A4C7D9E21E7FAFA242E63</vt:lpwstr>
  </property>
  <property fmtid="{D5CDD505-2E9C-101B-9397-08002B2CF9AE}" pid="6" name="KSOProductBuildVer">
    <vt:lpwstr>1033-11.2.0.10463</vt:lpwstr>
  </property>
</Properties>
</file>