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2E80E4-D48D-4370-AA0B-718511D7BF00}">
  <a:tblStyle styleId="{CF2E80E4-D48D-4370-AA0B-718511D7BF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43663494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43663494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43663494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43663494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43663494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43663494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43663494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43663494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43663494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43663494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43663494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43663494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43663494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43663494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43663494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43663494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4366349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4366349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47b843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47b843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the number of likes per month over 4 years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2fc53197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2fc53197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47b843e1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47b843e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the number of posts per month over 4 years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47b843e1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47b843e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the number of posts per month and the number of likes per month. There is a decrease in the frequency of posts but the number of likes stays </a:t>
            </a:r>
            <a:r>
              <a:rPr lang="en"/>
              <a:t>generally</a:t>
            </a:r>
            <a:r>
              <a:rPr lang="en"/>
              <a:t> the same with seasonality. Most of their likes come from </a:t>
            </a:r>
            <a:r>
              <a:rPr lang="en"/>
              <a:t>summer and spring months.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4366349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4366349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47b843e1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47b843e1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words that pop up most frequently in your posts after we removed some of the more common words. </a:t>
            </a:r>
            <a:endParaRPr/>
          </a:p>
          <a:p>
            <a:pPr indent="0" lvl="0" marL="0" rtl="0" algn="l">
              <a:spcBef>
                <a:spcPts val="0"/>
              </a:spcBef>
              <a:spcAft>
                <a:spcPts val="0"/>
              </a:spcAft>
              <a:buNone/>
            </a:pPr>
            <a:r>
              <a:rPr lang="en"/>
              <a:t>Frequency= number of times the word shows up total	Docfrequency is the number of documents the word is used in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47b843e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47b843e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running some analysis on the post data we came up with these topics for the hashtags you use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47b843e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47b843e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some text analysis we generated these topics for your posts, and we labeled these topics as the following: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47b843e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47b843e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3575dfe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3575dfe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43663494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43663494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43663494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43663494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3575dfe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3575dfe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3575dfe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3575dfe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3575dfe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3575dfe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4366349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4366349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3575dfea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3575dfea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43663494b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43663494b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43663494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43663494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8.jpg"/><Relationship Id="rId5" Type="http://schemas.openxmlformats.org/officeDocument/2006/relationships/image" Target="../media/image12.jpg"/><Relationship Id="rId6"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6.jpg"/><Relationship Id="rId5" Type="http://schemas.openxmlformats.org/officeDocument/2006/relationships/image" Target="../media/image7.jpg"/><Relationship Id="rId6"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23.jpg"/><Relationship Id="rId5" Type="http://schemas.openxmlformats.org/officeDocument/2006/relationships/image" Target="../media/image24.jpg"/><Relationship Id="rId6"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jpg"/><Relationship Id="rId4" Type="http://schemas.openxmlformats.org/officeDocument/2006/relationships/image" Target="../media/image33.jpg"/><Relationship Id="rId5" Type="http://schemas.openxmlformats.org/officeDocument/2006/relationships/image" Target="../media/image25.jpg"/><Relationship Id="rId6"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jpg"/><Relationship Id="rId4" Type="http://schemas.openxmlformats.org/officeDocument/2006/relationships/image" Target="../media/image39.jpg"/><Relationship Id="rId5" Type="http://schemas.openxmlformats.org/officeDocument/2006/relationships/image" Target="../media/image3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0" Type="http://schemas.openxmlformats.org/officeDocument/2006/relationships/hyperlink" Target="https://www.linkedin.com/company/kuester-management-group/" TargetMode="External"/><Relationship Id="rId22" Type="http://schemas.openxmlformats.org/officeDocument/2006/relationships/hyperlink" Target="https://www.google.com/search?gs_ssp=eJzj4tZP1zcsy6lKNjIoMGC0UjWosLAwNUs0NzdNtUgzSDE1MLUyqEg0NjE2SjQ3Skm0MDdOMTf3EklOTUksUsjIT1TITcxLTE_NTc0rAQAC2hXp&amp;q=cedar+hoa+management&amp;oq=ceder+hoa+man&amp;aqs=chrome.1.69i57j46i13i175i199j0i8i13i30l5.4411j0j4&amp;sourceid=chrome&amp;ie=UTF-8#lrd=0x8856a775e8f0d505:0xa3432a72da873d77,1" TargetMode="External"/><Relationship Id="rId21" Type="http://schemas.openxmlformats.org/officeDocument/2006/relationships/hyperlink" Target="https://www.facebook.com/kuestermanagement/" TargetMode="External"/><Relationship Id="rId24" Type="http://schemas.openxmlformats.org/officeDocument/2006/relationships/hyperlink" Target="https://www.facebook.com/hoacharlotte" TargetMode="External"/><Relationship Id="rId23" Type="http://schemas.openxmlformats.org/officeDocument/2006/relationships/hyperlink" Target="https://cedarmanagementgroup.com/" TargetMode="External"/><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iopscience.iop.org/article/10.1088/1757-899X/1022/1/012097/pdf" TargetMode="External"/><Relationship Id="rId4" Type="http://schemas.openxmlformats.org/officeDocument/2006/relationships/hyperlink" Target="https://www.fortunebuilders.com/north-carolina-real-estate-market/" TargetMode="External"/><Relationship Id="rId9" Type="http://schemas.openxmlformats.org/officeDocument/2006/relationships/hyperlink" Target="https://www.ibisworld.com/united-states/market-research-reports/homeowners-associations-industry/" TargetMode="External"/><Relationship Id="rId26" Type="http://schemas.openxmlformats.org/officeDocument/2006/relationships/hyperlink" Target="https://wmdouglas.com/" TargetMode="External"/><Relationship Id="rId25" Type="http://schemas.openxmlformats.org/officeDocument/2006/relationships/hyperlink" Target="https://www.linkedin.com/company/cedar-management-group/" TargetMode="External"/><Relationship Id="rId5" Type="http://schemas.openxmlformats.org/officeDocument/2006/relationships/hyperlink" Target="https://www.google.com/amp/s/www.cbs17.com/community/health/coronavirus/how-the-pandemic-is-driving-a-sellers-market-for-housing-in-north-carolina/amp/" TargetMode="External"/><Relationship Id="rId6" Type="http://schemas.openxmlformats.org/officeDocument/2006/relationships/hyperlink" Target="https://learn.roofstock.com/blog/columbia-sc-real-estate-market" TargetMode="External"/><Relationship Id="rId7" Type="http://schemas.openxmlformats.org/officeDocument/2006/relationships/hyperlink" Target="https://www.kppm.com/5-signs-change-hoa-management-companies/" TargetMode="External"/><Relationship Id="rId8" Type="http://schemas.openxmlformats.org/officeDocument/2006/relationships/hyperlink" Target="https://www.nrdc.org/stories/climate-change-floods-north-carolinas-housing-market" TargetMode="External"/><Relationship Id="rId11" Type="http://schemas.openxmlformats.org/officeDocument/2006/relationships/hyperlink" Target="https://www.facebook.com/williamdouglaspropertymanagement/" TargetMode="External"/><Relationship Id="rId10" Type="http://schemas.openxmlformats.org/officeDocument/2006/relationships/hyperlink" Target="https://www.kppm.com/5-signs-change-hoa-management-companies/" TargetMode="External"/><Relationship Id="rId13" Type="http://schemas.openxmlformats.org/officeDocument/2006/relationships/hyperlink" Target="https://www.linkedin.com/company/william-douglas-property-management/" TargetMode="External"/><Relationship Id="rId12" Type="http://schemas.openxmlformats.org/officeDocument/2006/relationships/hyperlink" Target="https://www.google.com/search?q=william+douglas+management&amp;oq=william+douglas+management++&amp;aqs=chrome..69i57j69i60l3.5477j0j7&amp;sourceid=chrome&amp;ie=UTF-8#lrd=0x88569e569803dee7:0x5128947692f84cc0,1" TargetMode="External"/><Relationship Id="rId15" Type="http://schemas.openxmlformats.org/officeDocument/2006/relationships/hyperlink" Target="https://www.hendersonproperties.com/" TargetMode="External"/><Relationship Id="rId14" Type="http://schemas.openxmlformats.org/officeDocument/2006/relationships/hyperlink" Target="https://www.google.com/search?q=henderson+management&amp;oq=henderson+management&amp;aqs=chrome.0.69i59j35i39j0j46i175i199j0j69i60l3.2872j0j4&amp;sourceid=chrome&amp;ie=UTF-8#lrd=0x8854203ca358a837:0xddeda6d2b2ede570,1" TargetMode="External"/><Relationship Id="rId17" Type="http://schemas.openxmlformats.org/officeDocument/2006/relationships/hyperlink" Target="https://www.linkedin.com/company/henderson-properties/" TargetMode="External"/><Relationship Id="rId16" Type="http://schemas.openxmlformats.org/officeDocument/2006/relationships/hyperlink" Target="https://www.facebook.com/HendersonProperties/" TargetMode="External"/><Relationship Id="rId19" Type="http://schemas.openxmlformats.org/officeDocument/2006/relationships/hyperlink" Target="https://kuester.com/hoa-locations/fort-mill-sc-corporate-office/?gclid=Cj0KCQjwppSEBhCGARIsANIs4p5kuX9z0FazWLSbVyDYY4Dou8kYSUdYGocCMzGm03sbyx0VLozjruIaAi6XEALw_wcB" TargetMode="External"/><Relationship Id="rId18" Type="http://schemas.openxmlformats.org/officeDocument/2006/relationships/hyperlink" Target="https://www.google.com/search?q=kuester+hoa+management&amp;oq=kuester+hoa+management&amp;aqs=chrome..69i57j46i175i199j69i57.4128j0j4&amp;sourceid=chrome&amp;ie=UTF-8#lrd=0x88568ff7fa28f591:0x3c5825c1305a933b,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jpg"/><Relationship Id="rId4" Type="http://schemas.openxmlformats.org/officeDocument/2006/relationships/image" Target="../media/image14.jpg"/><Relationship Id="rId5" Type="http://schemas.openxmlformats.org/officeDocument/2006/relationships/image" Target="../media/image5.jp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974275" y="982725"/>
            <a:ext cx="5017500" cy="1131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100">
                <a:latin typeface="Arial"/>
                <a:ea typeface="Arial"/>
                <a:cs typeface="Arial"/>
                <a:sym typeface="Arial"/>
              </a:rPr>
              <a:t>William Douglas Property Management </a:t>
            </a:r>
            <a:r>
              <a:rPr b="1" lang="en" sz="2100">
                <a:latin typeface="Arial"/>
                <a:ea typeface="Arial"/>
                <a:cs typeface="Arial"/>
                <a:sym typeface="Arial"/>
              </a:rPr>
              <a:t>Analysis</a:t>
            </a:r>
            <a:endParaRPr sz="4400"/>
          </a:p>
        </p:txBody>
      </p:sp>
      <p:sp>
        <p:nvSpPr>
          <p:cNvPr id="135" name="Google Shape;135;p13"/>
          <p:cNvSpPr txBox="1"/>
          <p:nvPr>
            <p:ph idx="1" type="subTitle"/>
          </p:nvPr>
        </p:nvSpPr>
        <p:spPr>
          <a:xfrm>
            <a:off x="5022950" y="2272900"/>
            <a:ext cx="3470700" cy="1941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900">
                <a:latin typeface="Times New Roman"/>
                <a:ea typeface="Times New Roman"/>
                <a:cs typeface="Times New Roman"/>
                <a:sym typeface="Times New Roman"/>
              </a:rPr>
              <a:t>Team Two:</a:t>
            </a:r>
            <a:endParaRPr b="1" sz="19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700">
                <a:latin typeface="Arial"/>
                <a:ea typeface="Arial"/>
                <a:cs typeface="Arial"/>
                <a:sym typeface="Arial"/>
              </a:rPr>
              <a:t>Rachael Dewey</a:t>
            </a:r>
            <a:endParaRPr b="1" sz="1700">
              <a:latin typeface="Arial"/>
              <a:ea typeface="Arial"/>
              <a:cs typeface="Arial"/>
              <a:sym typeface="Arial"/>
            </a:endParaRPr>
          </a:p>
          <a:p>
            <a:pPr indent="0" lvl="0" marL="0" rtl="0" algn="ctr">
              <a:lnSpc>
                <a:spcPct val="115000"/>
              </a:lnSpc>
              <a:spcBef>
                <a:spcPts val="0"/>
              </a:spcBef>
              <a:spcAft>
                <a:spcPts val="0"/>
              </a:spcAft>
              <a:buNone/>
            </a:pPr>
            <a:r>
              <a:rPr b="1" lang="en" sz="1700">
                <a:latin typeface="Arial"/>
                <a:ea typeface="Arial"/>
                <a:cs typeface="Arial"/>
                <a:sym typeface="Arial"/>
              </a:rPr>
              <a:t>William (Billy) Edwards</a:t>
            </a:r>
            <a:endParaRPr b="1" sz="1700">
              <a:latin typeface="Arial"/>
              <a:ea typeface="Arial"/>
              <a:cs typeface="Arial"/>
              <a:sym typeface="Arial"/>
            </a:endParaRPr>
          </a:p>
          <a:p>
            <a:pPr indent="0" lvl="0" marL="0" rtl="0" algn="ctr">
              <a:lnSpc>
                <a:spcPct val="115000"/>
              </a:lnSpc>
              <a:spcBef>
                <a:spcPts val="0"/>
              </a:spcBef>
              <a:spcAft>
                <a:spcPts val="0"/>
              </a:spcAft>
              <a:buNone/>
            </a:pPr>
            <a:r>
              <a:rPr b="1" lang="en" sz="1700">
                <a:latin typeface="Arial"/>
                <a:ea typeface="Arial"/>
                <a:cs typeface="Arial"/>
                <a:sym typeface="Arial"/>
              </a:rPr>
              <a:t>Zac Morris</a:t>
            </a:r>
            <a:endParaRPr b="1" sz="1700">
              <a:latin typeface="Arial"/>
              <a:ea typeface="Arial"/>
              <a:cs typeface="Arial"/>
              <a:sym typeface="Arial"/>
            </a:endParaRPr>
          </a:p>
          <a:p>
            <a:pPr indent="0" lvl="0" marL="0" rtl="0" algn="ctr">
              <a:lnSpc>
                <a:spcPct val="115000"/>
              </a:lnSpc>
              <a:spcBef>
                <a:spcPts val="0"/>
              </a:spcBef>
              <a:spcAft>
                <a:spcPts val="0"/>
              </a:spcAft>
              <a:buNone/>
            </a:pPr>
            <a:r>
              <a:rPr b="1" lang="en" sz="1700">
                <a:latin typeface="Arial"/>
                <a:ea typeface="Arial"/>
                <a:cs typeface="Arial"/>
                <a:sym typeface="Arial"/>
              </a:rPr>
              <a:t>Tristan Richard</a:t>
            </a:r>
            <a:endParaRPr b="1" sz="1700">
              <a:latin typeface="Arial"/>
              <a:ea typeface="Arial"/>
              <a:cs typeface="Arial"/>
              <a:sym typeface="Arial"/>
            </a:endParaRPr>
          </a:p>
        </p:txBody>
      </p:sp>
      <p:pic>
        <p:nvPicPr>
          <p:cNvPr id="136" name="Google Shape;136;p13"/>
          <p:cNvPicPr preferRelativeResize="0"/>
          <p:nvPr/>
        </p:nvPicPr>
        <p:blipFill>
          <a:blip r:embed="rId3">
            <a:alphaModFix/>
          </a:blip>
          <a:stretch>
            <a:fillRect/>
          </a:stretch>
        </p:blipFill>
        <p:spPr>
          <a:xfrm>
            <a:off x="0" y="2571750"/>
            <a:ext cx="3232351" cy="25632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William Douglas Word Cloud</a:t>
            </a:r>
            <a:endParaRPr/>
          </a:p>
        </p:txBody>
      </p:sp>
      <p:pic>
        <p:nvPicPr>
          <p:cNvPr id="197" name="Google Shape;197;p22"/>
          <p:cNvPicPr preferRelativeResize="0"/>
          <p:nvPr/>
        </p:nvPicPr>
        <p:blipFill>
          <a:blip r:embed="rId3">
            <a:alphaModFix/>
          </a:blip>
          <a:stretch>
            <a:fillRect/>
          </a:stretch>
        </p:blipFill>
        <p:spPr>
          <a:xfrm>
            <a:off x="2420000" y="1279500"/>
            <a:ext cx="4303999" cy="359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Phrases</a:t>
            </a:r>
            <a:endParaRPr/>
          </a:p>
        </p:txBody>
      </p:sp>
      <p:pic>
        <p:nvPicPr>
          <p:cNvPr id="203" name="Google Shape;203;p23"/>
          <p:cNvPicPr preferRelativeResize="0"/>
          <p:nvPr/>
        </p:nvPicPr>
        <p:blipFill rotWithShape="1">
          <a:blip r:embed="rId3">
            <a:alphaModFix/>
          </a:blip>
          <a:srcRect b="-10" l="0" r="0" t="0"/>
          <a:stretch/>
        </p:blipFill>
        <p:spPr>
          <a:xfrm>
            <a:off x="4386750" y="2823144"/>
            <a:ext cx="2156507" cy="1886218"/>
          </a:xfrm>
          <a:prstGeom prst="rect">
            <a:avLst/>
          </a:prstGeom>
          <a:noFill/>
          <a:ln>
            <a:noFill/>
          </a:ln>
        </p:spPr>
      </p:pic>
      <p:pic>
        <p:nvPicPr>
          <p:cNvPr id="204" name="Google Shape;204;p23"/>
          <p:cNvPicPr preferRelativeResize="0"/>
          <p:nvPr/>
        </p:nvPicPr>
        <p:blipFill rotWithShape="1">
          <a:blip r:embed="rId4">
            <a:alphaModFix/>
          </a:blip>
          <a:srcRect b="0" l="0" r="0" t="0"/>
          <a:stretch/>
        </p:blipFill>
        <p:spPr>
          <a:xfrm>
            <a:off x="6801669" y="1755046"/>
            <a:ext cx="2156507" cy="1886218"/>
          </a:xfrm>
          <a:prstGeom prst="rect">
            <a:avLst/>
          </a:prstGeom>
          <a:noFill/>
          <a:ln>
            <a:noFill/>
          </a:ln>
        </p:spPr>
      </p:pic>
      <p:pic>
        <p:nvPicPr>
          <p:cNvPr id="205" name="Google Shape;205;p23"/>
          <p:cNvPicPr preferRelativeResize="0"/>
          <p:nvPr/>
        </p:nvPicPr>
        <p:blipFill rotWithShape="1">
          <a:blip r:embed="rId5">
            <a:alphaModFix/>
          </a:blip>
          <a:srcRect b="0" l="0" r="0" t="0"/>
          <a:stretch/>
        </p:blipFill>
        <p:spPr>
          <a:xfrm>
            <a:off x="4386750" y="434138"/>
            <a:ext cx="2156507" cy="1886218"/>
          </a:xfrm>
          <a:prstGeom prst="rect">
            <a:avLst/>
          </a:prstGeom>
          <a:noFill/>
          <a:ln>
            <a:noFill/>
          </a:ln>
        </p:spPr>
      </p:pic>
      <p:pic>
        <p:nvPicPr>
          <p:cNvPr id="206" name="Google Shape;206;p23"/>
          <p:cNvPicPr preferRelativeResize="0"/>
          <p:nvPr/>
        </p:nvPicPr>
        <p:blipFill rotWithShape="1">
          <a:blip r:embed="rId6">
            <a:alphaModFix/>
          </a:blip>
          <a:srcRect b="-2009" l="0" r="0" t="0"/>
          <a:stretch/>
        </p:blipFill>
        <p:spPr>
          <a:xfrm>
            <a:off x="165525" y="1492075"/>
            <a:ext cx="4004299" cy="340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Sentiment Analysis - Bing Positive/Negative</a:t>
            </a:r>
            <a:endParaRPr/>
          </a:p>
        </p:txBody>
      </p:sp>
      <p:pic>
        <p:nvPicPr>
          <p:cNvPr id="212" name="Google Shape;212;p24"/>
          <p:cNvPicPr preferRelativeResize="0"/>
          <p:nvPr/>
        </p:nvPicPr>
        <p:blipFill>
          <a:blip r:embed="rId3">
            <a:alphaModFix/>
          </a:blip>
          <a:stretch>
            <a:fillRect/>
          </a:stretch>
        </p:blipFill>
        <p:spPr>
          <a:xfrm>
            <a:off x="4572000" y="3182665"/>
            <a:ext cx="1873872" cy="1719286"/>
          </a:xfrm>
          <a:prstGeom prst="rect">
            <a:avLst/>
          </a:prstGeom>
          <a:noFill/>
          <a:ln>
            <a:noFill/>
          </a:ln>
        </p:spPr>
      </p:pic>
      <p:pic>
        <p:nvPicPr>
          <p:cNvPr id="213" name="Google Shape;213;p24"/>
          <p:cNvPicPr preferRelativeResize="0"/>
          <p:nvPr/>
        </p:nvPicPr>
        <p:blipFill>
          <a:blip r:embed="rId4">
            <a:alphaModFix/>
          </a:blip>
          <a:stretch>
            <a:fillRect/>
          </a:stretch>
        </p:blipFill>
        <p:spPr>
          <a:xfrm>
            <a:off x="6946953" y="2209019"/>
            <a:ext cx="1873872" cy="1719312"/>
          </a:xfrm>
          <a:prstGeom prst="rect">
            <a:avLst/>
          </a:prstGeom>
          <a:noFill/>
          <a:ln>
            <a:noFill/>
          </a:ln>
        </p:spPr>
      </p:pic>
      <p:pic>
        <p:nvPicPr>
          <p:cNvPr id="214" name="Google Shape;214;p24"/>
          <p:cNvPicPr preferRelativeResize="0"/>
          <p:nvPr/>
        </p:nvPicPr>
        <p:blipFill>
          <a:blip r:embed="rId5">
            <a:alphaModFix/>
          </a:blip>
          <a:stretch>
            <a:fillRect/>
          </a:stretch>
        </p:blipFill>
        <p:spPr>
          <a:xfrm>
            <a:off x="4572001" y="1005050"/>
            <a:ext cx="1873872" cy="1719332"/>
          </a:xfrm>
          <a:prstGeom prst="rect">
            <a:avLst/>
          </a:prstGeom>
          <a:noFill/>
          <a:ln>
            <a:noFill/>
          </a:ln>
        </p:spPr>
      </p:pic>
      <p:pic>
        <p:nvPicPr>
          <p:cNvPr id="215" name="Google Shape;215;p24"/>
          <p:cNvPicPr preferRelativeResize="0"/>
          <p:nvPr/>
        </p:nvPicPr>
        <p:blipFill>
          <a:blip r:embed="rId6">
            <a:alphaModFix/>
          </a:blip>
          <a:stretch>
            <a:fillRect/>
          </a:stretch>
        </p:blipFill>
        <p:spPr>
          <a:xfrm>
            <a:off x="165525" y="1603450"/>
            <a:ext cx="4004299" cy="3119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Sentiment Analysis - NRC Sentiment</a:t>
            </a:r>
            <a:endParaRPr/>
          </a:p>
        </p:txBody>
      </p:sp>
      <p:pic>
        <p:nvPicPr>
          <p:cNvPr id="221" name="Google Shape;221;p25"/>
          <p:cNvPicPr preferRelativeResize="0"/>
          <p:nvPr/>
        </p:nvPicPr>
        <p:blipFill rotWithShape="1">
          <a:blip r:embed="rId3">
            <a:alphaModFix/>
          </a:blip>
          <a:srcRect b="0" l="0" r="-2838" t="0"/>
          <a:stretch/>
        </p:blipFill>
        <p:spPr>
          <a:xfrm>
            <a:off x="4572006" y="3272253"/>
            <a:ext cx="2114957" cy="1676998"/>
          </a:xfrm>
          <a:prstGeom prst="rect">
            <a:avLst/>
          </a:prstGeom>
          <a:noFill/>
          <a:ln>
            <a:noFill/>
          </a:ln>
        </p:spPr>
      </p:pic>
      <p:pic>
        <p:nvPicPr>
          <p:cNvPr id="222" name="Google Shape;222;p25"/>
          <p:cNvPicPr preferRelativeResize="0"/>
          <p:nvPr/>
        </p:nvPicPr>
        <p:blipFill rotWithShape="1">
          <a:blip r:embed="rId4">
            <a:alphaModFix/>
          </a:blip>
          <a:srcRect b="0" l="0" r="-2838" t="0"/>
          <a:stretch/>
        </p:blipFill>
        <p:spPr>
          <a:xfrm>
            <a:off x="6875018" y="2273947"/>
            <a:ext cx="2114957" cy="1676998"/>
          </a:xfrm>
          <a:prstGeom prst="rect">
            <a:avLst/>
          </a:prstGeom>
          <a:noFill/>
          <a:ln>
            <a:noFill/>
          </a:ln>
        </p:spPr>
      </p:pic>
      <p:pic>
        <p:nvPicPr>
          <p:cNvPr id="223" name="Google Shape;223;p25"/>
          <p:cNvPicPr preferRelativeResize="0"/>
          <p:nvPr/>
        </p:nvPicPr>
        <p:blipFill rotWithShape="1">
          <a:blip r:embed="rId5">
            <a:alphaModFix/>
          </a:blip>
          <a:srcRect b="0" l="0" r="1768" t="0"/>
          <a:stretch/>
        </p:blipFill>
        <p:spPr>
          <a:xfrm>
            <a:off x="4572000" y="1099650"/>
            <a:ext cx="2020204" cy="1676998"/>
          </a:xfrm>
          <a:prstGeom prst="rect">
            <a:avLst/>
          </a:prstGeom>
          <a:noFill/>
          <a:ln>
            <a:noFill/>
          </a:ln>
        </p:spPr>
      </p:pic>
      <p:pic>
        <p:nvPicPr>
          <p:cNvPr id="224" name="Google Shape;224;p25"/>
          <p:cNvPicPr preferRelativeResize="0"/>
          <p:nvPr/>
        </p:nvPicPr>
        <p:blipFill rotWithShape="1">
          <a:blip r:embed="rId6">
            <a:alphaModFix/>
          </a:blip>
          <a:srcRect b="-3423" l="0" r="0" t="0"/>
          <a:stretch/>
        </p:blipFill>
        <p:spPr>
          <a:xfrm>
            <a:off x="165525" y="1492075"/>
            <a:ext cx="4004299" cy="345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Analysis - NRC Breakdown</a:t>
            </a:r>
            <a:endParaRPr/>
          </a:p>
        </p:txBody>
      </p:sp>
      <p:pic>
        <p:nvPicPr>
          <p:cNvPr id="230" name="Google Shape;230;p26"/>
          <p:cNvPicPr preferRelativeResize="0"/>
          <p:nvPr/>
        </p:nvPicPr>
        <p:blipFill rotWithShape="1">
          <a:blip r:embed="rId3">
            <a:alphaModFix/>
          </a:blip>
          <a:srcRect b="0" l="0" r="0" t="-2501"/>
          <a:stretch/>
        </p:blipFill>
        <p:spPr>
          <a:xfrm>
            <a:off x="4560525" y="3195725"/>
            <a:ext cx="2114950" cy="1809501"/>
          </a:xfrm>
          <a:prstGeom prst="rect">
            <a:avLst/>
          </a:prstGeom>
          <a:noFill/>
          <a:ln>
            <a:noFill/>
          </a:ln>
        </p:spPr>
      </p:pic>
      <p:pic>
        <p:nvPicPr>
          <p:cNvPr id="231" name="Google Shape;231;p26"/>
          <p:cNvPicPr preferRelativeResize="0"/>
          <p:nvPr/>
        </p:nvPicPr>
        <p:blipFill rotWithShape="1">
          <a:blip r:embed="rId4">
            <a:alphaModFix/>
          </a:blip>
          <a:srcRect b="-2501" l="0" r="0" t="-3061"/>
          <a:stretch/>
        </p:blipFill>
        <p:spPr>
          <a:xfrm>
            <a:off x="6875025" y="2175650"/>
            <a:ext cx="2114950" cy="1863676"/>
          </a:xfrm>
          <a:prstGeom prst="rect">
            <a:avLst/>
          </a:prstGeom>
          <a:noFill/>
          <a:ln>
            <a:noFill/>
          </a:ln>
        </p:spPr>
      </p:pic>
      <p:pic>
        <p:nvPicPr>
          <p:cNvPr id="232" name="Google Shape;232;p26"/>
          <p:cNvPicPr preferRelativeResize="0"/>
          <p:nvPr/>
        </p:nvPicPr>
        <p:blipFill rotWithShape="1">
          <a:blip r:embed="rId5">
            <a:alphaModFix/>
          </a:blip>
          <a:srcRect b="278" l="-575" r="-4114" t="278"/>
          <a:stretch/>
        </p:blipFill>
        <p:spPr>
          <a:xfrm>
            <a:off x="4560525" y="1099650"/>
            <a:ext cx="2114950" cy="1676999"/>
          </a:xfrm>
          <a:prstGeom prst="rect">
            <a:avLst/>
          </a:prstGeom>
          <a:noFill/>
          <a:ln>
            <a:noFill/>
          </a:ln>
        </p:spPr>
      </p:pic>
      <p:pic>
        <p:nvPicPr>
          <p:cNvPr id="233" name="Google Shape;233;p26"/>
          <p:cNvPicPr preferRelativeResize="0"/>
          <p:nvPr/>
        </p:nvPicPr>
        <p:blipFill rotWithShape="1">
          <a:blip r:embed="rId6">
            <a:alphaModFix/>
          </a:blip>
          <a:srcRect b="0" l="0" r="0" t="0"/>
          <a:stretch/>
        </p:blipFill>
        <p:spPr>
          <a:xfrm>
            <a:off x="96650" y="1492075"/>
            <a:ext cx="4141600" cy="345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William Douglas Reviews Topic Modeling</a:t>
            </a:r>
            <a:endParaRPr/>
          </a:p>
        </p:txBody>
      </p:sp>
      <p:pic>
        <p:nvPicPr>
          <p:cNvPr id="239" name="Google Shape;239;p27"/>
          <p:cNvPicPr preferRelativeResize="0"/>
          <p:nvPr/>
        </p:nvPicPr>
        <p:blipFill rotWithShape="1">
          <a:blip r:embed="rId3">
            <a:alphaModFix/>
          </a:blip>
          <a:srcRect b="0" l="0" r="0" t="0"/>
          <a:stretch/>
        </p:blipFill>
        <p:spPr>
          <a:xfrm>
            <a:off x="1233970" y="953125"/>
            <a:ext cx="4595004" cy="3835650"/>
          </a:xfrm>
          <a:prstGeom prst="rect">
            <a:avLst/>
          </a:prstGeom>
          <a:noFill/>
          <a:ln>
            <a:noFill/>
          </a:ln>
        </p:spPr>
      </p:pic>
      <p:sp>
        <p:nvSpPr>
          <p:cNvPr id="240" name="Google Shape;240;p27"/>
          <p:cNvSpPr txBox="1"/>
          <p:nvPr/>
        </p:nvSpPr>
        <p:spPr>
          <a:xfrm>
            <a:off x="5959375" y="1106850"/>
            <a:ext cx="3015900" cy="258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u="sng">
                <a:solidFill>
                  <a:srgbClr val="FFFFFF"/>
                </a:solidFill>
                <a:latin typeface="Lato"/>
                <a:ea typeface="Lato"/>
                <a:cs typeface="Lato"/>
                <a:sym typeface="Lato"/>
              </a:rPr>
              <a:t>Topics</a:t>
            </a:r>
            <a:endParaRPr sz="1600" u="sng">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General management</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Specific employee</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Responsiveness/timeliness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Helpfulness/professionalism</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Specific employee</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Competitor Reviews Topic Modeling</a:t>
            </a:r>
            <a:endParaRPr/>
          </a:p>
        </p:txBody>
      </p:sp>
      <p:pic>
        <p:nvPicPr>
          <p:cNvPr id="246" name="Google Shape;246;p28"/>
          <p:cNvPicPr preferRelativeResize="0"/>
          <p:nvPr/>
        </p:nvPicPr>
        <p:blipFill>
          <a:blip r:embed="rId3">
            <a:alphaModFix/>
          </a:blip>
          <a:stretch>
            <a:fillRect/>
          </a:stretch>
        </p:blipFill>
        <p:spPr>
          <a:xfrm>
            <a:off x="3166736" y="1812050"/>
            <a:ext cx="2810538" cy="2182147"/>
          </a:xfrm>
          <a:prstGeom prst="rect">
            <a:avLst/>
          </a:prstGeom>
          <a:noFill/>
          <a:ln>
            <a:noFill/>
          </a:ln>
        </p:spPr>
      </p:pic>
      <p:pic>
        <p:nvPicPr>
          <p:cNvPr id="247" name="Google Shape;247;p28"/>
          <p:cNvPicPr preferRelativeResize="0"/>
          <p:nvPr/>
        </p:nvPicPr>
        <p:blipFill>
          <a:blip r:embed="rId4">
            <a:alphaModFix/>
          </a:blip>
          <a:stretch>
            <a:fillRect/>
          </a:stretch>
        </p:blipFill>
        <p:spPr>
          <a:xfrm>
            <a:off x="6199261" y="1812050"/>
            <a:ext cx="2810538" cy="2182147"/>
          </a:xfrm>
          <a:prstGeom prst="rect">
            <a:avLst/>
          </a:prstGeom>
          <a:noFill/>
          <a:ln>
            <a:noFill/>
          </a:ln>
        </p:spPr>
      </p:pic>
      <p:pic>
        <p:nvPicPr>
          <p:cNvPr id="248" name="Google Shape;248;p28"/>
          <p:cNvPicPr preferRelativeResize="0"/>
          <p:nvPr/>
        </p:nvPicPr>
        <p:blipFill>
          <a:blip r:embed="rId5">
            <a:alphaModFix/>
          </a:blip>
          <a:stretch>
            <a:fillRect/>
          </a:stretch>
        </p:blipFill>
        <p:spPr>
          <a:xfrm>
            <a:off x="134200" y="1812055"/>
            <a:ext cx="2810538" cy="21821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Results Summary	</a:t>
            </a:r>
            <a:endParaRPr/>
          </a:p>
        </p:txBody>
      </p:sp>
      <p:sp>
        <p:nvSpPr>
          <p:cNvPr id="254" name="Google Shape;254;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Less reviews than competitors</a:t>
            </a:r>
            <a:endParaRPr/>
          </a:p>
          <a:p>
            <a:pPr indent="-298450" lvl="1" marL="914400" rtl="0" algn="l">
              <a:spcBef>
                <a:spcPts val="0"/>
              </a:spcBef>
              <a:spcAft>
                <a:spcPts val="0"/>
              </a:spcAft>
              <a:buSzPts val="1100"/>
              <a:buChar char="○"/>
            </a:pPr>
            <a:r>
              <a:rPr lang="en"/>
              <a:t>Google, Yelp</a:t>
            </a:r>
            <a:endParaRPr/>
          </a:p>
          <a:p>
            <a:pPr indent="-311150" lvl="0" marL="457200" rtl="0" algn="l">
              <a:spcBef>
                <a:spcPts val="0"/>
              </a:spcBef>
              <a:spcAft>
                <a:spcPts val="0"/>
              </a:spcAft>
              <a:buSzPts val="1300"/>
              <a:buChar char="●"/>
            </a:pPr>
            <a:r>
              <a:rPr lang="en"/>
              <a:t>Trust is the most important sentiment to customers</a:t>
            </a:r>
            <a:endParaRPr/>
          </a:p>
          <a:p>
            <a:pPr indent="-311150" lvl="0" marL="457200" rtl="0" algn="l">
              <a:spcBef>
                <a:spcPts val="0"/>
              </a:spcBef>
              <a:spcAft>
                <a:spcPts val="0"/>
              </a:spcAft>
              <a:buSzPts val="1300"/>
              <a:buChar char="●"/>
            </a:pPr>
            <a:r>
              <a:rPr lang="en"/>
              <a:t>Reviewers are highly concerns about:</a:t>
            </a:r>
            <a:endParaRPr/>
          </a:p>
          <a:p>
            <a:pPr indent="-298450" lvl="1" marL="914400" rtl="0" algn="l">
              <a:spcBef>
                <a:spcPts val="0"/>
              </a:spcBef>
              <a:spcAft>
                <a:spcPts val="0"/>
              </a:spcAft>
              <a:buSzPts val="1100"/>
              <a:buChar char="○"/>
            </a:pPr>
            <a:r>
              <a:rPr lang="en"/>
              <a:t>Specific managers</a:t>
            </a:r>
            <a:endParaRPr/>
          </a:p>
          <a:p>
            <a:pPr indent="-298450" lvl="1" marL="914400" rtl="0" algn="l">
              <a:spcBef>
                <a:spcPts val="0"/>
              </a:spcBef>
              <a:spcAft>
                <a:spcPts val="0"/>
              </a:spcAft>
              <a:buSzPts val="1100"/>
              <a:buChar char="○"/>
            </a:pPr>
            <a:r>
              <a:rPr lang="en"/>
              <a:t>Communication</a:t>
            </a:r>
            <a:endParaRPr/>
          </a:p>
          <a:p>
            <a:pPr indent="-298450" lvl="1" marL="914400" rtl="0" algn="l">
              <a:spcBef>
                <a:spcPts val="0"/>
              </a:spcBef>
              <a:spcAft>
                <a:spcPts val="0"/>
              </a:spcAft>
              <a:buSzPts val="1100"/>
              <a:buChar char="○"/>
            </a:pPr>
            <a:r>
              <a:rPr lang="en"/>
              <a:t>Professionalism</a:t>
            </a:r>
            <a:endParaRPr/>
          </a:p>
          <a:p>
            <a:pPr indent="-298450" lvl="1" marL="914400" rtl="0" algn="l">
              <a:spcBef>
                <a:spcPts val="0"/>
              </a:spcBef>
              <a:spcAft>
                <a:spcPts val="0"/>
              </a:spcAft>
              <a:buSzPts val="1100"/>
              <a:buChar char="○"/>
            </a:pPr>
            <a:r>
              <a:rPr lang="en"/>
              <a:t>Timeliness</a:t>
            </a:r>
            <a:endParaRPr/>
          </a:p>
          <a:p>
            <a:pPr indent="-311150" lvl="0" marL="457200" rtl="0" algn="l">
              <a:spcBef>
                <a:spcPts val="0"/>
              </a:spcBef>
              <a:spcAft>
                <a:spcPts val="0"/>
              </a:spcAft>
              <a:buSzPts val="1300"/>
              <a:buChar char="●"/>
            </a:pPr>
            <a:r>
              <a:rPr lang="en"/>
              <a:t>Top phrases used in reviews</a:t>
            </a:r>
            <a:endParaRPr/>
          </a:p>
          <a:p>
            <a:pPr indent="-298450" lvl="1" marL="914400" rtl="0" algn="l">
              <a:spcBef>
                <a:spcPts val="0"/>
              </a:spcBef>
              <a:spcAft>
                <a:spcPts val="0"/>
              </a:spcAft>
              <a:buSzPts val="1100"/>
              <a:buChar char="○"/>
            </a:pPr>
            <a:r>
              <a:rPr lang="en"/>
              <a:t>Customer service, timeliness, </a:t>
            </a:r>
            <a:r>
              <a:rPr lang="en"/>
              <a:t>professionalism, diligence, management, helpfulness, consistency</a:t>
            </a:r>
            <a:endParaRPr/>
          </a:p>
          <a:p>
            <a:pPr indent="-311150" lvl="0" marL="457200" rtl="0" algn="l">
              <a:spcBef>
                <a:spcPts val="0"/>
              </a:spcBef>
              <a:spcAft>
                <a:spcPts val="0"/>
              </a:spcAft>
              <a:buSzPts val="1300"/>
              <a:buChar char="●"/>
            </a:pPr>
            <a:r>
              <a:rPr lang="en"/>
              <a:t>William Douglas has a good positive to negative sentiment ratio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Social Media Word Clouds</a:t>
            </a:r>
            <a:endParaRPr/>
          </a:p>
        </p:txBody>
      </p:sp>
      <p:pic>
        <p:nvPicPr>
          <p:cNvPr id="260" name="Google Shape;260;p30"/>
          <p:cNvPicPr preferRelativeResize="0"/>
          <p:nvPr/>
        </p:nvPicPr>
        <p:blipFill>
          <a:blip r:embed="rId3">
            <a:alphaModFix/>
          </a:blip>
          <a:stretch>
            <a:fillRect/>
          </a:stretch>
        </p:blipFill>
        <p:spPr>
          <a:xfrm>
            <a:off x="731200" y="1620175"/>
            <a:ext cx="3662478" cy="2911200"/>
          </a:xfrm>
          <a:prstGeom prst="rect">
            <a:avLst/>
          </a:prstGeom>
          <a:noFill/>
          <a:ln>
            <a:noFill/>
          </a:ln>
        </p:spPr>
      </p:pic>
      <p:pic>
        <p:nvPicPr>
          <p:cNvPr id="261" name="Google Shape;261;p30"/>
          <p:cNvPicPr preferRelativeResize="0"/>
          <p:nvPr/>
        </p:nvPicPr>
        <p:blipFill>
          <a:blip r:embed="rId4">
            <a:alphaModFix/>
          </a:blip>
          <a:stretch>
            <a:fillRect/>
          </a:stretch>
        </p:blipFill>
        <p:spPr>
          <a:xfrm>
            <a:off x="5075850" y="1620175"/>
            <a:ext cx="3260550" cy="2911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1052550" y="307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 Likes per Month</a:t>
            </a:r>
            <a:endParaRPr/>
          </a:p>
        </p:txBody>
      </p:sp>
      <p:sp>
        <p:nvSpPr>
          <p:cNvPr id="267" name="Google Shape;267;p31"/>
          <p:cNvSpPr txBox="1"/>
          <p:nvPr/>
        </p:nvSpPr>
        <p:spPr>
          <a:xfrm>
            <a:off x="2219050" y="2429475"/>
            <a:ext cx="1090500" cy="39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68" name="Google Shape;268;p31"/>
          <p:cNvPicPr preferRelativeResize="0"/>
          <p:nvPr/>
        </p:nvPicPr>
        <p:blipFill>
          <a:blip r:embed="rId3">
            <a:alphaModFix/>
          </a:blip>
          <a:stretch>
            <a:fillRect/>
          </a:stretch>
        </p:blipFill>
        <p:spPr>
          <a:xfrm>
            <a:off x="994200" y="944400"/>
            <a:ext cx="6597600" cy="383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 Definition</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10000"/>
          </a:bodyPr>
          <a:lstStyle/>
          <a:p>
            <a:pPr indent="0" lvl="0" marL="0" rtl="0" algn="l">
              <a:spcBef>
                <a:spcPts val="1200"/>
              </a:spcBef>
              <a:spcAft>
                <a:spcPts val="0"/>
              </a:spcAft>
              <a:buNone/>
            </a:pPr>
            <a:r>
              <a:rPr lang="en" sz="1571"/>
              <a:t>Our goal is to better understand what attributes and features of social media and search engine results are most important to customers to help WDM make informed decisions on where to best focus their time and resources to grow their business organically. In doing so, we plan to assist WDM increase the volume of potential clients searching, following, and interacting with their business online.</a:t>
            </a:r>
            <a:endParaRPr sz="1571"/>
          </a:p>
          <a:p>
            <a:pPr indent="0" lvl="0" marL="0" rtl="0" algn="l">
              <a:spcBef>
                <a:spcPts val="1200"/>
              </a:spcBef>
              <a:spcAft>
                <a:spcPts val="0"/>
              </a:spcAft>
              <a:buNone/>
            </a:pPr>
            <a:r>
              <a:rPr lang="en" sz="1571"/>
              <a:t>We will focus on the following objectives:</a:t>
            </a:r>
            <a:endParaRPr sz="1571"/>
          </a:p>
          <a:p>
            <a:pPr indent="0" lvl="0" marL="495300" rtl="0" algn="l">
              <a:spcBef>
                <a:spcPts val="1200"/>
              </a:spcBef>
              <a:spcAft>
                <a:spcPts val="0"/>
              </a:spcAft>
              <a:buNone/>
            </a:pPr>
            <a:r>
              <a:rPr lang="en" sz="1571"/>
              <a:t>·        Assess customer sentiment towards WDM and through Google and Yelp reviews</a:t>
            </a:r>
            <a:endParaRPr sz="1571"/>
          </a:p>
          <a:p>
            <a:pPr indent="0" lvl="0" marL="495300" rtl="0" algn="l">
              <a:spcBef>
                <a:spcPts val="1200"/>
              </a:spcBef>
              <a:spcAft>
                <a:spcPts val="0"/>
              </a:spcAft>
              <a:buNone/>
            </a:pPr>
            <a:r>
              <a:rPr lang="en" sz="1571"/>
              <a:t>·        Compare the sentiment findings to local competitors such as Cedar, Henderson, and Kuester Management Groups</a:t>
            </a:r>
            <a:endParaRPr sz="1571"/>
          </a:p>
          <a:p>
            <a:pPr indent="0" lvl="0" marL="495300" rtl="0" algn="l">
              <a:spcBef>
                <a:spcPts val="1200"/>
              </a:spcBef>
              <a:spcAft>
                <a:spcPts val="0"/>
              </a:spcAft>
              <a:buNone/>
            </a:pPr>
            <a:r>
              <a:rPr lang="en" sz="1571"/>
              <a:t>·        Analyze and rank customer interaction through Facebook posts to see which topic generates the most activity </a:t>
            </a:r>
            <a:endParaRPr sz="1571"/>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1052550" y="135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 Posts per Month</a:t>
            </a:r>
            <a:endParaRPr/>
          </a:p>
        </p:txBody>
      </p:sp>
      <p:sp>
        <p:nvSpPr>
          <p:cNvPr id="274" name="Google Shape;274;p32"/>
          <p:cNvSpPr txBox="1"/>
          <p:nvPr/>
        </p:nvSpPr>
        <p:spPr>
          <a:xfrm>
            <a:off x="2534675" y="2046875"/>
            <a:ext cx="5509500" cy="6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75" name="Google Shape;275;p32"/>
          <p:cNvPicPr preferRelativeResize="0"/>
          <p:nvPr/>
        </p:nvPicPr>
        <p:blipFill>
          <a:blip r:embed="rId3">
            <a:alphaModFix/>
          </a:blip>
          <a:stretch>
            <a:fillRect/>
          </a:stretch>
        </p:blipFill>
        <p:spPr>
          <a:xfrm>
            <a:off x="987600" y="804850"/>
            <a:ext cx="7168810" cy="414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1645275" y="135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 Activity</a:t>
            </a:r>
            <a:endParaRPr/>
          </a:p>
        </p:txBody>
      </p:sp>
      <p:sp>
        <p:nvSpPr>
          <p:cNvPr id="281" name="Google Shape;281;p33"/>
          <p:cNvSpPr txBox="1"/>
          <p:nvPr/>
        </p:nvSpPr>
        <p:spPr>
          <a:xfrm>
            <a:off x="1444275" y="2247725"/>
            <a:ext cx="2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82" name="Google Shape;282;p33"/>
          <p:cNvPicPr preferRelativeResize="0"/>
          <p:nvPr/>
        </p:nvPicPr>
        <p:blipFill>
          <a:blip r:embed="rId3">
            <a:alphaModFix/>
          </a:blip>
          <a:stretch>
            <a:fillRect/>
          </a:stretch>
        </p:blipFill>
        <p:spPr>
          <a:xfrm>
            <a:off x="831625" y="762025"/>
            <a:ext cx="7394150" cy="418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 Results Summary</a:t>
            </a:r>
            <a:endParaRPr/>
          </a:p>
        </p:txBody>
      </p:sp>
      <p:sp>
        <p:nvSpPr>
          <p:cNvPr id="288" name="Google Shape;288;p34"/>
          <p:cNvSpPr txBox="1"/>
          <p:nvPr>
            <p:ph idx="1" type="body"/>
          </p:nvPr>
        </p:nvSpPr>
        <p:spPr>
          <a:xfrm>
            <a:off x="1297500" y="1538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Post Frequency has decreased since end of 2018</a:t>
            </a:r>
            <a:endParaRPr/>
          </a:p>
          <a:p>
            <a:pPr indent="-298450" lvl="1" marL="914400" rtl="0" algn="l">
              <a:spcBef>
                <a:spcPts val="0"/>
              </a:spcBef>
              <a:spcAft>
                <a:spcPts val="0"/>
              </a:spcAft>
              <a:buSzPts val="1100"/>
              <a:buChar char="○"/>
            </a:pPr>
            <a:r>
              <a:rPr lang="en"/>
              <a:t>Started posting more recently but nowhere near earlier years</a:t>
            </a:r>
            <a:endParaRPr/>
          </a:p>
          <a:p>
            <a:pPr indent="-311150" lvl="0" marL="457200" rtl="0" algn="l">
              <a:spcBef>
                <a:spcPts val="0"/>
              </a:spcBef>
              <a:spcAft>
                <a:spcPts val="0"/>
              </a:spcAft>
              <a:buSzPts val="1300"/>
              <a:buChar char="●"/>
            </a:pPr>
            <a:r>
              <a:rPr lang="en"/>
              <a:t>Likes remain at a similar level throughout even though post frequency has decreased</a:t>
            </a:r>
            <a:endParaRPr/>
          </a:p>
          <a:p>
            <a:pPr indent="-311150" lvl="0" marL="457200" rtl="0" algn="l">
              <a:spcBef>
                <a:spcPts val="0"/>
              </a:spcBef>
              <a:spcAft>
                <a:spcPts val="0"/>
              </a:spcAft>
              <a:buSzPts val="1300"/>
              <a:buChar char="●"/>
            </a:pPr>
            <a:r>
              <a:rPr lang="en"/>
              <a:t> Spring and Summer have large spikes in likes for posts</a:t>
            </a:r>
            <a:endParaRPr/>
          </a:p>
          <a:p>
            <a:pPr indent="-298450" lvl="1" marL="914400" rtl="0" algn="l">
              <a:spcBef>
                <a:spcPts val="0"/>
              </a:spcBef>
              <a:spcAft>
                <a:spcPts val="0"/>
              </a:spcAft>
              <a:buSzPts val="1100"/>
              <a:buChar char="○"/>
            </a:pPr>
            <a:r>
              <a:rPr lang="en"/>
              <a:t>Summer has more activity on social media than other seasons</a:t>
            </a:r>
            <a:endParaRPr/>
          </a:p>
          <a:p>
            <a:pPr indent="0" lvl="0" marL="4572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1297500" y="393750"/>
            <a:ext cx="7038900" cy="5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 Analysis Analysis</a:t>
            </a:r>
            <a:endParaRPr/>
          </a:p>
        </p:txBody>
      </p:sp>
      <p:sp>
        <p:nvSpPr>
          <p:cNvPr id="294" name="Google Shape;294;p35"/>
          <p:cNvSpPr txBox="1"/>
          <p:nvPr>
            <p:ph idx="1" type="body"/>
          </p:nvPr>
        </p:nvSpPr>
        <p:spPr>
          <a:xfrm>
            <a:off x="450850" y="1084450"/>
            <a:ext cx="2869500" cy="3273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Word Frequency Table </a:t>
            </a:r>
            <a:endParaRPr/>
          </a:p>
        </p:txBody>
      </p:sp>
      <p:sp>
        <p:nvSpPr>
          <p:cNvPr id="295" name="Google Shape;295;p35"/>
          <p:cNvSpPr txBox="1"/>
          <p:nvPr/>
        </p:nvSpPr>
        <p:spPr>
          <a:xfrm>
            <a:off x="4572000" y="1386900"/>
            <a:ext cx="36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296" name="Google Shape;296;p35"/>
          <p:cNvPicPr preferRelativeResize="0"/>
          <p:nvPr/>
        </p:nvPicPr>
        <p:blipFill>
          <a:blip r:embed="rId3">
            <a:alphaModFix/>
          </a:blip>
          <a:stretch>
            <a:fillRect/>
          </a:stretch>
        </p:blipFill>
        <p:spPr>
          <a:xfrm>
            <a:off x="4572000" y="1521850"/>
            <a:ext cx="3868284" cy="2836200"/>
          </a:xfrm>
          <a:prstGeom prst="rect">
            <a:avLst/>
          </a:prstGeom>
          <a:noFill/>
          <a:ln>
            <a:noFill/>
          </a:ln>
        </p:spPr>
      </p:pic>
      <p:pic>
        <p:nvPicPr>
          <p:cNvPr id="297" name="Google Shape;297;p35"/>
          <p:cNvPicPr preferRelativeResize="0"/>
          <p:nvPr/>
        </p:nvPicPr>
        <p:blipFill>
          <a:blip r:embed="rId4">
            <a:alphaModFix/>
          </a:blip>
          <a:stretch>
            <a:fillRect/>
          </a:stretch>
        </p:blipFill>
        <p:spPr>
          <a:xfrm>
            <a:off x="394700" y="1383502"/>
            <a:ext cx="2981800" cy="3587373"/>
          </a:xfrm>
          <a:prstGeom prst="rect">
            <a:avLst/>
          </a:prstGeom>
          <a:noFill/>
          <a:ln>
            <a:noFill/>
          </a:ln>
        </p:spPr>
      </p:pic>
      <p:sp>
        <p:nvSpPr>
          <p:cNvPr id="298" name="Google Shape;298;p35"/>
          <p:cNvSpPr txBox="1"/>
          <p:nvPr/>
        </p:nvSpPr>
        <p:spPr>
          <a:xfrm>
            <a:off x="4736588" y="1084450"/>
            <a:ext cx="35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Lato"/>
                <a:ea typeface="Lato"/>
                <a:cs typeface="Lato"/>
                <a:sym typeface="Lato"/>
              </a:rPr>
              <a:t>Word Frequency Table (Hashtags)</a:t>
            </a:r>
            <a:endParaRPr>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1052563" y="1259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Post Analysis Topics (Hashtags)</a:t>
            </a:r>
            <a:endParaRPr/>
          </a:p>
        </p:txBody>
      </p:sp>
      <p:sp>
        <p:nvSpPr>
          <p:cNvPr id="304" name="Google Shape;304;p36"/>
          <p:cNvSpPr txBox="1"/>
          <p:nvPr/>
        </p:nvSpPr>
        <p:spPr>
          <a:xfrm>
            <a:off x="1932100" y="1951225"/>
            <a:ext cx="975600" cy="68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305" name="Google Shape;305;p36"/>
          <p:cNvPicPr preferRelativeResize="0"/>
          <p:nvPr/>
        </p:nvPicPr>
        <p:blipFill>
          <a:blip r:embed="rId3">
            <a:alphaModFix/>
          </a:blip>
          <a:stretch>
            <a:fillRect/>
          </a:stretch>
        </p:blipFill>
        <p:spPr>
          <a:xfrm>
            <a:off x="1166363" y="679100"/>
            <a:ext cx="6811275" cy="4005975"/>
          </a:xfrm>
          <a:prstGeom prst="rect">
            <a:avLst/>
          </a:prstGeom>
          <a:noFill/>
          <a:ln>
            <a:noFill/>
          </a:ln>
        </p:spPr>
      </p:pic>
      <p:sp>
        <p:nvSpPr>
          <p:cNvPr id="306" name="Google Shape;306;p36"/>
          <p:cNvSpPr txBox="1"/>
          <p:nvPr/>
        </p:nvSpPr>
        <p:spPr>
          <a:xfrm>
            <a:off x="6571050" y="679100"/>
            <a:ext cx="233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1052550" y="78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Post Analysis Topics </a:t>
            </a:r>
            <a:endParaRPr/>
          </a:p>
        </p:txBody>
      </p:sp>
      <p:sp>
        <p:nvSpPr>
          <p:cNvPr id="312" name="Google Shape;312;p37"/>
          <p:cNvSpPr txBox="1"/>
          <p:nvPr/>
        </p:nvSpPr>
        <p:spPr>
          <a:xfrm>
            <a:off x="2161650" y="2132950"/>
            <a:ext cx="861000" cy="50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313" name="Google Shape;313;p37"/>
          <p:cNvPicPr preferRelativeResize="0"/>
          <p:nvPr/>
        </p:nvPicPr>
        <p:blipFill>
          <a:blip r:embed="rId3">
            <a:alphaModFix/>
          </a:blip>
          <a:stretch>
            <a:fillRect/>
          </a:stretch>
        </p:blipFill>
        <p:spPr>
          <a:xfrm>
            <a:off x="212075" y="589850"/>
            <a:ext cx="6092451" cy="3446525"/>
          </a:xfrm>
          <a:prstGeom prst="rect">
            <a:avLst/>
          </a:prstGeom>
          <a:noFill/>
          <a:ln>
            <a:noFill/>
          </a:ln>
        </p:spPr>
      </p:pic>
      <p:sp>
        <p:nvSpPr>
          <p:cNvPr id="314" name="Google Shape;314;p37"/>
          <p:cNvSpPr txBox="1"/>
          <p:nvPr/>
        </p:nvSpPr>
        <p:spPr>
          <a:xfrm>
            <a:off x="6427575" y="640850"/>
            <a:ext cx="2630400" cy="344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u="sng">
                <a:solidFill>
                  <a:srgbClr val="FFFFFF"/>
                </a:solidFill>
                <a:latin typeface="Lato"/>
                <a:ea typeface="Lato"/>
                <a:cs typeface="Lato"/>
                <a:sym typeface="Lato"/>
              </a:rPr>
              <a:t>Topics</a:t>
            </a:r>
            <a:endParaRPr sz="1600" u="sng">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HOA Voting and Board Meetings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Blogs, Communication &amp; Information for HOA</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Podcast &amp; Annual Tips and Help</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Youtube/Help Videos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
                <a:solidFill>
                  <a:srgbClr val="FFFFFF"/>
                </a:solidFill>
                <a:latin typeface="Lato"/>
                <a:ea typeface="Lato"/>
                <a:cs typeface="Lato"/>
                <a:sym typeface="Lato"/>
              </a:rPr>
              <a:t>Election &amp; Board Members</a:t>
            </a:r>
            <a:endParaRPr>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 Analysis Summary</a:t>
            </a:r>
            <a:endParaRPr/>
          </a:p>
        </p:txBody>
      </p:sp>
      <p:sp>
        <p:nvSpPr>
          <p:cNvPr id="320" name="Google Shape;320;p38"/>
          <p:cNvSpPr txBox="1"/>
          <p:nvPr/>
        </p:nvSpPr>
        <p:spPr>
          <a:xfrm>
            <a:off x="822600" y="1307850"/>
            <a:ext cx="6360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We combined the likes, comments, and shares into one variable and ran a regression model on the text data to see which topic generates the most activity</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Topic 1: </a:t>
            </a:r>
            <a:r>
              <a:rPr lang="en">
                <a:solidFill>
                  <a:schemeClr val="lt1"/>
                </a:solidFill>
                <a:latin typeface="Lato"/>
                <a:ea typeface="Lato"/>
                <a:cs typeface="Lato"/>
                <a:sym typeface="Lato"/>
              </a:rPr>
              <a:t>HOA Voting and Board Meetings has the greatest weight in the regression model </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This means that posts on this topic generates the most amount of activity on social media</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Order of Topics that generate the most activity on social media</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Topic 1, Topic 4, Topic 2, Topic 3, Topic 5</a:t>
            </a:r>
            <a:endParaRPr>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Recommendations</a:t>
            </a:r>
            <a:endParaRPr/>
          </a:p>
        </p:txBody>
      </p:sp>
      <p:sp>
        <p:nvSpPr>
          <p:cNvPr id="326" name="Google Shape;326;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10000"/>
          </a:bodyPr>
          <a:lstStyle/>
          <a:p>
            <a:pPr indent="-295201" lvl="0" marL="457200" rtl="0" algn="l">
              <a:spcBef>
                <a:spcPts val="0"/>
              </a:spcBef>
              <a:spcAft>
                <a:spcPts val="0"/>
              </a:spcAft>
              <a:buSzPct val="100000"/>
              <a:buChar char="●"/>
            </a:pPr>
            <a:r>
              <a:rPr lang="en" sz="1678"/>
              <a:t>Solicit more Google Reviews from customers</a:t>
            </a:r>
            <a:endParaRPr sz="1678"/>
          </a:p>
          <a:p>
            <a:pPr indent="-295201" lvl="0" marL="457200" rtl="0" algn="l">
              <a:spcBef>
                <a:spcPts val="0"/>
              </a:spcBef>
              <a:spcAft>
                <a:spcPts val="0"/>
              </a:spcAft>
              <a:buSzPct val="100000"/>
              <a:buChar char="●"/>
            </a:pPr>
            <a:r>
              <a:rPr lang="en" sz="1678"/>
              <a:t>Focus on what’s important to customers</a:t>
            </a:r>
            <a:endParaRPr sz="1678"/>
          </a:p>
          <a:p>
            <a:pPr indent="-287847" lvl="1" marL="914400" rtl="0" algn="l">
              <a:spcBef>
                <a:spcPts val="0"/>
              </a:spcBef>
              <a:spcAft>
                <a:spcPts val="0"/>
              </a:spcAft>
              <a:buSzPct val="100000"/>
              <a:buChar char="○"/>
            </a:pPr>
            <a:r>
              <a:rPr lang="en" sz="1492"/>
              <a:t>Trust, anticipation</a:t>
            </a:r>
            <a:endParaRPr sz="1492"/>
          </a:p>
          <a:p>
            <a:pPr indent="-287847" lvl="1" marL="914400" rtl="0" algn="l">
              <a:spcBef>
                <a:spcPts val="0"/>
              </a:spcBef>
              <a:spcAft>
                <a:spcPts val="0"/>
              </a:spcAft>
              <a:buSzPct val="100000"/>
              <a:buChar char="○"/>
            </a:pPr>
            <a:r>
              <a:rPr lang="en" sz="1492"/>
              <a:t>Customer service, timeliness, professionalism, diligence, management, helpfulness, consistency</a:t>
            </a:r>
            <a:endParaRPr sz="1492"/>
          </a:p>
          <a:p>
            <a:pPr indent="-295201" lvl="0" marL="457200" rtl="0" algn="l">
              <a:spcBef>
                <a:spcPts val="0"/>
              </a:spcBef>
              <a:spcAft>
                <a:spcPts val="0"/>
              </a:spcAft>
              <a:buSzPct val="100000"/>
              <a:buChar char="●"/>
            </a:pPr>
            <a:r>
              <a:rPr lang="en" sz="1678"/>
              <a:t>Generate more engagement on Facebook and LinkedIn</a:t>
            </a:r>
            <a:endParaRPr sz="1678"/>
          </a:p>
          <a:p>
            <a:pPr indent="-284162" lvl="1" marL="914400" rtl="0" algn="l">
              <a:spcBef>
                <a:spcPts val="0"/>
              </a:spcBef>
              <a:spcAft>
                <a:spcPts val="0"/>
              </a:spcAft>
              <a:buSzPct val="100000"/>
              <a:buChar char="○"/>
            </a:pPr>
            <a:r>
              <a:rPr lang="en" sz="1400"/>
              <a:t>Post about the right topics</a:t>
            </a:r>
            <a:endParaRPr sz="1400"/>
          </a:p>
          <a:p>
            <a:pPr indent="-284162" lvl="2" marL="1371600" rtl="0" algn="l">
              <a:spcBef>
                <a:spcPts val="0"/>
              </a:spcBef>
              <a:spcAft>
                <a:spcPts val="0"/>
              </a:spcAft>
              <a:buSzPct val="100000"/>
              <a:buChar char="■"/>
            </a:pPr>
            <a:r>
              <a:rPr lang="en" sz="1400"/>
              <a:t>HOA voting, board meetings, help and advice</a:t>
            </a:r>
            <a:endParaRPr sz="1400"/>
          </a:p>
          <a:p>
            <a:pPr indent="-284162" lvl="1" marL="914400" rtl="0" algn="l">
              <a:spcBef>
                <a:spcPts val="0"/>
              </a:spcBef>
              <a:spcAft>
                <a:spcPts val="0"/>
              </a:spcAft>
              <a:buSzPct val="100000"/>
              <a:buChar char="○"/>
            </a:pPr>
            <a:r>
              <a:rPr lang="en" sz="1400"/>
              <a:t>Use hashtags</a:t>
            </a:r>
            <a:endParaRPr sz="1400"/>
          </a:p>
          <a:p>
            <a:pPr indent="-284162" lvl="1" marL="914400" rtl="0" algn="l">
              <a:spcBef>
                <a:spcPts val="0"/>
              </a:spcBef>
              <a:spcAft>
                <a:spcPts val="0"/>
              </a:spcAft>
              <a:buSzPct val="100000"/>
              <a:buChar char="○"/>
            </a:pPr>
            <a:r>
              <a:rPr lang="en" sz="1400"/>
              <a:t>Increase post fre</a:t>
            </a:r>
            <a:r>
              <a:rPr lang="en" sz="1400"/>
              <a:t>quency (spring and summer)</a:t>
            </a:r>
            <a:endParaRPr sz="1400"/>
          </a:p>
          <a:p>
            <a:pPr indent="-284162" lvl="1" marL="914400" rtl="0" algn="l">
              <a:spcBef>
                <a:spcPts val="0"/>
              </a:spcBef>
              <a:spcAft>
                <a:spcPts val="0"/>
              </a:spcAft>
              <a:buSzPct val="100000"/>
              <a:buChar char="○"/>
            </a:pPr>
            <a:r>
              <a:rPr lang="en" sz="1400"/>
              <a:t>Share profile links</a:t>
            </a:r>
            <a:endParaRPr sz="1400"/>
          </a:p>
          <a:p>
            <a:pPr indent="-295201" lvl="0" marL="457200" rtl="0" algn="l">
              <a:spcBef>
                <a:spcPts val="0"/>
              </a:spcBef>
              <a:spcAft>
                <a:spcPts val="0"/>
              </a:spcAft>
              <a:buSzPct val="100000"/>
              <a:buChar char="●"/>
            </a:pPr>
            <a:r>
              <a:rPr lang="en" sz="1678"/>
              <a:t>Incorporate keywords into website</a:t>
            </a:r>
            <a:endParaRPr sz="1678"/>
          </a:p>
          <a:p>
            <a:pPr indent="-295201" lvl="0" marL="457200" rtl="0" algn="l">
              <a:spcBef>
                <a:spcPts val="0"/>
              </a:spcBef>
              <a:spcAft>
                <a:spcPts val="0"/>
              </a:spcAft>
              <a:buSzPct val="100000"/>
              <a:buChar char="●"/>
            </a:pPr>
            <a:r>
              <a:rPr lang="en" sz="1678"/>
              <a:t>Share website link and generate traffic</a:t>
            </a:r>
            <a:endParaRPr sz="1678"/>
          </a:p>
          <a:p>
            <a:pPr indent="-295201" lvl="0" marL="457200" rtl="0" algn="l">
              <a:spcBef>
                <a:spcPts val="0"/>
              </a:spcBef>
              <a:spcAft>
                <a:spcPts val="0"/>
              </a:spcAft>
              <a:buSzPct val="100000"/>
              <a:buChar char="●"/>
            </a:pPr>
            <a:r>
              <a:rPr lang="en" sz="1678"/>
              <a:t>Take advantage of growing markets</a:t>
            </a:r>
            <a:endParaRPr sz="1678"/>
          </a:p>
          <a:p>
            <a:pPr indent="-284162" lvl="1" marL="914400" rtl="0" algn="l">
              <a:spcBef>
                <a:spcPts val="0"/>
              </a:spcBef>
              <a:spcAft>
                <a:spcPts val="0"/>
              </a:spcAft>
              <a:buSzPct val="100000"/>
              <a:buChar char="○"/>
            </a:pPr>
            <a:r>
              <a:rPr lang="en" sz="1400"/>
              <a:t>Asheville, Charlotte, Columbia, Fayetteville, Raleigh, Wilmington, Winston-Salem</a:t>
            </a:r>
            <a:endParaRPr sz="1400"/>
          </a:p>
          <a:p>
            <a:pPr indent="0" lvl="0" marL="0" rtl="0" algn="l">
              <a:spcBef>
                <a:spcPts val="1200"/>
              </a:spcBef>
              <a:spcAft>
                <a:spcPts val="0"/>
              </a:spcAft>
              <a:buNone/>
            </a:pPr>
            <a:r>
              <a:t/>
            </a:r>
            <a:endParaRPr sz="1400"/>
          </a:p>
          <a:p>
            <a:pPr indent="0" lvl="0" marL="9144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Limitations &amp; Improvements</a:t>
            </a:r>
            <a:endParaRPr/>
          </a:p>
        </p:txBody>
      </p:sp>
      <p:sp>
        <p:nvSpPr>
          <p:cNvPr id="332" name="Google Shape;332;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Limitations</a:t>
            </a:r>
            <a:endParaRPr/>
          </a:p>
          <a:p>
            <a:pPr indent="-298450" lvl="1" marL="914400" rtl="0" algn="l">
              <a:spcBef>
                <a:spcPts val="0"/>
              </a:spcBef>
              <a:spcAft>
                <a:spcPts val="0"/>
              </a:spcAft>
              <a:buSzPts val="1100"/>
              <a:buChar char="○"/>
            </a:pPr>
            <a:r>
              <a:rPr lang="en"/>
              <a:t>Small scope</a:t>
            </a:r>
            <a:endParaRPr/>
          </a:p>
          <a:p>
            <a:pPr indent="-298450" lvl="1" marL="914400" rtl="0" algn="l">
              <a:spcBef>
                <a:spcPts val="0"/>
              </a:spcBef>
              <a:spcAft>
                <a:spcPts val="0"/>
              </a:spcAft>
              <a:buSzPts val="1100"/>
              <a:buChar char="○"/>
            </a:pPr>
            <a:r>
              <a:rPr lang="en"/>
              <a:t>Limited data</a:t>
            </a:r>
            <a:endParaRPr/>
          </a:p>
          <a:p>
            <a:pPr indent="-298450" lvl="1" marL="914400" rtl="0" algn="l">
              <a:spcBef>
                <a:spcPts val="0"/>
              </a:spcBef>
              <a:spcAft>
                <a:spcPts val="0"/>
              </a:spcAft>
              <a:buSzPts val="1100"/>
              <a:buChar char="○"/>
            </a:pPr>
            <a:r>
              <a:rPr lang="en"/>
              <a:t>M</a:t>
            </a:r>
            <a:r>
              <a:rPr lang="en"/>
              <a:t>ulticollinearity</a:t>
            </a:r>
            <a:r>
              <a:rPr lang="en"/>
              <a:t> across variables</a:t>
            </a:r>
            <a:endParaRPr/>
          </a:p>
          <a:p>
            <a:pPr indent="-298450" lvl="1" marL="914400" rtl="0" algn="l">
              <a:spcBef>
                <a:spcPts val="0"/>
              </a:spcBef>
              <a:spcAft>
                <a:spcPts val="0"/>
              </a:spcAft>
              <a:buSzPts val="1100"/>
              <a:buChar char="○"/>
            </a:pPr>
            <a:r>
              <a:rPr lang="en"/>
              <a:t>Outliers in regression data</a:t>
            </a:r>
            <a:endParaRPr/>
          </a:p>
          <a:p>
            <a:pPr indent="-311150" lvl="0" marL="457200" rtl="0" algn="l">
              <a:spcBef>
                <a:spcPts val="0"/>
              </a:spcBef>
              <a:spcAft>
                <a:spcPts val="0"/>
              </a:spcAft>
              <a:buSzPts val="1300"/>
              <a:buChar char="●"/>
            </a:pPr>
            <a:r>
              <a:rPr lang="en"/>
              <a:t>Improvements</a:t>
            </a:r>
            <a:endParaRPr/>
          </a:p>
          <a:p>
            <a:pPr indent="-298450" lvl="1" marL="914400" rtl="0" algn="l">
              <a:spcBef>
                <a:spcPts val="0"/>
              </a:spcBef>
              <a:spcAft>
                <a:spcPts val="0"/>
              </a:spcAft>
              <a:buSzPts val="1100"/>
              <a:buChar char="○"/>
            </a:pPr>
            <a:r>
              <a:rPr lang="en"/>
              <a:t>Generate national data instead of regional data</a:t>
            </a:r>
            <a:endParaRPr/>
          </a:p>
          <a:p>
            <a:pPr indent="-298450" lvl="1" marL="914400" rtl="0" algn="l">
              <a:spcBef>
                <a:spcPts val="0"/>
              </a:spcBef>
              <a:spcAft>
                <a:spcPts val="0"/>
              </a:spcAft>
              <a:buSzPts val="1100"/>
              <a:buChar char="○"/>
            </a:pPr>
            <a:r>
              <a:rPr lang="en"/>
              <a:t>More in-depth data for competitive companies’ social media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Sources</a:t>
            </a:r>
            <a:endParaRPr/>
          </a:p>
        </p:txBody>
      </p:sp>
      <p:sp>
        <p:nvSpPr>
          <p:cNvPr id="338" name="Google Shape;338;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7500" lnSpcReduction="20000"/>
          </a:bodyPr>
          <a:lstStyle/>
          <a:p>
            <a:pPr indent="-258762" lvl="0" marL="457200" rtl="0" algn="l">
              <a:spcBef>
                <a:spcPts val="1200"/>
              </a:spcBef>
              <a:spcAft>
                <a:spcPts val="0"/>
              </a:spcAft>
              <a:buSzPct val="100000"/>
              <a:buChar char="●"/>
            </a:pPr>
            <a:r>
              <a:rPr b="1" lang="en" sz="1000" u="sng">
                <a:solidFill>
                  <a:srgbClr val="1155CC"/>
                </a:solidFill>
                <a:hlinkClick r:id="rId3">
                  <a:extLst>
                    <a:ext uri="{A12FA001-AC4F-418D-AE19-62706E023703}">
                      <ahyp:hlinkClr val="tx"/>
                    </a:ext>
                  </a:extLst>
                </a:hlinkClick>
              </a:rPr>
              <a:t>https://iopscience.iop.org/article/10.1088/1757-899X/1022/1/012097/pd</a:t>
            </a:r>
            <a:endParaRPr b="1" sz="1000">
              <a:solidFill>
                <a:srgbClr val="000000"/>
              </a:solidFill>
            </a:endParaRPr>
          </a:p>
          <a:p>
            <a:pPr indent="-258762" lvl="0" marL="457200" rtl="0" algn="l">
              <a:spcBef>
                <a:spcPts val="0"/>
              </a:spcBef>
              <a:spcAft>
                <a:spcPts val="0"/>
              </a:spcAft>
              <a:buSzPct val="100000"/>
              <a:buChar char="●"/>
            </a:pPr>
            <a:r>
              <a:rPr lang="en" sz="1000" u="sng">
                <a:solidFill>
                  <a:srgbClr val="1155CC"/>
                </a:solidFill>
                <a:hlinkClick r:id="rId4">
                  <a:extLst>
                    <a:ext uri="{A12FA001-AC4F-418D-AE19-62706E023703}">
                      <ahyp:hlinkClr val="tx"/>
                    </a:ext>
                  </a:extLst>
                </a:hlinkClick>
              </a:rPr>
              <a:t>https://www.fortunebuilders.com/north-carolina-real-estate-market</a:t>
            </a:r>
            <a:endParaRPr b="1" sz="1000">
              <a:solidFill>
                <a:srgbClr val="000000"/>
              </a:solidFill>
            </a:endParaRPr>
          </a:p>
          <a:p>
            <a:pPr indent="-258762" lvl="0" marL="457200" rtl="0" algn="l">
              <a:spcBef>
                <a:spcPts val="0"/>
              </a:spcBef>
              <a:spcAft>
                <a:spcPts val="0"/>
              </a:spcAft>
              <a:buSzPct val="100000"/>
              <a:buChar char="●"/>
            </a:pPr>
            <a:r>
              <a:rPr lang="en" sz="1000" u="sng">
                <a:solidFill>
                  <a:srgbClr val="1155CC"/>
                </a:solidFill>
                <a:hlinkClick r:id="rId5">
                  <a:extLst>
                    <a:ext uri="{A12FA001-AC4F-418D-AE19-62706E023703}">
                      <ahyp:hlinkClr val="tx"/>
                    </a:ext>
                  </a:extLst>
                </a:hlinkClick>
              </a:rPr>
              <a:t>https://www.google.com/amp/s/www.cbs17.com/community/health/coronavirus/how-the-pandemic-is-driving-a-sellers-market-for-housing-in-north-carolina/amp/</a:t>
            </a:r>
            <a:endParaRPr sz="1000">
              <a:solidFill>
                <a:srgbClr val="000000"/>
              </a:solidFill>
            </a:endParaRPr>
          </a:p>
          <a:p>
            <a:pPr indent="-258762" lvl="0" marL="457200" rtl="0" algn="l">
              <a:spcBef>
                <a:spcPts val="0"/>
              </a:spcBef>
              <a:spcAft>
                <a:spcPts val="0"/>
              </a:spcAft>
              <a:buSzPct val="100000"/>
              <a:buChar char="●"/>
            </a:pPr>
            <a:r>
              <a:rPr lang="en" sz="1000" u="sng">
                <a:solidFill>
                  <a:srgbClr val="1155CC"/>
                </a:solidFill>
                <a:hlinkClick r:id="rId6">
                  <a:extLst>
                    <a:ext uri="{A12FA001-AC4F-418D-AE19-62706E023703}">
                      <ahyp:hlinkClr val="tx"/>
                    </a:ext>
                  </a:extLst>
                </a:hlinkClick>
              </a:rPr>
              <a:t>https://learn.roofstock.com/blog/columbia-sc-real-estate-market</a:t>
            </a:r>
            <a:endParaRPr sz="1000">
              <a:solidFill>
                <a:srgbClr val="000000"/>
              </a:solidFill>
            </a:endParaRPr>
          </a:p>
          <a:p>
            <a:pPr indent="-258762" lvl="0" marL="457200" rtl="0" algn="l">
              <a:spcBef>
                <a:spcPts val="0"/>
              </a:spcBef>
              <a:spcAft>
                <a:spcPts val="0"/>
              </a:spcAft>
              <a:buSzPct val="100000"/>
              <a:buChar char="●"/>
            </a:pPr>
            <a:r>
              <a:rPr lang="en" sz="1000" u="sng">
                <a:solidFill>
                  <a:srgbClr val="1155CC"/>
                </a:solidFill>
                <a:hlinkClick r:id="rId7">
                  <a:extLst>
                    <a:ext uri="{A12FA001-AC4F-418D-AE19-62706E023703}">
                      <ahyp:hlinkClr val="tx"/>
                    </a:ext>
                  </a:extLst>
                </a:hlinkClick>
              </a:rPr>
              <a:t>https://www.kppm.com/5-signs-change-hoa-management-companies/</a:t>
            </a:r>
            <a:endParaRPr/>
          </a:p>
          <a:p>
            <a:pPr indent="-258762" lvl="0" marL="457200" rtl="0" algn="l">
              <a:spcBef>
                <a:spcPts val="0"/>
              </a:spcBef>
              <a:spcAft>
                <a:spcPts val="0"/>
              </a:spcAft>
              <a:buSzPct val="90909"/>
              <a:buChar char="●"/>
            </a:pPr>
            <a:r>
              <a:rPr lang="en" sz="1100" u="sng">
                <a:solidFill>
                  <a:srgbClr val="1155CC"/>
                </a:solidFill>
                <a:latin typeface="Arial"/>
                <a:ea typeface="Arial"/>
                <a:cs typeface="Arial"/>
                <a:sym typeface="Arial"/>
                <a:hlinkClick r:id="rId8">
                  <a:extLst>
                    <a:ext uri="{A12FA001-AC4F-418D-AE19-62706E023703}">
                      <ahyp:hlinkClr val="tx"/>
                    </a:ext>
                  </a:extLst>
                </a:hlinkClick>
              </a:rPr>
              <a:t>https://www.nrdc.org/stories/climate-change-floods-north-carolinas-housing-market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58762" lvl="0" marL="457200" rtl="0" algn="l">
              <a:spcBef>
                <a:spcPts val="0"/>
              </a:spcBef>
              <a:spcAft>
                <a:spcPts val="0"/>
              </a:spcAft>
              <a:buSzPct val="90909"/>
              <a:buChar char="●"/>
            </a:pPr>
            <a:r>
              <a:rPr lang="en" sz="1100" u="sng">
                <a:solidFill>
                  <a:srgbClr val="1155CC"/>
                </a:solidFill>
                <a:latin typeface="Arial"/>
                <a:ea typeface="Arial"/>
                <a:cs typeface="Arial"/>
                <a:sym typeface="Arial"/>
                <a:hlinkClick r:id="rId9">
                  <a:extLst>
                    <a:ext uri="{A12FA001-AC4F-418D-AE19-62706E023703}">
                      <ahyp:hlinkClr val="tx"/>
                    </a:ext>
                  </a:extLst>
                </a:hlinkClick>
              </a:rPr>
              <a:t>https://www.ibisworld.com/united-states/market-research-reports/homeowners-associations-industry</a:t>
            </a:r>
            <a:endParaRPr/>
          </a:p>
          <a:p>
            <a:pPr indent="-258762" lvl="0" marL="457200" rtl="0" algn="l">
              <a:spcBef>
                <a:spcPts val="0"/>
              </a:spcBef>
              <a:spcAft>
                <a:spcPts val="0"/>
              </a:spcAft>
              <a:buSzPct val="90909"/>
              <a:buChar char="●"/>
            </a:pPr>
            <a:r>
              <a:rPr lang="en" sz="1100" u="sng">
                <a:solidFill>
                  <a:srgbClr val="1155CC"/>
                </a:solidFill>
                <a:latin typeface="Arial"/>
                <a:ea typeface="Arial"/>
                <a:cs typeface="Arial"/>
                <a:sym typeface="Arial"/>
                <a:hlinkClick r:id="rId10">
                  <a:extLst>
                    <a:ext uri="{A12FA001-AC4F-418D-AE19-62706E023703}">
                      <ahyp:hlinkClr val="tx"/>
                    </a:ext>
                  </a:extLst>
                </a:hlinkClick>
              </a:rPr>
              <a:t>https://www.kppm.com/5-signs-change-hoa-management-companies/</a:t>
            </a:r>
            <a:endParaRPr sz="1100">
              <a:solidFill>
                <a:srgbClr val="000000"/>
              </a:solidFill>
              <a:latin typeface="Arial"/>
              <a:ea typeface="Arial"/>
              <a:cs typeface="Arial"/>
              <a:sym typeface="Arial"/>
            </a:endParaRPr>
          </a:p>
          <a:p>
            <a:pPr indent="-267811" lvl="0" marL="457200" rtl="0" algn="l">
              <a:spcBef>
                <a:spcPts val="0"/>
              </a:spcBef>
              <a:spcAft>
                <a:spcPts val="0"/>
              </a:spcAft>
              <a:buSzPct val="108333"/>
              <a:buChar char="●"/>
            </a:pPr>
            <a:r>
              <a:rPr b="1" lang="en" sz="1200" u="sng">
                <a:solidFill>
                  <a:schemeClr val="hlink"/>
                </a:solidFill>
                <a:latin typeface="Arial"/>
                <a:ea typeface="Arial"/>
                <a:cs typeface="Arial"/>
                <a:sym typeface="Arial"/>
                <a:hlinkClick r:id="rId11"/>
              </a:rPr>
              <a:t>https://www.facebook.com/williamdouglaspropertymanagement/</a:t>
            </a:r>
            <a:endParaRPr b="1" sz="1200">
              <a:solidFill>
                <a:srgbClr val="000000"/>
              </a:solidFill>
              <a:latin typeface="Arial"/>
              <a:ea typeface="Arial"/>
              <a:cs typeface="Arial"/>
              <a:sym typeface="Arial"/>
            </a:endParaRPr>
          </a:p>
          <a:p>
            <a:pPr indent="-267811" lvl="0" marL="457200" rtl="0" algn="l">
              <a:spcBef>
                <a:spcPts val="0"/>
              </a:spcBef>
              <a:spcAft>
                <a:spcPts val="0"/>
              </a:spcAft>
              <a:buSzPct val="100000"/>
              <a:buChar char="●"/>
            </a:pPr>
            <a:r>
              <a:rPr lang="en" u="sng">
                <a:solidFill>
                  <a:schemeClr val="hlink"/>
                </a:solidFill>
                <a:hlinkClick r:id="rId12"/>
              </a:rPr>
              <a:t>https://www.google.com/search?q=william+douglas+management&amp;oq=william+douglas+management++&amp;aqs=chrome..69i57j69i60l3.5477j0j7&amp;sourceid=chrome&amp;ie=UTF-8#lrd=0x88569e569803dee7:0x5128947692f84cc0,1</a:t>
            </a:r>
            <a:r>
              <a:rPr lang="en"/>
              <a:t>,,</a:t>
            </a:r>
            <a:endParaRPr/>
          </a:p>
          <a:p>
            <a:pPr indent="-267811" lvl="0" marL="457200" rtl="0" algn="l">
              <a:spcBef>
                <a:spcPts val="0"/>
              </a:spcBef>
              <a:spcAft>
                <a:spcPts val="0"/>
              </a:spcAft>
              <a:buSzPct val="100000"/>
              <a:buChar char="●"/>
            </a:pPr>
            <a:r>
              <a:rPr lang="en" u="sng">
                <a:solidFill>
                  <a:schemeClr val="hlink"/>
                </a:solidFill>
                <a:hlinkClick r:id="rId13"/>
              </a:rPr>
              <a:t>https://www.linkedin.com/company/william-douglas-property-management/</a:t>
            </a:r>
            <a:endParaRPr/>
          </a:p>
          <a:p>
            <a:pPr indent="-267811" lvl="0" marL="457200" rtl="0" algn="l">
              <a:spcBef>
                <a:spcPts val="0"/>
              </a:spcBef>
              <a:spcAft>
                <a:spcPts val="0"/>
              </a:spcAft>
              <a:buSzPct val="100000"/>
              <a:buChar char="●"/>
            </a:pPr>
            <a:r>
              <a:rPr lang="en" u="sng">
                <a:solidFill>
                  <a:schemeClr val="hlink"/>
                </a:solidFill>
                <a:hlinkClick r:id="rId14"/>
              </a:rPr>
              <a:t>https://www.google.com/search?q=henderson+management&amp;oq=henderson+management&amp;aqs=chrome.0.69i59j35i39j0j46i175i199j0j69i60l3.2872j0j4&amp;sourceid=chrome&amp;ie=UTF-8#lrd=0x8854203ca358a837:0xddeda6d2b2ede570,1</a:t>
            </a:r>
            <a:r>
              <a:rPr lang="en"/>
              <a:t>,,,</a:t>
            </a:r>
            <a:endParaRPr/>
          </a:p>
          <a:p>
            <a:pPr indent="-267811" lvl="0" marL="457200" rtl="0" algn="l">
              <a:spcBef>
                <a:spcPts val="0"/>
              </a:spcBef>
              <a:spcAft>
                <a:spcPts val="0"/>
              </a:spcAft>
              <a:buSzPct val="100000"/>
              <a:buChar char="●"/>
            </a:pPr>
            <a:r>
              <a:rPr lang="en" u="sng">
                <a:solidFill>
                  <a:schemeClr val="hlink"/>
                </a:solidFill>
                <a:hlinkClick r:id="rId15"/>
              </a:rPr>
              <a:t>https://www.hendersonproperties.com/</a:t>
            </a:r>
            <a:endParaRPr/>
          </a:p>
          <a:p>
            <a:pPr indent="-267811" lvl="0" marL="457200" rtl="0" algn="l">
              <a:spcBef>
                <a:spcPts val="0"/>
              </a:spcBef>
              <a:spcAft>
                <a:spcPts val="0"/>
              </a:spcAft>
              <a:buSzPct val="100000"/>
              <a:buChar char="●"/>
            </a:pPr>
            <a:r>
              <a:rPr lang="en" u="sng">
                <a:solidFill>
                  <a:schemeClr val="hlink"/>
                </a:solidFill>
                <a:hlinkClick r:id="rId16"/>
              </a:rPr>
              <a:t>https://www.facebook.com/HendersonProperties/</a:t>
            </a:r>
            <a:endParaRPr/>
          </a:p>
          <a:p>
            <a:pPr indent="-267811" lvl="0" marL="457200" rtl="0" algn="l">
              <a:spcBef>
                <a:spcPts val="0"/>
              </a:spcBef>
              <a:spcAft>
                <a:spcPts val="0"/>
              </a:spcAft>
              <a:buSzPct val="100000"/>
              <a:buChar char="●"/>
            </a:pPr>
            <a:r>
              <a:rPr lang="en" u="sng">
                <a:solidFill>
                  <a:schemeClr val="hlink"/>
                </a:solidFill>
                <a:hlinkClick r:id="rId17"/>
              </a:rPr>
              <a:t>https://www.linkedin.com/company/henderson-properties/</a:t>
            </a:r>
            <a:endParaRPr/>
          </a:p>
          <a:p>
            <a:pPr indent="-267811" lvl="0" marL="457200" rtl="0" algn="l">
              <a:spcBef>
                <a:spcPts val="0"/>
              </a:spcBef>
              <a:spcAft>
                <a:spcPts val="0"/>
              </a:spcAft>
              <a:buSzPct val="100000"/>
              <a:buChar char="●"/>
            </a:pPr>
            <a:r>
              <a:rPr lang="en" u="sng">
                <a:solidFill>
                  <a:schemeClr val="hlink"/>
                </a:solidFill>
                <a:hlinkClick r:id="rId18"/>
              </a:rPr>
              <a:t>https://www.google.com/search?q=kuester+hoa+management&amp;oq=kuester+hoa+management&amp;aqs=chrome..69i57j46i175i199j69i57.4128j0j4&amp;sourceid=chrome&amp;ie=UTF-8#lrd=0x88568ff7fa28f591:0x3c5825c1305a933b,1</a:t>
            </a:r>
            <a:r>
              <a:rPr lang="en"/>
              <a:t>,,,</a:t>
            </a:r>
            <a:endParaRPr/>
          </a:p>
          <a:p>
            <a:pPr indent="-267811" lvl="0" marL="457200" rtl="0" algn="l">
              <a:spcBef>
                <a:spcPts val="0"/>
              </a:spcBef>
              <a:spcAft>
                <a:spcPts val="0"/>
              </a:spcAft>
              <a:buSzPct val="100000"/>
              <a:buChar char="●"/>
            </a:pPr>
            <a:r>
              <a:rPr lang="en" u="sng">
                <a:solidFill>
                  <a:schemeClr val="hlink"/>
                </a:solidFill>
                <a:hlinkClick r:id="rId19"/>
              </a:rPr>
              <a:t>https://kuester.com/hoa-locations/fort-mill-sc-corporate-office/?gclid=Cj0KCQjwppSEBhCGARIsANIs4p5kuX9z0FazWLSbVyDYY4Dou8kYSUdYGocCMzGm03sbyx0VLozjruIaAi6XEALw_wcB</a:t>
            </a:r>
            <a:endParaRPr/>
          </a:p>
          <a:p>
            <a:pPr indent="-267811" lvl="0" marL="457200" rtl="0" algn="l">
              <a:spcBef>
                <a:spcPts val="0"/>
              </a:spcBef>
              <a:spcAft>
                <a:spcPts val="0"/>
              </a:spcAft>
              <a:buSzPct val="100000"/>
              <a:buChar char="●"/>
            </a:pPr>
            <a:r>
              <a:rPr lang="en" u="sng">
                <a:solidFill>
                  <a:schemeClr val="hlink"/>
                </a:solidFill>
                <a:hlinkClick r:id="rId20"/>
              </a:rPr>
              <a:t>https://www.linkedin.com/company/kuester-management-group/</a:t>
            </a:r>
            <a:endParaRPr/>
          </a:p>
          <a:p>
            <a:pPr indent="-267811" lvl="0" marL="457200" rtl="0" algn="l">
              <a:spcBef>
                <a:spcPts val="0"/>
              </a:spcBef>
              <a:spcAft>
                <a:spcPts val="0"/>
              </a:spcAft>
              <a:buSzPct val="100000"/>
              <a:buChar char="●"/>
            </a:pPr>
            <a:r>
              <a:rPr lang="en" u="sng">
                <a:solidFill>
                  <a:schemeClr val="hlink"/>
                </a:solidFill>
                <a:hlinkClick r:id="rId21"/>
              </a:rPr>
              <a:t>https://www.facebook.com/kuestermanagement/</a:t>
            </a:r>
            <a:endParaRPr/>
          </a:p>
          <a:p>
            <a:pPr indent="-267811" lvl="0" marL="457200" rtl="0" algn="l">
              <a:spcBef>
                <a:spcPts val="0"/>
              </a:spcBef>
              <a:spcAft>
                <a:spcPts val="0"/>
              </a:spcAft>
              <a:buSzPct val="100000"/>
              <a:buChar char="●"/>
            </a:pPr>
            <a:r>
              <a:rPr lang="en" u="sng">
                <a:solidFill>
                  <a:schemeClr val="hlink"/>
                </a:solidFill>
                <a:hlinkClick r:id="rId22"/>
              </a:rPr>
              <a:t>https://www.google.com/search?gs_ssp=eJzj4tZP1zcsy6lKNjIoMGC0UjWosLAwNUs0NzdNtUgzSDE1MLUyqEg0NjE2SjQ3Skm0MDdOMTf3EklOTUksUsjIT1TITcxLTE_NTc0rAQAC2hXp&amp;q=cedar+hoa+management&amp;oq=ceder+hoa+man&amp;aqs=chrome.1.69i57j46i13i175i199j0i8i13i30l5.4411j0j4&amp;sourceid=chrome&amp;ie=UTF-8#lrd=0x8856a775e8f0d505:0xa3432a72da873d77,1</a:t>
            </a:r>
            <a:r>
              <a:rPr lang="en"/>
              <a:t>,,,</a:t>
            </a:r>
            <a:endParaRPr/>
          </a:p>
          <a:p>
            <a:pPr indent="-267811" lvl="0" marL="457200" rtl="0" algn="l">
              <a:spcBef>
                <a:spcPts val="0"/>
              </a:spcBef>
              <a:spcAft>
                <a:spcPts val="0"/>
              </a:spcAft>
              <a:buSzPct val="100000"/>
              <a:buChar char="●"/>
            </a:pPr>
            <a:r>
              <a:rPr lang="en" u="sng">
                <a:solidFill>
                  <a:schemeClr val="hlink"/>
                </a:solidFill>
                <a:hlinkClick r:id="rId23"/>
              </a:rPr>
              <a:t>https://cedarmanagementgroup.com/</a:t>
            </a:r>
            <a:endParaRPr/>
          </a:p>
          <a:p>
            <a:pPr indent="-267811" lvl="0" marL="457200" rtl="0" algn="l">
              <a:spcBef>
                <a:spcPts val="0"/>
              </a:spcBef>
              <a:spcAft>
                <a:spcPts val="0"/>
              </a:spcAft>
              <a:buSzPct val="100000"/>
              <a:buChar char="●"/>
            </a:pPr>
            <a:r>
              <a:rPr lang="en" u="sng">
                <a:solidFill>
                  <a:schemeClr val="hlink"/>
                </a:solidFill>
                <a:hlinkClick r:id="rId24"/>
              </a:rPr>
              <a:t>https://www.facebook.com/hoacharlotte</a:t>
            </a:r>
            <a:endParaRPr/>
          </a:p>
          <a:p>
            <a:pPr indent="-267811" lvl="0" marL="457200" rtl="0" algn="l">
              <a:spcBef>
                <a:spcPts val="0"/>
              </a:spcBef>
              <a:spcAft>
                <a:spcPts val="0"/>
              </a:spcAft>
              <a:buSzPct val="100000"/>
              <a:buChar char="●"/>
            </a:pPr>
            <a:r>
              <a:rPr lang="en" u="sng">
                <a:solidFill>
                  <a:schemeClr val="hlink"/>
                </a:solidFill>
                <a:hlinkClick r:id="rId25"/>
              </a:rPr>
              <a:t>https://www.linkedin.com/company/cedar-management-group/</a:t>
            </a:r>
            <a:endParaRPr/>
          </a:p>
          <a:p>
            <a:pPr indent="-267811" lvl="0" marL="457200" rtl="0" algn="l">
              <a:spcBef>
                <a:spcPts val="0"/>
              </a:spcBef>
              <a:spcAft>
                <a:spcPts val="0"/>
              </a:spcAft>
              <a:buSzPct val="100000"/>
              <a:buChar char="●"/>
            </a:pPr>
            <a:r>
              <a:rPr lang="en" u="sng">
                <a:solidFill>
                  <a:schemeClr val="hlink"/>
                </a:solidFill>
                <a:hlinkClick r:id="rId26"/>
              </a:rPr>
              <a:t>https://wmdouglas.com/</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SWOT Analysis</a:t>
            </a:r>
            <a:endParaRPr/>
          </a:p>
        </p:txBody>
      </p:sp>
      <p:graphicFrame>
        <p:nvGraphicFramePr>
          <p:cNvPr id="148" name="Google Shape;148;p15"/>
          <p:cNvGraphicFramePr/>
          <p:nvPr/>
        </p:nvGraphicFramePr>
        <p:xfrm>
          <a:off x="952500" y="1191425"/>
          <a:ext cx="3000000" cy="3000000"/>
        </p:xfrm>
        <a:graphic>
          <a:graphicData uri="http://schemas.openxmlformats.org/drawingml/2006/table">
            <a:tbl>
              <a:tblPr>
                <a:noFill/>
                <a:tableStyleId>{CF2E80E4-D48D-4370-AA0B-718511D7BF00}</a:tableStyleId>
              </a:tblPr>
              <a:tblGrid>
                <a:gridCol w="3619500"/>
                <a:gridCol w="3619500"/>
              </a:tblGrid>
              <a:tr h="510200">
                <a:tc>
                  <a:txBody>
                    <a:bodyPr/>
                    <a:lstStyle/>
                    <a:p>
                      <a:pPr indent="0" lvl="0" marL="0" rtl="0" algn="l">
                        <a:spcBef>
                          <a:spcPts val="0"/>
                        </a:spcBef>
                        <a:spcAft>
                          <a:spcPts val="0"/>
                        </a:spcAft>
                        <a:buNone/>
                      </a:pPr>
                      <a:r>
                        <a:rPr b="1" lang="en">
                          <a:solidFill>
                            <a:schemeClr val="lt1"/>
                          </a:solidFill>
                        </a:rPr>
                        <a:t>Strengths</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Weaknesses</a:t>
                      </a:r>
                      <a:endParaRPr b="1">
                        <a:solidFill>
                          <a:schemeClr val="lt1"/>
                        </a:solidFill>
                      </a:endParaRPr>
                    </a:p>
                  </a:txBody>
                  <a:tcPr marT="91425" marB="91425" marR="91425" marL="91425"/>
                </a:tc>
              </a:tr>
              <a:tr h="2542375">
                <a:tc>
                  <a:txBody>
                    <a:bodyPr/>
                    <a:lstStyle/>
                    <a:p>
                      <a:pPr indent="-304800" lvl="0" marL="457200" rtl="0" algn="l">
                        <a:lnSpc>
                          <a:spcPct val="115000"/>
                        </a:lnSpc>
                        <a:spcBef>
                          <a:spcPts val="1200"/>
                        </a:spcBef>
                        <a:spcAft>
                          <a:spcPts val="0"/>
                        </a:spcAft>
                        <a:buClr>
                          <a:schemeClr val="lt1"/>
                        </a:buClr>
                        <a:buSzPts val="1200"/>
                        <a:buChar char="●"/>
                      </a:pPr>
                      <a:r>
                        <a:rPr lang="en" sz="1200">
                          <a:solidFill>
                            <a:schemeClr val="lt1"/>
                          </a:solidFill>
                        </a:rPr>
                        <a:t>State of the art web based specialized software designed for HOA management companies</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Timely communication from each account manager only tasked with up to 12 accounts at a time</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Offer educational promotions through YouTube videos and newsletters</a:t>
                      </a:r>
                      <a:endParaRPr sz="1200">
                        <a:solidFill>
                          <a:schemeClr val="lt1"/>
                        </a:solidFill>
                      </a:endParaRPr>
                    </a:p>
                  </a:txBody>
                  <a:tcPr marT="91425" marB="91425" marR="91425" marL="91425"/>
                </a:tc>
                <a:tc>
                  <a:txBody>
                    <a:bodyPr/>
                    <a:lstStyle/>
                    <a:p>
                      <a:pPr indent="-304800" lvl="0" marL="457200" rtl="0" algn="l">
                        <a:lnSpc>
                          <a:spcPct val="115000"/>
                        </a:lnSpc>
                        <a:spcBef>
                          <a:spcPts val="1200"/>
                        </a:spcBef>
                        <a:spcAft>
                          <a:spcPts val="0"/>
                        </a:spcAft>
                        <a:buClr>
                          <a:schemeClr val="lt1"/>
                        </a:buClr>
                        <a:buSzPts val="1200"/>
                        <a:buChar char="●"/>
                      </a:pPr>
                      <a:r>
                        <a:rPr lang="en" sz="1200">
                          <a:solidFill>
                            <a:schemeClr val="lt1"/>
                          </a:solidFill>
                        </a:rPr>
                        <a:t>Low customer engagement and follows on Facebook page</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Lack of html tags on geopages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Online chat on their website has a slow response time</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Have 2 LinkedIn pages which creates disorganization for the customer</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Small amount of google reviews when compared to competitors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Marketing budget only allows for $10-15k spend per month</a:t>
                      </a:r>
                      <a:endParaRPr sz="1200">
                        <a:solidFill>
                          <a:schemeClr val="lt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9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SWOT Analysis Pt. 2</a:t>
            </a:r>
            <a:endParaRPr/>
          </a:p>
        </p:txBody>
      </p:sp>
      <p:graphicFrame>
        <p:nvGraphicFramePr>
          <p:cNvPr id="154" name="Google Shape;154;p16"/>
          <p:cNvGraphicFramePr/>
          <p:nvPr/>
        </p:nvGraphicFramePr>
        <p:xfrm>
          <a:off x="1013500" y="922025"/>
          <a:ext cx="3000000" cy="3000000"/>
        </p:xfrm>
        <a:graphic>
          <a:graphicData uri="http://schemas.openxmlformats.org/drawingml/2006/table">
            <a:tbl>
              <a:tblPr>
                <a:noFill/>
                <a:tableStyleId>{CF2E80E4-D48D-4370-AA0B-718511D7BF00}</a:tableStyleId>
              </a:tblPr>
              <a:tblGrid>
                <a:gridCol w="3619500"/>
                <a:gridCol w="3619500"/>
              </a:tblGrid>
              <a:tr h="381000">
                <a:tc>
                  <a:txBody>
                    <a:bodyPr/>
                    <a:lstStyle/>
                    <a:p>
                      <a:pPr indent="0" lvl="0" marL="0" rtl="0" algn="l">
                        <a:spcBef>
                          <a:spcPts val="0"/>
                        </a:spcBef>
                        <a:spcAft>
                          <a:spcPts val="0"/>
                        </a:spcAft>
                        <a:buNone/>
                      </a:pPr>
                      <a:r>
                        <a:rPr b="1" lang="en">
                          <a:solidFill>
                            <a:schemeClr val="lt1"/>
                          </a:solidFill>
                        </a:rPr>
                        <a:t>Opportunities</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Threats</a:t>
                      </a:r>
                      <a:endParaRPr b="1">
                        <a:solidFill>
                          <a:schemeClr val="lt1"/>
                        </a:solidFill>
                      </a:endParaRPr>
                    </a:p>
                  </a:txBody>
                  <a:tcPr marT="91425" marB="91425" marR="91425" marL="91425"/>
                </a:tc>
              </a:tr>
              <a:tr h="1961600">
                <a:tc>
                  <a:txBody>
                    <a:bodyPr/>
                    <a:lstStyle/>
                    <a:p>
                      <a:pPr indent="-304800" lvl="0" marL="457200" rtl="0" algn="l">
                        <a:lnSpc>
                          <a:spcPct val="115000"/>
                        </a:lnSpc>
                        <a:spcBef>
                          <a:spcPts val="1200"/>
                        </a:spcBef>
                        <a:spcAft>
                          <a:spcPts val="0"/>
                        </a:spcAft>
                        <a:buClr>
                          <a:schemeClr val="lt1"/>
                        </a:buClr>
                        <a:buSzPts val="1200"/>
                        <a:buChar char="●"/>
                      </a:pPr>
                      <a:r>
                        <a:rPr lang="en" sz="1200">
                          <a:solidFill>
                            <a:schemeClr val="lt1"/>
                          </a:solidFill>
                        </a:rPr>
                        <a:t>Can utilize new forms of social media to attract younger customers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Increase the rate at which data on their website is updated</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Can optimize their website to be voice searched via alexa and siri</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Already have established offices around growing real estate markets in NC &amp; SC (Asheville, Charlotte, Columbia, Fayetteville, Raleigh, Wilmington, Winston-Salem)</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Affordable housing market in the Carolinas and low interest rates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Reach top quality clients by having consistent account managers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Acquire new HOA clients by providing advice and education on the industry</a:t>
                      </a:r>
                      <a:endParaRPr sz="1200">
                        <a:solidFill>
                          <a:schemeClr val="lt1"/>
                        </a:solidFill>
                      </a:endParaRPr>
                    </a:p>
                  </a:txBody>
                  <a:tcPr marT="91425" marB="91425" marR="91425" marL="91425"/>
                </a:tc>
                <a:tc>
                  <a:txBody>
                    <a:bodyPr/>
                    <a:lstStyle/>
                    <a:p>
                      <a:pPr indent="-304800" lvl="0" marL="457200" rtl="0" algn="l">
                        <a:lnSpc>
                          <a:spcPct val="115000"/>
                        </a:lnSpc>
                        <a:spcBef>
                          <a:spcPts val="1200"/>
                        </a:spcBef>
                        <a:spcAft>
                          <a:spcPts val="0"/>
                        </a:spcAft>
                        <a:buClr>
                          <a:schemeClr val="lt1"/>
                        </a:buClr>
                        <a:buSzPts val="1200"/>
                        <a:buChar char="●"/>
                      </a:pPr>
                      <a:r>
                        <a:rPr lang="en" sz="1200">
                          <a:solidFill>
                            <a:schemeClr val="lt1"/>
                          </a:solidFill>
                        </a:rPr>
                        <a:t>Increased interest rates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Rising sea levels could shrink coastal markets where current offices are located</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HOA fees could be impacted by COVID infections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HOA board members are wary of constantly changing HOA managers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New technology and social media not being utilized before competitors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Incorrect or late charge of customer fees</a:t>
                      </a:r>
                      <a:endParaRPr sz="1200">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56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Description</a:t>
            </a:r>
            <a:endParaRPr/>
          </a:p>
        </p:txBody>
      </p:sp>
      <p:pic>
        <p:nvPicPr>
          <p:cNvPr id="160" name="Google Shape;160;p17"/>
          <p:cNvPicPr preferRelativeResize="0"/>
          <p:nvPr/>
        </p:nvPicPr>
        <p:blipFill>
          <a:blip r:embed="rId3">
            <a:alphaModFix/>
          </a:blip>
          <a:stretch>
            <a:fillRect/>
          </a:stretch>
        </p:blipFill>
        <p:spPr>
          <a:xfrm>
            <a:off x="5922013" y="2017663"/>
            <a:ext cx="2343150" cy="904875"/>
          </a:xfrm>
          <a:prstGeom prst="rect">
            <a:avLst/>
          </a:prstGeom>
          <a:noFill/>
          <a:ln>
            <a:noFill/>
          </a:ln>
        </p:spPr>
      </p:pic>
      <p:pic>
        <p:nvPicPr>
          <p:cNvPr id="161" name="Google Shape;161;p17"/>
          <p:cNvPicPr preferRelativeResize="0"/>
          <p:nvPr/>
        </p:nvPicPr>
        <p:blipFill>
          <a:blip r:embed="rId4">
            <a:alphaModFix/>
          </a:blip>
          <a:stretch>
            <a:fillRect/>
          </a:stretch>
        </p:blipFill>
        <p:spPr>
          <a:xfrm>
            <a:off x="5931550" y="3064175"/>
            <a:ext cx="2374080" cy="904875"/>
          </a:xfrm>
          <a:prstGeom prst="rect">
            <a:avLst/>
          </a:prstGeom>
          <a:noFill/>
          <a:ln>
            <a:noFill/>
          </a:ln>
        </p:spPr>
      </p:pic>
      <p:pic>
        <p:nvPicPr>
          <p:cNvPr id="162" name="Google Shape;162;p17"/>
          <p:cNvPicPr preferRelativeResize="0"/>
          <p:nvPr/>
        </p:nvPicPr>
        <p:blipFill>
          <a:blip r:embed="rId5">
            <a:alphaModFix/>
          </a:blip>
          <a:stretch>
            <a:fillRect/>
          </a:stretch>
        </p:blipFill>
        <p:spPr>
          <a:xfrm>
            <a:off x="5941100" y="4091625"/>
            <a:ext cx="2399875" cy="904875"/>
          </a:xfrm>
          <a:prstGeom prst="rect">
            <a:avLst/>
          </a:prstGeom>
          <a:noFill/>
          <a:ln>
            <a:noFill/>
          </a:ln>
        </p:spPr>
      </p:pic>
      <p:graphicFrame>
        <p:nvGraphicFramePr>
          <p:cNvPr id="163" name="Google Shape;163;p17"/>
          <p:cNvGraphicFramePr/>
          <p:nvPr/>
        </p:nvGraphicFramePr>
        <p:xfrm>
          <a:off x="1706125" y="961638"/>
          <a:ext cx="3000000" cy="3000000"/>
        </p:xfrm>
        <a:graphic>
          <a:graphicData uri="http://schemas.openxmlformats.org/drawingml/2006/table">
            <a:tbl>
              <a:tblPr>
                <a:noFill/>
                <a:tableStyleId>{CF2E80E4-D48D-4370-AA0B-718511D7BF00}</a:tableStyleId>
              </a:tblPr>
              <a:tblGrid>
                <a:gridCol w="3209575"/>
              </a:tblGrid>
              <a:tr h="975050">
                <a:tc>
                  <a:txBody>
                    <a:bodyPr/>
                    <a:lstStyle/>
                    <a:p>
                      <a:pPr indent="0" lvl="0" marL="0" rtl="0" algn="ctr">
                        <a:spcBef>
                          <a:spcPts val="0"/>
                        </a:spcBef>
                        <a:spcAft>
                          <a:spcPts val="0"/>
                        </a:spcAft>
                        <a:buNone/>
                      </a:pPr>
                      <a:r>
                        <a:rPr lang="en" sz="2000">
                          <a:solidFill>
                            <a:schemeClr val="lt1"/>
                          </a:solidFill>
                        </a:rPr>
                        <a:t>William Douglas</a:t>
                      </a:r>
                      <a:endParaRPr sz="2000">
                        <a:solidFill>
                          <a:schemeClr val="lt1"/>
                        </a:solidFill>
                      </a:endParaRPr>
                    </a:p>
                  </a:txBody>
                  <a:tcPr marT="91425" marB="91425" marR="91425" marL="91425"/>
                </a:tc>
              </a:tr>
              <a:tr h="1014000">
                <a:tc>
                  <a:txBody>
                    <a:bodyPr/>
                    <a:lstStyle/>
                    <a:p>
                      <a:pPr indent="0" lvl="0" marL="0" rtl="0" algn="ctr">
                        <a:spcBef>
                          <a:spcPts val="0"/>
                        </a:spcBef>
                        <a:spcAft>
                          <a:spcPts val="0"/>
                        </a:spcAft>
                        <a:buNone/>
                      </a:pPr>
                      <a:r>
                        <a:rPr lang="en" sz="2000">
                          <a:solidFill>
                            <a:schemeClr val="lt1"/>
                          </a:solidFill>
                        </a:rPr>
                        <a:t>Cedar Management Group</a:t>
                      </a:r>
                      <a:endParaRPr sz="2000">
                        <a:solidFill>
                          <a:schemeClr val="lt1"/>
                        </a:solidFill>
                      </a:endParaRPr>
                    </a:p>
                  </a:txBody>
                  <a:tcPr marT="91425" marB="91425" marR="91425" marL="91425"/>
                </a:tc>
              </a:tr>
              <a:tr h="975050">
                <a:tc>
                  <a:txBody>
                    <a:bodyPr/>
                    <a:lstStyle/>
                    <a:p>
                      <a:pPr indent="0" lvl="0" marL="0" rtl="0" algn="ctr">
                        <a:spcBef>
                          <a:spcPts val="0"/>
                        </a:spcBef>
                        <a:spcAft>
                          <a:spcPts val="0"/>
                        </a:spcAft>
                        <a:buNone/>
                      </a:pPr>
                      <a:r>
                        <a:rPr lang="en" sz="2000">
                          <a:solidFill>
                            <a:schemeClr val="lt1"/>
                          </a:solidFill>
                        </a:rPr>
                        <a:t>Henderson Properties</a:t>
                      </a:r>
                      <a:endParaRPr sz="2000">
                        <a:solidFill>
                          <a:schemeClr val="lt1"/>
                        </a:solidFill>
                      </a:endParaRPr>
                    </a:p>
                  </a:txBody>
                  <a:tcPr marT="91425" marB="91425" marR="91425" marL="91425"/>
                </a:tc>
              </a:tr>
              <a:tr h="975050">
                <a:tc>
                  <a:txBody>
                    <a:bodyPr/>
                    <a:lstStyle/>
                    <a:p>
                      <a:pPr indent="0" lvl="0" marL="0" rtl="0" algn="ctr">
                        <a:spcBef>
                          <a:spcPts val="0"/>
                        </a:spcBef>
                        <a:spcAft>
                          <a:spcPts val="0"/>
                        </a:spcAft>
                        <a:buNone/>
                      </a:pPr>
                      <a:r>
                        <a:rPr lang="en" sz="2000">
                          <a:solidFill>
                            <a:schemeClr val="lt1"/>
                          </a:solidFill>
                        </a:rPr>
                        <a:t>Kuester Management Group</a:t>
                      </a:r>
                      <a:endParaRPr sz="2000">
                        <a:solidFill>
                          <a:schemeClr val="lt1"/>
                        </a:solidFill>
                      </a:endParaRPr>
                    </a:p>
                  </a:txBody>
                  <a:tcPr marT="91425" marB="91425" marR="91425" marL="91425"/>
                </a:tc>
              </a:tr>
            </a:tbl>
          </a:graphicData>
        </a:graphic>
      </p:graphicFrame>
      <p:pic>
        <p:nvPicPr>
          <p:cNvPr id="164" name="Google Shape;164;p17"/>
          <p:cNvPicPr preferRelativeResize="0"/>
          <p:nvPr/>
        </p:nvPicPr>
        <p:blipFill>
          <a:blip r:embed="rId6">
            <a:alphaModFix/>
          </a:blip>
          <a:stretch>
            <a:fillRect/>
          </a:stretch>
        </p:blipFill>
        <p:spPr>
          <a:xfrm>
            <a:off x="5941100" y="961652"/>
            <a:ext cx="2290823" cy="90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Social Media Competition</a:t>
            </a:r>
            <a:endParaRPr/>
          </a:p>
        </p:txBody>
      </p:sp>
      <p:pic>
        <p:nvPicPr>
          <p:cNvPr id="170" name="Google Shape;170;p18"/>
          <p:cNvPicPr preferRelativeResize="0"/>
          <p:nvPr/>
        </p:nvPicPr>
        <p:blipFill>
          <a:blip r:embed="rId3">
            <a:alphaModFix/>
          </a:blip>
          <a:stretch>
            <a:fillRect/>
          </a:stretch>
        </p:blipFill>
        <p:spPr>
          <a:xfrm>
            <a:off x="1832813" y="1307850"/>
            <a:ext cx="5478375" cy="328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307675" y="98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Text Pre-processing</a:t>
            </a:r>
            <a:endParaRPr/>
          </a:p>
        </p:txBody>
      </p:sp>
      <p:graphicFrame>
        <p:nvGraphicFramePr>
          <p:cNvPr id="176" name="Google Shape;176;p19"/>
          <p:cNvGraphicFramePr/>
          <p:nvPr/>
        </p:nvGraphicFramePr>
        <p:xfrm>
          <a:off x="952500" y="676550"/>
          <a:ext cx="3000000" cy="3000000"/>
        </p:xfrm>
        <a:graphic>
          <a:graphicData uri="http://schemas.openxmlformats.org/drawingml/2006/table">
            <a:tbl>
              <a:tblPr>
                <a:noFill/>
                <a:tableStyleId>{CF2E80E4-D48D-4370-AA0B-718511D7BF00}</a:tableStyleId>
              </a:tblPr>
              <a:tblGrid>
                <a:gridCol w="3619500"/>
                <a:gridCol w="3619500"/>
              </a:tblGrid>
              <a:tr h="381000">
                <a:tc>
                  <a:txBody>
                    <a:bodyPr/>
                    <a:lstStyle/>
                    <a:p>
                      <a:pPr indent="0" lvl="0" marL="0" rtl="0" algn="l">
                        <a:spcBef>
                          <a:spcPts val="0"/>
                        </a:spcBef>
                        <a:spcAft>
                          <a:spcPts val="0"/>
                        </a:spcAft>
                        <a:buNone/>
                      </a:pPr>
                      <a:r>
                        <a:rPr lang="en" sz="1200">
                          <a:solidFill>
                            <a:schemeClr val="lt1"/>
                          </a:solidFill>
                        </a:rPr>
                        <a:t>Original Text</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Great experience. Becky Miller was the person who helped me. Very knowledgeable, kind and just awesome. I highly recommend them!</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Convert Text to Lowercase Form and Remove Punctuation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great experience becky miller was the person who helped me very knowledgeable kind and just awesome i highly recommend them</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Tokenization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[great, experience, becky, miller, was, the, person, who, helped, me, very, knowledgeable, kind, and, just, awesome, i, highly, recommend, them]</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Removal of Stop Words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[great, experience, becky, miller, person, helped, very, knowledgeable, kind, just, awesome, highly, recommend, them]</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Stemming</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[great, experience, becky, miller, person, help, very, knowledge, kind, just, awesome, high, recommend, them]</a:t>
                      </a:r>
                      <a:endParaRPr sz="1200">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Total Number of Reviews per Company</a:t>
            </a:r>
            <a:endParaRPr/>
          </a:p>
        </p:txBody>
      </p:sp>
      <p:pic>
        <p:nvPicPr>
          <p:cNvPr id="182" name="Google Shape;182;p20"/>
          <p:cNvPicPr preferRelativeResize="0"/>
          <p:nvPr/>
        </p:nvPicPr>
        <p:blipFill rotWithShape="1">
          <a:blip r:embed="rId3">
            <a:alphaModFix/>
          </a:blip>
          <a:srcRect b="0" l="0" r="0" t="0"/>
          <a:stretch/>
        </p:blipFill>
        <p:spPr>
          <a:xfrm>
            <a:off x="1743101" y="1130475"/>
            <a:ext cx="6147701" cy="3693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7244" l="0" r="0" t="0"/>
          <a:stretch/>
        </p:blipFill>
        <p:spPr>
          <a:xfrm>
            <a:off x="152400" y="3413225"/>
            <a:ext cx="8839201" cy="752462"/>
          </a:xfrm>
          <a:prstGeom prst="rect">
            <a:avLst/>
          </a:prstGeom>
          <a:noFill/>
          <a:ln>
            <a:noFill/>
          </a:ln>
        </p:spPr>
      </p:pic>
      <p:pic>
        <p:nvPicPr>
          <p:cNvPr id="188" name="Google Shape;188;p21"/>
          <p:cNvPicPr preferRelativeResize="0"/>
          <p:nvPr/>
        </p:nvPicPr>
        <p:blipFill rotWithShape="1">
          <a:blip r:embed="rId4">
            <a:alphaModFix/>
          </a:blip>
          <a:srcRect b="3128" l="0" r="0" t="0"/>
          <a:stretch/>
        </p:blipFill>
        <p:spPr>
          <a:xfrm>
            <a:off x="152400" y="2436738"/>
            <a:ext cx="8839201" cy="811225"/>
          </a:xfrm>
          <a:prstGeom prst="rect">
            <a:avLst/>
          </a:prstGeom>
          <a:noFill/>
          <a:ln>
            <a:noFill/>
          </a:ln>
        </p:spPr>
      </p:pic>
      <p:pic>
        <p:nvPicPr>
          <p:cNvPr id="189" name="Google Shape;189;p21"/>
          <p:cNvPicPr preferRelativeResize="0"/>
          <p:nvPr/>
        </p:nvPicPr>
        <p:blipFill rotWithShape="1">
          <a:blip r:embed="rId5">
            <a:alphaModFix/>
          </a:blip>
          <a:srcRect b="2190" l="0" r="0" t="0"/>
          <a:stretch/>
        </p:blipFill>
        <p:spPr>
          <a:xfrm>
            <a:off x="152400" y="1460250"/>
            <a:ext cx="8839199" cy="811225"/>
          </a:xfrm>
          <a:prstGeom prst="rect">
            <a:avLst/>
          </a:prstGeom>
          <a:noFill/>
          <a:ln>
            <a:noFill/>
          </a:ln>
        </p:spPr>
      </p:pic>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Top Features</a:t>
            </a:r>
            <a:endParaRPr/>
          </a:p>
        </p:txBody>
      </p:sp>
      <p:pic>
        <p:nvPicPr>
          <p:cNvPr id="191" name="Google Shape;191;p21"/>
          <p:cNvPicPr preferRelativeResize="0"/>
          <p:nvPr/>
        </p:nvPicPr>
        <p:blipFill rotWithShape="1">
          <a:blip r:embed="rId6">
            <a:alphaModFix/>
          </a:blip>
          <a:srcRect b="0" l="0" r="0" t="0"/>
          <a:stretch/>
        </p:blipFill>
        <p:spPr>
          <a:xfrm>
            <a:off x="152400" y="4369500"/>
            <a:ext cx="8839199" cy="56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