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03" r:id="rId2"/>
  </p:sldMasterIdLst>
  <p:notesMasterIdLst>
    <p:notesMasterId r:id="rId18"/>
  </p:notesMasterIdLst>
  <p:sldIdLst>
    <p:sldId id="267" r:id="rId3"/>
    <p:sldId id="259" r:id="rId4"/>
    <p:sldId id="271" r:id="rId5"/>
    <p:sldId id="272" r:id="rId6"/>
    <p:sldId id="273" r:id="rId7"/>
    <p:sldId id="260" r:id="rId8"/>
    <p:sldId id="269" r:id="rId9"/>
    <p:sldId id="270" r:id="rId10"/>
    <p:sldId id="262" r:id="rId11"/>
    <p:sldId id="263" r:id="rId12"/>
    <p:sldId id="264" r:id="rId13"/>
    <p:sldId id="265" r:id="rId14"/>
    <p:sldId id="266" r:id="rId15"/>
    <p:sldId id="27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0633"/>
    <a:srgbClr val="FFFAFA"/>
    <a:srgbClr val="750C31"/>
    <a:srgbClr val="0F01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5A0CF7-24AF-4F91-AF9E-81CF9A194B6B}" v="5" dt="2022-03-03T15:28:31.123"/>
    <p1510:client id="{5D85D7F4-A1E3-436F-9957-6AD8D8B8156D}" v="24" dt="2022-03-03T15:22:38.181"/>
    <p1510:client id="{DDEF9EFA-7627-4B38-9540-4BE496BD2927}" v="219" dt="2022-03-03T15:18:58.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e Jyothsna" userId="0bc6ff98f1af7267" providerId="LiveId" clId="{62014B09-631C-4E38-B68C-8655D22AAA0B}"/>
    <pc:docChg chg="custSel addSld modSld">
      <pc:chgData name="Mukhee Jyothsna" userId="0bc6ff98f1af7267" providerId="LiveId" clId="{62014B09-631C-4E38-B68C-8655D22AAA0B}" dt="2022-03-04T12:35:23.708" v="117" actId="1076"/>
      <pc:docMkLst>
        <pc:docMk/>
      </pc:docMkLst>
      <pc:sldChg chg="addSp delSp modSp mod">
        <pc:chgData name="Mukhee Jyothsna" userId="0bc6ff98f1af7267" providerId="LiveId" clId="{62014B09-631C-4E38-B68C-8655D22AAA0B}" dt="2022-03-04T12:33:21.310" v="63" actId="1076"/>
        <pc:sldMkLst>
          <pc:docMk/>
          <pc:sldMk cId="2271395160" sldId="266"/>
        </pc:sldMkLst>
        <pc:spChg chg="mod">
          <ac:chgData name="Mukhee Jyothsna" userId="0bc6ff98f1af7267" providerId="LiveId" clId="{62014B09-631C-4E38-B68C-8655D22AAA0B}" dt="2022-03-04T12:31:58.709" v="20" actId="1076"/>
          <ac:spMkLst>
            <pc:docMk/>
            <pc:sldMk cId="2271395160" sldId="266"/>
            <ac:spMk id="3" creationId="{23573B30-E8B5-4DB7-9E75-247BE2C37A99}"/>
          </ac:spMkLst>
        </pc:spChg>
        <pc:spChg chg="add mod">
          <ac:chgData name="Mukhee Jyothsna" userId="0bc6ff98f1af7267" providerId="LiveId" clId="{62014B09-631C-4E38-B68C-8655D22AAA0B}" dt="2022-03-04T12:33:14.304" v="62" actId="1076"/>
          <ac:spMkLst>
            <pc:docMk/>
            <pc:sldMk cId="2271395160" sldId="266"/>
            <ac:spMk id="9" creationId="{06AE58DE-AD6F-486B-B100-667EC284C6FA}"/>
          </ac:spMkLst>
        </pc:spChg>
        <pc:picChg chg="add mod">
          <ac:chgData name="Mukhee Jyothsna" userId="0bc6ff98f1af7267" providerId="LiveId" clId="{62014B09-631C-4E38-B68C-8655D22AAA0B}" dt="2022-03-04T12:33:21.310" v="63" actId="1076"/>
          <ac:picMkLst>
            <pc:docMk/>
            <pc:sldMk cId="2271395160" sldId="266"/>
            <ac:picMk id="4" creationId="{BADFA0FF-2880-4496-844F-D157A5D10FE2}"/>
          </ac:picMkLst>
        </pc:picChg>
        <pc:picChg chg="add del mod">
          <ac:chgData name="Mukhee Jyothsna" userId="0bc6ff98f1af7267" providerId="LiveId" clId="{62014B09-631C-4E38-B68C-8655D22AAA0B}" dt="2022-03-04T12:33:00.087" v="58" actId="478"/>
          <ac:picMkLst>
            <pc:docMk/>
            <pc:sldMk cId="2271395160" sldId="266"/>
            <ac:picMk id="6" creationId="{F1669AB1-7F51-4C9A-AB16-ADBAA2C2E86D}"/>
          </ac:picMkLst>
        </pc:picChg>
        <pc:picChg chg="add del mod">
          <ac:chgData name="Mukhee Jyothsna" userId="0bc6ff98f1af7267" providerId="LiveId" clId="{62014B09-631C-4E38-B68C-8655D22AAA0B}" dt="2022-03-04T12:33:02.388" v="60" actId="21"/>
          <ac:picMkLst>
            <pc:docMk/>
            <pc:sldMk cId="2271395160" sldId="266"/>
            <ac:picMk id="8" creationId="{1A6ADE67-C729-4D4B-9DA9-CF5430B40EB7}"/>
          </ac:picMkLst>
        </pc:picChg>
        <pc:picChg chg="add del mod">
          <ac:chgData name="Mukhee Jyothsna" userId="0bc6ff98f1af7267" providerId="LiveId" clId="{62014B09-631C-4E38-B68C-8655D22AAA0B}" dt="2022-03-04T12:32:48.661" v="54" actId="21"/>
          <ac:picMkLst>
            <pc:docMk/>
            <pc:sldMk cId="2271395160" sldId="266"/>
            <ac:picMk id="10" creationId="{2BD9FC7D-7179-4FED-8FE2-6671F5435BFD}"/>
          </ac:picMkLst>
        </pc:picChg>
      </pc:sldChg>
      <pc:sldChg chg="addSp modSp new mod">
        <pc:chgData name="Mukhee Jyothsna" userId="0bc6ff98f1af7267" providerId="LiveId" clId="{62014B09-631C-4E38-B68C-8655D22AAA0B}" dt="2022-03-04T12:35:23.708" v="117" actId="1076"/>
        <pc:sldMkLst>
          <pc:docMk/>
          <pc:sldMk cId="785635634" sldId="274"/>
        </pc:sldMkLst>
        <pc:spChg chg="add mod">
          <ac:chgData name="Mukhee Jyothsna" userId="0bc6ff98f1af7267" providerId="LiveId" clId="{62014B09-631C-4E38-B68C-8655D22AAA0B}" dt="2022-03-04T12:34:55.769" v="101" actId="1076"/>
          <ac:spMkLst>
            <pc:docMk/>
            <pc:sldMk cId="785635634" sldId="274"/>
            <ac:spMk id="4" creationId="{1F844213-D1A6-42AA-B01D-385E256750A3}"/>
          </ac:spMkLst>
        </pc:spChg>
        <pc:spChg chg="add mod">
          <ac:chgData name="Mukhee Jyothsna" userId="0bc6ff98f1af7267" providerId="LiveId" clId="{62014B09-631C-4E38-B68C-8655D22AAA0B}" dt="2022-03-04T12:35:23.708" v="117" actId="1076"/>
          <ac:spMkLst>
            <pc:docMk/>
            <pc:sldMk cId="785635634" sldId="274"/>
            <ac:spMk id="5" creationId="{0B261780-553F-4792-A0E2-02ADD362FFD3}"/>
          </ac:spMkLst>
        </pc:spChg>
        <pc:picChg chg="add mod">
          <ac:chgData name="Mukhee Jyothsna" userId="0bc6ff98f1af7267" providerId="LiveId" clId="{62014B09-631C-4E38-B68C-8655D22AAA0B}" dt="2022-03-04T12:34:14.793" v="97" actId="1076"/>
          <ac:picMkLst>
            <pc:docMk/>
            <pc:sldMk cId="785635634" sldId="274"/>
            <ac:picMk id="2" creationId="{96D75EF8-31B7-4E9F-B22D-4EFF362B0A41}"/>
          </ac:picMkLst>
        </pc:picChg>
        <pc:picChg chg="add mod">
          <ac:chgData name="Mukhee Jyothsna" userId="0bc6ff98f1af7267" providerId="LiveId" clId="{62014B09-631C-4E38-B68C-8655D22AAA0B}" dt="2022-03-04T12:33:27.178" v="64" actId="1076"/>
          <ac:picMkLst>
            <pc:docMk/>
            <pc:sldMk cId="785635634" sldId="274"/>
            <ac:picMk id="3" creationId="{66FF3AFA-4357-4C3B-90DF-60177CDCE1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E50E9-DCD5-474C-9530-81354D55C042}" type="datetimeFigureOut">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C79F1-0586-4A0B-B4E4-51311E048298}" type="slidenum">
              <a:t>‹#›</a:t>
            </a:fld>
            <a:endParaRPr lang="en-US"/>
          </a:p>
        </p:txBody>
      </p:sp>
    </p:spTree>
    <p:extLst>
      <p:ext uri="{BB962C8B-B14F-4D97-AF65-F5344CB8AC3E}">
        <p14:creationId xmlns:p14="http://schemas.microsoft.com/office/powerpoint/2010/main" val="422426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10"/>
          </p:nvPr>
        </p:nvSpPr>
        <p:spPr/>
        <p:txBody>
          <a:bodyPr/>
          <a:lstStyle/>
          <a:p>
            <a:fld id="{09CB5B7A-CA49-4CE4-BE0C-00A22F50167E}" type="slidenum">
              <a:rPr lang="en-US" smtClean="0"/>
              <a:pPr/>
              <a:t>2</a:t>
            </a:fld>
            <a:endParaRPr lang="en-US"/>
          </a:p>
        </p:txBody>
      </p:sp>
    </p:spTree>
    <p:extLst>
      <p:ext uri="{BB962C8B-B14F-4D97-AF65-F5344CB8AC3E}">
        <p14:creationId xmlns:p14="http://schemas.microsoft.com/office/powerpoint/2010/main" val="239538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1048599"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0"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01" name="Footer Placeholder 4"/>
          <p:cNvSpPr>
            <a:spLocks noGrp="1"/>
          </p:cNvSpPr>
          <p:nvPr>
            <p:ph type="ftr" sz="quarter" idx="11"/>
          </p:nvPr>
        </p:nvSpPr>
        <p:spPr/>
        <p:txBody>
          <a:bodyPr/>
          <a:lstStyle/>
          <a:p>
            <a:endParaRPr lang="en-IN"/>
          </a:p>
        </p:txBody>
      </p:sp>
      <p:sp>
        <p:nvSpPr>
          <p:cNvPr id="1048602" name="Slide Number Placeholder 5"/>
          <p:cNvSpPr>
            <a:spLocks noGrp="1"/>
          </p:cNvSpPr>
          <p:nvPr>
            <p:ph type="sldNum" sz="quarter" idx="12"/>
          </p:nvPr>
        </p:nvSpPr>
        <p:spPr/>
        <p:txBody>
          <a:bodyPr/>
          <a:lstStyle/>
          <a:p>
            <a:fld id="{3E4A2AF1-F5B0-41FF-B4ED-F8B2FCC6E11A}" type="slidenum">
              <a:rPr lang="en-IN" smtClean="0"/>
              <a:t>‹#›</a:t>
            </a:fld>
            <a:endParaRPr lang="en-IN"/>
          </a:p>
        </p:txBody>
      </p:sp>
      <p:cxnSp>
        <p:nvCxnSpPr>
          <p:cNvPr id="3145733" name="Straight Connector 15"/>
          <p:cNvCxnSpPr>
            <a:cxnSpLocks/>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endParaRPr lang="en-US" dirty="0"/>
          </a:p>
        </p:txBody>
      </p:sp>
      <p:sp>
        <p:nvSpPr>
          <p:cNvPr id="1048659"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0"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1" name="Date Placeholder 2"/>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62" name="Footer Placeholder 3"/>
          <p:cNvSpPr>
            <a:spLocks noGrp="1"/>
          </p:cNvSpPr>
          <p:nvPr>
            <p:ph type="ftr" sz="quarter" idx="11"/>
          </p:nvPr>
        </p:nvSpPr>
        <p:spPr/>
        <p:txBody>
          <a:bodyPr/>
          <a:lstStyle/>
          <a:p>
            <a:endParaRPr lang="en-IN"/>
          </a:p>
        </p:txBody>
      </p:sp>
      <p:sp>
        <p:nvSpPr>
          <p:cNvPr id="1048663" name="Slide Number Placeholder 4"/>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104861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4"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15" name="Footer Placeholder 4"/>
          <p:cNvSpPr>
            <a:spLocks noGrp="1"/>
          </p:cNvSpPr>
          <p:nvPr>
            <p:ph type="ftr" sz="quarter" idx="11"/>
          </p:nvPr>
        </p:nvSpPr>
        <p:spPr/>
        <p:txBody>
          <a:bodyPr/>
          <a:lstStyle/>
          <a:p>
            <a:endParaRPr lang="en-IN"/>
          </a:p>
        </p:txBody>
      </p:sp>
      <p:sp>
        <p:nvSpPr>
          <p:cNvPr id="1048616"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646" name="Text Placeholder 9"/>
          <p:cNvSpPr>
            <a:spLocks noGrp="1"/>
          </p:cNvSpPr>
          <p:nvPr>
            <p:ph type="body" sz="quarter" idx="13"/>
          </p:nvPr>
        </p:nvSpPr>
        <p:spPr>
          <a:xfrm>
            <a:off x="1446212" y="3429000"/>
            <a:ext cx="8534400"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7"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49" name="Footer Placeholder 4"/>
          <p:cNvSpPr>
            <a:spLocks noGrp="1"/>
          </p:cNvSpPr>
          <p:nvPr>
            <p:ph type="ftr" sz="quarter" idx="11"/>
          </p:nvPr>
        </p:nvSpPr>
        <p:spPr/>
        <p:txBody>
          <a:bodyPr/>
          <a:lstStyle/>
          <a:p>
            <a:endParaRPr lang="en-IN"/>
          </a:p>
        </p:txBody>
      </p:sp>
      <p:sp>
        <p:nvSpPr>
          <p:cNvPr id="1048650" name="Slide Number Placeholder 5"/>
          <p:cNvSpPr>
            <a:spLocks noGrp="1"/>
          </p:cNvSpPr>
          <p:nvPr>
            <p:ph type="sldNum" sz="quarter" idx="12"/>
          </p:nvPr>
        </p:nvSpPr>
        <p:spPr/>
        <p:txBody>
          <a:bodyPr/>
          <a:lstStyle/>
          <a:p>
            <a:fld id="{3E4A2AF1-F5B0-41FF-B4ED-F8B2FCC6E11A}" type="slidenum">
              <a:rPr lang="en-IN" smtClean="0"/>
              <a:t>‹#›</a:t>
            </a:fld>
            <a:endParaRPr lang="en-IN"/>
          </a:p>
        </p:txBody>
      </p:sp>
      <p:sp>
        <p:nvSpPr>
          <p:cNvPr id="1048651"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52"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07"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1048608"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09"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10" name="Footer Placeholder 4"/>
          <p:cNvSpPr>
            <a:spLocks noGrp="1"/>
          </p:cNvSpPr>
          <p:nvPr>
            <p:ph type="ftr" sz="quarter" idx="11"/>
          </p:nvPr>
        </p:nvSpPr>
        <p:spPr/>
        <p:txBody>
          <a:bodyPr/>
          <a:lstStyle/>
          <a:p>
            <a:endParaRPr lang="en-IN"/>
          </a:p>
        </p:txBody>
      </p:sp>
      <p:sp>
        <p:nvSpPr>
          <p:cNvPr id="1048611"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70"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671"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672"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74" name="Footer Placeholder 4"/>
          <p:cNvSpPr>
            <a:spLocks noGrp="1"/>
          </p:cNvSpPr>
          <p:nvPr>
            <p:ph type="ftr" sz="quarter" idx="11"/>
          </p:nvPr>
        </p:nvSpPr>
        <p:spPr/>
        <p:txBody>
          <a:bodyPr/>
          <a:lstStyle/>
          <a:p>
            <a:endParaRPr lang="en-IN"/>
          </a:p>
        </p:txBody>
      </p:sp>
      <p:sp>
        <p:nvSpPr>
          <p:cNvPr id="1048675" name="Slide Number Placeholder 5"/>
          <p:cNvSpPr>
            <a:spLocks noGrp="1"/>
          </p:cNvSpPr>
          <p:nvPr>
            <p:ph type="sldNum" sz="quarter" idx="12"/>
          </p:nvPr>
        </p:nvSpPr>
        <p:spPr/>
        <p:txBody>
          <a:bodyPr/>
          <a:lstStyle/>
          <a:p>
            <a:fld id="{3E4A2AF1-F5B0-41FF-B4ED-F8B2FCC6E11A}" type="slidenum">
              <a:rPr lang="en-IN" smtClean="0"/>
              <a:t>‹#›</a:t>
            </a:fld>
            <a:endParaRPr lang="en-IN"/>
          </a:p>
        </p:txBody>
      </p:sp>
      <p:sp>
        <p:nvSpPr>
          <p:cNvPr id="1048676"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77"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23"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24"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625"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27" name="Footer Placeholder 4"/>
          <p:cNvSpPr>
            <a:spLocks noGrp="1"/>
          </p:cNvSpPr>
          <p:nvPr>
            <p:ph type="ftr" sz="quarter" idx="11"/>
          </p:nvPr>
        </p:nvSpPr>
        <p:spPr/>
        <p:txBody>
          <a:bodyPr/>
          <a:lstStyle/>
          <a:p>
            <a:endParaRPr lang="en-IN"/>
          </a:p>
        </p:txBody>
      </p:sp>
      <p:sp>
        <p:nvSpPr>
          <p:cNvPr id="1048628"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lvl1pPr algn="l"/>
          </a:lstStyle>
          <a:p>
            <a:r>
              <a:rPr lang="en-US"/>
              <a:t>Click to edit Master title style</a:t>
            </a:r>
            <a:endParaRPr lang="en-US" dirty="0"/>
          </a:p>
        </p:txBody>
      </p:sp>
      <p:sp>
        <p:nvSpPr>
          <p:cNvPr id="1048685"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87" name="Footer Placeholder 4"/>
          <p:cNvSpPr>
            <a:spLocks noGrp="1"/>
          </p:cNvSpPr>
          <p:nvPr>
            <p:ph type="ftr" sz="quarter" idx="11"/>
          </p:nvPr>
        </p:nvSpPr>
        <p:spPr/>
        <p:txBody>
          <a:bodyPr/>
          <a:lstStyle/>
          <a:p>
            <a:endParaRPr lang="en-IN"/>
          </a:p>
        </p:txBody>
      </p:sp>
      <p:sp>
        <p:nvSpPr>
          <p:cNvPr id="1048688"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0"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1048641"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43" name="Footer Placeholder 4"/>
          <p:cNvSpPr>
            <a:spLocks noGrp="1"/>
          </p:cNvSpPr>
          <p:nvPr>
            <p:ph type="ftr" sz="quarter" idx="11"/>
          </p:nvPr>
        </p:nvSpPr>
        <p:spPr/>
        <p:txBody>
          <a:bodyPr/>
          <a:lstStyle/>
          <a:p>
            <a:endParaRPr lang="en-IN"/>
          </a:p>
        </p:txBody>
      </p:sp>
      <p:sp>
        <p:nvSpPr>
          <p:cNvPr id="1048644"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8F63A3B-78C7-47BE-AE5E-E10140E04643}"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1898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973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endParaRPr lang="en-US" dirty="0"/>
          </a:p>
        </p:txBody>
      </p:sp>
      <p:sp>
        <p:nvSpPr>
          <p:cNvPr id="1048654"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56" name="Footer Placeholder 4"/>
          <p:cNvSpPr>
            <a:spLocks noGrp="1"/>
          </p:cNvSpPr>
          <p:nvPr>
            <p:ph type="ftr" sz="quarter" idx="11"/>
          </p:nvPr>
        </p:nvSpPr>
        <p:spPr/>
        <p:txBody>
          <a:bodyPr/>
          <a:lstStyle/>
          <a:p>
            <a:endParaRPr lang="en-IN"/>
          </a:p>
        </p:txBody>
      </p:sp>
      <p:sp>
        <p:nvSpPr>
          <p:cNvPr id="1048657"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54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695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3183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238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93076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9347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4DE79-268F-4C1A-8933-263129D2AF90}" type="datetimeFigureOut">
              <a:rPr lang="en-US" smtClean="0"/>
              <a:t>3/4/2022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25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8141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49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1"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1048582"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83" name="Date Placeholder 3"/>
          <p:cNvSpPr>
            <a:spLocks noGrp="1"/>
          </p:cNvSpPr>
          <p:nvPr>
            <p:ph type="dt" sz="half" idx="10"/>
          </p:nvPr>
        </p:nvSpPr>
        <p:spPr/>
        <p:txBody>
          <a:bodyPr/>
          <a:lstStyle/>
          <a:p>
            <a:fld id="{FFFDB368-DD01-4C35-A466-3F16AA5792F5}" type="datetimeFigureOut">
              <a:rPr lang="en-IN" smtClean="0"/>
              <a:t>04-03-2022</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endParaRPr lang="en-US" dirty="0"/>
          </a:p>
        </p:txBody>
      </p:sp>
      <p:sp>
        <p:nvSpPr>
          <p:cNvPr id="1048665"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7" name="Date Placeholder 4"/>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68" name="Footer Placeholder 5"/>
          <p:cNvSpPr>
            <a:spLocks noGrp="1"/>
          </p:cNvSpPr>
          <p:nvPr>
            <p:ph type="ftr" sz="quarter" idx="11"/>
          </p:nvPr>
        </p:nvSpPr>
        <p:spPr/>
        <p:txBody>
          <a:bodyPr/>
          <a:lstStyle/>
          <a:p>
            <a:endParaRPr lang="en-IN"/>
          </a:p>
        </p:txBody>
      </p:sp>
      <p:sp>
        <p:nvSpPr>
          <p:cNvPr id="1048669" name="Slide Number Placeholder 6"/>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US" dirty="0"/>
          </a:p>
        </p:txBody>
      </p:sp>
      <p:sp>
        <p:nvSpPr>
          <p:cNvPr id="1048630"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1"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2"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3"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Date Placeholder 6"/>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35" name="Footer Placeholder 7"/>
          <p:cNvSpPr>
            <a:spLocks noGrp="1"/>
          </p:cNvSpPr>
          <p:nvPr>
            <p:ph type="ftr" sz="quarter" idx="11"/>
          </p:nvPr>
        </p:nvSpPr>
        <p:spPr/>
        <p:txBody>
          <a:bodyPr/>
          <a:lstStyle/>
          <a:p>
            <a:endParaRPr lang="en-IN"/>
          </a:p>
        </p:txBody>
      </p:sp>
      <p:sp>
        <p:nvSpPr>
          <p:cNvPr id="1048636" name="Slide Number Placeholder 8"/>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a:t>Click to edit Master title style</a:t>
            </a:r>
            <a:endParaRPr lang="en-US" dirty="0"/>
          </a:p>
        </p:txBody>
      </p:sp>
      <p:sp>
        <p:nvSpPr>
          <p:cNvPr id="1048604" name="Date Placeholder 2"/>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05" name="Footer Placeholder 3"/>
          <p:cNvSpPr>
            <a:spLocks noGrp="1"/>
          </p:cNvSpPr>
          <p:nvPr>
            <p:ph type="ftr" sz="quarter" idx="11"/>
          </p:nvPr>
        </p:nvSpPr>
        <p:spPr/>
        <p:txBody>
          <a:bodyPr/>
          <a:lstStyle/>
          <a:p>
            <a:endParaRPr lang="en-IN"/>
          </a:p>
        </p:txBody>
      </p:sp>
      <p:sp>
        <p:nvSpPr>
          <p:cNvPr id="1048606" name="Slide Number Placeholder 4"/>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7" name="Date Placeholder 1"/>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38" name="Footer Placeholder 2"/>
          <p:cNvSpPr>
            <a:spLocks noGrp="1"/>
          </p:cNvSpPr>
          <p:nvPr>
            <p:ph type="ftr" sz="quarter" idx="11"/>
          </p:nvPr>
        </p:nvSpPr>
        <p:spPr/>
        <p:txBody>
          <a:bodyPr/>
          <a:lstStyle/>
          <a:p>
            <a:endParaRPr lang="en-IN"/>
          </a:p>
        </p:txBody>
      </p:sp>
      <p:sp>
        <p:nvSpPr>
          <p:cNvPr id="1048639" name="Slide Number Placeholder 3"/>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1048679"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1" name="Date Placeholder 4"/>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82" name="Footer Placeholder 5"/>
          <p:cNvSpPr>
            <a:spLocks noGrp="1"/>
          </p:cNvSpPr>
          <p:nvPr>
            <p:ph type="ftr" sz="quarter" idx="11"/>
          </p:nvPr>
        </p:nvSpPr>
        <p:spPr/>
        <p:txBody>
          <a:bodyPr/>
          <a:lstStyle/>
          <a:p>
            <a:endParaRPr lang="en-IN"/>
          </a:p>
        </p:txBody>
      </p:sp>
      <p:sp>
        <p:nvSpPr>
          <p:cNvPr id="1048683" name="Slide Number Placeholder 6"/>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7"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048618"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19"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0" name="Date Placeholder 4"/>
          <p:cNvSpPr>
            <a:spLocks noGrp="1"/>
          </p:cNvSpPr>
          <p:nvPr>
            <p:ph type="dt" sz="half" idx="10"/>
          </p:nvPr>
        </p:nvSpPr>
        <p:spPr/>
        <p:txBody>
          <a:bodyPr/>
          <a:lstStyle/>
          <a:p>
            <a:fld id="{FFFDB368-DD01-4C35-A466-3F16AA5792F5}" type="datetimeFigureOut">
              <a:rPr lang="en-IN" smtClean="0"/>
              <a:t>04-03-2022</a:t>
            </a:fld>
            <a:endParaRPr lang="en-IN"/>
          </a:p>
        </p:txBody>
      </p:sp>
      <p:sp>
        <p:nvSpPr>
          <p:cNvPr id="1048621" name="Footer Placeholder 5"/>
          <p:cNvSpPr>
            <a:spLocks noGrp="1"/>
          </p:cNvSpPr>
          <p:nvPr>
            <p:ph type="ftr" sz="quarter" idx="11"/>
          </p:nvPr>
        </p:nvSpPr>
        <p:spPr/>
        <p:txBody>
          <a:bodyPr/>
          <a:lstStyle/>
          <a:p>
            <a:endParaRPr lang="en-IN"/>
          </a:p>
        </p:txBody>
      </p:sp>
      <p:sp>
        <p:nvSpPr>
          <p:cNvPr id="1048622" name="Slide Number Placeholder 6"/>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2"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FFDB368-DD01-4C35-A466-3F16AA5792F5}" type="datetimeFigureOut">
              <a:rPr lang="en-IN" smtClean="0"/>
              <a:t>04-03-2022</a:t>
            </a:fld>
            <a:endParaRPr lang="en-IN"/>
          </a:p>
        </p:txBody>
      </p:sp>
      <p:sp>
        <p:nvSpPr>
          <p:cNvPr id="1048579"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E4A2AF1-F5B0-41FF-B4ED-F8B2FCC6E11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64DE79-268F-4C1A-8933-263129D2AF90}" type="datetimeFigureOut">
              <a:rPr lang="en-US" smtClean="0"/>
              <a:t>3/4/2022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160552"/>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A2CBD-B9CD-4B70-8961-789CF350A06A}"/>
              </a:ext>
            </a:extLst>
          </p:cNvPr>
          <p:cNvSpPr txBox="1"/>
          <p:nvPr/>
        </p:nvSpPr>
        <p:spPr>
          <a:xfrm>
            <a:off x="3627120" y="477520"/>
            <a:ext cx="4307840" cy="553998"/>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txBody>
          <a:bodyPr wrap="square" rtlCol="0">
            <a:spAutoFit/>
          </a:bodyPr>
          <a:lstStyle/>
          <a:p>
            <a:r>
              <a:rPr lang="en-US" sz="3000" b="1" dirty="0">
                <a:solidFill>
                  <a:schemeClr val="accent2">
                    <a:lumMod val="20000"/>
                    <a:lumOff val="80000"/>
                  </a:schemeClr>
                </a:solidFill>
                <a:latin typeface="Times New Roman" panose="02020603050405020304" pitchFamily="18" charset="0"/>
                <a:cs typeface="Times New Roman" panose="02020603050405020304" pitchFamily="18" charset="0"/>
              </a:rPr>
              <a:t>PROJECT BATCH – 5B</a:t>
            </a:r>
            <a:endParaRPr lang="en-IN" sz="30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927799D-4BB4-4112-80C5-216EAAF096E0}"/>
              </a:ext>
            </a:extLst>
          </p:cNvPr>
          <p:cNvSpPr txBox="1"/>
          <p:nvPr/>
        </p:nvSpPr>
        <p:spPr>
          <a:xfrm>
            <a:off x="4724400" y="1305560"/>
            <a:ext cx="1940560" cy="477054"/>
          </a:xfrm>
          <a:prstGeom prst="rect">
            <a:avLst/>
          </a:prstGeom>
          <a:solidFill>
            <a:schemeClr val="accent1"/>
          </a:solidFill>
        </p:spPr>
        <p:txBody>
          <a:bodyPr wrap="square" rtlCol="0">
            <a:spAutoFit/>
          </a:bodyPr>
          <a:lstStyle/>
          <a:p>
            <a:r>
              <a:rPr lang="en-US" sz="2500" b="1" dirty="0">
                <a:solidFill>
                  <a:schemeClr val="tx2">
                    <a:lumMod val="40000"/>
                    <a:lumOff val="60000"/>
                  </a:schemeClr>
                </a:solidFill>
                <a:latin typeface="Times New Roman" panose="02020603050405020304" pitchFamily="18" charset="0"/>
                <a:cs typeface="Times New Roman" panose="02020603050405020304" pitchFamily="18" charset="0"/>
              </a:rPr>
              <a:t>REVIEW - 1</a:t>
            </a:r>
            <a:endParaRPr lang="en-IN" sz="2500" b="1" dirty="0">
              <a:solidFill>
                <a:schemeClr val="tx2">
                  <a:lumMod val="40000"/>
                  <a:lumOff val="6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9F7319-BD79-438A-BB46-9DA78A4249F3}"/>
              </a:ext>
            </a:extLst>
          </p:cNvPr>
          <p:cNvSpPr txBox="1"/>
          <p:nvPr/>
        </p:nvSpPr>
        <p:spPr>
          <a:xfrm>
            <a:off x="457200" y="2367280"/>
            <a:ext cx="4185920" cy="1200329"/>
          </a:xfrm>
          <a:prstGeom prst="rect">
            <a:avLst/>
          </a:prstGeom>
          <a:pattFill prst="pct20">
            <a:fgClr>
              <a:schemeClr val="accent1"/>
            </a:fgClr>
            <a:bgClr>
              <a:schemeClr val="bg1"/>
            </a:bgClr>
          </a:pattFill>
          <a:effectLst>
            <a:softEdge rad="12700"/>
          </a:effectLst>
        </p:spPr>
        <p:txBody>
          <a:bodyPr wrap="square" rtlCol="0">
            <a:spAutoFit/>
          </a:bodyPr>
          <a:lstStyle/>
          <a:p>
            <a:pPr marL="342900" indent="-342900">
              <a:buAutoNum type="arabicPeriod"/>
            </a:pPr>
            <a:r>
              <a:rPr lang="en-US" b="1" dirty="0">
                <a:solidFill>
                  <a:schemeClr val="accent5"/>
                </a:solidFill>
                <a:latin typeface="Times New Roman" panose="02020603050405020304" pitchFamily="18" charset="0"/>
                <a:cs typeface="Times New Roman" panose="02020603050405020304" pitchFamily="18" charset="0"/>
              </a:rPr>
              <a:t>MUKHEE JYOTHSNA	</a:t>
            </a:r>
          </a:p>
          <a:p>
            <a:pPr marL="342900" indent="-342900">
              <a:buAutoNum type="arabicPeriod"/>
            </a:pPr>
            <a:endParaRPr lang="en-US" b="1" dirty="0">
              <a:solidFill>
                <a:schemeClr val="accent5"/>
              </a:solidFill>
              <a:latin typeface="Times New Roman" panose="02020603050405020304" pitchFamily="18" charset="0"/>
              <a:cs typeface="Times New Roman" panose="02020603050405020304" pitchFamily="18" charset="0"/>
            </a:endParaRPr>
          </a:p>
          <a:p>
            <a:pPr marL="342900" indent="-342900">
              <a:buAutoNum type="arabicPeriod"/>
            </a:pPr>
            <a:endParaRPr lang="en-US" b="1" dirty="0">
              <a:solidFill>
                <a:schemeClr val="accent5"/>
              </a:solidFill>
              <a:latin typeface="Times New Roman" panose="02020603050405020304" pitchFamily="18" charset="0"/>
              <a:cs typeface="Times New Roman" panose="02020603050405020304" pitchFamily="18" charset="0"/>
            </a:endParaRPr>
          </a:p>
          <a:p>
            <a:pPr marL="342900" indent="-342900">
              <a:buAutoNum type="arabicPeriod"/>
            </a:pPr>
            <a:r>
              <a:rPr lang="en-US" b="1" dirty="0">
                <a:solidFill>
                  <a:schemeClr val="accent5"/>
                </a:solidFill>
                <a:latin typeface="Times New Roman" panose="02020603050405020304" pitchFamily="18" charset="0"/>
                <a:cs typeface="Times New Roman" panose="02020603050405020304" pitchFamily="18" charset="0"/>
              </a:rPr>
              <a:t>KORNU ASHOK KUMAR</a:t>
            </a:r>
            <a:endParaRPr lang="en-IN" b="1"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E0AD5EA-F19E-4D8E-A5B5-EE7C6714F4E2}"/>
              </a:ext>
            </a:extLst>
          </p:cNvPr>
          <p:cNvSpPr txBox="1"/>
          <p:nvPr/>
        </p:nvSpPr>
        <p:spPr>
          <a:xfrm>
            <a:off x="6837680" y="2367279"/>
            <a:ext cx="4185920" cy="1200329"/>
          </a:xfrm>
          <a:prstGeom prst="rect">
            <a:avLst/>
          </a:prstGeom>
          <a:pattFill prst="pct20">
            <a:fgClr>
              <a:schemeClr val="accent1"/>
            </a:fgClr>
            <a:bgClr>
              <a:schemeClr val="bg1"/>
            </a:bgClr>
          </a:pattFill>
          <a:effectLst>
            <a:softEdge rad="12700"/>
          </a:effectLst>
        </p:spPr>
        <p:txBody>
          <a:bodyPr wrap="square" rtlCol="0">
            <a:spAutoFit/>
          </a:bodyPr>
          <a:lstStyle/>
          <a:p>
            <a:r>
              <a:rPr lang="en-US" b="1" dirty="0">
                <a:solidFill>
                  <a:schemeClr val="accent5"/>
                </a:solidFill>
                <a:latin typeface="Times New Roman" panose="02020603050405020304" pitchFamily="18" charset="0"/>
                <a:cs typeface="Times New Roman" panose="02020603050405020304" pitchFamily="18" charset="0"/>
              </a:rPr>
              <a:t>3. PATHIVADA  SAI JAHNAVI</a:t>
            </a:r>
          </a:p>
          <a:p>
            <a:endParaRPr lang="en-US" b="1" dirty="0">
              <a:solidFill>
                <a:schemeClr val="accent5"/>
              </a:solidFill>
              <a:latin typeface="Times New Roman" panose="02020603050405020304" pitchFamily="18" charset="0"/>
              <a:cs typeface="Times New Roman" panose="02020603050405020304" pitchFamily="18" charset="0"/>
            </a:endParaRPr>
          </a:p>
          <a:p>
            <a:pPr marL="342900" indent="-342900">
              <a:buAutoNum type="arabicPeriod"/>
            </a:pPr>
            <a:endParaRPr lang="en-US" b="1" dirty="0">
              <a:solidFill>
                <a:schemeClr val="accent5"/>
              </a:solidFill>
              <a:latin typeface="Times New Roman" panose="02020603050405020304" pitchFamily="18" charset="0"/>
              <a:cs typeface="Times New Roman" panose="02020603050405020304" pitchFamily="18" charset="0"/>
            </a:endParaRPr>
          </a:p>
          <a:p>
            <a:r>
              <a:rPr lang="en-US" b="1" dirty="0">
                <a:solidFill>
                  <a:schemeClr val="accent5"/>
                </a:solidFill>
                <a:latin typeface="Times New Roman" panose="02020603050405020304" pitchFamily="18" charset="0"/>
                <a:cs typeface="Times New Roman" panose="02020603050405020304" pitchFamily="18" charset="0"/>
              </a:rPr>
              <a:t>4. </a:t>
            </a:r>
            <a:r>
              <a:rPr lang="en-US" b="1">
                <a:solidFill>
                  <a:schemeClr val="accent5"/>
                </a:solidFill>
                <a:latin typeface="Times New Roman" panose="02020603050405020304" pitchFamily="18" charset="0"/>
                <a:cs typeface="Times New Roman" panose="02020603050405020304" pitchFamily="18" charset="0"/>
              </a:rPr>
              <a:t>SALLANGI </a:t>
            </a:r>
            <a:r>
              <a:rPr lang="en-US" b="1" dirty="0">
                <a:solidFill>
                  <a:schemeClr val="accent5"/>
                </a:solidFill>
                <a:latin typeface="Times New Roman" panose="02020603050405020304" pitchFamily="18" charset="0"/>
                <a:cs typeface="Times New Roman" panose="02020603050405020304" pitchFamily="18" charset="0"/>
              </a:rPr>
              <a:t>NIKHILA</a:t>
            </a:r>
            <a:endParaRPr lang="en-IN" b="1" dirty="0">
              <a:solidFill>
                <a:schemeClr val="accent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C21B4E-4832-4955-9386-A3DB54B36830}"/>
              </a:ext>
            </a:extLst>
          </p:cNvPr>
          <p:cNvSpPr txBox="1"/>
          <p:nvPr/>
        </p:nvSpPr>
        <p:spPr>
          <a:xfrm>
            <a:off x="3776820" y="4633474"/>
            <a:ext cx="3830320" cy="1154162"/>
          </a:xfrm>
          <a:prstGeom prst="rect">
            <a:avLst/>
          </a:prstGeom>
          <a:pattFill prst="pct80">
            <a:fgClr>
              <a:schemeClr val="accent2">
                <a:lumMod val="60000"/>
                <a:lumOff val="40000"/>
              </a:schemeClr>
            </a:fgClr>
            <a:bgClr>
              <a:schemeClr val="accent2">
                <a:lumMod val="60000"/>
                <a:lumOff val="40000"/>
              </a:schemeClr>
            </a:bgClr>
          </a:pattFill>
        </p:spPr>
        <p:txBody>
          <a:bodyPr wrap="square" lIns="91440" tIns="45720" rIns="91440" bIns="45720" rtlCol="0" anchor="t">
            <a:spAutoFit/>
          </a:bodyPr>
          <a:lstStyle/>
          <a:p>
            <a:r>
              <a:rPr lang="en-US" sz="2300" b="1" dirty="0">
                <a:latin typeface="Times New Roman" panose="02020603050405020304" pitchFamily="18" charset="0"/>
                <a:cs typeface="Times New Roman" panose="02020603050405020304" pitchFamily="18" charset="0"/>
              </a:rPr>
              <a:t>   </a:t>
            </a:r>
            <a:r>
              <a:rPr lang="en-US" sz="2300" b="1" u="sng" dirty="0">
                <a:solidFill>
                  <a:srgbClr val="002060"/>
                </a:solidFill>
                <a:latin typeface="Times New Roman" panose="02020603050405020304" pitchFamily="18" charset="0"/>
                <a:cs typeface="Times New Roman" panose="02020603050405020304" pitchFamily="18" charset="0"/>
              </a:rPr>
              <a:t>PROJECT SUPERVISOR</a:t>
            </a:r>
          </a:p>
          <a:p>
            <a:r>
              <a:rPr lang="en-IN" sz="2300" b="1" dirty="0">
                <a:latin typeface="Times New Roman"/>
                <a:cs typeface="Times New Roman"/>
              </a:rPr>
              <a:t>     Dr . P . Srinivasa Rao</a:t>
            </a:r>
          </a:p>
          <a:p>
            <a:r>
              <a:rPr lang="en-IN" sz="2300" b="1" dirty="0">
                <a:latin typeface="Times New Roman" panose="02020603050405020304" pitchFamily="18" charset="0"/>
                <a:cs typeface="Times New Roman" panose="02020603050405020304" pitchFamily="18" charset="0"/>
              </a:rPr>
              <a:t>       Associate Professor </a:t>
            </a:r>
          </a:p>
        </p:txBody>
      </p:sp>
    </p:spTree>
    <p:extLst>
      <p:ext uri="{BB962C8B-B14F-4D97-AF65-F5344CB8AC3E}">
        <p14:creationId xmlns:p14="http://schemas.microsoft.com/office/powerpoint/2010/main" val="386717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D8E3E-93A1-439A-A193-556914F92CFC}"/>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3" name="TextBox 2">
            <a:extLst>
              <a:ext uri="{FF2B5EF4-FFF2-40B4-BE49-F238E27FC236}">
                <a16:creationId xmlns:a16="http://schemas.microsoft.com/office/drawing/2014/main" id="{8A4893FB-9BD5-4334-A3B2-423D45622594}"/>
              </a:ext>
            </a:extLst>
          </p:cNvPr>
          <p:cNvSpPr txBox="1"/>
          <p:nvPr/>
        </p:nvSpPr>
        <p:spPr>
          <a:xfrm>
            <a:off x="581025" y="283369"/>
            <a:ext cx="695801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FF0000"/>
                </a:solidFill>
                <a:latin typeface="Times New Roman"/>
                <a:cs typeface="Times New Roman"/>
              </a:rPr>
              <a:t>Flow Chart</a:t>
            </a:r>
          </a:p>
        </p:txBody>
      </p:sp>
      <p:pic>
        <p:nvPicPr>
          <p:cNvPr id="4" name="Picture 4" descr="Diagram&#10;&#10;Description automatically generated">
            <a:extLst>
              <a:ext uri="{FF2B5EF4-FFF2-40B4-BE49-F238E27FC236}">
                <a16:creationId xmlns:a16="http://schemas.microsoft.com/office/drawing/2014/main" id="{DE498955-58C3-43FB-A663-3165828416A1}"/>
              </a:ext>
            </a:extLst>
          </p:cNvPr>
          <p:cNvPicPr>
            <a:picLocks noChangeAspect="1"/>
          </p:cNvPicPr>
          <p:nvPr/>
        </p:nvPicPr>
        <p:blipFill>
          <a:blip r:embed="rId2"/>
          <a:stretch>
            <a:fillRect/>
          </a:stretch>
        </p:blipFill>
        <p:spPr>
          <a:xfrm>
            <a:off x="2390776" y="1016794"/>
            <a:ext cx="6969917" cy="5550693"/>
          </a:xfrm>
          <a:prstGeom prst="rect">
            <a:avLst/>
          </a:prstGeom>
        </p:spPr>
      </p:pic>
    </p:spTree>
    <p:extLst>
      <p:ext uri="{BB962C8B-B14F-4D97-AF65-F5344CB8AC3E}">
        <p14:creationId xmlns:p14="http://schemas.microsoft.com/office/powerpoint/2010/main" val="143110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36509-7A5D-4127-96C5-698A151FCEDB}"/>
              </a:ext>
            </a:extLst>
          </p:cNvPr>
          <p:cNvSpPr txBox="1"/>
          <p:nvPr/>
        </p:nvSpPr>
        <p:spPr>
          <a:xfrm>
            <a:off x="578645" y="124580"/>
            <a:ext cx="10927556" cy="655401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Aft>
                <a:spcPts val="1000"/>
              </a:spcAft>
              <a:buClr>
                <a:schemeClr val="tx1"/>
              </a:buClr>
              <a:buSzPct val="100000"/>
              <a:buFont typeface="Arial"/>
              <a:buChar char="•"/>
            </a:pPr>
            <a:endParaRPr lang="en-US" sz="2400" dirty="0">
              <a:solidFill>
                <a:schemeClr val="bg1"/>
              </a:solidFill>
              <a:latin typeface="Times New Roman"/>
              <a:cs typeface="Times New Roman"/>
            </a:endParaRPr>
          </a:p>
          <a:p>
            <a:pPr defTabSz="457200">
              <a:lnSpc>
                <a:spcPct val="90000"/>
              </a:lnSpc>
              <a:spcAft>
                <a:spcPts val="1000"/>
              </a:spcAft>
              <a:buClr>
                <a:schemeClr val="tx1"/>
              </a:buClr>
              <a:buSzPct val="100000"/>
            </a:pPr>
            <a:r>
              <a:rPr lang="en-US" sz="2400" b="1" u="sng" dirty="0">
                <a:solidFill>
                  <a:schemeClr val="bg1"/>
                </a:solidFill>
                <a:latin typeface="Times New Roman"/>
                <a:cs typeface="Times New Roman"/>
              </a:rPr>
              <a:t>1. Pre-Drug Discovery Process (Disease identification) </a:t>
            </a:r>
          </a:p>
          <a:p>
            <a:pPr defTabSz="457200">
              <a:lnSpc>
                <a:spcPct val="90000"/>
              </a:lnSpc>
              <a:spcAft>
                <a:spcPts val="1000"/>
              </a:spcAft>
              <a:buClr>
                <a:schemeClr val="tx1"/>
              </a:buClr>
              <a:buSzPct val="100000"/>
            </a:pPr>
            <a:r>
              <a:rPr lang="en-US" sz="2400" dirty="0">
                <a:solidFill>
                  <a:schemeClr val="bg1"/>
                </a:solidFill>
                <a:latin typeface="Times New Roman"/>
                <a:cs typeface="Times New Roman"/>
              </a:rPr>
              <a:t>       In this step we identify the disease based on the symptoms of disease. </a:t>
            </a:r>
          </a:p>
          <a:p>
            <a:pPr defTabSz="457200">
              <a:lnSpc>
                <a:spcPct val="90000"/>
              </a:lnSpc>
              <a:spcAft>
                <a:spcPts val="1000"/>
              </a:spcAft>
              <a:buClr>
                <a:schemeClr val="tx1"/>
              </a:buClr>
              <a:buSzPct val="100000"/>
            </a:pPr>
            <a:r>
              <a:rPr lang="en-US" sz="2400" b="1" u="sng" dirty="0">
                <a:solidFill>
                  <a:schemeClr val="bg1"/>
                </a:solidFill>
                <a:latin typeface="Times New Roman"/>
                <a:cs typeface="Times New Roman"/>
              </a:rPr>
              <a:t>2. Modern Drug Discovery Process:</a:t>
            </a:r>
          </a:p>
          <a:p>
            <a:pPr defTabSz="457200">
              <a:lnSpc>
                <a:spcPct val="90000"/>
              </a:lnSpc>
              <a:spcAft>
                <a:spcPts val="1000"/>
              </a:spcAft>
              <a:buClr>
                <a:schemeClr val="tx1"/>
              </a:buClr>
              <a:buSzPct val="100000"/>
            </a:pPr>
            <a:r>
              <a:rPr lang="en-US" sz="2400" dirty="0">
                <a:solidFill>
                  <a:schemeClr val="bg1"/>
                </a:solidFill>
                <a:latin typeface="Times New Roman"/>
                <a:cs typeface="Times New Roman"/>
              </a:rPr>
              <a:t>     The discovery process includes four important processes such as, target identification and validation, lead identification, lead optimization and pre-clinical trials. </a:t>
            </a:r>
          </a:p>
          <a:p>
            <a:pPr defTabSz="457200">
              <a:lnSpc>
                <a:spcPct val="90000"/>
              </a:lnSpc>
              <a:spcAft>
                <a:spcPts val="1000"/>
              </a:spcAft>
              <a:buClr>
                <a:schemeClr val="tx1"/>
              </a:buClr>
              <a:buSzPct val="100000"/>
            </a:pPr>
            <a:r>
              <a:rPr lang="en-US" sz="2400" u="sng" dirty="0">
                <a:solidFill>
                  <a:schemeClr val="bg1"/>
                </a:solidFill>
                <a:latin typeface="Times New Roman"/>
                <a:cs typeface="Times New Roman"/>
              </a:rPr>
              <a:t>a) Target Identification &amp; Validation </a:t>
            </a:r>
          </a:p>
          <a:p>
            <a:pPr defTabSz="457200">
              <a:lnSpc>
                <a:spcPct val="90000"/>
              </a:lnSpc>
              <a:spcAft>
                <a:spcPts val="1000"/>
              </a:spcAft>
              <a:buClr>
                <a:schemeClr val="tx1"/>
              </a:buClr>
              <a:buSzPct val="100000"/>
            </a:pPr>
            <a:r>
              <a:rPr lang="en-US" sz="2400" dirty="0">
                <a:solidFill>
                  <a:schemeClr val="bg1"/>
                </a:solidFill>
                <a:latin typeface="Times New Roman"/>
                <a:cs typeface="Times New Roman"/>
              </a:rPr>
              <a:t>       Target identification is the process of identifying the direct molecular target  for example protein or nucleic acid  of a small molecule. In clinical pharmacology, target identification is aimed at finding the efficacy target of a drug/pharmaceutical or other xenobiotic. It used to identify target molecule which can be either gene or protein </a:t>
            </a:r>
          </a:p>
          <a:p>
            <a:pPr defTabSz="457200">
              <a:lnSpc>
                <a:spcPct val="90000"/>
              </a:lnSpc>
              <a:spcAft>
                <a:spcPts val="1000"/>
              </a:spcAft>
              <a:buClr>
                <a:schemeClr val="tx1"/>
              </a:buClr>
              <a:buSzPct val="100000"/>
            </a:pPr>
            <a:r>
              <a:rPr lang="en-US" sz="2400" u="sng" dirty="0">
                <a:solidFill>
                  <a:schemeClr val="bg1"/>
                </a:solidFill>
                <a:latin typeface="Times New Roman"/>
                <a:cs typeface="Times New Roman"/>
              </a:rPr>
              <a:t>b) Lead Identification </a:t>
            </a:r>
            <a:endParaRPr lang="en-US" sz="2400" dirty="0">
              <a:solidFill>
                <a:schemeClr val="bg1"/>
              </a:solidFill>
              <a:latin typeface="Times New Roman"/>
              <a:cs typeface="Times New Roman"/>
            </a:endParaRPr>
          </a:p>
          <a:p>
            <a:pPr defTabSz="457200">
              <a:lnSpc>
                <a:spcPct val="90000"/>
              </a:lnSpc>
              <a:spcAft>
                <a:spcPts val="1000"/>
              </a:spcAft>
            </a:pPr>
            <a:r>
              <a:rPr lang="en-US" sz="2400" dirty="0">
                <a:solidFill>
                  <a:schemeClr val="bg1"/>
                </a:solidFill>
                <a:latin typeface="Times New Roman"/>
                <a:cs typeface="Times New Roman"/>
              </a:rPr>
              <a:t>Lead identification also helps to see which molecules bind strongly to the target. I</a:t>
            </a:r>
            <a:r>
              <a:rPr lang="en-US" sz="2400" dirty="0">
                <a:solidFill>
                  <a:schemeClr val="bg1"/>
                </a:solidFill>
                <a:ea typeface="+mn-lt"/>
                <a:cs typeface="+mn-lt"/>
              </a:rPr>
              <a:t>dentifying the cellular and genetic factors involved in the disease, followed by the identification of potential targets.</a:t>
            </a:r>
            <a:endParaRPr lang="en-US" sz="2400" dirty="0">
              <a:solidFill>
                <a:schemeClr val="bg1"/>
              </a:solidFill>
              <a:cs typeface="Calibri"/>
            </a:endParaRPr>
          </a:p>
          <a:p>
            <a:pPr defTabSz="457200">
              <a:lnSpc>
                <a:spcPct val="90000"/>
              </a:lnSpc>
              <a:spcAft>
                <a:spcPts val="1000"/>
              </a:spcAft>
              <a:buClr>
                <a:schemeClr val="tx1"/>
              </a:buClr>
              <a:buSzPct val="100000"/>
              <a:buFont typeface="Arial"/>
              <a:buChar char="•"/>
            </a:pPr>
            <a:endParaRPr lang="en-US" sz="2400" dirty="0">
              <a:solidFill>
                <a:schemeClr val="bg1"/>
              </a:solidFill>
              <a:latin typeface="Times New Roman"/>
              <a:cs typeface="Times New Roman"/>
            </a:endParaRPr>
          </a:p>
        </p:txBody>
      </p:sp>
    </p:spTree>
    <p:extLst>
      <p:ext uri="{BB962C8B-B14F-4D97-AF65-F5344CB8AC3E}">
        <p14:creationId xmlns:p14="http://schemas.microsoft.com/office/powerpoint/2010/main" val="322432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89426F-207C-4BB5-AB0B-9E8AC3B117CE}"/>
              </a:ext>
            </a:extLst>
          </p:cNvPr>
          <p:cNvSpPr txBox="1"/>
          <p:nvPr/>
        </p:nvSpPr>
        <p:spPr>
          <a:xfrm>
            <a:off x="374249" y="306728"/>
            <a:ext cx="1181967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2400" u="sng" dirty="0">
                <a:solidFill>
                  <a:schemeClr val="bg1"/>
                </a:solidFill>
                <a:latin typeface="Times New Roman"/>
                <a:ea typeface="Segoe UI"/>
                <a:cs typeface="Segoe UI"/>
              </a:rPr>
              <a:t>c) Lead Optimization</a:t>
            </a:r>
            <a:r>
              <a:rPr lang="en-US" sz="2400" u="sng" dirty="0">
                <a:solidFill>
                  <a:schemeClr val="bg1"/>
                </a:solidFill>
                <a:latin typeface="Times New Roman"/>
                <a:ea typeface="Times New Roman"/>
                <a:cs typeface="Times New Roman"/>
              </a:rPr>
              <a:t> </a:t>
            </a:r>
          </a:p>
          <a:p>
            <a:pPr algn="just"/>
            <a:r>
              <a:rPr lang="en-US" sz="2400" dirty="0">
                <a:solidFill>
                  <a:schemeClr val="bg1"/>
                </a:solidFill>
                <a:latin typeface="Times New Roman"/>
                <a:ea typeface="Segoe UI"/>
                <a:cs typeface="Segoe UI"/>
              </a:rPr>
              <a:t>This phase results in finding the drug candidate from the lead identified compound. The goal is a process of refining the chemical structure of a confirmed. Hit to improve its drug characteristics.</a:t>
            </a:r>
            <a:r>
              <a:rPr lang="en-US" sz="2400" dirty="0">
                <a:solidFill>
                  <a:schemeClr val="bg1"/>
                </a:solidFill>
                <a:latin typeface="Times New Roman"/>
                <a:ea typeface="Times New Roman"/>
                <a:cs typeface="Times New Roman"/>
              </a:rPr>
              <a:t> </a:t>
            </a:r>
            <a:r>
              <a:rPr lang="en-US" sz="2400" dirty="0">
                <a:solidFill>
                  <a:schemeClr val="bg1"/>
                </a:solidFill>
                <a:ea typeface="+mn-lt"/>
                <a:cs typeface="+mn-lt"/>
              </a:rPr>
              <a:t>The main aim of the lead optimization is to eliminate the side effects/notorious effects of the existing active analogues by a minimal structural modification to yield a better and safer scaffold.</a:t>
            </a:r>
            <a:endParaRPr lang="en-US" sz="2400">
              <a:solidFill>
                <a:schemeClr val="bg1"/>
              </a:solidFill>
              <a:latin typeface="Times New Roman"/>
              <a:ea typeface="+mn-lt"/>
              <a:cs typeface="Times New Roman"/>
            </a:endParaRPr>
          </a:p>
          <a:p>
            <a:pPr algn="just"/>
            <a:endParaRPr lang="en-US" sz="2400" dirty="0">
              <a:solidFill>
                <a:schemeClr val="bg1"/>
              </a:solidFill>
              <a:latin typeface="Times New Roman"/>
              <a:ea typeface="Times New Roman"/>
              <a:cs typeface="Times New Roman"/>
            </a:endParaRPr>
          </a:p>
          <a:p>
            <a:pPr algn="just" rtl="0"/>
            <a:r>
              <a:rPr lang="en-US" sz="2400" u="sng" dirty="0">
                <a:solidFill>
                  <a:schemeClr val="bg1"/>
                </a:solidFill>
                <a:latin typeface="Times New Roman"/>
                <a:ea typeface="Segoe UI"/>
                <a:cs typeface="Segoe UI"/>
              </a:rPr>
              <a:t>d)Pre- Clinical Trial</a:t>
            </a:r>
            <a:r>
              <a:rPr lang="en-US" sz="2400" u="sng" dirty="0">
                <a:solidFill>
                  <a:schemeClr val="bg1"/>
                </a:solidFill>
                <a:latin typeface="Times New Roman"/>
                <a:ea typeface="Times New Roman"/>
                <a:cs typeface="Times New Roman"/>
              </a:rPr>
              <a:t> </a:t>
            </a:r>
          </a:p>
          <a:p>
            <a:pPr algn="just" rtl="0"/>
            <a:r>
              <a:rPr lang="en-US" sz="2400" dirty="0">
                <a:solidFill>
                  <a:schemeClr val="bg1"/>
                </a:solidFill>
                <a:latin typeface="Times New Roman"/>
                <a:ea typeface="Segoe UI"/>
                <a:cs typeface="Segoe UI"/>
              </a:rPr>
              <a:t>an important phase to check whether the compound is working correctly or not</a:t>
            </a:r>
            <a:r>
              <a:rPr lang="en-US" sz="2400" dirty="0">
                <a:solidFill>
                  <a:schemeClr val="bg1"/>
                </a:solidFill>
                <a:latin typeface="Times New Roman"/>
                <a:ea typeface="Times New Roman"/>
                <a:cs typeface="Times New Roman"/>
              </a:rPr>
              <a:t> </a:t>
            </a:r>
          </a:p>
          <a:p>
            <a:pPr algn="just"/>
            <a:endParaRPr lang="en-US" sz="2400" dirty="0">
              <a:solidFill>
                <a:schemeClr val="bg1"/>
              </a:solidFill>
              <a:latin typeface="Times New Roman"/>
              <a:ea typeface="Times New Roman"/>
              <a:cs typeface="Times New Roman"/>
            </a:endParaRPr>
          </a:p>
          <a:p>
            <a:pPr algn="just" rtl="0"/>
            <a:r>
              <a:rPr lang="en-US" sz="2400" u="sng" dirty="0">
                <a:solidFill>
                  <a:schemeClr val="bg1"/>
                </a:solidFill>
                <a:latin typeface="Times New Roman"/>
                <a:ea typeface="Segoe UI"/>
                <a:cs typeface="Segoe UI"/>
              </a:rPr>
              <a:t>e) Clinical Trial</a:t>
            </a:r>
            <a:r>
              <a:rPr lang="en-US" sz="2400" u="sng" dirty="0">
                <a:solidFill>
                  <a:schemeClr val="bg1"/>
                </a:solidFill>
                <a:latin typeface="Times New Roman"/>
                <a:ea typeface="Times New Roman"/>
                <a:cs typeface="Times New Roman"/>
              </a:rPr>
              <a:t> </a:t>
            </a:r>
          </a:p>
          <a:p>
            <a:pPr algn="just"/>
            <a:r>
              <a:rPr lang="en-US" sz="2400" dirty="0">
                <a:solidFill>
                  <a:schemeClr val="bg1"/>
                </a:solidFill>
                <a:latin typeface="Times New Roman"/>
                <a:ea typeface="Segoe UI"/>
                <a:cs typeface="Segoe UI"/>
              </a:rPr>
              <a:t>T</a:t>
            </a:r>
            <a:r>
              <a:rPr lang="en-US" sz="2400" dirty="0">
                <a:solidFill>
                  <a:schemeClr val="bg1"/>
                </a:solidFill>
                <a:latin typeface="Calibri"/>
                <a:ea typeface="Segoe UI"/>
                <a:cs typeface="Calibri"/>
              </a:rPr>
              <a:t>he</a:t>
            </a:r>
            <a:r>
              <a:rPr lang="en-US" sz="2400" dirty="0">
                <a:solidFill>
                  <a:schemeClr val="bg1"/>
                </a:solidFill>
                <a:ea typeface="+mn-lt"/>
                <a:cs typeface="+mn-lt"/>
              </a:rPr>
              <a:t> compound that has showed some promising features in the last phase are then proceeded to clinical trials. In this phase the trials are being done on human volunteers .Primary b</a:t>
            </a:r>
            <a:r>
              <a:rPr lang="en-US" sz="2400" dirty="0">
                <a:solidFill>
                  <a:schemeClr val="bg1"/>
                </a:solidFill>
                <a:latin typeface="Times New Roman"/>
                <a:ea typeface="+mn-lt"/>
                <a:cs typeface="Segoe UI"/>
              </a:rPr>
              <a:t>ase</a:t>
            </a:r>
            <a:r>
              <a:rPr lang="en-US" sz="2400" dirty="0">
                <a:solidFill>
                  <a:schemeClr val="bg1"/>
                </a:solidFill>
                <a:latin typeface="Times New Roman"/>
                <a:ea typeface="Segoe UI"/>
                <a:cs typeface="Segoe UI"/>
              </a:rPr>
              <a:t> which will be fastest and safest way to find treatments.</a:t>
            </a:r>
            <a:r>
              <a:rPr lang="en-US" sz="2400" dirty="0">
                <a:solidFill>
                  <a:schemeClr val="bg1"/>
                </a:solidFill>
                <a:latin typeface="Times New Roman"/>
                <a:ea typeface="Times New Roman"/>
                <a:cs typeface="Times New Roman"/>
              </a:rPr>
              <a:t> </a:t>
            </a:r>
            <a:endParaRPr lang="en-US" sz="2400">
              <a:solidFill>
                <a:schemeClr val="bg1"/>
              </a:solidFill>
              <a:cs typeface="Calibri"/>
            </a:endParaRPr>
          </a:p>
        </p:txBody>
      </p:sp>
    </p:spTree>
    <p:extLst>
      <p:ext uri="{BB962C8B-B14F-4D97-AF65-F5344CB8AC3E}">
        <p14:creationId xmlns:p14="http://schemas.microsoft.com/office/powerpoint/2010/main" val="281823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573B30-E8B5-4DB7-9E75-247BE2C37A99}"/>
              </a:ext>
            </a:extLst>
          </p:cNvPr>
          <p:cNvSpPr txBox="1"/>
          <p:nvPr/>
        </p:nvSpPr>
        <p:spPr>
          <a:xfrm>
            <a:off x="478541" y="290130"/>
            <a:ext cx="718980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FF0000"/>
                </a:solidFill>
                <a:latin typeface="Times New Roman"/>
                <a:cs typeface="Calibri"/>
              </a:rPr>
              <a:t>INPUT</a:t>
            </a:r>
          </a:p>
          <a:p>
            <a:r>
              <a:rPr lang="en-US" sz="2400" b="1" dirty="0">
                <a:solidFill>
                  <a:srgbClr val="FF0000"/>
                </a:solidFill>
                <a:latin typeface="Times New Roman"/>
                <a:cs typeface="Calibri"/>
              </a:rPr>
              <a:t>     </a:t>
            </a:r>
            <a:r>
              <a:rPr lang="en-US" sz="2400" dirty="0">
                <a:solidFill>
                  <a:schemeClr val="bg1"/>
                </a:solidFill>
                <a:latin typeface="Times New Roman"/>
                <a:cs typeface="Calibri"/>
              </a:rPr>
              <a:t> MOLV3000 </a:t>
            </a:r>
            <a:r>
              <a:rPr lang="en-US" sz="2400" dirty="0" err="1">
                <a:solidFill>
                  <a:schemeClr val="bg1"/>
                </a:solidFill>
                <a:latin typeface="Times New Roman"/>
                <a:cs typeface="Calibri"/>
              </a:rPr>
              <a:t>sdf</a:t>
            </a:r>
            <a:r>
              <a:rPr lang="en-US" sz="2400" dirty="0">
                <a:solidFill>
                  <a:schemeClr val="bg1"/>
                </a:solidFill>
                <a:latin typeface="Times New Roman"/>
                <a:cs typeface="Calibri"/>
              </a:rPr>
              <a:t> file</a:t>
            </a:r>
          </a:p>
          <a:p>
            <a:r>
              <a:rPr lang="en-US" sz="2400" dirty="0">
                <a:solidFill>
                  <a:schemeClr val="bg1"/>
                </a:solidFill>
                <a:latin typeface="Times New Roman"/>
                <a:cs typeface="Calibri"/>
              </a:rPr>
              <a:t>      Any no. of fingerprints to make clusters</a:t>
            </a:r>
          </a:p>
          <a:p>
            <a:endParaRPr lang="en-US" sz="2400" dirty="0">
              <a:solidFill>
                <a:schemeClr val="bg1"/>
              </a:solidFill>
              <a:latin typeface="Times New Roman"/>
              <a:cs typeface="Calibri"/>
            </a:endParaRPr>
          </a:p>
          <a:p>
            <a:r>
              <a:rPr lang="en-US" sz="2400" b="1" dirty="0">
                <a:solidFill>
                  <a:srgbClr val="FF0000"/>
                </a:solidFill>
                <a:latin typeface="Times New Roman"/>
                <a:cs typeface="Calibri"/>
              </a:rPr>
              <a:t>OUTPUT</a:t>
            </a:r>
          </a:p>
          <a:p>
            <a:endParaRPr lang="en-US" sz="2400" b="1" dirty="0">
              <a:solidFill>
                <a:srgbClr val="FF0000"/>
              </a:solidFill>
              <a:latin typeface="Times New Roman"/>
              <a:cs typeface="Calibri"/>
            </a:endParaRPr>
          </a:p>
        </p:txBody>
      </p:sp>
      <p:pic>
        <p:nvPicPr>
          <p:cNvPr id="4" name="Picture 3">
            <a:extLst>
              <a:ext uri="{FF2B5EF4-FFF2-40B4-BE49-F238E27FC236}">
                <a16:creationId xmlns:a16="http://schemas.microsoft.com/office/drawing/2014/main" id="{BADFA0FF-2880-4496-844F-D157A5D10FE2}"/>
              </a:ext>
            </a:extLst>
          </p:cNvPr>
          <p:cNvPicPr>
            <a:picLocks noChangeAspect="1"/>
          </p:cNvPicPr>
          <p:nvPr/>
        </p:nvPicPr>
        <p:blipFill>
          <a:blip r:embed="rId2"/>
          <a:stretch>
            <a:fillRect/>
          </a:stretch>
        </p:blipFill>
        <p:spPr>
          <a:xfrm>
            <a:off x="2978150" y="2922034"/>
            <a:ext cx="4650748" cy="3051562"/>
          </a:xfrm>
          <a:prstGeom prst="rect">
            <a:avLst/>
          </a:prstGeom>
        </p:spPr>
      </p:pic>
      <p:sp>
        <p:nvSpPr>
          <p:cNvPr id="9" name="Rectangle 8">
            <a:extLst>
              <a:ext uri="{FF2B5EF4-FFF2-40B4-BE49-F238E27FC236}">
                <a16:creationId xmlns:a16="http://schemas.microsoft.com/office/drawing/2014/main" id="{06AE58DE-AD6F-486B-B100-667EC284C6FA}"/>
              </a:ext>
            </a:extLst>
          </p:cNvPr>
          <p:cNvSpPr/>
          <p:nvPr/>
        </p:nvSpPr>
        <p:spPr>
          <a:xfrm>
            <a:off x="3371746" y="2006833"/>
            <a:ext cx="3863557" cy="477054"/>
          </a:xfrm>
          <a:prstGeom prst="rect">
            <a:avLst/>
          </a:prstGeom>
          <a:noFill/>
        </p:spPr>
        <p:txBody>
          <a:bodyPr wrap="none" lIns="91440" tIns="45720" rIns="91440" bIns="45720">
            <a:spAutoFit/>
          </a:bodyPr>
          <a:lstStyle/>
          <a:p>
            <a:pPr algn="ctr"/>
            <a:r>
              <a:rPr lang="en-US" sz="2500" b="1" cap="none" spc="0" dirty="0">
                <a:ln w="6600">
                  <a:solidFill>
                    <a:schemeClr val="accent2"/>
                  </a:solidFill>
                  <a:prstDash val="solid"/>
                </a:ln>
                <a:solidFill>
                  <a:srgbClr val="FFFFFF"/>
                </a:solidFill>
                <a:effectLst>
                  <a:outerShdw dist="38100" dir="2700000" algn="tl" rotWithShape="0">
                    <a:schemeClr val="accent2"/>
                  </a:outerShdw>
                </a:effectLst>
              </a:rPr>
              <a:t>Density Based clustering</a:t>
            </a:r>
          </a:p>
        </p:txBody>
      </p:sp>
    </p:spTree>
    <p:extLst>
      <p:ext uri="{BB962C8B-B14F-4D97-AF65-F5344CB8AC3E}">
        <p14:creationId xmlns:p14="http://schemas.microsoft.com/office/powerpoint/2010/main" val="227139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D75EF8-31B7-4E9F-B22D-4EFF362B0A41}"/>
              </a:ext>
            </a:extLst>
          </p:cNvPr>
          <p:cNvPicPr>
            <a:picLocks noChangeAspect="1"/>
          </p:cNvPicPr>
          <p:nvPr/>
        </p:nvPicPr>
        <p:blipFill>
          <a:blip r:embed="rId2"/>
          <a:stretch>
            <a:fillRect/>
          </a:stretch>
        </p:blipFill>
        <p:spPr>
          <a:xfrm>
            <a:off x="109934" y="2185960"/>
            <a:ext cx="4492889" cy="3137880"/>
          </a:xfrm>
          <a:prstGeom prst="rect">
            <a:avLst/>
          </a:prstGeom>
        </p:spPr>
      </p:pic>
      <p:pic>
        <p:nvPicPr>
          <p:cNvPr id="3" name="Picture 2">
            <a:extLst>
              <a:ext uri="{FF2B5EF4-FFF2-40B4-BE49-F238E27FC236}">
                <a16:creationId xmlns:a16="http://schemas.microsoft.com/office/drawing/2014/main" id="{66FF3AFA-4357-4C3B-90DF-60177CDCE191}"/>
              </a:ext>
            </a:extLst>
          </p:cNvPr>
          <p:cNvPicPr>
            <a:picLocks noChangeAspect="1"/>
          </p:cNvPicPr>
          <p:nvPr/>
        </p:nvPicPr>
        <p:blipFill>
          <a:blip r:embed="rId3"/>
          <a:stretch>
            <a:fillRect/>
          </a:stretch>
        </p:blipFill>
        <p:spPr>
          <a:xfrm>
            <a:off x="6734254" y="2185960"/>
            <a:ext cx="4492889" cy="3137880"/>
          </a:xfrm>
          <a:prstGeom prst="rect">
            <a:avLst/>
          </a:prstGeom>
        </p:spPr>
      </p:pic>
      <p:sp>
        <p:nvSpPr>
          <p:cNvPr id="4" name="Rectangle 3">
            <a:extLst>
              <a:ext uri="{FF2B5EF4-FFF2-40B4-BE49-F238E27FC236}">
                <a16:creationId xmlns:a16="http://schemas.microsoft.com/office/drawing/2014/main" id="{1F844213-D1A6-42AA-B01D-385E256750A3}"/>
              </a:ext>
            </a:extLst>
          </p:cNvPr>
          <p:cNvSpPr/>
          <p:nvPr/>
        </p:nvSpPr>
        <p:spPr>
          <a:xfrm>
            <a:off x="942075" y="1295633"/>
            <a:ext cx="3041217" cy="477054"/>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500" b="1" cap="none" spc="0" dirty="0">
                <a:ln/>
                <a:solidFill>
                  <a:schemeClr val="accent3"/>
                </a:solidFill>
                <a:effectLst/>
              </a:rPr>
              <a:t>K means clustering</a:t>
            </a:r>
          </a:p>
        </p:txBody>
      </p:sp>
      <p:sp>
        <p:nvSpPr>
          <p:cNvPr id="5" name="Rectangle 4">
            <a:extLst>
              <a:ext uri="{FF2B5EF4-FFF2-40B4-BE49-F238E27FC236}">
                <a16:creationId xmlns:a16="http://schemas.microsoft.com/office/drawing/2014/main" id="{0B261780-553F-4792-A0E2-02ADD362FFD3}"/>
              </a:ext>
            </a:extLst>
          </p:cNvPr>
          <p:cNvSpPr/>
          <p:nvPr/>
        </p:nvSpPr>
        <p:spPr>
          <a:xfrm>
            <a:off x="7607663" y="1295633"/>
            <a:ext cx="2361479" cy="477054"/>
          </a:xfrm>
          <a:prstGeom prst="rect">
            <a:avLst/>
          </a:prstGeom>
          <a:noFill/>
        </p:spPr>
        <p:txBody>
          <a:bodyPr wrap="none" lIns="91440" tIns="45720" rIns="91440" bIns="45720">
            <a:spAutoFit/>
          </a:bodyPr>
          <a:lstStyle/>
          <a:p>
            <a:pPr algn="ctr"/>
            <a:r>
              <a:rPr lang="en-US" sz="25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Elbow method</a:t>
            </a:r>
          </a:p>
        </p:txBody>
      </p:sp>
    </p:spTree>
    <p:extLst>
      <p:ext uri="{BB962C8B-B14F-4D97-AF65-F5344CB8AC3E}">
        <p14:creationId xmlns:p14="http://schemas.microsoft.com/office/powerpoint/2010/main" val="78563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E5475-D3A9-4298-9102-BB7970E92186}"/>
              </a:ext>
            </a:extLst>
          </p:cNvPr>
          <p:cNvSpPr txBox="1"/>
          <p:nvPr/>
        </p:nvSpPr>
        <p:spPr>
          <a:xfrm>
            <a:off x="390526" y="223838"/>
            <a:ext cx="11410947"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ea typeface="+mn-lt"/>
              <a:cs typeface="+mn-lt"/>
            </a:endParaRPr>
          </a:p>
          <a:p>
            <a:pPr algn="just"/>
            <a:r>
              <a:rPr lang="en-US" sz="2400" b="1" dirty="0">
                <a:latin typeface="Times New Roman"/>
                <a:ea typeface="+mn-lt"/>
                <a:cs typeface="+mn-lt"/>
              </a:rPr>
              <a:t>HARDWARE REQUIREMENTS AND SOFTWARE REQUIREMENTS</a:t>
            </a:r>
          </a:p>
          <a:p>
            <a:pPr algn="just"/>
            <a:endParaRPr lang="en-US" dirty="0">
              <a:ea typeface="+mn-lt"/>
              <a:cs typeface="+mn-lt"/>
            </a:endParaRPr>
          </a:p>
          <a:p>
            <a:pPr algn="just"/>
            <a:r>
              <a:rPr lang="en-US" sz="2400" b="1" u="sng" dirty="0">
                <a:solidFill>
                  <a:srgbClr val="FFFF00"/>
                </a:solidFill>
                <a:ea typeface="+mn-lt"/>
                <a:cs typeface="+mn-lt"/>
              </a:rPr>
              <a:t>HARDWARE REQUIREMENTS:</a:t>
            </a:r>
          </a:p>
          <a:p>
            <a:pPr marL="342900" indent="-342900" algn="just">
              <a:buFont typeface="Arial"/>
              <a:buChar char="•"/>
            </a:pPr>
            <a:r>
              <a:rPr lang="en-US" sz="2400" dirty="0">
                <a:ea typeface="+mn-lt"/>
                <a:cs typeface="+mn-lt"/>
              </a:rPr>
              <a:t>PROCESSOR BASE FREQUENCY: 1.1 GHZ</a:t>
            </a:r>
          </a:p>
          <a:p>
            <a:pPr marL="342900" indent="-342900" algn="just">
              <a:buFont typeface="Arial"/>
              <a:buChar char="•"/>
            </a:pPr>
            <a:r>
              <a:rPr lang="en-US" sz="2400" dirty="0">
                <a:ea typeface="+mn-lt"/>
                <a:cs typeface="+mn-lt"/>
              </a:rPr>
              <a:t>RAM: 4 GB</a:t>
            </a:r>
          </a:p>
          <a:p>
            <a:pPr marL="342900" indent="-342900" algn="just">
              <a:buFont typeface="Arial"/>
              <a:buChar char="•"/>
            </a:pPr>
            <a:r>
              <a:rPr lang="en-US" sz="2400" dirty="0">
                <a:ea typeface="+mn-lt"/>
                <a:cs typeface="+mn-lt"/>
              </a:rPr>
              <a:t>HARD DISK: 1 TB</a:t>
            </a:r>
          </a:p>
          <a:p>
            <a:pPr algn="just"/>
            <a:r>
              <a:rPr lang="en-US" sz="2400" b="1" u="sng" dirty="0">
                <a:solidFill>
                  <a:srgbClr val="FFFF00"/>
                </a:solidFill>
                <a:ea typeface="+mn-lt"/>
                <a:cs typeface="+mn-lt"/>
              </a:rPr>
              <a:t>SOFTWARE REQUIREMENTS: </a:t>
            </a:r>
          </a:p>
          <a:p>
            <a:pPr marL="342900" indent="-342900" algn="just">
              <a:buFont typeface="Arial"/>
              <a:buChar char="•"/>
            </a:pPr>
            <a:r>
              <a:rPr lang="en-US" sz="2400" dirty="0">
                <a:ea typeface="+mn-lt"/>
                <a:cs typeface="+mn-lt"/>
              </a:rPr>
              <a:t>OPERATING SYSTEM: WINDOWS</a:t>
            </a:r>
          </a:p>
          <a:p>
            <a:pPr marL="342900" indent="-342900" algn="just">
              <a:buFont typeface="Arial"/>
              <a:buChar char="•"/>
            </a:pPr>
            <a:r>
              <a:rPr lang="en-US" sz="2400" dirty="0">
                <a:ea typeface="+mn-lt"/>
                <a:cs typeface="+mn-lt"/>
              </a:rPr>
              <a:t>LANGUAGE: PYTHON</a:t>
            </a:r>
          </a:p>
          <a:p>
            <a:pPr marL="342900" indent="-342900" algn="just">
              <a:buFont typeface="Arial"/>
              <a:buChar char="•"/>
            </a:pPr>
            <a:r>
              <a:rPr lang="en-US" sz="2400" dirty="0">
                <a:ea typeface="+mn-lt"/>
                <a:cs typeface="+mn-lt"/>
              </a:rPr>
              <a:t>TOOL: ANACONDA NAVIGATOR, JUPITER NOTEBOOK, GEPHI </a:t>
            </a:r>
          </a:p>
          <a:p>
            <a:pPr marL="342900" indent="-342900" algn="just">
              <a:buFont typeface="Arial"/>
              <a:buChar char="•"/>
            </a:pPr>
            <a:r>
              <a:rPr lang="en-US" sz="2400" dirty="0">
                <a:ea typeface="+mn-lt"/>
                <a:cs typeface="+mn-lt"/>
              </a:rPr>
              <a:t>DATABASE: MYSQL</a:t>
            </a:r>
          </a:p>
          <a:p>
            <a:pPr marL="342900" indent="-342900" algn="just">
              <a:buFont typeface="Arial"/>
              <a:buChar char="•"/>
            </a:pPr>
            <a:r>
              <a:rPr lang="en-US" sz="2400" dirty="0">
                <a:ea typeface="+mn-lt"/>
                <a:cs typeface="+mn-lt"/>
              </a:rPr>
              <a:t>BROWSER: CHROME, MOZILLA, OPERA ETC</a:t>
            </a:r>
          </a:p>
          <a:p>
            <a:pPr marL="342900" indent="-342900" algn="just">
              <a:buFont typeface="Arial"/>
              <a:buChar char="•"/>
            </a:pPr>
            <a:r>
              <a:rPr lang="en-US" sz="2400" dirty="0">
                <a:ea typeface="+mn-lt"/>
                <a:cs typeface="+mn-lt"/>
              </a:rPr>
              <a:t>TECHNOLOGIES: IMAGE PROCESSING, CONVOLUTIONAL NEURAL NETWORKS, DEEP LEARNING, MACHINE LEARNING.</a:t>
            </a:r>
          </a:p>
          <a:p>
            <a:pPr algn="just"/>
            <a:endParaRPr lang="en-US" sz="2400" dirty="0">
              <a:ea typeface="+mn-lt"/>
              <a:cs typeface="+mn-lt"/>
            </a:endParaRPr>
          </a:p>
          <a:p>
            <a:pPr algn="just"/>
            <a:endParaRPr lang="en-US" dirty="0">
              <a:cs typeface="Calibri"/>
            </a:endParaRPr>
          </a:p>
        </p:txBody>
      </p:sp>
    </p:spTree>
    <p:extLst>
      <p:ext uri="{BB962C8B-B14F-4D97-AF65-F5344CB8AC3E}">
        <p14:creationId xmlns:p14="http://schemas.microsoft.com/office/powerpoint/2010/main" val="424637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59709" y="4050264"/>
            <a:ext cx="5700416" cy="1412858"/>
          </a:xfrm>
        </p:spPr>
        <p:txBody>
          <a:bodyPr>
            <a:normAutofit/>
          </a:bodyPr>
          <a:lstStyle/>
          <a:p>
            <a:pPr>
              <a:lnSpc>
                <a:spcPct val="90000"/>
              </a:lnSpc>
            </a:pPr>
            <a:r>
              <a:rPr lang="en-US" sz="3100">
                <a:latin typeface="Lucida Sans Unicode (Headings)"/>
                <a:cs typeface="Times New Roman" panose="02020603050405020304" pitchFamily="18" charset="0"/>
              </a:rPr>
              <a:t>DRUG DISCOVERY (COMPOUND SIMILARITY PREDICTION)</a:t>
            </a:r>
          </a:p>
        </p:txBody>
      </p:sp>
      <p:sp>
        <p:nvSpPr>
          <p:cNvPr id="3" name="Subtitle 2"/>
          <p:cNvSpPr>
            <a:spLocks noGrp="1"/>
          </p:cNvSpPr>
          <p:nvPr>
            <p:ph type="subTitle" idx="1"/>
          </p:nvPr>
        </p:nvSpPr>
        <p:spPr>
          <a:xfrm>
            <a:off x="5459709" y="5466298"/>
            <a:ext cx="5700416" cy="401101"/>
          </a:xfrm>
        </p:spPr>
        <p:txBody>
          <a:bodyPr vert="horz" lIns="91440" tIns="45720" rIns="91440" bIns="45720" rtlCol="0" anchor="t">
            <a:noAutofit/>
          </a:bodyPr>
          <a:lstStyle/>
          <a:p>
            <a:pPr>
              <a:lnSpc>
                <a:spcPct val="90000"/>
              </a:lnSpc>
            </a:pPr>
            <a:r>
              <a:rPr lang="en-US" sz="2400" dirty="0"/>
              <a:t>Project Area : Machine Learning</a:t>
            </a:r>
            <a:endParaRPr lang="en-IN" sz="2400" i="0" dirty="0">
              <a:effectLst/>
              <a:latin typeface="Century Gothic (Body)"/>
            </a:endParaRPr>
          </a:p>
          <a:p>
            <a:pPr>
              <a:lnSpc>
                <a:spcPct val="90000"/>
              </a:lnSpc>
            </a:pPr>
            <a:endParaRPr lang="en-US" sz="1300"/>
          </a:p>
          <a:p>
            <a:pPr>
              <a:lnSpc>
                <a:spcPct val="90000"/>
              </a:lnSpc>
            </a:pPr>
            <a:endParaRPr lang="en-US" sz="1300"/>
          </a:p>
        </p:txBody>
      </p:sp>
      <p:pic>
        <p:nvPicPr>
          <p:cNvPr id="5" name="Picture 4" descr="See the source image">
            <a:extLst>
              <a:ext uri="{FF2B5EF4-FFF2-40B4-BE49-F238E27FC236}">
                <a16:creationId xmlns:a16="http://schemas.microsoft.com/office/drawing/2014/main" id="{F8085938-3083-40CD-B4FE-606B0EF6931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 b="12737"/>
          <a:stretch/>
        </p:blipFill>
        <p:spPr bwMode="auto">
          <a:xfrm>
            <a:off x="6080591" y="-2008"/>
            <a:ext cx="4787317" cy="3415082"/>
          </a:xfrm>
          <a:custGeom>
            <a:avLst/>
            <a:gdLst/>
            <a:ahLst/>
            <a:cxnLst/>
            <a:rect l="l" t="t" r="r" b="b"/>
            <a:pathLst>
              <a:path w="4411344" h="3146878">
                <a:moveTo>
                  <a:pt x="211873" y="0"/>
                </a:moveTo>
                <a:lnTo>
                  <a:pt x="4199471" y="0"/>
                </a:lnTo>
                <a:lnTo>
                  <a:pt x="4205314" y="11242"/>
                </a:lnTo>
                <a:cubicBezTo>
                  <a:pt x="4337510" y="294369"/>
                  <a:pt x="4411344" y="610214"/>
                  <a:pt x="4411344" y="943304"/>
                </a:cubicBezTo>
                <a:cubicBezTo>
                  <a:pt x="4411344" y="2085328"/>
                  <a:pt x="3543413" y="3024636"/>
                  <a:pt x="2431189" y="3137588"/>
                </a:cubicBezTo>
                <a:lnTo>
                  <a:pt x="2247220" y="3146878"/>
                </a:lnTo>
                <a:lnTo>
                  <a:pt x="2164124" y="3146878"/>
                </a:lnTo>
                <a:lnTo>
                  <a:pt x="1980155" y="3137588"/>
                </a:lnTo>
                <a:cubicBezTo>
                  <a:pt x="867932" y="3024636"/>
                  <a:pt x="0" y="2085328"/>
                  <a:pt x="0" y="943304"/>
                </a:cubicBezTo>
                <a:cubicBezTo>
                  <a:pt x="0" y="610214"/>
                  <a:pt x="73835" y="294369"/>
                  <a:pt x="206030" y="11242"/>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See the source image">
            <a:extLst>
              <a:ext uri="{FF2B5EF4-FFF2-40B4-BE49-F238E27FC236}">
                <a16:creationId xmlns:a16="http://schemas.microsoft.com/office/drawing/2014/main" id="{BF3088DC-C458-467E-8E57-119B2ECDEE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737" r="26719" b="1"/>
          <a:stretch/>
        </p:blipFill>
        <p:spPr bwMode="auto">
          <a:xfrm>
            <a:off x="-2334" y="10"/>
            <a:ext cx="5441859" cy="565493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2668C-0063-44C2-B93B-04249D3856C7}"/>
              </a:ext>
            </a:extLst>
          </p:cNvPr>
          <p:cNvSpPr txBox="1"/>
          <p:nvPr/>
        </p:nvSpPr>
        <p:spPr>
          <a:xfrm>
            <a:off x="478541" y="266339"/>
            <a:ext cx="11491731"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u="sng" dirty="0">
                <a:solidFill>
                  <a:srgbClr val="FFFF00"/>
                </a:solidFill>
                <a:latin typeface="Times New Roman"/>
                <a:ea typeface="+mn-lt"/>
                <a:cs typeface="+mn-lt"/>
              </a:rPr>
              <a:t>Literature survey</a:t>
            </a:r>
            <a:endParaRPr lang="en-US"/>
          </a:p>
          <a:p>
            <a:pPr algn="just"/>
            <a:r>
              <a:rPr lang="en-US" sz="2000" b="1" dirty="0">
                <a:latin typeface="Times New Roman"/>
                <a:ea typeface="+mn-lt"/>
                <a:cs typeface="+mn-lt"/>
              </a:rPr>
              <a:t> </a:t>
            </a:r>
            <a:r>
              <a:rPr lang="en-US" dirty="0">
                <a:latin typeface="Times New Roman"/>
                <a:ea typeface="+mn-lt"/>
                <a:cs typeface="+mn-lt"/>
              </a:rPr>
              <a:t>[1]</a:t>
            </a:r>
            <a:r>
              <a:rPr lang="en-US" b="1" dirty="0">
                <a:latin typeface="Times New Roman"/>
                <a:ea typeface="+mn-lt"/>
                <a:cs typeface="+mn-lt"/>
              </a:rPr>
              <a:t> </a:t>
            </a:r>
            <a:r>
              <a:rPr lang="en-US" dirty="0" err="1">
                <a:latin typeface="Times New Roman"/>
                <a:ea typeface="+mn-lt"/>
                <a:cs typeface="+mn-lt"/>
              </a:rPr>
              <a:t>Hakime</a:t>
            </a:r>
            <a:r>
              <a:rPr lang="en-US" dirty="0">
                <a:latin typeface="Times New Roman"/>
                <a:ea typeface="+mn-lt"/>
                <a:cs typeface="+mn-lt"/>
              </a:rPr>
              <a:t> Ozturk </a:t>
            </a:r>
            <a:r>
              <a:rPr lang="en-US" i="1" dirty="0">
                <a:latin typeface="Times New Roman"/>
                <a:ea typeface="+mn-lt"/>
                <a:cs typeface="+mn-lt"/>
              </a:rPr>
              <a:t>et al</a:t>
            </a:r>
            <a:r>
              <a:rPr lang="en-US" dirty="0">
                <a:latin typeface="Times New Roman"/>
                <a:ea typeface="+mn-lt"/>
                <a:cs typeface="+mn-lt"/>
              </a:rPr>
              <a:t>, explained an approach on offensive content clustering in compound similarity in Drug Discovery using Machine learning. the Information about the design and discovery of drugs with the column called SMILES. SMILES(Simplified Molecular Input Entry Specification) consists of all the chemical formula of each and every compound. In this agglomerative clustering, is used to combine the similar compounds. With this review, they have summarized the impact of NLP on bio/cheminformatics to encourage this already interdisciplinary field to take advantage of recent advances.</a:t>
            </a:r>
          </a:p>
          <a:p>
            <a:pPr algn="just"/>
            <a:endParaRPr lang="en-US" dirty="0">
              <a:latin typeface="Times New Roman"/>
              <a:ea typeface="+mn-lt"/>
              <a:cs typeface="+mn-lt"/>
            </a:endParaRPr>
          </a:p>
          <a:p>
            <a:pPr algn="just"/>
            <a:r>
              <a:rPr lang="en-US" dirty="0">
                <a:latin typeface="Times New Roman"/>
                <a:ea typeface="+mn-lt"/>
                <a:cs typeface="+mn-lt"/>
              </a:rPr>
              <a:t>[2]</a:t>
            </a:r>
            <a:r>
              <a:rPr lang="en-US" dirty="0" err="1">
                <a:latin typeface="Times New Roman"/>
                <a:ea typeface="+mn-lt"/>
                <a:cs typeface="+mn-lt"/>
              </a:rPr>
              <a:t>Hakime</a:t>
            </a:r>
            <a:r>
              <a:rPr lang="en-US" dirty="0">
                <a:latin typeface="Times New Roman"/>
                <a:ea typeface="+mn-lt"/>
                <a:cs typeface="+mn-lt"/>
              </a:rPr>
              <a:t> Ozturk </a:t>
            </a:r>
            <a:r>
              <a:rPr lang="en-US" i="1" dirty="0">
                <a:latin typeface="Times New Roman"/>
                <a:ea typeface="+mn-lt"/>
                <a:cs typeface="+mn-lt"/>
              </a:rPr>
              <a:t>et al</a:t>
            </a:r>
            <a:r>
              <a:rPr lang="en-US" dirty="0">
                <a:latin typeface="Times New Roman"/>
                <a:ea typeface="+mn-lt"/>
                <a:cs typeface="+mn-lt"/>
              </a:rPr>
              <a:t>, Explained the study of SMILES-based Compound similarity functions for drug-target interaction prediction. Molecular structures can be represented as strings of special characters using SMILES. Since each molecule is represented as a string, the similarity between compounds can be computed using SMILES-based string similarity functions. Most previous studies on drug-target interaction prediction use 2D-based compound similarity kernels such as SIMCOMP. </a:t>
            </a:r>
          </a:p>
          <a:p>
            <a:pPr algn="just"/>
            <a:endParaRPr lang="en-US" dirty="0">
              <a:latin typeface="Times New Roman"/>
              <a:cs typeface="Times New Roman"/>
            </a:endParaRPr>
          </a:p>
          <a:p>
            <a:pPr algn="just"/>
            <a:r>
              <a:rPr lang="en-US" dirty="0">
                <a:latin typeface="Times New Roman"/>
                <a:cs typeface="Times New Roman"/>
              </a:rPr>
              <a:t>[3]</a:t>
            </a:r>
            <a:r>
              <a:rPr lang="en-IN" dirty="0">
                <a:latin typeface="Times New Roman"/>
                <a:ea typeface="+mn-lt"/>
                <a:cs typeface="+mn-lt"/>
              </a:rPr>
              <a:t>Martin Vogt </a:t>
            </a:r>
            <a:r>
              <a:rPr lang="en-US" i="1" dirty="0">
                <a:latin typeface="Times New Roman"/>
                <a:ea typeface="+mn-lt"/>
                <a:cs typeface="+mn-lt"/>
              </a:rPr>
              <a:t>et al,</a:t>
            </a:r>
            <a:r>
              <a:rPr lang="en-IN" dirty="0">
                <a:latin typeface="Times New Roman"/>
                <a:ea typeface="+mn-lt"/>
                <a:cs typeface="+mn-lt"/>
              </a:rPr>
              <a:t>Described</a:t>
            </a:r>
            <a:r>
              <a:rPr lang="en-US" dirty="0">
                <a:latin typeface="Times New Roman"/>
                <a:ea typeface="+mn-lt"/>
                <a:cs typeface="+mn-lt"/>
              </a:rPr>
              <a:t> Python package for modelling Tanimoto similarity value distributions”. It described the information about how to use the </a:t>
            </a:r>
            <a:r>
              <a:rPr lang="en-US" dirty="0" err="1">
                <a:latin typeface="Times New Roman"/>
                <a:ea typeface="+mn-lt"/>
                <a:cs typeface="+mn-lt"/>
              </a:rPr>
              <a:t>ccbmlib</a:t>
            </a:r>
            <a:r>
              <a:rPr lang="en-US" dirty="0">
                <a:latin typeface="Times New Roman"/>
                <a:ea typeface="+mn-lt"/>
                <a:cs typeface="+mn-lt"/>
              </a:rPr>
              <a:t> Python package which is a collection of modules for modelling similarity value distributions. From this paper invoked that this is used to assess the statistical significance of Tanimoto coefficients and evaluate how molecular similarity is reflected when different fingerprint representations are used and conditional significance score to estimate where a test compound would be ranked in a search and the resulting models have been evaluated for </a:t>
            </a:r>
            <a:r>
              <a:rPr lang="en-US" dirty="0" err="1">
                <a:latin typeface="Times New Roman"/>
                <a:ea typeface="+mn-lt"/>
                <a:cs typeface="+mn-lt"/>
              </a:rPr>
              <a:t>RDKit</a:t>
            </a:r>
            <a:r>
              <a:rPr lang="en-US" dirty="0">
                <a:latin typeface="Times New Roman"/>
                <a:ea typeface="+mn-lt"/>
                <a:cs typeface="+mn-lt"/>
              </a:rPr>
              <a:t> fingerprints, taking a collection of </a:t>
            </a:r>
            <a:r>
              <a:rPr lang="en-US" dirty="0" err="1">
                <a:latin typeface="Times New Roman"/>
                <a:ea typeface="+mn-lt"/>
                <a:cs typeface="+mn-lt"/>
              </a:rPr>
              <a:t>ChEMBL</a:t>
            </a:r>
            <a:r>
              <a:rPr lang="en-US" dirty="0">
                <a:latin typeface="Times New Roman"/>
                <a:ea typeface="+mn-lt"/>
                <a:cs typeface="+mn-lt"/>
              </a:rPr>
              <a:t> compounds as a reference data set.</a:t>
            </a:r>
            <a:endParaRPr lang="en-US" dirty="0">
              <a:latin typeface="Times New Roman"/>
              <a:cs typeface="Times New Roman"/>
            </a:endParaRPr>
          </a:p>
          <a:p>
            <a:pPr algn="just"/>
            <a:endParaRPr lang="en-US" dirty="0"/>
          </a:p>
        </p:txBody>
      </p:sp>
    </p:spTree>
    <p:extLst>
      <p:ext uri="{BB962C8B-B14F-4D97-AF65-F5344CB8AC3E}">
        <p14:creationId xmlns:p14="http://schemas.microsoft.com/office/powerpoint/2010/main" val="379830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16339-D79E-47DB-9F76-15B238AF7849}"/>
              </a:ext>
            </a:extLst>
          </p:cNvPr>
          <p:cNvSpPr txBox="1"/>
          <p:nvPr/>
        </p:nvSpPr>
        <p:spPr>
          <a:xfrm>
            <a:off x="374248" y="190981"/>
            <a:ext cx="1154960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dirty="0">
                <a:latin typeface="Times New Roman"/>
                <a:ea typeface="+mn-lt"/>
                <a:cs typeface="+mn-lt"/>
              </a:rPr>
              <a:t>[4]B. </a:t>
            </a:r>
            <a:r>
              <a:rPr lang="en-IN" dirty="0" err="1">
                <a:latin typeface="Times New Roman"/>
                <a:ea typeface="+mn-lt"/>
                <a:cs typeface="+mn-lt"/>
              </a:rPr>
              <a:t>Zagidullin</a:t>
            </a:r>
            <a:r>
              <a:rPr lang="en-IN" dirty="0">
                <a:latin typeface="Times New Roman"/>
                <a:ea typeface="+mn-lt"/>
                <a:cs typeface="+mn-lt"/>
              </a:rPr>
              <a:t> </a:t>
            </a:r>
            <a:r>
              <a:rPr lang="en-US" i="1" dirty="0">
                <a:latin typeface="Times New Roman"/>
                <a:ea typeface="+mn-lt"/>
                <a:cs typeface="+mn-lt"/>
              </a:rPr>
              <a:t>et </a:t>
            </a:r>
            <a:r>
              <a:rPr lang="en-US" i="1" dirty="0" err="1">
                <a:latin typeface="Times New Roman"/>
                <a:ea typeface="+mn-lt"/>
                <a:cs typeface="+mn-lt"/>
              </a:rPr>
              <a:t>al,</a:t>
            </a:r>
            <a:r>
              <a:rPr lang="en-US" dirty="0" err="1">
                <a:latin typeface="Times New Roman"/>
                <a:ea typeface="+mn-lt"/>
                <a:cs typeface="+mn-lt"/>
              </a:rPr>
              <a:t>describes</a:t>
            </a:r>
            <a:r>
              <a:rPr lang="en-US" dirty="0">
                <a:latin typeface="Times New Roman"/>
                <a:ea typeface="+mn-lt"/>
                <a:cs typeface="+mn-lt"/>
              </a:rPr>
              <a:t> the  Application of machine and deep learning methods in drug discovery and cancer research has gained a considerable amount of attention in the past years. As the field grows, it becomes crucial to systematically evaluate the performance of novel computational solutions in relation to established techniques. To this end, we compare rule-based and data-driven molecular representations in prediction of drug combination sensitivity and drug synergy scores using standardized results of 14 high-throughput screening studies, comprising 64 200 unique combinations of 4153 molecules tested in 112 cancer cell lines. We evaluate the clustering performance of molecular representations and quantify their similarity by adapting the Centered Kernel Alignment metric. Our work demonstrates that to identify an optimal molecular representation type, it is necessary to supplement quantitative benchmark results with qualitative considerations, such as model interpretability and robustness, which may vary between and throughout preclinical drug development projects. </a:t>
            </a:r>
            <a:r>
              <a:rPr lang="en-IN" dirty="0">
                <a:latin typeface="Times New Roman"/>
                <a:ea typeface="+mn-lt"/>
                <a:cs typeface="+mn-lt"/>
              </a:rPr>
              <a:t>B. </a:t>
            </a:r>
            <a:r>
              <a:rPr lang="en-IN" dirty="0" err="1">
                <a:latin typeface="Times New Roman"/>
                <a:ea typeface="+mn-lt"/>
                <a:cs typeface="+mn-lt"/>
              </a:rPr>
              <a:t>Zagidullin</a:t>
            </a:r>
            <a:r>
              <a:rPr lang="en-IN" dirty="0">
                <a:latin typeface="Times New Roman"/>
                <a:ea typeface="+mn-lt"/>
                <a:cs typeface="+mn-lt"/>
              </a:rPr>
              <a:t> </a:t>
            </a:r>
            <a:r>
              <a:rPr lang="en-US" i="1" dirty="0">
                <a:latin typeface="Times New Roman"/>
                <a:ea typeface="+mn-lt"/>
                <a:cs typeface="+mn-lt"/>
              </a:rPr>
              <a:t>et al</a:t>
            </a:r>
            <a:r>
              <a:rPr lang="en-US" dirty="0">
                <a:latin typeface="Times New Roman"/>
                <a:ea typeface="+mn-lt"/>
                <a:cs typeface="+mn-lt"/>
              </a:rPr>
              <a:t>[4] compare rule-based and data-driven molecular representations in prediction of drug combination sensitivity and finding </a:t>
            </a:r>
            <a:r>
              <a:rPr lang="en-US" dirty="0" err="1">
                <a:latin typeface="Times New Roman"/>
                <a:ea typeface="+mn-lt"/>
                <a:cs typeface="+mn-lt"/>
              </a:rPr>
              <a:t>drugsynergy</a:t>
            </a:r>
            <a:r>
              <a:rPr lang="en-US" dirty="0">
                <a:latin typeface="Times New Roman"/>
                <a:ea typeface="+mn-lt"/>
                <a:cs typeface="+mn-lt"/>
              </a:rPr>
              <a:t> scores using standardized results and later on to evaluate the clustering performance of molecular representations and quantify their similarity by adapting the </a:t>
            </a:r>
            <a:r>
              <a:rPr lang="en-US" dirty="0" err="1">
                <a:latin typeface="Times New Roman"/>
                <a:ea typeface="+mn-lt"/>
                <a:cs typeface="+mn-lt"/>
              </a:rPr>
              <a:t>Centred</a:t>
            </a:r>
            <a:r>
              <a:rPr lang="en-US" dirty="0">
                <a:latin typeface="Times New Roman"/>
                <a:ea typeface="+mn-lt"/>
                <a:cs typeface="+mn-lt"/>
              </a:rPr>
              <a:t> Kernel Alignment metric (identify an optimal molecular representation type (CKA)).</a:t>
            </a:r>
            <a:endParaRPr lang="en-US"/>
          </a:p>
          <a:p>
            <a:pPr algn="just"/>
            <a:endParaRPr lang="en-US" dirty="0">
              <a:latin typeface="Times New Roman"/>
              <a:cs typeface="Times New Roman"/>
            </a:endParaRPr>
          </a:p>
          <a:p>
            <a:pPr algn="just"/>
            <a:r>
              <a:rPr lang="en-US" dirty="0">
                <a:latin typeface="Times New Roman"/>
                <a:cs typeface="Times New Roman"/>
              </a:rPr>
              <a:t>[5]</a:t>
            </a:r>
            <a:r>
              <a:rPr lang="en-US" dirty="0">
                <a:latin typeface="Times New Roman"/>
                <a:ea typeface="+mn-lt"/>
                <a:cs typeface="+mn-lt"/>
              </a:rPr>
              <a:t>Daniel Probst </a:t>
            </a:r>
            <a:r>
              <a:rPr lang="en-US" i="1" dirty="0">
                <a:latin typeface="Times New Roman"/>
                <a:ea typeface="+mn-lt"/>
                <a:cs typeface="+mn-lt"/>
              </a:rPr>
              <a:t>et </a:t>
            </a:r>
            <a:r>
              <a:rPr lang="en-US" i="1" dirty="0" err="1">
                <a:latin typeface="Times New Roman"/>
                <a:ea typeface="+mn-lt"/>
                <a:cs typeface="+mn-lt"/>
              </a:rPr>
              <a:t>al,</a:t>
            </a:r>
            <a:r>
              <a:rPr lang="en-US" dirty="0" err="1">
                <a:latin typeface="Times New Roman"/>
                <a:ea typeface="+mn-lt"/>
                <a:cs typeface="+mn-lt"/>
              </a:rPr>
              <a:t>explained</a:t>
            </a:r>
            <a:r>
              <a:rPr lang="en-US" dirty="0">
                <a:latin typeface="Times New Roman"/>
                <a:ea typeface="+mn-lt"/>
                <a:cs typeface="+mn-lt"/>
              </a:rPr>
              <a:t> that  MAP4 is a new molecular fingerprint suitable for drugs and can be adopted as a universal fingerprint to describe and search chemical space so here it takes </a:t>
            </a:r>
            <a:r>
              <a:rPr lang="en-US" dirty="0" err="1">
                <a:latin typeface="Times New Roman"/>
                <a:ea typeface="+mn-lt"/>
                <a:cs typeface="+mn-lt"/>
              </a:rPr>
              <a:t>MinHasing</a:t>
            </a:r>
            <a:r>
              <a:rPr lang="en-US" dirty="0">
                <a:latin typeface="Times New Roman"/>
                <a:ea typeface="+mn-lt"/>
                <a:cs typeface="+mn-lt"/>
              </a:rPr>
              <a:t>.</a:t>
            </a:r>
          </a:p>
          <a:p>
            <a:pPr algn="just"/>
            <a:endParaRPr lang="en-US" dirty="0">
              <a:latin typeface="Times New Roman"/>
              <a:cs typeface="Times New Roman"/>
            </a:endParaRPr>
          </a:p>
          <a:p>
            <a:pPr algn="just"/>
            <a:r>
              <a:rPr lang="en-US" dirty="0">
                <a:latin typeface="Times New Roman"/>
                <a:cs typeface="Times New Roman"/>
              </a:rPr>
              <a:t>[6]</a:t>
            </a:r>
            <a:r>
              <a:rPr lang="en-US" dirty="0">
                <a:latin typeface="Times New Roman"/>
                <a:ea typeface="+mn-lt"/>
                <a:cs typeface="+mn-lt"/>
              </a:rPr>
              <a:t>Ravi Manne</a:t>
            </a:r>
            <a:r>
              <a:rPr lang="en-US" i="1" dirty="0">
                <a:latin typeface="Times New Roman"/>
                <a:ea typeface="+mn-lt"/>
                <a:cs typeface="+mn-lt"/>
              </a:rPr>
              <a:t> et al,</a:t>
            </a:r>
            <a:r>
              <a:rPr lang="en-US" dirty="0">
                <a:latin typeface="Times New Roman"/>
                <a:ea typeface="+mn-lt"/>
                <a:cs typeface="+mn-lt"/>
              </a:rPr>
              <a:t> examined machine learning and deep learning techniques which  </a:t>
            </a:r>
            <a:r>
              <a:rPr lang="en-US" dirty="0" err="1">
                <a:latin typeface="Times New Roman"/>
                <a:ea typeface="+mn-lt"/>
                <a:cs typeface="+mn-lt"/>
              </a:rPr>
              <a:t>helppharma</a:t>
            </a:r>
            <a:r>
              <a:rPr lang="en-US" dirty="0">
                <a:latin typeface="Times New Roman"/>
                <a:ea typeface="+mn-lt"/>
                <a:cs typeface="+mn-lt"/>
              </a:rPr>
              <a:t> industry in all stages of drug discovery which includes target validation, prognostic</a:t>
            </a:r>
            <a:r>
              <a:rPr lang="en-US" i="1" dirty="0">
                <a:latin typeface="Times New Roman"/>
                <a:ea typeface="+mn-lt"/>
                <a:cs typeface="+mn-lt"/>
              </a:rPr>
              <a:t> </a:t>
            </a:r>
            <a:r>
              <a:rPr lang="en-US" dirty="0">
                <a:latin typeface="Times New Roman"/>
                <a:ea typeface="+mn-lt"/>
                <a:cs typeface="+mn-lt"/>
              </a:rPr>
              <a:t>bookmarks, technical traits, in which these are totally seven phases in the process of drug</a:t>
            </a:r>
            <a:r>
              <a:rPr lang="en-US" i="1" dirty="0">
                <a:latin typeface="Times New Roman"/>
                <a:ea typeface="+mn-lt"/>
                <a:cs typeface="+mn-lt"/>
              </a:rPr>
              <a:t> </a:t>
            </a:r>
            <a:r>
              <a:rPr lang="en-US" dirty="0">
                <a:latin typeface="Times New Roman"/>
                <a:ea typeface="+mn-lt"/>
                <a:cs typeface="+mn-lt"/>
              </a:rPr>
              <a:t>discovery</a:t>
            </a:r>
          </a:p>
          <a:p>
            <a:pPr algn="just"/>
            <a:endParaRPr lang="en-US" dirty="0">
              <a:latin typeface="Times New Roman"/>
              <a:cs typeface="Times New Roman"/>
            </a:endParaRPr>
          </a:p>
          <a:p>
            <a:pPr algn="just"/>
            <a:endParaRPr lang="en-US" dirty="0">
              <a:latin typeface="Times New Roman"/>
              <a:cs typeface="Times New Roman"/>
            </a:endParaRPr>
          </a:p>
        </p:txBody>
      </p:sp>
    </p:spTree>
    <p:extLst>
      <p:ext uri="{BB962C8B-B14F-4D97-AF65-F5344CB8AC3E}">
        <p14:creationId xmlns:p14="http://schemas.microsoft.com/office/powerpoint/2010/main" val="5572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1E05D-1442-4A75-8623-5DF24AAC4280}"/>
              </a:ext>
            </a:extLst>
          </p:cNvPr>
          <p:cNvSpPr txBox="1"/>
          <p:nvPr/>
        </p:nvSpPr>
        <p:spPr>
          <a:xfrm>
            <a:off x="210274" y="239209"/>
            <a:ext cx="1168464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cs typeface="Times New Roman"/>
              </a:rPr>
              <a:t>[7]</a:t>
            </a:r>
            <a:r>
              <a:rPr lang="en-US" dirty="0">
                <a:latin typeface="Times New Roman"/>
                <a:ea typeface="+mn-lt"/>
                <a:cs typeface="+mn-lt"/>
              </a:rPr>
              <a:t>Suresh Dara </a:t>
            </a:r>
            <a:r>
              <a:rPr lang="en-US" i="1" dirty="0">
                <a:latin typeface="Times New Roman"/>
                <a:ea typeface="+mn-lt"/>
                <a:cs typeface="+mn-lt"/>
              </a:rPr>
              <a:t>et al</a:t>
            </a:r>
            <a:r>
              <a:rPr lang="en-US" dirty="0">
                <a:latin typeface="Times New Roman"/>
                <a:ea typeface="+mn-lt"/>
                <a:cs typeface="+mn-lt"/>
              </a:rPr>
              <a:t> , Described the feasible literature on drug discovery through ML tools and techniques that are enforced in every phase of drug development to accelerate the research process. Target validation, prognostic biomarkers, digital pathology are considered as the problem statements where In clinical trials, absolute and methodological data must be generated to tackle many puzzles in validating ML techniques, improving decision-making, promoting awareness in ML approaches, and deducing risk failures in drug discovery. </a:t>
            </a:r>
            <a:endParaRPr lang="en-US"/>
          </a:p>
          <a:p>
            <a:pPr algn="just"/>
            <a:endParaRPr lang="en-US" dirty="0">
              <a:latin typeface="Times New Roman"/>
              <a:cs typeface="Times New Roman"/>
            </a:endParaRPr>
          </a:p>
          <a:p>
            <a:pPr algn="just"/>
            <a:r>
              <a:rPr lang="en-US" dirty="0">
                <a:latin typeface="Times New Roman"/>
                <a:cs typeface="Times New Roman"/>
              </a:rPr>
              <a:t>[8</a:t>
            </a:r>
            <a:r>
              <a:rPr lang="en-US" dirty="0">
                <a:latin typeface="Times New Roman"/>
                <a:ea typeface="+mn-lt"/>
                <a:cs typeface="+mn-lt"/>
              </a:rPr>
              <a:t>]“Anaconda and </a:t>
            </a:r>
            <a:r>
              <a:rPr lang="en-US" dirty="0" err="1">
                <a:latin typeface="Times New Roman"/>
                <a:ea typeface="+mn-lt"/>
                <a:cs typeface="+mn-lt"/>
              </a:rPr>
              <a:t>Jupyter</a:t>
            </a:r>
            <a:r>
              <a:rPr lang="en-US" dirty="0">
                <a:latin typeface="Times New Roman"/>
                <a:ea typeface="+mn-lt"/>
                <a:cs typeface="+mn-lt"/>
              </a:rPr>
              <a:t> Note Setup” to install anaconda for my execution where, the Anaconda distribution includes the Conda package manager in addition to the preconfigured Python packages and other tools. Anaconda Navigator is a GUI tool that is included in the Anaconda distribution and makes it easy to configure, install, and launch tools such as </a:t>
            </a:r>
            <a:r>
              <a:rPr lang="en-US" dirty="0" err="1">
                <a:latin typeface="Times New Roman"/>
                <a:ea typeface="+mn-lt"/>
                <a:cs typeface="+mn-lt"/>
              </a:rPr>
              <a:t>Jupyter</a:t>
            </a:r>
            <a:r>
              <a:rPr lang="en-US" dirty="0">
                <a:latin typeface="Times New Roman"/>
                <a:ea typeface="+mn-lt"/>
                <a:cs typeface="+mn-lt"/>
              </a:rPr>
              <a:t> Notebook.</a:t>
            </a:r>
          </a:p>
          <a:p>
            <a:pPr algn="just"/>
            <a:endParaRPr lang="en-US" dirty="0">
              <a:latin typeface="Times New Roman"/>
              <a:ea typeface="+mn-lt"/>
              <a:cs typeface="+mn-lt"/>
            </a:endParaRPr>
          </a:p>
          <a:p>
            <a:pPr algn="just"/>
            <a:endParaRPr lang="en-US" dirty="0">
              <a:latin typeface="Times New Roman"/>
              <a:cs typeface="Times New Roman"/>
            </a:endParaRPr>
          </a:p>
        </p:txBody>
      </p:sp>
    </p:spTree>
    <p:extLst>
      <p:ext uri="{BB962C8B-B14F-4D97-AF65-F5344CB8AC3E}">
        <p14:creationId xmlns:p14="http://schemas.microsoft.com/office/powerpoint/2010/main" val="4078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5B11DC-488E-498A-B49D-E7E6B94418C1}"/>
              </a:ext>
            </a:extLst>
          </p:cNvPr>
          <p:cNvSpPr txBox="1"/>
          <p:nvPr/>
        </p:nvSpPr>
        <p:spPr>
          <a:xfrm>
            <a:off x="400713" y="315004"/>
            <a:ext cx="10175233" cy="62078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1000"/>
              </a:spcAft>
              <a:buClr>
                <a:schemeClr val="tx1"/>
              </a:buClr>
              <a:buSzPct val="100000"/>
            </a:pPr>
            <a:r>
              <a:rPr lang="en-US" sz="2400" b="1" u="sng" dirty="0">
                <a:solidFill>
                  <a:srgbClr val="FFC000"/>
                </a:solidFill>
                <a:latin typeface="Times New Roman"/>
                <a:cs typeface="Times New Roman"/>
              </a:rPr>
              <a:t> Problem Definition:</a:t>
            </a:r>
            <a:endParaRPr lang="en-US" sz="2400" dirty="0">
              <a:solidFill>
                <a:srgbClr val="FFC000"/>
              </a:solidFill>
              <a:latin typeface="Times New Roman"/>
              <a:cs typeface="Times New Roman"/>
            </a:endParaRPr>
          </a:p>
          <a:p>
            <a:pPr>
              <a:lnSpc>
                <a:spcPct val="90000"/>
              </a:lnSpc>
              <a:spcAft>
                <a:spcPts val="1000"/>
              </a:spcAft>
            </a:pPr>
            <a:r>
              <a:rPr lang="en-US" sz="2400" dirty="0">
                <a:solidFill>
                  <a:schemeClr val="bg1"/>
                </a:solidFill>
                <a:latin typeface="Times New Roman"/>
                <a:cs typeface="Times New Roman"/>
              </a:rPr>
              <a:t>To identify the similar compounds among huge databases based on the chemical and biological properties and estimate the amount of drug we need to give to a person with certain conditions.</a:t>
            </a:r>
          </a:p>
          <a:p>
            <a:pPr>
              <a:lnSpc>
                <a:spcPct val="90000"/>
              </a:lnSpc>
              <a:spcAft>
                <a:spcPts val="1000"/>
              </a:spcAft>
            </a:pPr>
            <a:r>
              <a:rPr lang="en-US" sz="2400" b="1" u="sng" dirty="0">
                <a:solidFill>
                  <a:srgbClr val="FFC000"/>
                </a:solidFill>
                <a:latin typeface="Times New Roman"/>
                <a:cs typeface="Times New Roman"/>
              </a:rPr>
              <a:t>Algorithms used:</a:t>
            </a:r>
            <a:endParaRPr lang="en-US" sz="2400" b="1" dirty="0">
              <a:solidFill>
                <a:srgbClr val="FFC000"/>
              </a:solidFill>
              <a:latin typeface="Times New Roman"/>
              <a:cs typeface="Times New Roman"/>
            </a:endParaRPr>
          </a:p>
          <a:p>
            <a:pPr>
              <a:lnSpc>
                <a:spcPct val="90000"/>
              </a:lnSpc>
              <a:spcAft>
                <a:spcPts val="1000"/>
              </a:spcAft>
            </a:pPr>
            <a:r>
              <a:rPr lang="en-US" sz="2400" dirty="0">
                <a:solidFill>
                  <a:srgbClr val="FFFF00"/>
                </a:solidFill>
                <a:latin typeface="Times New Roman"/>
                <a:cs typeface="Calibri"/>
              </a:rPr>
              <a:t> 1) </a:t>
            </a:r>
            <a:r>
              <a:rPr lang="en-US" sz="2400" b="1" dirty="0">
                <a:solidFill>
                  <a:srgbClr val="FFFF00"/>
                </a:solidFill>
                <a:latin typeface="Times New Roman"/>
                <a:cs typeface="Calibri"/>
              </a:rPr>
              <a:t>K-Means:</a:t>
            </a:r>
          </a:p>
          <a:p>
            <a:pPr>
              <a:lnSpc>
                <a:spcPct val="90000"/>
              </a:lnSpc>
              <a:spcAft>
                <a:spcPts val="1000"/>
              </a:spcAft>
            </a:pPr>
            <a:r>
              <a:rPr lang="en-US" sz="2400" b="1" dirty="0">
                <a:solidFill>
                  <a:schemeClr val="accent6">
                    <a:lumMod val="50000"/>
                  </a:schemeClr>
                </a:solidFill>
                <a:latin typeface="Times New Roman"/>
                <a:cs typeface="Calibri" panose="020F0502020204030204"/>
              </a:rPr>
              <a:t>       </a:t>
            </a:r>
            <a:r>
              <a:rPr lang="en-US" sz="2400" dirty="0">
                <a:solidFill>
                  <a:schemeClr val="bg1"/>
                </a:solidFill>
                <a:latin typeface="Times New Roman"/>
                <a:cs typeface="Times New Roman"/>
              </a:rPr>
              <a:t>K-Means is a clustering algorithm in machine learning that can group an unlabeled dataset very quickly and efficiently in just a few iterations. It works by labelling all instances on the cluster with the closest centroid. When the instances are centered around a particular point, that point is called a centroid.</a:t>
            </a:r>
            <a:endParaRPr lang="en-US" sz="2400" dirty="0">
              <a:solidFill>
                <a:schemeClr val="bg1"/>
              </a:solidFill>
              <a:latin typeface="Times New Roman"/>
              <a:ea typeface="+mn-lt"/>
              <a:cs typeface="+mn-lt"/>
            </a:endParaRPr>
          </a:p>
          <a:p>
            <a:pPr indent="457200" algn="just">
              <a:lnSpc>
                <a:spcPct val="115000"/>
              </a:lnSpc>
            </a:pPr>
            <a:r>
              <a:rPr lang="en-US" sz="2400" dirty="0">
                <a:effectLst/>
                <a:latin typeface="Times New Roman" panose="02020603050405020304" pitchFamily="18" charset="0"/>
                <a:ea typeface="Times New Roman" panose="02020603050405020304" pitchFamily="18" charset="0"/>
              </a:rPr>
              <a:t>1) Calculate the mean value of each cluster, and use this mean value to represent the cluster; </a:t>
            </a:r>
            <a:endParaRPr lang="en-IN" sz="2400" dirty="0">
              <a:effectLst/>
              <a:latin typeface="Times New Roman" panose="02020603050405020304" pitchFamily="18" charset="0"/>
              <a:ea typeface="Times New Roman" panose="02020603050405020304" pitchFamily="18" charset="0"/>
            </a:endParaRPr>
          </a:p>
          <a:p>
            <a:pPr indent="457200" algn="just">
              <a:lnSpc>
                <a:spcPct val="115000"/>
              </a:lnSpc>
            </a:pPr>
            <a:r>
              <a:rPr lang="en-US" sz="2400" dirty="0">
                <a:effectLst/>
                <a:latin typeface="Times New Roman" panose="02020603050405020304" pitchFamily="18" charset="0"/>
                <a:ea typeface="Times New Roman" panose="02020603050405020304" pitchFamily="18" charset="0"/>
              </a:rPr>
              <a:t>2) Re-distribute the objects to the closest cluster according to its distance to the cluster center;</a:t>
            </a:r>
            <a:endParaRPr lang="en-IN" sz="2400" dirty="0">
              <a:effectLst/>
              <a:latin typeface="Times New Roman" panose="02020603050405020304" pitchFamily="18" charset="0"/>
              <a:ea typeface="Times New Roman" panose="02020603050405020304" pitchFamily="18" charset="0"/>
            </a:endParaRPr>
          </a:p>
          <a:p>
            <a:r>
              <a:rPr lang="en-US" sz="2400" dirty="0">
                <a:solidFill>
                  <a:srgbClr val="FFFF00"/>
                </a:solidFill>
                <a:latin typeface="Times New Roman"/>
                <a:cs typeface="Calibri" panose="020F0502020204030204"/>
              </a:rPr>
              <a:t>   </a:t>
            </a:r>
            <a:br>
              <a:rPr lang="en-US" sz="2400" dirty="0">
                <a:latin typeface="Times New Roman"/>
              </a:rPr>
            </a:br>
            <a:endParaRPr lang="en-US" sz="2400" dirty="0">
              <a:latin typeface="Times New Roman"/>
              <a:cs typeface="Calibri"/>
            </a:endParaRPr>
          </a:p>
          <a:p>
            <a:pPr marL="285750" indent="-285750">
              <a:buFont typeface="Arial"/>
              <a:buChar char="•"/>
            </a:pPr>
            <a:endParaRPr lang="en-US" sz="2400" b="1" dirty="0">
              <a:solidFill>
                <a:schemeClr val="accent6">
                  <a:lumMod val="50000"/>
                </a:schemeClr>
              </a:solidFill>
              <a:latin typeface="Times New Roman"/>
              <a:cs typeface="Calibri" panose="020F0502020204030204"/>
            </a:endParaRPr>
          </a:p>
          <a:p>
            <a:pPr marL="285750" indent="-285750">
              <a:buFont typeface="Arial"/>
              <a:buChar char="•"/>
            </a:pPr>
            <a:endParaRPr lang="en-US" sz="2400" b="1" dirty="0">
              <a:solidFill>
                <a:schemeClr val="accent6">
                  <a:lumMod val="50000"/>
                </a:schemeClr>
              </a:solidFill>
              <a:latin typeface="Times New Roman"/>
              <a:cs typeface="Calibri" panose="020F0502020204030204"/>
            </a:endParaRPr>
          </a:p>
          <a:p>
            <a:pPr>
              <a:lnSpc>
                <a:spcPct val="90000"/>
              </a:lnSpc>
              <a:spcAft>
                <a:spcPts val="1000"/>
              </a:spcAft>
            </a:pPr>
            <a:r>
              <a:rPr lang="en-US" sz="2400" b="1" dirty="0">
                <a:solidFill>
                  <a:schemeClr val="accent6">
                    <a:lumMod val="50000"/>
                  </a:schemeClr>
                </a:solidFill>
                <a:latin typeface="Times New Roman"/>
                <a:cs typeface="Calibri" panose="020F0502020204030204"/>
              </a:rPr>
              <a:t>     </a:t>
            </a:r>
          </a:p>
          <a:p>
            <a:pPr indent="-228600">
              <a:lnSpc>
                <a:spcPct val="90000"/>
              </a:lnSpc>
              <a:spcAft>
                <a:spcPts val="1000"/>
              </a:spcAft>
              <a:buClr>
                <a:schemeClr val="tx1"/>
              </a:buClr>
              <a:buSzPct val="100000"/>
              <a:buFont typeface="Arial" panose="020B0604020202020204" pitchFamily="34" charset="0"/>
              <a:buChar char="•"/>
            </a:pPr>
            <a:endParaRPr lang="en-US" sz="2400" dirty="0">
              <a:solidFill>
                <a:schemeClr val="tx1">
                  <a:lumMod val="65000"/>
                  <a:lumOff val="35000"/>
                </a:schemeClr>
              </a:solidFill>
              <a:latin typeface="Times New Roman"/>
              <a:cs typeface="Calibri" panose="020F0502020204030204"/>
            </a:endParaRPr>
          </a:p>
        </p:txBody>
      </p:sp>
      <p:sp>
        <p:nvSpPr>
          <p:cNvPr id="4" name="TextBox 3">
            <a:extLst>
              <a:ext uri="{FF2B5EF4-FFF2-40B4-BE49-F238E27FC236}">
                <a16:creationId xmlns:a16="http://schemas.microsoft.com/office/drawing/2014/main" id="{5D1DC170-EAB1-45BA-9448-F3793ED49C39}"/>
              </a:ext>
            </a:extLst>
          </p:cNvPr>
          <p:cNvSpPr txBox="1"/>
          <p:nvPr/>
        </p:nvSpPr>
        <p:spPr>
          <a:xfrm>
            <a:off x="6981463" y="-648182"/>
            <a:ext cx="5135299" cy="2867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558AB7E1-0DDC-4AEF-88E6-0864E897C832}"/>
              </a:ext>
            </a:extLst>
          </p:cNvPr>
          <p:cNvSpPr txBox="1"/>
          <p:nvPr/>
        </p:nvSpPr>
        <p:spPr>
          <a:xfrm>
            <a:off x="4867275" y="33432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9" name="TextBox 8">
            <a:extLst>
              <a:ext uri="{FF2B5EF4-FFF2-40B4-BE49-F238E27FC236}">
                <a16:creationId xmlns:a16="http://schemas.microsoft.com/office/drawing/2014/main" id="{953559D9-B2B7-48DB-9F2F-A261DF6FFF51}"/>
              </a:ext>
            </a:extLst>
          </p:cNvPr>
          <p:cNvSpPr txBox="1"/>
          <p:nvPr/>
        </p:nvSpPr>
        <p:spPr>
          <a:xfrm>
            <a:off x="5295900" y="37718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59861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C8B376-8617-430B-92C6-7A6554F89632}"/>
              </a:ext>
            </a:extLst>
          </p:cNvPr>
          <p:cNvSpPr txBox="1"/>
          <p:nvPr/>
        </p:nvSpPr>
        <p:spPr>
          <a:xfrm>
            <a:off x="723900" y="381941"/>
            <a:ext cx="10939780" cy="6429261"/>
          </a:xfrm>
          <a:prstGeom prst="rect">
            <a:avLst/>
          </a:prstGeom>
          <a:noFill/>
        </p:spPr>
        <p:txBody>
          <a:bodyPr wrap="square">
            <a:spAutoFit/>
          </a:bodyPr>
          <a:lstStyle/>
          <a:p>
            <a:pPr marL="457200" algn="just">
              <a:lnSpc>
                <a:spcPct val="115000"/>
              </a:lnSpc>
            </a:pPr>
            <a:r>
              <a:rPr lang="en-US" sz="2400" dirty="0">
                <a:effectLst/>
                <a:latin typeface="Times New Roman" panose="02020603050405020304" pitchFamily="18" charset="0"/>
                <a:ea typeface="Times New Roman" panose="02020603050405020304" pitchFamily="18" charset="0"/>
              </a:rPr>
              <a:t>3) Update the mean value of the cluster, say, calculate the mean value of the objects in each cluster;</a:t>
            </a:r>
            <a:endParaRPr lang="en-IN" sz="2400" dirty="0">
              <a:effectLst/>
              <a:latin typeface="Times New Roman" panose="02020603050405020304" pitchFamily="18" charset="0"/>
              <a:ea typeface="Times New Roman" panose="02020603050405020304" pitchFamily="18" charset="0"/>
            </a:endParaRPr>
          </a:p>
          <a:p>
            <a:pPr marL="457200" algn="just">
              <a:lnSpc>
                <a:spcPct val="115000"/>
              </a:lnSpc>
            </a:pPr>
            <a:r>
              <a:rPr lang="en-US" sz="2400" dirty="0">
                <a:effectLst/>
                <a:latin typeface="Times New Roman" panose="02020603050405020304" pitchFamily="18" charset="0"/>
                <a:ea typeface="Times New Roman" panose="02020603050405020304" pitchFamily="18" charset="0"/>
              </a:rPr>
              <a:t>4) Calculate the criterion function E, until the criterion function converges.</a:t>
            </a:r>
            <a:endParaRPr lang="en-IN" sz="2400" dirty="0">
              <a:effectLst/>
              <a:latin typeface="Times New Roman" panose="02020603050405020304" pitchFamily="18" charset="0"/>
              <a:ea typeface="Times New Roman" panose="02020603050405020304" pitchFamily="18" charset="0"/>
            </a:endParaRPr>
          </a:p>
          <a:p>
            <a:pPr algn="just">
              <a:lnSpc>
                <a:spcPct val="115000"/>
              </a:lnSpc>
            </a:pPr>
            <a:r>
              <a:rPr lang="en-US" sz="2400" dirty="0">
                <a:effectLst/>
                <a:latin typeface="Times New Roman" panose="02020603050405020304" pitchFamily="18" charset="0"/>
                <a:ea typeface="Times New Roman" panose="02020603050405020304" pitchFamily="18" charset="0"/>
              </a:rPr>
              <a:t>Usually, the K-mean algorithm criterion function adopts square error criterion, defined as: </a:t>
            </a:r>
            <a:endParaRPr lang="en-IN" sz="2400" dirty="0">
              <a:effectLst/>
              <a:latin typeface="Times New Roman" panose="02020603050405020304" pitchFamily="18" charset="0"/>
              <a:ea typeface="Times New Roman" panose="02020603050405020304" pitchFamily="18" charset="0"/>
            </a:endParaRPr>
          </a:p>
          <a:p>
            <a:pPr algn="just">
              <a:lnSpc>
                <a:spcPct val="115000"/>
              </a:lnSpc>
            </a:pPr>
            <a:r>
              <a:rPr lang="en-US" sz="2400" dirty="0">
                <a:effectLst/>
                <a:latin typeface="Times New Roman" panose="02020603050405020304" pitchFamily="18" charset="0"/>
                <a:ea typeface="Times New Roman" panose="02020603050405020304" pitchFamily="18" charset="0"/>
              </a:rPr>
              <a:t>		E =  ∑</a:t>
            </a:r>
            <a:r>
              <a:rPr lang="en-US" sz="2400" baseline="-25000" dirty="0" err="1">
                <a:effectLst/>
                <a:latin typeface="Times New Roman" panose="02020603050405020304" pitchFamily="18" charset="0"/>
                <a:ea typeface="Times New Roman" panose="02020603050405020304" pitchFamily="18" charset="0"/>
              </a:rPr>
              <a:t>i</a:t>
            </a:r>
            <a:r>
              <a:rPr lang="en-US" sz="2400" baseline="-25000" dirty="0">
                <a:effectLst/>
                <a:latin typeface="Times New Roman" panose="02020603050405020304" pitchFamily="18" charset="0"/>
                <a:ea typeface="Times New Roman" panose="02020603050405020304" pitchFamily="18" charset="0"/>
              </a:rPr>
              <a:t>=0</a:t>
            </a:r>
            <a:r>
              <a:rPr lang="en-US" sz="2400" baseline="30000" dirty="0">
                <a:effectLst/>
                <a:latin typeface="Times New Roman" panose="02020603050405020304" pitchFamily="18" charset="0"/>
                <a:ea typeface="Times New Roman" panose="02020603050405020304" pitchFamily="18" charset="0"/>
              </a:rPr>
              <a:t>k</a:t>
            </a:r>
            <a:r>
              <a:rPr lang="en-US" sz="2400" dirty="0">
                <a:effectLst/>
                <a:latin typeface="Times New Roman" panose="02020603050405020304" pitchFamily="18" charset="0"/>
                <a:ea typeface="Times New Roman" panose="02020603050405020304" pitchFamily="18" charset="0"/>
              </a:rPr>
              <a:t> ∑ </a:t>
            </a:r>
            <a:r>
              <a:rPr lang="en-US" sz="2400" baseline="-25000" dirty="0">
                <a:effectLst/>
                <a:latin typeface="Times New Roman" panose="02020603050405020304" pitchFamily="18" charset="0"/>
                <a:ea typeface="Times New Roman" panose="02020603050405020304" pitchFamily="18" charset="0"/>
              </a:rPr>
              <a:t>p </a:t>
            </a:r>
            <a:r>
              <a:rPr lang="en-US" sz="2400" baseline="-25000" dirty="0">
                <a:effectLst/>
                <a:latin typeface="Cambria Math" panose="02040503050406030204" pitchFamily="18" charset="0"/>
                <a:ea typeface="Times New Roman" panose="02020603050405020304" pitchFamily="18" charset="0"/>
              </a:rPr>
              <a:t>∊</a:t>
            </a:r>
            <a:r>
              <a:rPr lang="en-US" sz="2400" baseline="-25000" dirty="0">
                <a:effectLst/>
                <a:latin typeface="Times New Roman" panose="02020603050405020304" pitchFamily="18" charset="0"/>
                <a:ea typeface="Times New Roman" panose="02020603050405020304" pitchFamily="18" charset="0"/>
              </a:rPr>
              <a:t>Ci   </a:t>
            </a:r>
            <a:r>
              <a:rPr lang="en-US" sz="2400" dirty="0">
                <a:effectLst/>
                <a:latin typeface="Times New Roman" panose="02020603050405020304" pitchFamily="18" charset="0"/>
                <a:ea typeface="Times New Roman" panose="02020603050405020304" pitchFamily="18" charset="0"/>
              </a:rPr>
              <a:t>| p - m</a:t>
            </a:r>
            <a:r>
              <a:rPr lang="en-US" sz="2400" baseline="-25000" dirty="0">
                <a:effectLst/>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a:t>
            </a:r>
            <a:r>
              <a:rPr lang="en-US" sz="2400" baseline="30000" dirty="0">
                <a:effectLst/>
                <a:latin typeface="Times New Roman" panose="02020603050405020304" pitchFamily="18" charset="0"/>
                <a:ea typeface="Times New Roman" panose="02020603050405020304" pitchFamily="18" charset="0"/>
              </a:rPr>
              <a:t>2</a:t>
            </a:r>
            <a:endParaRPr lang="en-IN" sz="2400" dirty="0">
              <a:effectLst/>
              <a:latin typeface="Times New Roman" panose="02020603050405020304" pitchFamily="18" charset="0"/>
              <a:ea typeface="Times New Roman" panose="02020603050405020304" pitchFamily="18" charset="0"/>
            </a:endParaRPr>
          </a:p>
          <a:p>
            <a:pPr algn="just">
              <a:lnSpc>
                <a:spcPct val="115000"/>
              </a:lnSpc>
            </a:pPr>
            <a:r>
              <a:rPr lang="en-US" sz="2400" dirty="0">
                <a:effectLst/>
                <a:latin typeface="Times New Roman" panose="02020603050405020304" pitchFamily="18" charset="0"/>
                <a:ea typeface="Times New Roman" panose="02020603050405020304" pitchFamily="18" charset="0"/>
              </a:rPr>
              <a:t>In which, E is total square error of all the objects in the data cluster, p is given data object, mi is mean value of cluster Ci (p and m are both multi dimensional).</a:t>
            </a:r>
          </a:p>
          <a:p>
            <a:pPr algn="just">
              <a:lnSpc>
                <a:spcPct val="115000"/>
              </a:lnSpc>
            </a:pPr>
            <a:endParaRPr lang="en-US" sz="2400" dirty="0">
              <a:latin typeface="Times New Roman" panose="02020603050405020304" pitchFamily="18" charset="0"/>
              <a:ea typeface="Times New Roman" panose="02020603050405020304" pitchFamily="18" charset="0"/>
            </a:endParaRPr>
          </a:p>
          <a:p>
            <a:pPr algn="just">
              <a:lnSpc>
                <a:spcPct val="115000"/>
              </a:lnSpc>
            </a:pPr>
            <a:r>
              <a:rPr lang="en-US" sz="2400" dirty="0">
                <a:effectLst/>
                <a:latin typeface="Times New Roman" panose="02020603050405020304" pitchFamily="18" charset="0"/>
                <a:ea typeface="Times New Roman" panose="02020603050405020304" pitchFamily="18" charset="0"/>
              </a:rPr>
              <a:t>2)</a:t>
            </a:r>
            <a:r>
              <a:rPr lang="en-US" sz="2400" dirty="0">
                <a:solidFill>
                  <a:srgbClr val="FFFF00"/>
                </a:solidFill>
                <a:effectLst/>
                <a:latin typeface="Times New Roman" panose="02020603050405020304" pitchFamily="18" charset="0"/>
                <a:ea typeface="Times New Roman" panose="02020603050405020304" pitchFamily="18" charset="0"/>
              </a:rPr>
              <a:t>Agglomerative hierarchical clustering </a:t>
            </a:r>
            <a:r>
              <a:rPr lang="en-US" sz="2400" dirty="0">
                <a:effectLst/>
                <a:latin typeface="Times New Roman" panose="02020603050405020304" pitchFamily="18" charset="0"/>
                <a:ea typeface="Times New Roman" panose="02020603050405020304" pitchFamily="18" charset="0"/>
              </a:rPr>
              <a:t>:</a:t>
            </a:r>
          </a:p>
          <a:p>
            <a:pPr algn="just">
              <a:lnSpc>
                <a:spcPct val="115000"/>
              </a:lnSpc>
            </a:pPr>
            <a:r>
              <a:rPr lang="en-US" sz="2400" dirty="0">
                <a:solidFill>
                  <a:schemeClr val="bg1"/>
                </a:solidFill>
                <a:effectLst/>
                <a:latin typeface="Times New Roman" panose="02020603050405020304" pitchFamily="18" charset="0"/>
                <a:ea typeface="Times New Roman" panose="02020603050405020304" pitchFamily="18" charset="0"/>
              </a:rPr>
              <a:t>The Agglomerative clustering is the most common type of hierarchical clustering used to group objects in clusters based on their similarity. The algorithm starts by treating each object as a singleton cluster. Next, pairs of clusters are successively merged until all clusters have been merged into one big cluster containing all objects. </a:t>
            </a:r>
          </a:p>
          <a:p>
            <a:pPr algn="just">
              <a:lnSpc>
                <a:spcPct val="115000"/>
              </a:lnSpc>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302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175771-C597-4D9D-A901-749CAD1A94D6}"/>
              </a:ext>
            </a:extLst>
          </p:cNvPr>
          <p:cNvSpPr txBox="1"/>
          <p:nvPr/>
        </p:nvSpPr>
        <p:spPr>
          <a:xfrm>
            <a:off x="1272540" y="406738"/>
            <a:ext cx="9944100" cy="3859518"/>
          </a:xfrm>
          <a:prstGeom prst="rect">
            <a:avLst/>
          </a:prstGeom>
          <a:noFill/>
        </p:spPr>
        <p:txBody>
          <a:bodyPr wrap="square">
            <a:spAutoFit/>
          </a:bodyPr>
          <a:lstStyle/>
          <a:p>
            <a:pPr algn="just">
              <a:lnSpc>
                <a:spcPct val="115000"/>
              </a:lnSpc>
            </a:pPr>
            <a:r>
              <a:rPr lang="en-US" sz="2400" dirty="0">
                <a:effectLst/>
                <a:latin typeface="Times New Roman" panose="02020603050405020304" pitchFamily="18" charset="0"/>
                <a:ea typeface="Times New Roman" panose="02020603050405020304" pitchFamily="18" charset="0"/>
              </a:rPr>
              <a:t>Algorithm:</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rPr>
              <a:t>Begin initialize c, c1 = n, Di = {xi}, </a:t>
            </a:r>
            <a:r>
              <a:rPr lang="en-IN" sz="2400" dirty="0" err="1">
                <a:effectLst/>
                <a:latin typeface="Times New Roman" panose="02020603050405020304" pitchFamily="18" charset="0"/>
                <a:ea typeface="Times New Roman" panose="02020603050405020304" pitchFamily="18" charset="0"/>
              </a:rPr>
              <a:t>i</a:t>
            </a:r>
            <a:r>
              <a:rPr lang="en-IN" sz="2400" dirty="0">
                <a:effectLst/>
                <a:latin typeface="Times New Roman" panose="02020603050405020304" pitchFamily="18" charset="0"/>
                <a:ea typeface="Times New Roman" panose="02020603050405020304" pitchFamily="18" charset="0"/>
              </a:rPr>
              <a:t> = 1,…,n ‘</a:t>
            </a:r>
          </a:p>
          <a:p>
            <a:pPr marL="342900" lvl="0" indent="-342900" algn="just">
              <a:lnSpc>
                <a:spcPct val="115000"/>
              </a:lnSpc>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rPr>
              <a:t>Do c1 = c1 – 1</a:t>
            </a:r>
          </a:p>
          <a:p>
            <a:pPr marL="342900" lvl="0" indent="-342900" algn="just">
              <a:lnSpc>
                <a:spcPct val="115000"/>
              </a:lnSpc>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rPr>
              <a:t>Find nearest clusters, say, Di and </a:t>
            </a:r>
            <a:r>
              <a:rPr lang="en-IN" sz="2400" dirty="0" err="1">
                <a:effectLst/>
                <a:latin typeface="Times New Roman" panose="02020603050405020304" pitchFamily="18" charset="0"/>
                <a:ea typeface="Times New Roman" panose="02020603050405020304" pitchFamily="18" charset="0"/>
              </a:rPr>
              <a:t>Dj</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rPr>
              <a:t>Merge Di and </a:t>
            </a:r>
            <a:r>
              <a:rPr lang="en-IN" sz="2400" dirty="0" err="1">
                <a:effectLst/>
                <a:latin typeface="Times New Roman" panose="02020603050405020304" pitchFamily="18" charset="0"/>
                <a:ea typeface="Times New Roman" panose="02020603050405020304" pitchFamily="18" charset="0"/>
              </a:rPr>
              <a:t>Dj</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rPr>
              <a:t>Until c = c1</a:t>
            </a:r>
          </a:p>
          <a:p>
            <a:pPr marL="342900" lvl="0" indent="-342900" algn="just">
              <a:lnSpc>
                <a:spcPct val="115000"/>
              </a:lnSpc>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rPr>
              <a:t>Return c clusters</a:t>
            </a:r>
          </a:p>
          <a:p>
            <a:pPr marL="342900" lvl="0" indent="-342900" algn="just">
              <a:lnSpc>
                <a:spcPct val="115000"/>
              </a:lnSpc>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rPr>
              <a:t>End</a:t>
            </a:r>
          </a:p>
          <a:p>
            <a:endParaRPr lang="en-IN" sz="2400" dirty="0"/>
          </a:p>
        </p:txBody>
      </p:sp>
    </p:spTree>
    <p:extLst>
      <p:ext uri="{BB962C8B-B14F-4D97-AF65-F5344CB8AC3E}">
        <p14:creationId xmlns:p14="http://schemas.microsoft.com/office/powerpoint/2010/main" val="287154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2CED5AA2-3A85-45D5-BB8F-132FD0B1E975}"/>
              </a:ext>
            </a:extLst>
          </p:cNvPr>
          <p:cNvPicPr>
            <a:picLocks noChangeAspect="1"/>
          </p:cNvPicPr>
          <p:nvPr/>
        </p:nvPicPr>
        <p:blipFill>
          <a:blip r:embed="rId2"/>
          <a:stretch>
            <a:fillRect/>
          </a:stretch>
        </p:blipFill>
        <p:spPr>
          <a:xfrm>
            <a:off x="795569" y="1440597"/>
            <a:ext cx="10586507" cy="3969938"/>
          </a:xfrm>
          <a:prstGeom prst="rect">
            <a:avLst/>
          </a:prstGeom>
        </p:spPr>
      </p:pic>
      <p:sp>
        <p:nvSpPr>
          <p:cNvPr id="6" name="TextBox 5">
            <a:extLst>
              <a:ext uri="{FF2B5EF4-FFF2-40B4-BE49-F238E27FC236}">
                <a16:creationId xmlns:a16="http://schemas.microsoft.com/office/drawing/2014/main" id="{6E5B11DC-488E-498A-B49D-E7E6B94418C1}"/>
              </a:ext>
            </a:extLst>
          </p:cNvPr>
          <p:cNvSpPr txBox="1"/>
          <p:nvPr/>
        </p:nvSpPr>
        <p:spPr>
          <a:xfrm>
            <a:off x="471489" y="291267"/>
            <a:ext cx="11034712" cy="14279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spcAft>
                <a:spcPts val="1000"/>
              </a:spcAft>
              <a:buClr>
                <a:schemeClr val="tx1"/>
              </a:buClr>
              <a:buSzPct val="100000"/>
            </a:pPr>
            <a:endParaRPr lang="en-US" sz="2800" dirty="0">
              <a:latin typeface="Times New Roman"/>
              <a:cs typeface="Times New Roman"/>
            </a:endParaRPr>
          </a:p>
        </p:txBody>
      </p:sp>
      <p:sp>
        <p:nvSpPr>
          <p:cNvPr id="4" name="TextBox 3">
            <a:extLst>
              <a:ext uri="{FF2B5EF4-FFF2-40B4-BE49-F238E27FC236}">
                <a16:creationId xmlns:a16="http://schemas.microsoft.com/office/drawing/2014/main" id="{5D1DC170-EAB1-45BA-9448-F3793ED49C39}"/>
              </a:ext>
            </a:extLst>
          </p:cNvPr>
          <p:cNvSpPr txBox="1"/>
          <p:nvPr/>
        </p:nvSpPr>
        <p:spPr>
          <a:xfrm>
            <a:off x="6981463" y="-648182"/>
            <a:ext cx="5135299" cy="2867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558AB7E1-0DDC-4AEF-88E6-0864E897C832}"/>
              </a:ext>
            </a:extLst>
          </p:cNvPr>
          <p:cNvSpPr txBox="1"/>
          <p:nvPr/>
        </p:nvSpPr>
        <p:spPr>
          <a:xfrm>
            <a:off x="4867275" y="334327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9" name="TextBox 8">
            <a:extLst>
              <a:ext uri="{FF2B5EF4-FFF2-40B4-BE49-F238E27FC236}">
                <a16:creationId xmlns:a16="http://schemas.microsoft.com/office/drawing/2014/main" id="{953559D9-B2B7-48DB-9F2F-A261DF6FFF51}"/>
              </a:ext>
            </a:extLst>
          </p:cNvPr>
          <p:cNvSpPr txBox="1"/>
          <p:nvPr/>
        </p:nvSpPr>
        <p:spPr>
          <a:xfrm>
            <a:off x="5295900" y="37718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Rectangle 2">
            <a:extLst>
              <a:ext uri="{FF2B5EF4-FFF2-40B4-BE49-F238E27FC236}">
                <a16:creationId xmlns:a16="http://schemas.microsoft.com/office/drawing/2014/main" id="{34E3D8DD-7547-4762-BDEC-F01D1039516D}"/>
              </a:ext>
            </a:extLst>
          </p:cNvPr>
          <p:cNvSpPr/>
          <p:nvPr/>
        </p:nvSpPr>
        <p:spPr>
          <a:xfrm>
            <a:off x="685799" y="291267"/>
            <a:ext cx="4932890"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WORK FLOW</a:t>
            </a:r>
          </a:p>
        </p:txBody>
      </p:sp>
    </p:spTree>
    <p:extLst>
      <p:ext uri="{BB962C8B-B14F-4D97-AF65-F5344CB8AC3E}">
        <p14:creationId xmlns:p14="http://schemas.microsoft.com/office/powerpoint/2010/main" val="116262029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1551</Words>
  <Application>Microsoft Office PowerPoint</Application>
  <PresentationFormat>Widescreen</PresentationFormat>
  <Paragraphs>99</Paragraphs>
  <Slides>15</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Cambria Math</vt:lpstr>
      <vt:lpstr>Century Gothic</vt:lpstr>
      <vt:lpstr>Century Gothic (Body)</vt:lpstr>
      <vt:lpstr>Gill Sans MT</vt:lpstr>
      <vt:lpstr>Lucida Sans Unicode (Headings)</vt:lpstr>
      <vt:lpstr>Times New Roman</vt:lpstr>
      <vt:lpstr>Wingdings 3</vt:lpstr>
      <vt:lpstr>Slice</vt:lpstr>
      <vt:lpstr>Gallery</vt:lpstr>
      <vt:lpstr>PowerPoint Presentation</vt:lpstr>
      <vt:lpstr>DRUG DISCOVERY (COMPOUND SIMILARITY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Mukhee Jyothsna</cp:lastModifiedBy>
  <cp:revision>764</cp:revision>
  <dcterms:created xsi:type="dcterms:W3CDTF">2022-02-27T03:08:01Z</dcterms:created>
  <dcterms:modified xsi:type="dcterms:W3CDTF">2022-03-04T12:35:24Z</dcterms:modified>
</cp:coreProperties>
</file>