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39"/>
  </p:notesMasterIdLst>
  <p:sldIdLst>
    <p:sldId id="278" r:id="rId5"/>
    <p:sldId id="279" r:id="rId6"/>
    <p:sldId id="308" r:id="rId7"/>
    <p:sldId id="280" r:id="rId8"/>
    <p:sldId id="309" r:id="rId9"/>
    <p:sldId id="282" r:id="rId10"/>
    <p:sldId id="283" r:id="rId11"/>
    <p:sldId id="284" r:id="rId12"/>
    <p:sldId id="285" r:id="rId13"/>
    <p:sldId id="306" r:id="rId14"/>
    <p:sldId id="286" r:id="rId15"/>
    <p:sldId id="288" r:id="rId16"/>
    <p:sldId id="296" r:id="rId17"/>
    <p:sldId id="289" r:id="rId18"/>
    <p:sldId id="303" r:id="rId19"/>
    <p:sldId id="297" r:id="rId20"/>
    <p:sldId id="290" r:id="rId21"/>
    <p:sldId id="305" r:id="rId22"/>
    <p:sldId id="298" r:id="rId23"/>
    <p:sldId id="292" r:id="rId24"/>
    <p:sldId id="300" r:id="rId25"/>
    <p:sldId id="293" r:id="rId26"/>
    <p:sldId id="302" r:id="rId27"/>
    <p:sldId id="291" r:id="rId28"/>
    <p:sldId id="299" r:id="rId29"/>
    <p:sldId id="294" r:id="rId30"/>
    <p:sldId id="307" r:id="rId31"/>
    <p:sldId id="301" r:id="rId32"/>
    <p:sldId id="310" r:id="rId33"/>
    <p:sldId id="311" r:id="rId34"/>
    <p:sldId id="313" r:id="rId35"/>
    <p:sldId id="314" r:id="rId36"/>
    <p:sldId id="295" r:id="rId37"/>
    <p:sldId id="312"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405" autoAdjust="0"/>
    <p:restoredTop sz="94619" autoAdjust="0"/>
  </p:normalViewPr>
  <p:slideViewPr>
    <p:cSldViewPr snapToGrid="0">
      <p:cViewPr varScale="1">
        <p:scale>
          <a:sx n="82" d="100"/>
          <a:sy n="82" d="100"/>
        </p:scale>
        <p:origin x="653"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notesMaster" Target="notesMasters/notesMaster1.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D01546-198A-4195-BCF8-F0FF54C90E5E}" type="datetimeFigureOut">
              <a:rPr lang="en-US" smtClean="0"/>
              <a:t>11/26/2021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6DE88F-1F85-4A27-9D34-D74A50E7B0DA}" type="slidenum">
              <a:rPr lang="en-US" smtClean="0"/>
              <a:t>‹#›</a:t>
            </a:fld>
            <a:endParaRPr lang="en-US" dirty="0"/>
          </a:p>
        </p:txBody>
      </p:sp>
    </p:spTree>
    <p:extLst>
      <p:ext uri="{BB962C8B-B14F-4D97-AF65-F5344CB8AC3E}">
        <p14:creationId xmlns:p14="http://schemas.microsoft.com/office/powerpoint/2010/main" val="37300918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578475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11/26/2021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1507467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11/26/2021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09502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11/26/2021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53850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11/26/2021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7752911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11/26/2021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450925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11/26/2021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326478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11/26/2021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93254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11/26/2021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4865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11/26/2021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84640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11/26/2021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88205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11/26/2021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35120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11/26/2021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9094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11/26/2021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55130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11/26/2021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793556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11/26/2021</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30567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11/26/2021</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85897835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 Id="rId5" Type="http://schemas.openxmlformats.org/officeDocument/2006/relationships/image" Target="../media/image7.png"/><Relationship Id="rId4" Type="http://schemas.openxmlformats.org/officeDocument/2006/relationships/image" Target="../media/image6.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hemeOverride" Target="../theme/themeOverride2.xml"/><Relationship Id="rId6" Type="http://schemas.openxmlformats.org/officeDocument/2006/relationships/image" Target="../media/image9.png"/><Relationship Id="rId5" Type="http://schemas.openxmlformats.org/officeDocument/2006/relationships/image" Target="../media/image8.jpeg"/><Relationship Id="rId4" Type="http://schemas.openxmlformats.org/officeDocument/2006/relationships/image" Target="../media/image1.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3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hyperlink" Target="https://www.geeksforgeeks.org/computer-organization-and-architecture-pipelining-set-1-execution-stages-and-throughput/"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8A1C807-B9AD-4C9B-BF9F-60F03428998E}"/>
              </a:ext>
              <a:ext uri="{C183D7F6-B498-43B3-948B-1728B52AA6E4}">
                <adec:decorative xmlns:adec="http://schemas.microsoft.com/office/drawing/2017/decorative" val="1"/>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1" y="10"/>
            <a:ext cx="12192001" cy="6857990"/>
          </a:xfrm>
          <a:prstGeom prst="rect">
            <a:avLst/>
          </a:prstGeom>
          <a:ln>
            <a:noFill/>
          </a:ln>
          <a:effectLst>
            <a:outerShdw blurRad="292100" dist="139700" dir="2700000" algn="tl" rotWithShape="0">
              <a:srgbClr val="333333">
                <a:alpha val="65000"/>
              </a:srgbClr>
            </a:outerShdw>
          </a:effectLst>
        </p:spPr>
      </p:pic>
      <p:sp useBgFill="1">
        <p:nvSpPr>
          <p:cNvPr id="103" name="Freeform 5">
            <a:extLst>
              <a:ext uri="{FF2B5EF4-FFF2-40B4-BE49-F238E27FC236}">
                <a16:creationId xmlns:a16="http://schemas.microsoft.com/office/drawing/2014/main" id="{FE469E50-3893-4ED6-92BA-2985C32B0C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7131809" y="1385982"/>
            <a:ext cx="4031414"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sp>
        <p:nvSpPr>
          <p:cNvPr id="6" name="Rectangle 5">
            <a:extLst>
              <a:ext uri="{FF2B5EF4-FFF2-40B4-BE49-F238E27FC236}">
                <a16:creationId xmlns:a16="http://schemas.microsoft.com/office/drawing/2014/main" id="{1DDE6497-87FC-4C12-BB25-73A4F144C73B}"/>
              </a:ext>
            </a:extLst>
          </p:cNvPr>
          <p:cNvSpPr/>
          <p:nvPr/>
        </p:nvSpPr>
        <p:spPr>
          <a:xfrm>
            <a:off x="338353" y="1231122"/>
            <a:ext cx="6377390" cy="2800767"/>
          </a:xfrm>
          <a:prstGeom prst="rect">
            <a:avLst/>
          </a:prstGeom>
          <a:solidFill>
            <a:srgbClr val="DFDCD7"/>
          </a:solidFill>
        </p:spPr>
        <p:txBody>
          <a:bodyPr wrap="square" lIns="91440" tIns="45720" rIns="91440" bIns="45720">
            <a:spAutoFit/>
          </a:bodyPr>
          <a:lstStyle/>
          <a:p>
            <a:pPr algn="ctr"/>
            <a:r>
              <a:rPr lang="en-US" sz="2800" i="1" dirty="0">
                <a:ln w="0"/>
                <a:solidFill>
                  <a:schemeClr val="bg1">
                    <a:lumMod val="65000"/>
                    <a:lumOff val="35000"/>
                  </a:schemeClr>
                </a:solidFill>
                <a:effectLst>
                  <a:outerShdw blurRad="38100" dist="19050" dir="2700000" algn="tl" rotWithShape="0">
                    <a:schemeClr val="dk1">
                      <a:alpha val="40000"/>
                    </a:schemeClr>
                  </a:outerShdw>
                </a:effectLst>
              </a:rPr>
              <a:t>CSN 221</a:t>
            </a:r>
            <a:r>
              <a:rPr lang="en-US" sz="2400" b="0" i="1" cap="none" spc="0" dirty="0">
                <a:ln w="0"/>
                <a:solidFill>
                  <a:schemeClr val="bg1">
                    <a:lumMod val="65000"/>
                    <a:lumOff val="35000"/>
                  </a:schemeClr>
                </a:solidFill>
                <a:effectLst>
                  <a:outerShdw blurRad="38100" dist="19050" dir="2700000" algn="tl" rotWithShape="0">
                    <a:schemeClr val="dk1">
                      <a:alpha val="40000"/>
                    </a:schemeClr>
                  </a:outerShdw>
                </a:effectLst>
              </a:rPr>
              <a:t>: COMPUTER ARCHITECTURE AND MICROPROCESSOR</a:t>
            </a:r>
            <a:endParaRPr lang="en-US" sz="2800" b="0" i="1" cap="none" spc="0" dirty="0">
              <a:ln w="0"/>
              <a:solidFill>
                <a:schemeClr val="bg1">
                  <a:lumMod val="65000"/>
                  <a:lumOff val="35000"/>
                </a:schemeClr>
              </a:solidFill>
              <a:effectLst>
                <a:outerShdw blurRad="38100" dist="19050" dir="2700000" algn="tl" rotWithShape="0">
                  <a:schemeClr val="dk1">
                    <a:alpha val="40000"/>
                  </a:schemeClr>
                </a:outerShdw>
              </a:effectLst>
            </a:endParaRPr>
          </a:p>
          <a:p>
            <a:pPr algn="ctr"/>
            <a:endParaRPr lang="en-US" sz="3200" i="0" u="none" strike="noStrike" baseline="0" dirty="0">
              <a:ln w="0"/>
              <a:effectLst>
                <a:outerShdw blurRad="38100" dist="19050" dir="2700000" algn="tl" rotWithShape="0">
                  <a:schemeClr val="dk1">
                    <a:alpha val="40000"/>
                  </a:schemeClr>
                </a:outerShdw>
              </a:effectLst>
              <a:latin typeface="Times New Roman" panose="02020603050405020304" pitchFamily="18" charset="0"/>
            </a:endParaRPr>
          </a:p>
          <a:p>
            <a:pPr algn="ctr"/>
            <a:r>
              <a:rPr lang="en-US" sz="4800" b="0" cap="none" spc="0" dirty="0">
                <a:ln w="0"/>
                <a:solidFill>
                  <a:schemeClr val="bg1">
                    <a:lumMod val="65000"/>
                    <a:lumOff val="35000"/>
                  </a:schemeClr>
                </a:solidFill>
                <a:effectLst/>
              </a:rPr>
              <a:t>PROJECT 3 : </a:t>
            </a:r>
          </a:p>
          <a:p>
            <a:pPr algn="ctr"/>
            <a:r>
              <a:rPr lang="en-US" sz="4400" dirty="0">
                <a:ln w="0"/>
                <a:solidFill>
                  <a:schemeClr val="bg1">
                    <a:lumMod val="65000"/>
                    <a:lumOff val="35000"/>
                  </a:schemeClr>
                </a:solidFill>
              </a:rPr>
              <a:t>SimpleRISC PROCESSOR</a:t>
            </a:r>
            <a:endParaRPr lang="en-US" sz="4400" b="0" cap="none" spc="0" dirty="0">
              <a:ln w="0"/>
              <a:solidFill>
                <a:schemeClr val="bg1">
                  <a:lumMod val="65000"/>
                  <a:lumOff val="35000"/>
                </a:schemeClr>
              </a:solidFill>
              <a:effectLst/>
            </a:endParaRPr>
          </a:p>
        </p:txBody>
      </p:sp>
      <p:sp>
        <p:nvSpPr>
          <p:cNvPr id="7" name="CustomShape 1">
            <a:extLst>
              <a:ext uri="{FF2B5EF4-FFF2-40B4-BE49-F238E27FC236}">
                <a16:creationId xmlns:a16="http://schemas.microsoft.com/office/drawing/2014/main" id="{545D4402-E437-45BE-B357-978EF1C66096}"/>
              </a:ext>
            </a:extLst>
          </p:cNvPr>
          <p:cNvSpPr/>
          <p:nvPr/>
        </p:nvSpPr>
        <p:spPr>
          <a:xfrm rot="5400000">
            <a:off x="6478464" y="1126466"/>
            <a:ext cx="5730025" cy="4793503"/>
          </a:xfrm>
          <a:custGeom>
            <a:avLst/>
            <a:gdLst/>
            <a:ahLst/>
            <a:cxnLst/>
            <a:rect l="l" t="t"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blipFill rotWithShape="0">
            <a:blip r:embed="rId5"/>
            <a:stretch>
              <a:fillRect/>
            </a:stretch>
          </a:blipFill>
          <a:ln>
            <a:noFill/>
          </a:ln>
          <a:effectLst>
            <a:outerShdw blurRad="50800" dist="38160" dir="5400000" algn="tl" rotWithShape="0">
              <a:srgbClr val="000000">
                <a:alpha val="43000"/>
              </a:srgbClr>
            </a:outerShdw>
          </a:effectLst>
        </p:spPr>
        <p:style>
          <a:lnRef idx="0">
            <a:scrgbClr r="0" g="0" b="0"/>
          </a:lnRef>
          <a:fillRef idx="0">
            <a:scrgbClr r="0" g="0" b="0"/>
          </a:fillRef>
          <a:effectRef idx="0">
            <a:scrgbClr r="0" g="0" b="0"/>
          </a:effectRef>
          <a:fontRef idx="minor"/>
        </p:style>
        <p:txBody>
          <a:bodyPr/>
          <a:lstStyle/>
          <a:p>
            <a:endParaRPr lang="en-IN" dirty="0"/>
          </a:p>
        </p:txBody>
      </p:sp>
      <p:sp>
        <p:nvSpPr>
          <p:cNvPr id="11" name="Rectangle 10">
            <a:extLst>
              <a:ext uri="{FF2B5EF4-FFF2-40B4-BE49-F238E27FC236}">
                <a16:creationId xmlns:a16="http://schemas.microsoft.com/office/drawing/2014/main" id="{27800DF6-DDB7-4E26-A8AF-4E2E9E1A3234}"/>
              </a:ext>
            </a:extLst>
          </p:cNvPr>
          <p:cNvSpPr/>
          <p:nvPr/>
        </p:nvSpPr>
        <p:spPr>
          <a:xfrm>
            <a:off x="7581974" y="849286"/>
            <a:ext cx="3592395" cy="800219"/>
          </a:xfrm>
          <a:prstGeom prst="rect">
            <a:avLst/>
          </a:prstGeom>
          <a:noFill/>
        </p:spPr>
        <p:txBody>
          <a:bodyPr wrap="none" lIns="91440" tIns="45720" rIns="91440" bIns="45720">
            <a:spAutoFit/>
          </a:bodyPr>
          <a:lstStyle/>
          <a:p>
            <a:pPr algn="ctr"/>
            <a:r>
              <a:rPr lang="en-US" sz="4600" i="1" dirty="0">
                <a:ln w="0"/>
                <a:latin typeface="+mj-lt"/>
              </a:rPr>
              <a:t>G</a:t>
            </a:r>
            <a:r>
              <a:rPr lang="en-US" sz="4600" i="1" cap="none" spc="0" dirty="0">
                <a:ln w="0"/>
                <a:effectLst/>
                <a:latin typeface="+mj-lt"/>
              </a:rPr>
              <a:t>roup </a:t>
            </a:r>
            <a:r>
              <a:rPr lang="en-US" sz="4600" i="1" dirty="0">
                <a:ln w="0"/>
                <a:latin typeface="+mj-lt"/>
              </a:rPr>
              <a:t>M</a:t>
            </a:r>
            <a:r>
              <a:rPr lang="en-US" sz="4600" i="1" cap="none" spc="0" dirty="0">
                <a:ln w="0"/>
                <a:effectLst/>
                <a:latin typeface="+mj-lt"/>
              </a:rPr>
              <a:t>embers</a:t>
            </a:r>
          </a:p>
        </p:txBody>
      </p:sp>
      <p:sp>
        <p:nvSpPr>
          <p:cNvPr id="13" name="Rectangle 12">
            <a:extLst>
              <a:ext uri="{FF2B5EF4-FFF2-40B4-BE49-F238E27FC236}">
                <a16:creationId xmlns:a16="http://schemas.microsoft.com/office/drawing/2014/main" id="{63DB85A4-8A04-4EBD-915D-87E3B71FCA3C}"/>
              </a:ext>
            </a:extLst>
          </p:cNvPr>
          <p:cNvSpPr/>
          <p:nvPr/>
        </p:nvSpPr>
        <p:spPr>
          <a:xfrm>
            <a:off x="7168383" y="2159696"/>
            <a:ext cx="4571845" cy="3477875"/>
          </a:xfrm>
          <a:prstGeom prst="rect">
            <a:avLst/>
          </a:prstGeom>
          <a:noFill/>
        </p:spPr>
        <p:txBody>
          <a:bodyPr wrap="square" lIns="91440" tIns="45720" rIns="91440" bIns="45720">
            <a:spAutoFit/>
          </a:bodyPr>
          <a:lstStyle/>
          <a:p>
            <a:pPr marL="342900" indent="-342900">
              <a:buFont typeface="Wingdings" panose="05000000000000000000" pitchFamily="2" charset="2"/>
              <a:buChar char="§"/>
            </a:pPr>
            <a:r>
              <a:rPr lang="en-US" sz="2200" dirty="0">
                <a:ln w="0"/>
                <a:solidFill>
                  <a:schemeClr val="tx2">
                    <a:lumMod val="20000"/>
                    <a:lumOff val="80000"/>
                  </a:schemeClr>
                </a:solidFill>
                <a:latin typeface="Goudy Old Style" panose="02020502050305020303" pitchFamily="18" charset="0"/>
              </a:rPr>
              <a:t>Aniket Umesh Kathare (</a:t>
            </a:r>
            <a:r>
              <a:rPr lang="en-US" sz="2200" dirty="0">
                <a:ln w="0"/>
                <a:solidFill>
                  <a:srgbClr val="00B0F0"/>
                </a:solidFill>
                <a:latin typeface="Goudy Old Style" panose="02020502050305020303" pitchFamily="18" charset="0"/>
              </a:rPr>
              <a:t>20114010</a:t>
            </a:r>
            <a:r>
              <a:rPr lang="en-US" sz="2200" dirty="0">
                <a:ln w="0"/>
                <a:solidFill>
                  <a:schemeClr val="tx2">
                    <a:lumMod val="20000"/>
                    <a:lumOff val="80000"/>
                  </a:schemeClr>
                </a:solidFill>
                <a:latin typeface="Goudy Old Style" panose="02020502050305020303" pitchFamily="18" charset="0"/>
              </a:rPr>
              <a:t>)</a:t>
            </a:r>
          </a:p>
          <a:p>
            <a:pPr marL="342900" indent="-342900">
              <a:buFont typeface="Wingdings" panose="05000000000000000000" pitchFamily="2" charset="2"/>
              <a:buChar char="§"/>
            </a:pPr>
            <a:r>
              <a:rPr lang="en-US" sz="2200" dirty="0">
                <a:ln w="0"/>
                <a:solidFill>
                  <a:schemeClr val="tx2">
                    <a:lumMod val="20000"/>
                    <a:lumOff val="80000"/>
                  </a:schemeClr>
                </a:solidFill>
                <a:latin typeface="Goudy Old Style" panose="02020502050305020303" pitchFamily="18" charset="0"/>
              </a:rPr>
              <a:t>Arnav Vyas (</a:t>
            </a:r>
            <a:r>
              <a:rPr lang="en-US" sz="2200" dirty="0">
                <a:ln w="0"/>
                <a:solidFill>
                  <a:srgbClr val="00B0F0"/>
                </a:solidFill>
                <a:latin typeface="Goudy Old Style" panose="02020502050305020303" pitchFamily="18" charset="0"/>
              </a:rPr>
              <a:t>20114015</a:t>
            </a:r>
            <a:r>
              <a:rPr lang="en-US" sz="2200" dirty="0">
                <a:ln w="0"/>
                <a:solidFill>
                  <a:schemeClr val="tx2">
                    <a:lumMod val="20000"/>
                    <a:lumOff val="80000"/>
                  </a:schemeClr>
                </a:solidFill>
                <a:latin typeface="Goudy Old Style" panose="02020502050305020303" pitchFamily="18" charset="0"/>
              </a:rPr>
              <a:t>)</a:t>
            </a:r>
            <a:endParaRPr lang="en-US" sz="2200" b="0" cap="none" spc="0" dirty="0">
              <a:ln w="0"/>
              <a:solidFill>
                <a:schemeClr val="tx2">
                  <a:lumMod val="20000"/>
                  <a:lumOff val="80000"/>
                </a:schemeClr>
              </a:solidFill>
              <a:effectLst/>
              <a:latin typeface="Goudy Old Style" panose="02020502050305020303" pitchFamily="18" charset="0"/>
            </a:endParaRPr>
          </a:p>
          <a:p>
            <a:pPr marL="342900" indent="-342900">
              <a:buFont typeface="Wingdings" panose="05000000000000000000" pitchFamily="2" charset="2"/>
              <a:buChar char="§"/>
            </a:pPr>
            <a:r>
              <a:rPr lang="en-US" sz="2200" b="0" cap="none" spc="0" dirty="0">
                <a:ln w="0"/>
                <a:solidFill>
                  <a:schemeClr val="tx2">
                    <a:lumMod val="20000"/>
                    <a:lumOff val="80000"/>
                  </a:schemeClr>
                </a:solidFill>
                <a:effectLst/>
                <a:latin typeface="Goudy Old Style" panose="02020502050305020303" pitchFamily="18" charset="0"/>
              </a:rPr>
              <a:t>Deepak Tailor (</a:t>
            </a:r>
            <a:r>
              <a:rPr lang="en-US" sz="2200" b="0" cap="none" spc="0" dirty="0">
                <a:ln w="0"/>
                <a:solidFill>
                  <a:srgbClr val="00B0F0"/>
                </a:solidFill>
                <a:effectLst/>
                <a:latin typeface="Goudy Old Style" panose="02020502050305020303" pitchFamily="18" charset="0"/>
              </a:rPr>
              <a:t>20114029</a:t>
            </a:r>
            <a:r>
              <a:rPr lang="en-US" sz="2200" b="0" cap="none" spc="0" dirty="0">
                <a:ln w="0"/>
                <a:solidFill>
                  <a:schemeClr val="tx2">
                    <a:lumMod val="20000"/>
                    <a:lumOff val="80000"/>
                  </a:schemeClr>
                </a:solidFill>
                <a:effectLst/>
                <a:latin typeface="Goudy Old Style" panose="02020502050305020303" pitchFamily="18" charset="0"/>
              </a:rPr>
              <a:t>)</a:t>
            </a:r>
          </a:p>
          <a:p>
            <a:pPr marL="342900" indent="-342900">
              <a:buFont typeface="Wingdings" panose="05000000000000000000" pitchFamily="2" charset="2"/>
              <a:buChar char="§"/>
            </a:pPr>
            <a:r>
              <a:rPr lang="en-US" sz="2200" dirty="0">
                <a:ln w="0"/>
                <a:solidFill>
                  <a:schemeClr val="tx2">
                    <a:lumMod val="20000"/>
                    <a:lumOff val="80000"/>
                  </a:schemeClr>
                </a:solidFill>
                <a:latin typeface="Goudy Old Style" panose="02020502050305020303" pitchFamily="18" charset="0"/>
              </a:rPr>
              <a:t>Deepesh Garg (</a:t>
            </a:r>
            <a:r>
              <a:rPr lang="en-US" sz="2200" dirty="0">
                <a:ln w="0"/>
                <a:solidFill>
                  <a:srgbClr val="00B0F0"/>
                </a:solidFill>
                <a:latin typeface="Goudy Old Style" panose="02020502050305020303" pitchFamily="18" charset="0"/>
              </a:rPr>
              <a:t>20114032</a:t>
            </a:r>
            <a:r>
              <a:rPr lang="en-US" sz="2200" dirty="0">
                <a:ln w="0"/>
                <a:solidFill>
                  <a:schemeClr val="tx2">
                    <a:lumMod val="20000"/>
                    <a:lumOff val="80000"/>
                  </a:schemeClr>
                </a:solidFill>
                <a:latin typeface="Goudy Old Style" panose="02020502050305020303" pitchFamily="18" charset="0"/>
              </a:rPr>
              <a:t>)</a:t>
            </a:r>
          </a:p>
          <a:p>
            <a:pPr marL="342900" indent="-342900">
              <a:buFont typeface="Wingdings" panose="05000000000000000000" pitchFamily="2" charset="2"/>
              <a:buChar char="§"/>
            </a:pPr>
            <a:r>
              <a:rPr lang="en-US" sz="2200" b="0" cap="none" spc="0" dirty="0">
                <a:ln w="0"/>
                <a:solidFill>
                  <a:schemeClr val="tx2">
                    <a:lumMod val="20000"/>
                    <a:lumOff val="80000"/>
                  </a:schemeClr>
                </a:solidFill>
                <a:effectLst/>
                <a:latin typeface="Goudy Old Style" panose="02020502050305020303" pitchFamily="18" charset="0"/>
              </a:rPr>
              <a:t>Dighiya Sanidhya Ramjiprasad </a:t>
            </a:r>
            <a:r>
              <a:rPr lang="en-US" sz="2200" dirty="0">
                <a:ln w="0"/>
                <a:solidFill>
                  <a:schemeClr val="tx2">
                    <a:lumMod val="20000"/>
                    <a:lumOff val="80000"/>
                  </a:schemeClr>
                </a:solidFill>
                <a:latin typeface="Goudy Old Style" panose="02020502050305020303" pitchFamily="18" charset="0"/>
              </a:rPr>
              <a:t>(</a:t>
            </a:r>
            <a:r>
              <a:rPr lang="en-US" sz="2200" dirty="0">
                <a:ln w="0"/>
                <a:solidFill>
                  <a:srgbClr val="00B0F0"/>
                </a:solidFill>
                <a:latin typeface="Goudy Old Style" panose="02020502050305020303" pitchFamily="18" charset="0"/>
              </a:rPr>
              <a:t>20114035</a:t>
            </a:r>
            <a:r>
              <a:rPr lang="en-US" sz="2200" dirty="0">
                <a:ln w="0"/>
                <a:solidFill>
                  <a:schemeClr val="tx2">
                    <a:lumMod val="20000"/>
                    <a:lumOff val="80000"/>
                  </a:schemeClr>
                </a:solidFill>
                <a:latin typeface="Goudy Old Style" panose="02020502050305020303" pitchFamily="18" charset="0"/>
              </a:rPr>
              <a:t>)</a:t>
            </a:r>
            <a:endParaRPr lang="en-US" sz="2200" b="0" cap="none" spc="0" dirty="0">
              <a:ln w="0"/>
              <a:solidFill>
                <a:schemeClr val="tx2">
                  <a:lumMod val="20000"/>
                  <a:lumOff val="80000"/>
                </a:schemeClr>
              </a:solidFill>
              <a:effectLst/>
              <a:latin typeface="Goudy Old Style" panose="02020502050305020303" pitchFamily="18" charset="0"/>
            </a:endParaRPr>
          </a:p>
          <a:p>
            <a:pPr marL="342900" indent="-342900">
              <a:buFont typeface="Wingdings" panose="05000000000000000000" pitchFamily="2" charset="2"/>
              <a:buChar char="§"/>
            </a:pPr>
            <a:r>
              <a:rPr lang="en-US" sz="2200" dirty="0">
                <a:ln w="0"/>
                <a:solidFill>
                  <a:schemeClr val="tx2">
                    <a:lumMod val="20000"/>
                    <a:lumOff val="80000"/>
                  </a:schemeClr>
                </a:solidFill>
                <a:latin typeface="Goudy Old Style" panose="02020502050305020303" pitchFamily="18" charset="0"/>
              </a:rPr>
              <a:t>Jyoti Chauhan (</a:t>
            </a:r>
            <a:r>
              <a:rPr lang="en-US" sz="2200" dirty="0">
                <a:ln w="0"/>
                <a:solidFill>
                  <a:srgbClr val="00B0F0"/>
                </a:solidFill>
                <a:latin typeface="Goudy Old Style" panose="02020502050305020303" pitchFamily="18" charset="0"/>
              </a:rPr>
              <a:t>20114042</a:t>
            </a:r>
            <a:r>
              <a:rPr lang="en-US" sz="2200" dirty="0">
                <a:ln w="0"/>
                <a:solidFill>
                  <a:schemeClr val="tx2">
                    <a:lumMod val="20000"/>
                    <a:lumOff val="80000"/>
                  </a:schemeClr>
                </a:solidFill>
                <a:latin typeface="Goudy Old Style" panose="02020502050305020303" pitchFamily="18" charset="0"/>
              </a:rPr>
              <a:t>)</a:t>
            </a:r>
          </a:p>
          <a:p>
            <a:pPr marL="342900" indent="-342900">
              <a:buFont typeface="Wingdings" panose="05000000000000000000" pitchFamily="2" charset="2"/>
              <a:buChar char="§"/>
            </a:pPr>
            <a:r>
              <a:rPr lang="en-US" sz="2200" b="0" cap="none" spc="0" dirty="0">
                <a:ln w="0"/>
                <a:solidFill>
                  <a:schemeClr val="tx2">
                    <a:lumMod val="20000"/>
                    <a:lumOff val="80000"/>
                  </a:schemeClr>
                </a:solidFill>
                <a:effectLst/>
                <a:latin typeface="Goudy Old Style" panose="02020502050305020303" pitchFamily="18" charset="0"/>
              </a:rPr>
              <a:t>Tippana Rajesh (</a:t>
            </a:r>
            <a:r>
              <a:rPr lang="en-US" sz="2200" b="0" cap="none" spc="0" dirty="0">
                <a:ln w="0"/>
                <a:solidFill>
                  <a:srgbClr val="00B0F0"/>
                </a:solidFill>
                <a:effectLst/>
                <a:latin typeface="Goudy Old Style" panose="02020502050305020303" pitchFamily="18" charset="0"/>
              </a:rPr>
              <a:t>20114101</a:t>
            </a:r>
            <a:r>
              <a:rPr lang="en-US" sz="2200" b="0" cap="none" spc="0" dirty="0">
                <a:ln w="0"/>
                <a:solidFill>
                  <a:schemeClr val="tx2">
                    <a:lumMod val="20000"/>
                    <a:lumOff val="80000"/>
                  </a:schemeClr>
                </a:solidFill>
                <a:effectLst/>
                <a:latin typeface="Goudy Old Style" panose="02020502050305020303" pitchFamily="18" charset="0"/>
              </a:rPr>
              <a:t>)</a:t>
            </a:r>
          </a:p>
          <a:p>
            <a:pPr marL="342900" indent="-342900">
              <a:buFont typeface="Wingdings" panose="05000000000000000000" pitchFamily="2" charset="2"/>
              <a:buChar char="§"/>
            </a:pPr>
            <a:r>
              <a:rPr lang="en-US" sz="2200" dirty="0">
                <a:ln w="0"/>
                <a:solidFill>
                  <a:schemeClr val="tx2">
                    <a:lumMod val="20000"/>
                    <a:lumOff val="80000"/>
                  </a:schemeClr>
                </a:solidFill>
                <a:latin typeface="Goudy Old Style" panose="02020502050305020303" pitchFamily="18" charset="0"/>
              </a:rPr>
              <a:t>Doraiswamy R Harshavardhan (</a:t>
            </a:r>
            <a:r>
              <a:rPr lang="en-US" sz="2200" dirty="0">
                <a:ln w="0"/>
                <a:solidFill>
                  <a:srgbClr val="00B0F0"/>
                </a:solidFill>
                <a:latin typeface="Goudy Old Style" panose="02020502050305020303" pitchFamily="18" charset="0"/>
              </a:rPr>
              <a:t>18114022</a:t>
            </a:r>
            <a:r>
              <a:rPr lang="en-US" sz="2200" dirty="0">
                <a:ln w="0"/>
                <a:solidFill>
                  <a:schemeClr val="tx2">
                    <a:lumMod val="20000"/>
                    <a:lumOff val="80000"/>
                  </a:schemeClr>
                </a:solidFill>
                <a:latin typeface="Goudy Old Style" panose="02020502050305020303" pitchFamily="18" charset="0"/>
              </a:rPr>
              <a:t>)</a:t>
            </a:r>
            <a:endParaRPr lang="en-US" sz="2200" b="0" cap="none" spc="0" dirty="0">
              <a:ln w="0"/>
              <a:solidFill>
                <a:schemeClr val="tx2">
                  <a:lumMod val="20000"/>
                  <a:lumOff val="80000"/>
                </a:schemeClr>
              </a:solidFill>
              <a:effectLst/>
              <a:latin typeface="Goudy Old Style" panose="02020502050305020303" pitchFamily="18" charset="0"/>
            </a:endParaRPr>
          </a:p>
        </p:txBody>
      </p:sp>
    </p:spTree>
    <p:extLst>
      <p:ext uri="{BB962C8B-B14F-4D97-AF65-F5344CB8AC3E}">
        <p14:creationId xmlns:p14="http://schemas.microsoft.com/office/powerpoint/2010/main" val="41678842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C529D-2653-4777-BBDF-FEEDD8F6779A}"/>
              </a:ext>
            </a:extLst>
          </p:cNvPr>
          <p:cNvSpPr>
            <a:spLocks noGrp="1"/>
          </p:cNvSpPr>
          <p:nvPr>
            <p:ph type="title"/>
          </p:nvPr>
        </p:nvSpPr>
        <p:spPr/>
        <p:txBody>
          <a:bodyPr>
            <a:normAutofit/>
          </a:bodyPr>
          <a:lstStyle/>
          <a:p>
            <a:pPr marL="457200" indent="-457200" algn="l">
              <a:buFont typeface="Wingdings" panose="05000000000000000000" pitchFamily="2" charset="2"/>
              <a:buChar char="§"/>
            </a:pPr>
            <a:r>
              <a:rPr lang="en-IN" sz="2800" b="0" i="1" u="none" strike="noStrike" baseline="0" dirty="0"/>
              <a:t>List of instruction opcodes</a:t>
            </a:r>
            <a:endParaRPr lang="en-IN" sz="6000" i="1" dirty="0"/>
          </a:p>
        </p:txBody>
      </p:sp>
      <p:graphicFrame>
        <p:nvGraphicFramePr>
          <p:cNvPr id="4" name="Table 4">
            <a:extLst>
              <a:ext uri="{FF2B5EF4-FFF2-40B4-BE49-F238E27FC236}">
                <a16:creationId xmlns:a16="http://schemas.microsoft.com/office/drawing/2014/main" id="{005F0778-C369-4B56-A60C-8632BC8CEC82}"/>
              </a:ext>
            </a:extLst>
          </p:cNvPr>
          <p:cNvGraphicFramePr>
            <a:graphicFrameLocks noGrp="1"/>
          </p:cNvGraphicFramePr>
          <p:nvPr>
            <p:extLst>
              <p:ext uri="{D42A27DB-BD31-4B8C-83A1-F6EECF244321}">
                <p14:modId xmlns:p14="http://schemas.microsoft.com/office/powerpoint/2010/main" val="130511208"/>
              </p:ext>
            </p:extLst>
          </p:nvPr>
        </p:nvGraphicFramePr>
        <p:xfrm>
          <a:off x="1847462" y="1866900"/>
          <a:ext cx="9181322" cy="4594501"/>
        </p:xfrm>
        <a:graphic>
          <a:graphicData uri="http://schemas.openxmlformats.org/drawingml/2006/table">
            <a:tbl>
              <a:tblPr firstRow="1" bandRow="1">
                <a:tableStyleId>{5202B0CA-FC54-4496-8BCA-5EF66A818D29}</a:tableStyleId>
              </a:tblPr>
              <a:tblGrid>
                <a:gridCol w="755779">
                  <a:extLst>
                    <a:ext uri="{9D8B030D-6E8A-4147-A177-3AD203B41FA5}">
                      <a16:colId xmlns:a16="http://schemas.microsoft.com/office/drawing/2014/main" val="1906926453"/>
                    </a:ext>
                  </a:extLst>
                </a:gridCol>
                <a:gridCol w="1934208">
                  <a:extLst>
                    <a:ext uri="{9D8B030D-6E8A-4147-A177-3AD203B41FA5}">
                      <a16:colId xmlns:a16="http://schemas.microsoft.com/office/drawing/2014/main" val="3513570940"/>
                    </a:ext>
                  </a:extLst>
                </a:gridCol>
                <a:gridCol w="1900674">
                  <a:extLst>
                    <a:ext uri="{9D8B030D-6E8A-4147-A177-3AD203B41FA5}">
                      <a16:colId xmlns:a16="http://schemas.microsoft.com/office/drawing/2014/main" val="59374364"/>
                    </a:ext>
                  </a:extLst>
                </a:gridCol>
                <a:gridCol w="744811">
                  <a:extLst>
                    <a:ext uri="{9D8B030D-6E8A-4147-A177-3AD203B41FA5}">
                      <a16:colId xmlns:a16="http://schemas.microsoft.com/office/drawing/2014/main" val="2783638629"/>
                    </a:ext>
                  </a:extLst>
                </a:gridCol>
                <a:gridCol w="1833922">
                  <a:extLst>
                    <a:ext uri="{9D8B030D-6E8A-4147-A177-3AD203B41FA5}">
                      <a16:colId xmlns:a16="http://schemas.microsoft.com/office/drawing/2014/main" val="708884293"/>
                    </a:ext>
                  </a:extLst>
                </a:gridCol>
                <a:gridCol w="2011928">
                  <a:extLst>
                    <a:ext uri="{9D8B030D-6E8A-4147-A177-3AD203B41FA5}">
                      <a16:colId xmlns:a16="http://schemas.microsoft.com/office/drawing/2014/main" val="8508059"/>
                    </a:ext>
                  </a:extLst>
                </a:gridCol>
              </a:tblGrid>
              <a:tr h="325794">
                <a:tc>
                  <a:txBody>
                    <a:bodyPr/>
                    <a:lstStyle/>
                    <a:p>
                      <a:r>
                        <a:rPr lang="en-US" dirty="0"/>
                        <a:t>SNO.</a:t>
                      </a:r>
                      <a:endParaRPr lang="en-IN" dirty="0"/>
                    </a:p>
                  </a:txBody>
                  <a:tcPr/>
                </a:tc>
                <a:tc>
                  <a:txBody>
                    <a:bodyPr/>
                    <a:lstStyle/>
                    <a:p>
                      <a:r>
                        <a:rPr lang="en-US" dirty="0"/>
                        <a:t>INSTRUCTION</a:t>
                      </a:r>
                      <a:endParaRPr lang="en-IN" dirty="0"/>
                    </a:p>
                  </a:txBody>
                  <a:tcPr/>
                </a:tc>
                <a:tc>
                  <a:txBody>
                    <a:bodyPr/>
                    <a:lstStyle/>
                    <a:p>
                      <a:r>
                        <a:rPr lang="en-US" dirty="0"/>
                        <a:t>CODE</a:t>
                      </a:r>
                      <a:endParaRPr lang="en-IN" dirty="0"/>
                    </a:p>
                  </a:txBody>
                  <a:tcPr/>
                </a:tc>
                <a:tc>
                  <a:txBody>
                    <a:bodyPr/>
                    <a:lstStyle/>
                    <a:p>
                      <a:r>
                        <a:rPr lang="en-US" dirty="0"/>
                        <a:t>SNO.</a:t>
                      </a:r>
                      <a:endParaRPr lang="en-IN" dirty="0"/>
                    </a:p>
                  </a:txBody>
                  <a:tcPr/>
                </a:tc>
                <a:tc>
                  <a:txBody>
                    <a:bodyPr/>
                    <a:lstStyle/>
                    <a:p>
                      <a:r>
                        <a:rPr lang="en-US" dirty="0"/>
                        <a:t>INSTRUCTION</a:t>
                      </a:r>
                      <a:endParaRPr lang="en-IN" dirty="0"/>
                    </a:p>
                  </a:txBody>
                  <a:tcPr/>
                </a:tc>
                <a:tc>
                  <a:txBody>
                    <a:bodyPr/>
                    <a:lstStyle/>
                    <a:p>
                      <a:r>
                        <a:rPr lang="en-US" dirty="0"/>
                        <a:t>CODE</a:t>
                      </a:r>
                      <a:endParaRPr lang="en-IN" dirty="0"/>
                    </a:p>
                  </a:txBody>
                  <a:tcPr/>
                </a:tc>
                <a:extLst>
                  <a:ext uri="{0D108BD9-81ED-4DB2-BD59-A6C34878D82A}">
                    <a16:rowId xmlns:a16="http://schemas.microsoft.com/office/drawing/2014/main" val="1205887954"/>
                  </a:ext>
                </a:extLst>
              </a:tr>
              <a:tr h="384431">
                <a:tc>
                  <a:txBody>
                    <a:bodyPr/>
                    <a:lstStyle/>
                    <a:p>
                      <a:r>
                        <a:rPr lang="en-US" i="0" dirty="0"/>
                        <a:t>1</a:t>
                      </a:r>
                      <a:endParaRPr lang="en-IN" i="0" dirty="0"/>
                    </a:p>
                  </a:txBody>
                  <a:tcPr/>
                </a:tc>
                <a:tc>
                  <a:txBody>
                    <a:bodyPr/>
                    <a:lstStyle/>
                    <a:p>
                      <a:r>
                        <a:rPr lang="en-US" i="1" dirty="0"/>
                        <a:t>add</a:t>
                      </a:r>
                      <a:endParaRPr lang="en-IN" i="1" dirty="0"/>
                    </a:p>
                  </a:txBody>
                  <a:tcPr/>
                </a:tc>
                <a:tc>
                  <a:txBody>
                    <a:bodyPr/>
                    <a:lstStyle/>
                    <a:p>
                      <a:r>
                        <a:rPr lang="en-US" i="0" dirty="0"/>
                        <a:t>00000</a:t>
                      </a:r>
                      <a:endParaRPr lang="en-IN" i="0" dirty="0"/>
                    </a:p>
                  </a:txBody>
                  <a:tcPr/>
                </a:tc>
                <a:tc>
                  <a:txBody>
                    <a:bodyPr/>
                    <a:lstStyle/>
                    <a:p>
                      <a:r>
                        <a:rPr lang="en-US" i="0" dirty="0"/>
                        <a:t>12</a:t>
                      </a:r>
                      <a:endParaRPr lang="en-IN" i="0" dirty="0"/>
                    </a:p>
                  </a:txBody>
                  <a:tcPr/>
                </a:tc>
                <a:tc>
                  <a:txBody>
                    <a:bodyPr/>
                    <a:lstStyle/>
                    <a:p>
                      <a:r>
                        <a:rPr lang="en-US" i="1" dirty="0"/>
                        <a:t>lsr</a:t>
                      </a:r>
                      <a:endParaRPr lang="en-IN" i="1" dirty="0"/>
                    </a:p>
                  </a:txBody>
                  <a:tcPr/>
                </a:tc>
                <a:tc>
                  <a:txBody>
                    <a:bodyPr/>
                    <a:lstStyle/>
                    <a:p>
                      <a:r>
                        <a:rPr lang="en-US" dirty="0"/>
                        <a:t>01011</a:t>
                      </a:r>
                      <a:endParaRPr lang="en-IN" dirty="0"/>
                    </a:p>
                  </a:txBody>
                  <a:tcPr/>
                </a:tc>
                <a:extLst>
                  <a:ext uri="{0D108BD9-81ED-4DB2-BD59-A6C34878D82A}">
                    <a16:rowId xmlns:a16="http://schemas.microsoft.com/office/drawing/2014/main" val="681728509"/>
                  </a:ext>
                </a:extLst>
              </a:tr>
              <a:tr h="384431">
                <a:tc>
                  <a:txBody>
                    <a:bodyPr/>
                    <a:lstStyle/>
                    <a:p>
                      <a:r>
                        <a:rPr lang="en-US" i="0" dirty="0"/>
                        <a:t>2</a:t>
                      </a:r>
                      <a:endParaRPr lang="en-IN" i="0" dirty="0"/>
                    </a:p>
                  </a:txBody>
                  <a:tcPr/>
                </a:tc>
                <a:tc>
                  <a:txBody>
                    <a:bodyPr/>
                    <a:lstStyle/>
                    <a:p>
                      <a:r>
                        <a:rPr lang="en-US" i="1" dirty="0"/>
                        <a:t>sub</a:t>
                      </a:r>
                      <a:endParaRPr lang="en-IN" i="1" dirty="0"/>
                    </a:p>
                  </a:txBody>
                  <a:tcPr/>
                </a:tc>
                <a:tc>
                  <a:txBody>
                    <a:bodyPr/>
                    <a:lstStyle/>
                    <a:p>
                      <a:r>
                        <a:rPr lang="en-US" i="0" dirty="0"/>
                        <a:t>00001</a:t>
                      </a:r>
                      <a:endParaRPr lang="en-IN" i="0" dirty="0"/>
                    </a:p>
                  </a:txBody>
                  <a:tcPr/>
                </a:tc>
                <a:tc>
                  <a:txBody>
                    <a:bodyPr/>
                    <a:lstStyle/>
                    <a:p>
                      <a:r>
                        <a:rPr lang="en-US" i="0" dirty="0"/>
                        <a:t>13</a:t>
                      </a:r>
                      <a:endParaRPr lang="en-IN" i="0" dirty="0"/>
                    </a:p>
                  </a:txBody>
                  <a:tcPr/>
                </a:tc>
                <a:tc>
                  <a:txBody>
                    <a:bodyPr/>
                    <a:lstStyle/>
                    <a:p>
                      <a:r>
                        <a:rPr lang="en-US" i="1" dirty="0"/>
                        <a:t>asr</a:t>
                      </a:r>
                      <a:endParaRPr lang="en-IN" i="1" dirty="0"/>
                    </a:p>
                  </a:txBody>
                  <a:tcPr/>
                </a:tc>
                <a:tc>
                  <a:txBody>
                    <a:bodyPr/>
                    <a:lstStyle/>
                    <a:p>
                      <a:r>
                        <a:rPr lang="en-US" dirty="0"/>
                        <a:t>01100</a:t>
                      </a:r>
                      <a:endParaRPr lang="en-IN" dirty="0"/>
                    </a:p>
                  </a:txBody>
                  <a:tcPr/>
                </a:tc>
                <a:extLst>
                  <a:ext uri="{0D108BD9-81ED-4DB2-BD59-A6C34878D82A}">
                    <a16:rowId xmlns:a16="http://schemas.microsoft.com/office/drawing/2014/main" val="4046941474"/>
                  </a:ext>
                </a:extLst>
              </a:tr>
              <a:tr h="384431">
                <a:tc>
                  <a:txBody>
                    <a:bodyPr/>
                    <a:lstStyle/>
                    <a:p>
                      <a:r>
                        <a:rPr lang="en-US" i="0" dirty="0"/>
                        <a:t>3</a:t>
                      </a:r>
                      <a:endParaRPr lang="en-IN" i="0" dirty="0"/>
                    </a:p>
                  </a:txBody>
                  <a:tcPr/>
                </a:tc>
                <a:tc>
                  <a:txBody>
                    <a:bodyPr/>
                    <a:lstStyle/>
                    <a:p>
                      <a:r>
                        <a:rPr lang="en-US" i="1" dirty="0"/>
                        <a:t>mul</a:t>
                      </a:r>
                      <a:endParaRPr lang="en-IN" i="1" dirty="0"/>
                    </a:p>
                  </a:txBody>
                  <a:tcPr/>
                </a:tc>
                <a:tc>
                  <a:txBody>
                    <a:bodyPr/>
                    <a:lstStyle/>
                    <a:p>
                      <a:r>
                        <a:rPr lang="en-US" i="0" dirty="0"/>
                        <a:t>00010</a:t>
                      </a:r>
                      <a:endParaRPr lang="en-IN" i="0" dirty="0"/>
                    </a:p>
                  </a:txBody>
                  <a:tcPr/>
                </a:tc>
                <a:tc>
                  <a:txBody>
                    <a:bodyPr/>
                    <a:lstStyle/>
                    <a:p>
                      <a:r>
                        <a:rPr lang="en-US" i="0" dirty="0"/>
                        <a:t>14</a:t>
                      </a:r>
                      <a:endParaRPr lang="en-IN" i="0" dirty="0"/>
                    </a:p>
                  </a:txBody>
                  <a:tcPr/>
                </a:tc>
                <a:tc>
                  <a:txBody>
                    <a:bodyPr/>
                    <a:lstStyle/>
                    <a:p>
                      <a:r>
                        <a:rPr lang="en-US" i="1" dirty="0"/>
                        <a:t>nop</a:t>
                      </a:r>
                      <a:endParaRPr lang="en-IN" i="1" dirty="0"/>
                    </a:p>
                  </a:txBody>
                  <a:tcPr/>
                </a:tc>
                <a:tc>
                  <a:txBody>
                    <a:bodyPr/>
                    <a:lstStyle/>
                    <a:p>
                      <a:r>
                        <a:rPr lang="en-US" dirty="0"/>
                        <a:t>01101</a:t>
                      </a:r>
                      <a:endParaRPr lang="en-IN" dirty="0"/>
                    </a:p>
                  </a:txBody>
                  <a:tcPr/>
                </a:tc>
                <a:extLst>
                  <a:ext uri="{0D108BD9-81ED-4DB2-BD59-A6C34878D82A}">
                    <a16:rowId xmlns:a16="http://schemas.microsoft.com/office/drawing/2014/main" val="1171017388"/>
                  </a:ext>
                </a:extLst>
              </a:tr>
              <a:tr h="384431">
                <a:tc>
                  <a:txBody>
                    <a:bodyPr/>
                    <a:lstStyle/>
                    <a:p>
                      <a:r>
                        <a:rPr lang="en-US" i="0" dirty="0"/>
                        <a:t>4</a:t>
                      </a:r>
                      <a:endParaRPr lang="en-IN" i="0" dirty="0"/>
                    </a:p>
                  </a:txBody>
                  <a:tcPr/>
                </a:tc>
                <a:tc>
                  <a:txBody>
                    <a:bodyPr/>
                    <a:lstStyle/>
                    <a:p>
                      <a:r>
                        <a:rPr lang="en-US" i="1" dirty="0"/>
                        <a:t>div</a:t>
                      </a:r>
                      <a:endParaRPr lang="en-IN" i="1" dirty="0"/>
                    </a:p>
                  </a:txBody>
                  <a:tcPr/>
                </a:tc>
                <a:tc>
                  <a:txBody>
                    <a:bodyPr/>
                    <a:lstStyle/>
                    <a:p>
                      <a:r>
                        <a:rPr lang="en-US" i="0" dirty="0"/>
                        <a:t>00011</a:t>
                      </a:r>
                      <a:endParaRPr lang="en-IN" i="0" dirty="0"/>
                    </a:p>
                  </a:txBody>
                  <a:tcPr/>
                </a:tc>
                <a:tc>
                  <a:txBody>
                    <a:bodyPr/>
                    <a:lstStyle/>
                    <a:p>
                      <a:r>
                        <a:rPr lang="en-US" i="0" dirty="0"/>
                        <a:t>15</a:t>
                      </a:r>
                      <a:endParaRPr lang="en-IN" i="0" dirty="0"/>
                    </a:p>
                  </a:txBody>
                  <a:tcPr/>
                </a:tc>
                <a:tc>
                  <a:txBody>
                    <a:bodyPr/>
                    <a:lstStyle/>
                    <a:p>
                      <a:r>
                        <a:rPr lang="en-US" i="1" dirty="0"/>
                        <a:t>ld</a:t>
                      </a:r>
                      <a:endParaRPr lang="en-IN" i="1" dirty="0"/>
                    </a:p>
                  </a:txBody>
                  <a:tcPr/>
                </a:tc>
                <a:tc>
                  <a:txBody>
                    <a:bodyPr/>
                    <a:lstStyle/>
                    <a:p>
                      <a:r>
                        <a:rPr lang="en-US" dirty="0"/>
                        <a:t>01110</a:t>
                      </a:r>
                      <a:endParaRPr lang="en-IN" dirty="0"/>
                    </a:p>
                  </a:txBody>
                  <a:tcPr/>
                </a:tc>
                <a:extLst>
                  <a:ext uri="{0D108BD9-81ED-4DB2-BD59-A6C34878D82A}">
                    <a16:rowId xmlns:a16="http://schemas.microsoft.com/office/drawing/2014/main" val="979501445"/>
                  </a:ext>
                </a:extLst>
              </a:tr>
              <a:tr h="384431">
                <a:tc>
                  <a:txBody>
                    <a:bodyPr/>
                    <a:lstStyle/>
                    <a:p>
                      <a:r>
                        <a:rPr lang="en-US" i="0" dirty="0"/>
                        <a:t>5</a:t>
                      </a:r>
                      <a:endParaRPr lang="en-IN" i="0" dirty="0"/>
                    </a:p>
                  </a:txBody>
                  <a:tcPr/>
                </a:tc>
                <a:tc>
                  <a:txBody>
                    <a:bodyPr/>
                    <a:lstStyle/>
                    <a:p>
                      <a:r>
                        <a:rPr lang="en-US" i="1" dirty="0"/>
                        <a:t>mod</a:t>
                      </a:r>
                      <a:endParaRPr lang="en-IN" i="1" dirty="0"/>
                    </a:p>
                  </a:txBody>
                  <a:tcPr/>
                </a:tc>
                <a:tc>
                  <a:txBody>
                    <a:bodyPr/>
                    <a:lstStyle/>
                    <a:p>
                      <a:r>
                        <a:rPr lang="en-US" i="0" dirty="0"/>
                        <a:t>00100</a:t>
                      </a:r>
                      <a:endParaRPr lang="en-IN" i="0" dirty="0"/>
                    </a:p>
                  </a:txBody>
                  <a:tcPr/>
                </a:tc>
                <a:tc>
                  <a:txBody>
                    <a:bodyPr/>
                    <a:lstStyle/>
                    <a:p>
                      <a:r>
                        <a:rPr lang="en-US" i="0" dirty="0"/>
                        <a:t>16</a:t>
                      </a:r>
                      <a:endParaRPr lang="en-IN" i="0" dirty="0"/>
                    </a:p>
                  </a:txBody>
                  <a:tcPr/>
                </a:tc>
                <a:tc>
                  <a:txBody>
                    <a:bodyPr/>
                    <a:lstStyle/>
                    <a:p>
                      <a:r>
                        <a:rPr lang="en-US" i="1" dirty="0"/>
                        <a:t>st</a:t>
                      </a:r>
                      <a:endParaRPr lang="en-IN" i="1" dirty="0"/>
                    </a:p>
                  </a:txBody>
                  <a:tcPr/>
                </a:tc>
                <a:tc>
                  <a:txBody>
                    <a:bodyPr/>
                    <a:lstStyle/>
                    <a:p>
                      <a:r>
                        <a:rPr lang="en-US" dirty="0"/>
                        <a:t>01111</a:t>
                      </a:r>
                      <a:endParaRPr lang="en-IN" dirty="0"/>
                    </a:p>
                  </a:txBody>
                  <a:tcPr/>
                </a:tc>
                <a:extLst>
                  <a:ext uri="{0D108BD9-81ED-4DB2-BD59-A6C34878D82A}">
                    <a16:rowId xmlns:a16="http://schemas.microsoft.com/office/drawing/2014/main" val="2291129445"/>
                  </a:ext>
                </a:extLst>
              </a:tr>
              <a:tr h="384431">
                <a:tc>
                  <a:txBody>
                    <a:bodyPr/>
                    <a:lstStyle/>
                    <a:p>
                      <a:r>
                        <a:rPr lang="en-US" i="0" dirty="0"/>
                        <a:t>6</a:t>
                      </a:r>
                      <a:endParaRPr lang="en-IN" i="0" dirty="0"/>
                    </a:p>
                  </a:txBody>
                  <a:tcPr/>
                </a:tc>
                <a:tc>
                  <a:txBody>
                    <a:bodyPr/>
                    <a:lstStyle/>
                    <a:p>
                      <a:r>
                        <a:rPr lang="en-US" i="1" dirty="0"/>
                        <a:t>cmp</a:t>
                      </a:r>
                      <a:endParaRPr lang="en-IN" i="1" dirty="0"/>
                    </a:p>
                  </a:txBody>
                  <a:tcPr/>
                </a:tc>
                <a:tc>
                  <a:txBody>
                    <a:bodyPr/>
                    <a:lstStyle/>
                    <a:p>
                      <a:r>
                        <a:rPr lang="en-US" i="0" dirty="0"/>
                        <a:t>00101</a:t>
                      </a:r>
                      <a:endParaRPr lang="en-IN" i="0" dirty="0"/>
                    </a:p>
                  </a:txBody>
                  <a:tcPr/>
                </a:tc>
                <a:tc>
                  <a:txBody>
                    <a:bodyPr/>
                    <a:lstStyle/>
                    <a:p>
                      <a:r>
                        <a:rPr lang="en-US" i="0" dirty="0"/>
                        <a:t>17</a:t>
                      </a:r>
                      <a:endParaRPr lang="en-IN" i="0" dirty="0"/>
                    </a:p>
                  </a:txBody>
                  <a:tcPr/>
                </a:tc>
                <a:tc>
                  <a:txBody>
                    <a:bodyPr/>
                    <a:lstStyle/>
                    <a:p>
                      <a:r>
                        <a:rPr lang="en-US" i="1" dirty="0"/>
                        <a:t>beq</a:t>
                      </a:r>
                      <a:endParaRPr lang="en-IN" i="1" dirty="0"/>
                    </a:p>
                  </a:txBody>
                  <a:tcPr/>
                </a:tc>
                <a:tc>
                  <a:txBody>
                    <a:bodyPr/>
                    <a:lstStyle/>
                    <a:p>
                      <a:r>
                        <a:rPr lang="en-US" dirty="0"/>
                        <a:t>10000</a:t>
                      </a:r>
                      <a:endParaRPr lang="en-IN" dirty="0"/>
                    </a:p>
                  </a:txBody>
                  <a:tcPr/>
                </a:tc>
                <a:extLst>
                  <a:ext uri="{0D108BD9-81ED-4DB2-BD59-A6C34878D82A}">
                    <a16:rowId xmlns:a16="http://schemas.microsoft.com/office/drawing/2014/main" val="1737015615"/>
                  </a:ext>
                </a:extLst>
              </a:tr>
              <a:tr h="384431">
                <a:tc>
                  <a:txBody>
                    <a:bodyPr/>
                    <a:lstStyle/>
                    <a:p>
                      <a:r>
                        <a:rPr lang="en-US" i="0" dirty="0"/>
                        <a:t>7</a:t>
                      </a:r>
                      <a:endParaRPr lang="en-IN" i="0" dirty="0"/>
                    </a:p>
                  </a:txBody>
                  <a:tcPr/>
                </a:tc>
                <a:tc>
                  <a:txBody>
                    <a:bodyPr/>
                    <a:lstStyle/>
                    <a:p>
                      <a:r>
                        <a:rPr lang="en-US" i="1" dirty="0"/>
                        <a:t>and</a:t>
                      </a:r>
                      <a:endParaRPr lang="en-IN" i="1" dirty="0"/>
                    </a:p>
                  </a:txBody>
                  <a:tcPr/>
                </a:tc>
                <a:tc>
                  <a:txBody>
                    <a:bodyPr/>
                    <a:lstStyle/>
                    <a:p>
                      <a:r>
                        <a:rPr lang="en-US" i="0" dirty="0"/>
                        <a:t>00110</a:t>
                      </a:r>
                      <a:endParaRPr lang="en-IN" i="0" dirty="0"/>
                    </a:p>
                  </a:txBody>
                  <a:tcPr/>
                </a:tc>
                <a:tc>
                  <a:txBody>
                    <a:bodyPr/>
                    <a:lstStyle/>
                    <a:p>
                      <a:r>
                        <a:rPr lang="en-US" i="0" dirty="0"/>
                        <a:t>18</a:t>
                      </a:r>
                      <a:endParaRPr lang="en-IN" i="0" dirty="0"/>
                    </a:p>
                  </a:txBody>
                  <a:tcPr/>
                </a:tc>
                <a:tc>
                  <a:txBody>
                    <a:bodyPr/>
                    <a:lstStyle/>
                    <a:p>
                      <a:r>
                        <a:rPr lang="en-US" i="1" dirty="0"/>
                        <a:t>bgt</a:t>
                      </a:r>
                      <a:endParaRPr lang="en-IN" i="1" dirty="0"/>
                    </a:p>
                  </a:txBody>
                  <a:tcPr/>
                </a:tc>
                <a:tc>
                  <a:txBody>
                    <a:bodyPr/>
                    <a:lstStyle/>
                    <a:p>
                      <a:r>
                        <a:rPr lang="en-US" dirty="0"/>
                        <a:t>10001</a:t>
                      </a:r>
                      <a:endParaRPr lang="en-IN" dirty="0"/>
                    </a:p>
                  </a:txBody>
                  <a:tcPr/>
                </a:tc>
                <a:extLst>
                  <a:ext uri="{0D108BD9-81ED-4DB2-BD59-A6C34878D82A}">
                    <a16:rowId xmlns:a16="http://schemas.microsoft.com/office/drawing/2014/main" val="3741871251"/>
                  </a:ext>
                </a:extLst>
              </a:tr>
              <a:tr h="384431">
                <a:tc>
                  <a:txBody>
                    <a:bodyPr/>
                    <a:lstStyle/>
                    <a:p>
                      <a:r>
                        <a:rPr lang="en-US" i="0" dirty="0"/>
                        <a:t>8</a:t>
                      </a:r>
                      <a:endParaRPr lang="en-IN" i="0" dirty="0"/>
                    </a:p>
                  </a:txBody>
                  <a:tcPr/>
                </a:tc>
                <a:tc>
                  <a:txBody>
                    <a:bodyPr/>
                    <a:lstStyle/>
                    <a:p>
                      <a:r>
                        <a:rPr lang="en-US" i="1" dirty="0"/>
                        <a:t>or</a:t>
                      </a:r>
                      <a:endParaRPr lang="en-IN" i="1" dirty="0"/>
                    </a:p>
                  </a:txBody>
                  <a:tcPr/>
                </a:tc>
                <a:tc>
                  <a:txBody>
                    <a:bodyPr/>
                    <a:lstStyle/>
                    <a:p>
                      <a:r>
                        <a:rPr lang="en-US" i="0" dirty="0"/>
                        <a:t>00111</a:t>
                      </a:r>
                      <a:endParaRPr lang="en-IN" i="0" dirty="0"/>
                    </a:p>
                  </a:txBody>
                  <a:tcPr/>
                </a:tc>
                <a:tc>
                  <a:txBody>
                    <a:bodyPr/>
                    <a:lstStyle/>
                    <a:p>
                      <a:r>
                        <a:rPr lang="en-US" i="0" dirty="0"/>
                        <a:t>19</a:t>
                      </a:r>
                      <a:endParaRPr lang="en-IN" i="0" dirty="0"/>
                    </a:p>
                  </a:txBody>
                  <a:tcPr/>
                </a:tc>
                <a:tc>
                  <a:txBody>
                    <a:bodyPr/>
                    <a:lstStyle/>
                    <a:p>
                      <a:r>
                        <a:rPr lang="en-US" i="1" dirty="0"/>
                        <a:t>b</a:t>
                      </a:r>
                      <a:endParaRPr lang="en-IN" i="1" dirty="0"/>
                    </a:p>
                  </a:txBody>
                  <a:tcPr/>
                </a:tc>
                <a:tc>
                  <a:txBody>
                    <a:bodyPr/>
                    <a:lstStyle/>
                    <a:p>
                      <a:r>
                        <a:rPr lang="en-US" dirty="0"/>
                        <a:t>10010</a:t>
                      </a:r>
                      <a:endParaRPr lang="en-IN" dirty="0"/>
                    </a:p>
                  </a:txBody>
                  <a:tcPr/>
                </a:tc>
                <a:extLst>
                  <a:ext uri="{0D108BD9-81ED-4DB2-BD59-A6C34878D82A}">
                    <a16:rowId xmlns:a16="http://schemas.microsoft.com/office/drawing/2014/main" val="1458232759"/>
                  </a:ext>
                </a:extLst>
              </a:tr>
              <a:tr h="384431">
                <a:tc>
                  <a:txBody>
                    <a:bodyPr/>
                    <a:lstStyle/>
                    <a:p>
                      <a:r>
                        <a:rPr lang="en-US" i="0" dirty="0"/>
                        <a:t>9</a:t>
                      </a:r>
                      <a:endParaRPr lang="en-IN" i="0" dirty="0"/>
                    </a:p>
                  </a:txBody>
                  <a:tcPr/>
                </a:tc>
                <a:tc>
                  <a:txBody>
                    <a:bodyPr/>
                    <a:lstStyle/>
                    <a:p>
                      <a:r>
                        <a:rPr lang="en-US" i="1" dirty="0"/>
                        <a:t>not</a:t>
                      </a:r>
                      <a:endParaRPr lang="en-IN" i="1" dirty="0"/>
                    </a:p>
                  </a:txBody>
                  <a:tcPr/>
                </a:tc>
                <a:tc>
                  <a:txBody>
                    <a:bodyPr/>
                    <a:lstStyle/>
                    <a:p>
                      <a:r>
                        <a:rPr lang="en-US" i="0" dirty="0"/>
                        <a:t>01000</a:t>
                      </a:r>
                      <a:endParaRPr lang="en-IN" i="0" dirty="0"/>
                    </a:p>
                  </a:txBody>
                  <a:tcPr/>
                </a:tc>
                <a:tc>
                  <a:txBody>
                    <a:bodyPr/>
                    <a:lstStyle/>
                    <a:p>
                      <a:r>
                        <a:rPr lang="en-US" i="0" dirty="0"/>
                        <a:t>20</a:t>
                      </a:r>
                      <a:endParaRPr lang="en-IN" i="0" dirty="0"/>
                    </a:p>
                  </a:txBody>
                  <a:tcPr/>
                </a:tc>
                <a:tc>
                  <a:txBody>
                    <a:bodyPr/>
                    <a:lstStyle/>
                    <a:p>
                      <a:r>
                        <a:rPr lang="en-US" i="1" dirty="0"/>
                        <a:t>call</a:t>
                      </a:r>
                      <a:endParaRPr lang="en-IN" i="1" dirty="0"/>
                    </a:p>
                  </a:txBody>
                  <a:tcPr/>
                </a:tc>
                <a:tc>
                  <a:txBody>
                    <a:bodyPr/>
                    <a:lstStyle/>
                    <a:p>
                      <a:r>
                        <a:rPr lang="en-US" dirty="0"/>
                        <a:t>10011</a:t>
                      </a:r>
                      <a:endParaRPr lang="en-IN" dirty="0"/>
                    </a:p>
                  </a:txBody>
                  <a:tcPr/>
                </a:tc>
                <a:extLst>
                  <a:ext uri="{0D108BD9-81ED-4DB2-BD59-A6C34878D82A}">
                    <a16:rowId xmlns:a16="http://schemas.microsoft.com/office/drawing/2014/main" val="4274045195"/>
                  </a:ext>
                </a:extLst>
              </a:tr>
              <a:tr h="384431">
                <a:tc>
                  <a:txBody>
                    <a:bodyPr/>
                    <a:lstStyle/>
                    <a:p>
                      <a:r>
                        <a:rPr lang="en-US" i="0" dirty="0"/>
                        <a:t>10</a:t>
                      </a:r>
                      <a:endParaRPr lang="en-IN" i="0" dirty="0"/>
                    </a:p>
                  </a:txBody>
                  <a:tcPr/>
                </a:tc>
                <a:tc>
                  <a:txBody>
                    <a:bodyPr/>
                    <a:lstStyle/>
                    <a:p>
                      <a:r>
                        <a:rPr lang="en-US" i="1" dirty="0"/>
                        <a:t>mov</a:t>
                      </a:r>
                      <a:endParaRPr lang="en-IN" i="1" dirty="0"/>
                    </a:p>
                  </a:txBody>
                  <a:tcPr/>
                </a:tc>
                <a:tc>
                  <a:txBody>
                    <a:bodyPr/>
                    <a:lstStyle/>
                    <a:p>
                      <a:r>
                        <a:rPr lang="en-US" i="0" dirty="0"/>
                        <a:t>01001</a:t>
                      </a:r>
                      <a:endParaRPr lang="en-IN" i="0" dirty="0"/>
                    </a:p>
                  </a:txBody>
                  <a:tcPr/>
                </a:tc>
                <a:tc>
                  <a:txBody>
                    <a:bodyPr/>
                    <a:lstStyle/>
                    <a:p>
                      <a:r>
                        <a:rPr lang="en-US" i="0" dirty="0"/>
                        <a:t>21</a:t>
                      </a:r>
                      <a:endParaRPr lang="en-IN" i="0" dirty="0"/>
                    </a:p>
                  </a:txBody>
                  <a:tcPr/>
                </a:tc>
                <a:tc>
                  <a:txBody>
                    <a:bodyPr/>
                    <a:lstStyle/>
                    <a:p>
                      <a:r>
                        <a:rPr lang="en-US" i="1" dirty="0"/>
                        <a:t>ret</a:t>
                      </a:r>
                      <a:endParaRPr lang="en-IN" i="1" dirty="0"/>
                    </a:p>
                  </a:txBody>
                  <a:tcPr/>
                </a:tc>
                <a:tc>
                  <a:txBody>
                    <a:bodyPr/>
                    <a:lstStyle/>
                    <a:p>
                      <a:r>
                        <a:rPr lang="en-US" dirty="0"/>
                        <a:t>10100</a:t>
                      </a:r>
                      <a:endParaRPr lang="en-IN" dirty="0"/>
                    </a:p>
                  </a:txBody>
                  <a:tcPr/>
                </a:tc>
                <a:extLst>
                  <a:ext uri="{0D108BD9-81ED-4DB2-BD59-A6C34878D82A}">
                    <a16:rowId xmlns:a16="http://schemas.microsoft.com/office/drawing/2014/main" val="2256970811"/>
                  </a:ext>
                </a:extLst>
              </a:tr>
              <a:tr h="384431">
                <a:tc>
                  <a:txBody>
                    <a:bodyPr/>
                    <a:lstStyle/>
                    <a:p>
                      <a:r>
                        <a:rPr lang="en-US" i="0" dirty="0"/>
                        <a:t>11</a:t>
                      </a:r>
                      <a:endParaRPr lang="en-IN" i="0" dirty="0"/>
                    </a:p>
                  </a:txBody>
                  <a:tcPr/>
                </a:tc>
                <a:tc>
                  <a:txBody>
                    <a:bodyPr/>
                    <a:lstStyle/>
                    <a:p>
                      <a:r>
                        <a:rPr lang="en-US" i="1" dirty="0"/>
                        <a:t>lsl</a:t>
                      </a:r>
                      <a:endParaRPr lang="en-IN" i="1" dirty="0"/>
                    </a:p>
                  </a:txBody>
                  <a:tcPr/>
                </a:tc>
                <a:tc>
                  <a:txBody>
                    <a:bodyPr/>
                    <a:lstStyle/>
                    <a:p>
                      <a:r>
                        <a:rPr lang="en-US" i="0" dirty="0"/>
                        <a:t>01010</a:t>
                      </a:r>
                      <a:endParaRPr lang="en-IN" i="0" dirty="0"/>
                    </a:p>
                  </a:txBody>
                  <a:tcPr/>
                </a:tc>
                <a:tc>
                  <a:txBody>
                    <a:bodyPr/>
                    <a:lstStyle/>
                    <a:p>
                      <a:endParaRPr lang="en-IN" i="0" dirty="0"/>
                    </a:p>
                  </a:txBody>
                  <a:tcPr/>
                </a:tc>
                <a:tc>
                  <a:txBody>
                    <a:bodyPr/>
                    <a:lstStyle/>
                    <a:p>
                      <a:endParaRPr lang="en-IN" i="0" dirty="0"/>
                    </a:p>
                  </a:txBody>
                  <a:tcPr/>
                </a:tc>
                <a:tc>
                  <a:txBody>
                    <a:bodyPr/>
                    <a:lstStyle/>
                    <a:p>
                      <a:endParaRPr lang="en-IN" dirty="0"/>
                    </a:p>
                  </a:txBody>
                  <a:tcPr/>
                </a:tc>
                <a:extLst>
                  <a:ext uri="{0D108BD9-81ED-4DB2-BD59-A6C34878D82A}">
                    <a16:rowId xmlns:a16="http://schemas.microsoft.com/office/drawing/2014/main" val="2623868758"/>
                  </a:ext>
                </a:extLst>
              </a:tr>
            </a:tbl>
          </a:graphicData>
        </a:graphic>
      </p:graphicFrame>
    </p:spTree>
    <p:extLst>
      <p:ext uri="{BB962C8B-B14F-4D97-AF65-F5344CB8AC3E}">
        <p14:creationId xmlns:p14="http://schemas.microsoft.com/office/powerpoint/2010/main" val="38159321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Diagram, schematic&#10;&#10;Description automatically generated">
            <a:extLst>
              <a:ext uri="{FF2B5EF4-FFF2-40B4-BE49-F238E27FC236}">
                <a16:creationId xmlns:a16="http://schemas.microsoft.com/office/drawing/2014/main" id="{BA3E5509-CA2C-4ECB-A54F-9951F989E316}"/>
              </a:ext>
            </a:extLst>
          </p:cNvPr>
          <p:cNvPicPr>
            <a:picLocks noChangeAspect="1"/>
          </p:cNvPicPr>
          <p:nvPr/>
        </p:nvPicPr>
        <p:blipFill>
          <a:blip r:embed="rId2"/>
          <a:stretch>
            <a:fillRect/>
          </a:stretch>
        </p:blipFill>
        <p:spPr>
          <a:xfrm>
            <a:off x="3766250" y="303078"/>
            <a:ext cx="4332721" cy="625184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1573162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DC5159-007F-4C91-AD57-CFF5739E9DCA}"/>
              </a:ext>
            </a:extLst>
          </p:cNvPr>
          <p:cNvSpPr>
            <a:spLocks noGrp="1"/>
          </p:cNvSpPr>
          <p:nvPr>
            <p:ph type="title"/>
          </p:nvPr>
        </p:nvSpPr>
        <p:spPr>
          <a:xfrm>
            <a:off x="919119" y="412751"/>
            <a:ext cx="10353762" cy="1257300"/>
          </a:xfrm>
        </p:spPr>
        <p:txBody>
          <a:bodyPr/>
          <a:lstStyle/>
          <a:p>
            <a:r>
              <a:rPr lang="en-US" i="1" dirty="0"/>
              <a:t>Memory Unit</a:t>
            </a:r>
            <a:endParaRPr lang="en-IN" i="1" dirty="0"/>
          </a:p>
        </p:txBody>
      </p:sp>
      <p:sp>
        <p:nvSpPr>
          <p:cNvPr id="30" name="Content Placeholder 2">
            <a:extLst>
              <a:ext uri="{FF2B5EF4-FFF2-40B4-BE49-F238E27FC236}">
                <a16:creationId xmlns:a16="http://schemas.microsoft.com/office/drawing/2014/main" id="{9FA84934-D6A0-4AD3-BEF7-9D60F7468AB2}"/>
              </a:ext>
            </a:extLst>
          </p:cNvPr>
          <p:cNvSpPr>
            <a:spLocks noGrp="1"/>
          </p:cNvSpPr>
          <p:nvPr>
            <p:ph idx="1"/>
          </p:nvPr>
        </p:nvSpPr>
        <p:spPr>
          <a:xfrm>
            <a:off x="1134203" y="2028081"/>
            <a:ext cx="10138678" cy="4195166"/>
          </a:xfrm>
        </p:spPr>
        <p:txBody>
          <a:bodyPr/>
          <a:lstStyle/>
          <a:p>
            <a:pPr>
              <a:buFont typeface="Wingdings" panose="05000000000000000000" pitchFamily="2" charset="2"/>
              <a:buChar char="§"/>
            </a:pPr>
            <a:r>
              <a:rPr lang="en-US" sz="2400" dirty="0"/>
              <a:t>It contains 2 registers </a:t>
            </a:r>
            <a:r>
              <a:rPr lang="en-US" sz="2400" i="1" dirty="0"/>
              <a:t>MAR</a:t>
            </a:r>
            <a:r>
              <a:rPr lang="en-US" sz="2400" dirty="0"/>
              <a:t> and </a:t>
            </a:r>
            <a:r>
              <a:rPr lang="en-US" sz="2400" i="1" dirty="0"/>
              <a:t>MDR</a:t>
            </a:r>
            <a:r>
              <a:rPr lang="en-US" sz="2400" dirty="0"/>
              <a:t>.</a:t>
            </a:r>
          </a:p>
          <a:p>
            <a:pPr>
              <a:buFont typeface="Wingdings" panose="05000000000000000000" pitchFamily="2" charset="2"/>
              <a:buChar char="§"/>
            </a:pPr>
            <a:r>
              <a:rPr lang="en-US" sz="2400" dirty="0"/>
              <a:t>Mar buffers the memory address whereas mdr buffers the value that needs to be stored.</a:t>
            </a:r>
          </a:p>
          <a:p>
            <a:pPr>
              <a:buFont typeface="Wingdings" panose="05000000000000000000" pitchFamily="2" charset="2"/>
              <a:buChar char="§"/>
            </a:pPr>
            <a:r>
              <a:rPr lang="en-US" sz="2400" dirty="0"/>
              <a:t>A set of arguments that specify the nature of operation such as load or store is also required and finally data is in </a:t>
            </a:r>
            <a:r>
              <a:rPr lang="en-US" sz="2400" i="1" dirty="0"/>
              <a:t>ldResult</a:t>
            </a:r>
            <a:r>
              <a:rPr lang="en-US" sz="2400" dirty="0"/>
              <a:t> register after load operation is done.</a:t>
            </a:r>
            <a:endParaRPr lang="en-IN" dirty="0"/>
          </a:p>
        </p:txBody>
      </p:sp>
    </p:spTree>
    <p:extLst>
      <p:ext uri="{BB962C8B-B14F-4D97-AF65-F5344CB8AC3E}">
        <p14:creationId xmlns:p14="http://schemas.microsoft.com/office/powerpoint/2010/main" val="3617220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149F43D-E43A-49B5-B781-48DF10A581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5720" y="968938"/>
            <a:ext cx="10278846" cy="4932523"/>
          </a:xfrm>
          <a:prstGeom prst="rect">
            <a:avLst/>
          </a:prstGeom>
          <a:solidFill>
            <a:schemeClr val="tx1"/>
          </a:solidFill>
          <a:ln w="190500">
            <a:solidFill>
              <a:schemeClr val="tx1">
                <a:alpha val="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Diagram&#10;&#10;Description automatically generated">
            <a:extLst>
              <a:ext uri="{FF2B5EF4-FFF2-40B4-BE49-F238E27FC236}">
                <a16:creationId xmlns:a16="http://schemas.microsoft.com/office/drawing/2014/main" id="{135D4C53-64AD-4EAB-B339-CEADE02B422A}"/>
              </a:ext>
            </a:extLst>
          </p:cNvPr>
          <p:cNvPicPr>
            <a:picLocks noChangeAspect="1"/>
          </p:cNvPicPr>
          <p:nvPr/>
        </p:nvPicPr>
        <p:blipFill>
          <a:blip r:embed="rId3"/>
          <a:stretch>
            <a:fillRect/>
          </a:stretch>
        </p:blipFill>
        <p:spPr>
          <a:xfrm>
            <a:off x="3251240" y="1290671"/>
            <a:ext cx="5730272" cy="428905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9946079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DCB353-BE17-4849-B50F-70F7A767887E}"/>
              </a:ext>
            </a:extLst>
          </p:cNvPr>
          <p:cNvSpPr>
            <a:spLocks noGrp="1"/>
          </p:cNvSpPr>
          <p:nvPr>
            <p:ph type="title"/>
          </p:nvPr>
        </p:nvSpPr>
        <p:spPr/>
        <p:txBody>
          <a:bodyPr/>
          <a:lstStyle/>
          <a:p>
            <a:r>
              <a:rPr lang="en-US" i="1" dirty="0"/>
              <a:t>Branch Unit</a:t>
            </a:r>
            <a:endParaRPr lang="en-IN" i="1" dirty="0"/>
          </a:p>
        </p:txBody>
      </p:sp>
      <p:sp>
        <p:nvSpPr>
          <p:cNvPr id="8" name="Content Placeholder 2">
            <a:extLst>
              <a:ext uri="{FF2B5EF4-FFF2-40B4-BE49-F238E27FC236}">
                <a16:creationId xmlns:a16="http://schemas.microsoft.com/office/drawing/2014/main" id="{9F9A0800-0C32-43C6-A6E4-149B21B99DFA}"/>
              </a:ext>
            </a:extLst>
          </p:cNvPr>
          <p:cNvSpPr>
            <a:spLocks noGrp="1"/>
          </p:cNvSpPr>
          <p:nvPr>
            <p:ph idx="1"/>
          </p:nvPr>
        </p:nvSpPr>
        <p:spPr>
          <a:xfrm>
            <a:off x="913795" y="1866900"/>
            <a:ext cx="10353762" cy="4171950"/>
          </a:xfrm>
        </p:spPr>
        <p:txBody>
          <a:bodyPr>
            <a:normAutofit/>
          </a:bodyPr>
          <a:lstStyle/>
          <a:p>
            <a:pPr>
              <a:buFont typeface="Wingdings" panose="05000000000000000000" pitchFamily="2" charset="2"/>
              <a:buChar char="§"/>
            </a:pPr>
            <a:r>
              <a:rPr lang="en-US" sz="2400" dirty="0"/>
              <a:t>This unit generates isBranchTaken signal which is a control signal.</a:t>
            </a:r>
          </a:p>
          <a:p>
            <a:pPr>
              <a:buFont typeface="Wingdings" panose="05000000000000000000" pitchFamily="2" charset="2"/>
              <a:buChar char="§"/>
            </a:pPr>
            <a:r>
              <a:rPr lang="en-US" sz="2400" b="0" i="0" dirty="0">
                <a:solidFill>
                  <a:schemeClr val="tx1">
                    <a:lumMod val="95000"/>
                  </a:schemeClr>
                </a:solidFill>
                <a:effectLst/>
              </a:rPr>
              <a:t> F</a:t>
            </a:r>
            <a:r>
              <a:rPr lang="en-US" sz="2400" dirty="0"/>
              <a:t>or computing the branch condition (beq, bgt)</a:t>
            </a:r>
          </a:p>
          <a:p>
            <a:pPr>
              <a:buFont typeface="Wingdings" panose="05000000000000000000" pitchFamily="2" charset="2"/>
              <a:buChar char="§"/>
            </a:pPr>
            <a:r>
              <a:rPr lang="en-US" sz="2400" dirty="0"/>
              <a:t>Conditions on isBranchTaken are as following:</a:t>
            </a:r>
          </a:p>
          <a:p>
            <a:pPr marL="36900" indent="0">
              <a:buNone/>
            </a:pPr>
            <a:endParaRPr lang="en-US" sz="2400" dirty="0"/>
          </a:p>
          <a:p>
            <a:pPr marL="36900" indent="0">
              <a:buNone/>
            </a:pPr>
            <a:endParaRPr lang="en-IN" dirty="0">
              <a:solidFill>
                <a:schemeClr val="tx1">
                  <a:lumMod val="95000"/>
                </a:schemeClr>
              </a:solidFill>
              <a:effectLst/>
              <a:latin typeface="+mj-lt"/>
            </a:endParaRPr>
          </a:p>
          <a:p>
            <a:pPr>
              <a:buFont typeface="Wingdings" panose="05000000000000000000" pitchFamily="2" charset="2"/>
              <a:buChar char="§"/>
            </a:pPr>
            <a:endParaRPr lang="en-US" dirty="0">
              <a:solidFill>
                <a:schemeClr val="tx1">
                  <a:lumMod val="95000"/>
                </a:schemeClr>
              </a:solidFill>
              <a:effectLst/>
              <a:latin typeface="+mj-lt"/>
            </a:endParaRPr>
          </a:p>
        </p:txBody>
      </p:sp>
    </p:spTree>
    <p:extLst>
      <p:ext uri="{BB962C8B-B14F-4D97-AF65-F5344CB8AC3E}">
        <p14:creationId xmlns:p14="http://schemas.microsoft.com/office/powerpoint/2010/main" val="38181466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7">
            <a:extLst>
              <a:ext uri="{FF2B5EF4-FFF2-40B4-BE49-F238E27FC236}">
                <a16:creationId xmlns:a16="http://schemas.microsoft.com/office/drawing/2014/main" id="{9ADD2116-8560-4F14-B79A-8FA2E5D33BA3}"/>
              </a:ext>
            </a:extLst>
          </p:cNvPr>
          <p:cNvGraphicFramePr>
            <a:graphicFrameLocks noGrp="1"/>
          </p:cNvGraphicFramePr>
          <p:nvPr>
            <p:extLst>
              <p:ext uri="{D42A27DB-BD31-4B8C-83A1-F6EECF244321}">
                <p14:modId xmlns:p14="http://schemas.microsoft.com/office/powerpoint/2010/main" val="2710127479"/>
              </p:ext>
            </p:extLst>
          </p:nvPr>
        </p:nvGraphicFramePr>
        <p:xfrm>
          <a:off x="2217056" y="1320280"/>
          <a:ext cx="8087708" cy="3741175"/>
        </p:xfrm>
        <a:graphic>
          <a:graphicData uri="http://schemas.openxmlformats.org/drawingml/2006/table">
            <a:tbl>
              <a:tblPr firstRow="1" bandRow="1">
                <a:tableStyleId>{5202B0CA-FC54-4496-8BCA-5EF66A818D29}</a:tableStyleId>
              </a:tblPr>
              <a:tblGrid>
                <a:gridCol w="3637545">
                  <a:extLst>
                    <a:ext uri="{9D8B030D-6E8A-4147-A177-3AD203B41FA5}">
                      <a16:colId xmlns:a16="http://schemas.microsoft.com/office/drawing/2014/main" val="4187282939"/>
                    </a:ext>
                  </a:extLst>
                </a:gridCol>
                <a:gridCol w="4450163">
                  <a:extLst>
                    <a:ext uri="{9D8B030D-6E8A-4147-A177-3AD203B41FA5}">
                      <a16:colId xmlns:a16="http://schemas.microsoft.com/office/drawing/2014/main" val="1649821385"/>
                    </a:ext>
                  </a:extLst>
                </a:gridCol>
              </a:tblGrid>
              <a:tr h="480011">
                <a:tc>
                  <a:txBody>
                    <a:bodyPr/>
                    <a:lstStyle/>
                    <a:p>
                      <a:r>
                        <a:rPr lang="en-US" sz="2000" dirty="0">
                          <a:latin typeface="+mj-lt"/>
                        </a:rPr>
                        <a:t>Instruction</a:t>
                      </a:r>
                      <a:endParaRPr lang="en-IN" sz="2000" dirty="0">
                        <a:latin typeface="+mj-lt"/>
                      </a:endParaRPr>
                    </a:p>
                  </a:txBody>
                  <a:tcPr/>
                </a:tc>
                <a:tc>
                  <a:txBody>
                    <a:bodyPr/>
                    <a:lstStyle/>
                    <a:p>
                      <a:r>
                        <a:rPr lang="en-US" sz="2000" dirty="0">
                          <a:latin typeface="+mj-lt"/>
                        </a:rPr>
                        <a:t>Value of isBranchTaken</a:t>
                      </a:r>
                      <a:endParaRPr lang="en-IN" sz="2000" dirty="0">
                        <a:latin typeface="+mj-lt"/>
                      </a:endParaRPr>
                    </a:p>
                  </a:txBody>
                  <a:tcPr/>
                </a:tc>
                <a:extLst>
                  <a:ext uri="{0D108BD9-81ED-4DB2-BD59-A6C34878D82A}">
                    <a16:rowId xmlns:a16="http://schemas.microsoft.com/office/drawing/2014/main" val="1186595251"/>
                  </a:ext>
                </a:extLst>
              </a:tr>
              <a:tr h="480011">
                <a:tc>
                  <a:txBody>
                    <a:bodyPr/>
                    <a:lstStyle/>
                    <a:p>
                      <a:r>
                        <a:rPr lang="en-US" sz="1900" dirty="0"/>
                        <a:t>Non-branch instruction</a:t>
                      </a:r>
                      <a:endParaRPr lang="en-IN" sz="1900" dirty="0"/>
                    </a:p>
                  </a:txBody>
                  <a:tcPr/>
                </a:tc>
                <a:tc>
                  <a:txBody>
                    <a:bodyPr/>
                    <a:lstStyle/>
                    <a:p>
                      <a:r>
                        <a:rPr lang="en-US" sz="1900" dirty="0"/>
                        <a:t>0</a:t>
                      </a:r>
                      <a:endParaRPr lang="en-IN" sz="1900" dirty="0"/>
                    </a:p>
                  </a:txBody>
                  <a:tcPr/>
                </a:tc>
                <a:extLst>
                  <a:ext uri="{0D108BD9-81ED-4DB2-BD59-A6C34878D82A}">
                    <a16:rowId xmlns:a16="http://schemas.microsoft.com/office/drawing/2014/main" val="609365169"/>
                  </a:ext>
                </a:extLst>
              </a:tr>
              <a:tr h="480011">
                <a:tc>
                  <a:txBody>
                    <a:bodyPr/>
                    <a:lstStyle/>
                    <a:p>
                      <a:r>
                        <a:rPr lang="en-US" sz="1900" i="1" dirty="0"/>
                        <a:t>call</a:t>
                      </a:r>
                      <a:endParaRPr lang="en-IN" sz="1900" i="1" dirty="0"/>
                    </a:p>
                  </a:txBody>
                  <a:tcPr/>
                </a:tc>
                <a:tc>
                  <a:txBody>
                    <a:bodyPr/>
                    <a:lstStyle/>
                    <a:p>
                      <a:r>
                        <a:rPr lang="en-US" sz="1900" dirty="0"/>
                        <a:t>1</a:t>
                      </a:r>
                      <a:endParaRPr lang="en-IN" sz="1900" dirty="0"/>
                    </a:p>
                  </a:txBody>
                  <a:tcPr/>
                </a:tc>
                <a:extLst>
                  <a:ext uri="{0D108BD9-81ED-4DB2-BD59-A6C34878D82A}">
                    <a16:rowId xmlns:a16="http://schemas.microsoft.com/office/drawing/2014/main" val="2820701276"/>
                  </a:ext>
                </a:extLst>
              </a:tr>
              <a:tr h="480011">
                <a:tc>
                  <a:txBody>
                    <a:bodyPr/>
                    <a:lstStyle/>
                    <a:p>
                      <a:r>
                        <a:rPr lang="en-US" sz="1900" i="1" dirty="0"/>
                        <a:t>ret</a:t>
                      </a:r>
                      <a:endParaRPr lang="en-IN" sz="1900" i="1" dirty="0"/>
                    </a:p>
                  </a:txBody>
                  <a:tcPr/>
                </a:tc>
                <a:tc>
                  <a:txBody>
                    <a:bodyPr/>
                    <a:lstStyle/>
                    <a:p>
                      <a:r>
                        <a:rPr lang="en-US" sz="1900" dirty="0"/>
                        <a:t>1</a:t>
                      </a:r>
                      <a:endParaRPr lang="en-IN" sz="1900" dirty="0"/>
                    </a:p>
                  </a:txBody>
                  <a:tcPr/>
                </a:tc>
                <a:extLst>
                  <a:ext uri="{0D108BD9-81ED-4DB2-BD59-A6C34878D82A}">
                    <a16:rowId xmlns:a16="http://schemas.microsoft.com/office/drawing/2014/main" val="2762373268"/>
                  </a:ext>
                </a:extLst>
              </a:tr>
              <a:tr h="480011">
                <a:tc>
                  <a:txBody>
                    <a:bodyPr/>
                    <a:lstStyle/>
                    <a:p>
                      <a:r>
                        <a:rPr lang="en-US" sz="1900" i="1" dirty="0"/>
                        <a:t>b</a:t>
                      </a:r>
                      <a:endParaRPr lang="en-IN" sz="1900" i="1" dirty="0"/>
                    </a:p>
                  </a:txBody>
                  <a:tcPr/>
                </a:tc>
                <a:tc>
                  <a:txBody>
                    <a:bodyPr/>
                    <a:lstStyle/>
                    <a:p>
                      <a:r>
                        <a:rPr lang="en-US" sz="1900" dirty="0"/>
                        <a:t>1</a:t>
                      </a:r>
                      <a:endParaRPr lang="en-IN" sz="1900" dirty="0"/>
                    </a:p>
                  </a:txBody>
                  <a:tcPr/>
                </a:tc>
                <a:extLst>
                  <a:ext uri="{0D108BD9-81ED-4DB2-BD59-A6C34878D82A}">
                    <a16:rowId xmlns:a16="http://schemas.microsoft.com/office/drawing/2014/main" val="2451954150"/>
                  </a:ext>
                </a:extLst>
              </a:tr>
              <a:tr h="480011">
                <a:tc>
                  <a:txBody>
                    <a:bodyPr/>
                    <a:lstStyle/>
                    <a:p>
                      <a:r>
                        <a:rPr lang="en-US" sz="1900" i="1" dirty="0"/>
                        <a:t>beq</a:t>
                      </a:r>
                      <a:endParaRPr lang="en-IN" sz="1900" i="1" dirty="0"/>
                    </a:p>
                  </a:txBody>
                  <a:tcPr/>
                </a:tc>
                <a:tc>
                  <a:txBody>
                    <a:bodyPr/>
                    <a:lstStyle/>
                    <a:p>
                      <a:r>
                        <a:rPr lang="en-US" sz="1900" dirty="0"/>
                        <a:t>Branch taken: 1</a:t>
                      </a:r>
                    </a:p>
                    <a:p>
                      <a:r>
                        <a:rPr lang="en-US" sz="1900" dirty="0"/>
                        <a:t>Branch not taken: 0</a:t>
                      </a:r>
                      <a:endParaRPr lang="en-IN" sz="1900" dirty="0"/>
                    </a:p>
                  </a:txBody>
                  <a:tcPr/>
                </a:tc>
                <a:extLst>
                  <a:ext uri="{0D108BD9-81ED-4DB2-BD59-A6C34878D82A}">
                    <a16:rowId xmlns:a16="http://schemas.microsoft.com/office/drawing/2014/main" val="796001851"/>
                  </a:ext>
                </a:extLst>
              </a:tr>
              <a:tr h="480011">
                <a:tc>
                  <a:txBody>
                    <a:bodyPr/>
                    <a:lstStyle/>
                    <a:p>
                      <a:r>
                        <a:rPr lang="en-US" sz="1900" i="1" dirty="0"/>
                        <a:t>bgt</a:t>
                      </a:r>
                      <a:endParaRPr lang="en-IN" sz="1900" i="1" dirty="0"/>
                    </a:p>
                  </a:txBody>
                  <a:tcPr/>
                </a:tc>
                <a:tc>
                  <a:txBody>
                    <a:bodyPr/>
                    <a:lstStyle/>
                    <a:p>
                      <a:r>
                        <a:rPr lang="en-US" sz="1900" dirty="0"/>
                        <a:t>Branch taken: 1</a:t>
                      </a:r>
                    </a:p>
                    <a:p>
                      <a:r>
                        <a:rPr lang="en-US" sz="1900" dirty="0"/>
                        <a:t>Branch not taken: 0</a:t>
                      </a:r>
                      <a:endParaRPr lang="en-IN" sz="1900" dirty="0"/>
                    </a:p>
                  </a:txBody>
                  <a:tcPr/>
                </a:tc>
                <a:extLst>
                  <a:ext uri="{0D108BD9-81ED-4DB2-BD59-A6C34878D82A}">
                    <a16:rowId xmlns:a16="http://schemas.microsoft.com/office/drawing/2014/main" val="12785199"/>
                  </a:ext>
                </a:extLst>
              </a:tr>
            </a:tbl>
          </a:graphicData>
        </a:graphic>
      </p:graphicFrame>
    </p:spTree>
    <p:extLst>
      <p:ext uri="{BB962C8B-B14F-4D97-AF65-F5344CB8AC3E}">
        <p14:creationId xmlns:p14="http://schemas.microsoft.com/office/powerpoint/2010/main" val="22007491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149F43D-E43A-49B5-B781-48DF10A581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5720" y="968938"/>
            <a:ext cx="10278846" cy="4932523"/>
          </a:xfrm>
          <a:prstGeom prst="rect">
            <a:avLst/>
          </a:prstGeom>
          <a:solidFill>
            <a:schemeClr val="tx1"/>
          </a:solidFill>
          <a:ln w="190500">
            <a:solidFill>
              <a:schemeClr val="tx1">
                <a:alpha val="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Diagram&#10;&#10;Description automatically generated">
            <a:extLst>
              <a:ext uri="{FF2B5EF4-FFF2-40B4-BE49-F238E27FC236}">
                <a16:creationId xmlns:a16="http://schemas.microsoft.com/office/drawing/2014/main" id="{21881679-DB8C-49BC-B195-8C6516FF2745}"/>
              </a:ext>
            </a:extLst>
          </p:cNvPr>
          <p:cNvPicPr>
            <a:picLocks noChangeAspect="1"/>
          </p:cNvPicPr>
          <p:nvPr/>
        </p:nvPicPr>
        <p:blipFill>
          <a:blip r:embed="rId3"/>
          <a:stretch>
            <a:fillRect/>
          </a:stretch>
        </p:blipFill>
        <p:spPr>
          <a:xfrm>
            <a:off x="2281565" y="1408658"/>
            <a:ext cx="7628869" cy="372378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8428922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3A7F5D76-1FEC-470A-B476-70574A89C7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A005ED0-2BF3-4808-AB86-1973C66C9809}"/>
              </a:ext>
            </a:extLst>
          </p:cNvPr>
          <p:cNvSpPr>
            <a:spLocks noGrp="1"/>
          </p:cNvSpPr>
          <p:nvPr>
            <p:ph type="title"/>
          </p:nvPr>
        </p:nvSpPr>
        <p:spPr>
          <a:xfrm>
            <a:off x="913795" y="609600"/>
            <a:ext cx="10353762" cy="1257300"/>
          </a:xfrm>
        </p:spPr>
        <p:txBody>
          <a:bodyPr>
            <a:normAutofit/>
          </a:bodyPr>
          <a:lstStyle/>
          <a:p>
            <a:r>
              <a:rPr lang="en-US" i="1" dirty="0"/>
              <a:t>Arithmetic Logical Unit (ALU)</a:t>
            </a:r>
            <a:endParaRPr lang="en-IN" i="1" dirty="0"/>
          </a:p>
        </p:txBody>
      </p:sp>
      <p:sp>
        <p:nvSpPr>
          <p:cNvPr id="9" name="Content Placeholder 2">
            <a:extLst>
              <a:ext uri="{FF2B5EF4-FFF2-40B4-BE49-F238E27FC236}">
                <a16:creationId xmlns:a16="http://schemas.microsoft.com/office/drawing/2014/main" id="{D7F61972-6744-4158-9819-0E4DDF9C26E9}"/>
              </a:ext>
            </a:extLst>
          </p:cNvPr>
          <p:cNvSpPr>
            <a:spLocks noGrp="1"/>
          </p:cNvSpPr>
          <p:nvPr>
            <p:ph idx="1"/>
          </p:nvPr>
        </p:nvSpPr>
        <p:spPr>
          <a:xfrm>
            <a:off x="913795" y="2132822"/>
            <a:ext cx="5546272" cy="3658378"/>
          </a:xfrm>
        </p:spPr>
        <p:txBody>
          <a:bodyPr anchor="ctr">
            <a:normAutofit/>
          </a:bodyPr>
          <a:lstStyle/>
          <a:p>
            <a:pPr>
              <a:buFont typeface="Wingdings" panose="05000000000000000000" pitchFamily="2" charset="2"/>
              <a:buChar char="§"/>
            </a:pPr>
            <a:r>
              <a:rPr lang="en-US" sz="2400" dirty="0"/>
              <a:t>The first operand in the ALU is always op1 whereas the other can be either register or immediate value.</a:t>
            </a:r>
          </a:p>
          <a:p>
            <a:pPr>
              <a:buFont typeface="Wingdings" panose="05000000000000000000" pitchFamily="2" charset="2"/>
              <a:buChar char="§"/>
            </a:pPr>
            <a:r>
              <a:rPr lang="en-US" sz="2400" dirty="0"/>
              <a:t>ALU takes as input of ALU signals which are generated by control unit and specify type of ALU operation.</a:t>
            </a:r>
            <a:endParaRPr lang="en-IN" sz="2400" dirty="0"/>
          </a:p>
        </p:txBody>
      </p:sp>
      <p:pic>
        <p:nvPicPr>
          <p:cNvPr id="6" name="Picture 5" descr="Diagram&#10;&#10;Description automatically generated">
            <a:extLst>
              <a:ext uri="{FF2B5EF4-FFF2-40B4-BE49-F238E27FC236}">
                <a16:creationId xmlns:a16="http://schemas.microsoft.com/office/drawing/2014/main" id="{15A616A7-2FA9-457C-B515-8104EF2C9D05}"/>
              </a:ext>
            </a:extLst>
          </p:cNvPr>
          <p:cNvPicPr>
            <a:picLocks noChangeAspect="1"/>
          </p:cNvPicPr>
          <p:nvPr/>
        </p:nvPicPr>
        <p:blipFill>
          <a:blip r:embed="rId3"/>
          <a:stretch>
            <a:fillRect/>
          </a:stretch>
        </p:blipFill>
        <p:spPr>
          <a:xfrm>
            <a:off x="7066560" y="3035124"/>
            <a:ext cx="4065464" cy="1453402"/>
          </a:xfrm>
          <a:prstGeom prst="rect">
            <a:avLst/>
          </a:prstGeom>
        </p:spPr>
      </p:pic>
    </p:spTree>
    <p:extLst>
      <p:ext uri="{BB962C8B-B14F-4D97-AF65-F5344CB8AC3E}">
        <p14:creationId xmlns:p14="http://schemas.microsoft.com/office/powerpoint/2010/main" val="33005442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2">
            <a:extLst>
              <a:ext uri="{FF2B5EF4-FFF2-40B4-BE49-F238E27FC236}">
                <a16:creationId xmlns:a16="http://schemas.microsoft.com/office/drawing/2014/main" id="{D7F61972-6744-4158-9819-0E4DDF9C26E9}"/>
              </a:ext>
            </a:extLst>
          </p:cNvPr>
          <p:cNvSpPr>
            <a:spLocks noGrp="1"/>
          </p:cNvSpPr>
          <p:nvPr>
            <p:ph idx="1"/>
          </p:nvPr>
        </p:nvSpPr>
        <p:spPr>
          <a:xfrm>
            <a:off x="876472" y="1143388"/>
            <a:ext cx="10884628" cy="4650922"/>
          </a:xfrm>
        </p:spPr>
        <p:txBody>
          <a:bodyPr>
            <a:normAutofit/>
          </a:bodyPr>
          <a:lstStyle/>
          <a:p>
            <a:pPr>
              <a:buFont typeface="Wingdings" panose="05000000000000000000" pitchFamily="2" charset="2"/>
              <a:buChar char="§"/>
            </a:pPr>
            <a:r>
              <a:rPr lang="en-US" sz="2400" dirty="0"/>
              <a:t>It contains various modules, and we can enable or disable them as per requirement with the help of transmission gates.</a:t>
            </a:r>
            <a:endParaRPr lang="en-IN" sz="2400" dirty="0"/>
          </a:p>
          <a:p>
            <a:pPr>
              <a:buFont typeface="Wingdings" panose="05000000000000000000" pitchFamily="2" charset="2"/>
              <a:buChar char="§"/>
            </a:pPr>
            <a:r>
              <a:rPr lang="en-IN" sz="2400" dirty="0"/>
              <a:t>Modules:</a:t>
            </a:r>
          </a:p>
          <a:p>
            <a:pPr lvl="1">
              <a:buFont typeface="Wingdings" panose="05000000000000000000" pitchFamily="2" charset="2"/>
              <a:buChar char="§"/>
            </a:pPr>
            <a:r>
              <a:rPr lang="en-IN" sz="2400" dirty="0"/>
              <a:t>Adder: </a:t>
            </a:r>
            <a:r>
              <a:rPr lang="en-IN" sz="2400" i="1" dirty="0"/>
              <a:t>isAdd, isSub, isCmp</a:t>
            </a:r>
          </a:p>
          <a:p>
            <a:pPr lvl="1">
              <a:buFont typeface="Wingdings" panose="05000000000000000000" pitchFamily="2" charset="2"/>
              <a:buChar char="§"/>
            </a:pPr>
            <a:r>
              <a:rPr lang="en-IN" sz="2400" dirty="0"/>
              <a:t>Multiplier: </a:t>
            </a:r>
            <a:r>
              <a:rPr lang="en-IN" sz="2400" i="1" dirty="0"/>
              <a:t>isMul</a:t>
            </a:r>
          </a:p>
          <a:p>
            <a:pPr lvl="1">
              <a:buFont typeface="Wingdings" panose="05000000000000000000" pitchFamily="2" charset="2"/>
              <a:buChar char="§"/>
            </a:pPr>
            <a:r>
              <a:rPr lang="en-IN" sz="2400" dirty="0"/>
              <a:t>Divider: </a:t>
            </a:r>
            <a:r>
              <a:rPr lang="en-IN" sz="2400" i="1" dirty="0"/>
              <a:t>isDiv, isMod</a:t>
            </a:r>
          </a:p>
          <a:p>
            <a:pPr lvl="1">
              <a:buFont typeface="Wingdings" panose="05000000000000000000" pitchFamily="2" charset="2"/>
              <a:buChar char="§"/>
            </a:pPr>
            <a:r>
              <a:rPr lang="en-US" sz="2400" dirty="0"/>
              <a:t>Shift: </a:t>
            </a:r>
            <a:r>
              <a:rPr lang="en-US" sz="2400" i="1" dirty="0"/>
              <a:t>isLsl, isLsr, isAsr</a:t>
            </a:r>
          </a:p>
          <a:p>
            <a:pPr lvl="1">
              <a:buFont typeface="Wingdings" panose="05000000000000000000" pitchFamily="2" charset="2"/>
              <a:buChar char="§"/>
            </a:pPr>
            <a:r>
              <a:rPr lang="en-US" sz="2400" dirty="0"/>
              <a:t>Logical: </a:t>
            </a:r>
            <a:r>
              <a:rPr lang="en-US" sz="2400" i="1" dirty="0"/>
              <a:t>isOr, isAnd, isNot</a:t>
            </a:r>
          </a:p>
        </p:txBody>
      </p:sp>
    </p:spTree>
    <p:extLst>
      <p:ext uri="{BB962C8B-B14F-4D97-AF65-F5344CB8AC3E}">
        <p14:creationId xmlns:p14="http://schemas.microsoft.com/office/powerpoint/2010/main" val="35278760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Diagram, schematic&#10;&#10;Description automatically generated">
            <a:extLst>
              <a:ext uri="{FF2B5EF4-FFF2-40B4-BE49-F238E27FC236}">
                <a16:creationId xmlns:a16="http://schemas.microsoft.com/office/drawing/2014/main" id="{C9BAFC4C-FE45-44A1-AC74-41CF895D20AC}"/>
              </a:ext>
            </a:extLst>
          </p:cNvPr>
          <p:cNvPicPr>
            <a:picLocks noChangeAspect="1"/>
          </p:cNvPicPr>
          <p:nvPr/>
        </p:nvPicPr>
        <p:blipFill>
          <a:blip r:embed="rId2"/>
          <a:stretch>
            <a:fillRect/>
          </a:stretch>
        </p:blipFill>
        <p:spPr>
          <a:xfrm>
            <a:off x="2721655" y="356610"/>
            <a:ext cx="6748689" cy="614477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8316981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0EF2A0DA-AE81-4A45-972E-646AC2870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5">
            <a:extLst>
              <a:ext uri="{28A0092B-C50C-407E-A947-70E740481C1C}">
                <a14:useLocalDpi xmlns:a14="http://schemas.microsoft.com/office/drawing/2010/main" val="0"/>
              </a:ext>
            </a:extLst>
          </a:blip>
          <a:srcRect b="-1"/>
          <a:stretch/>
        </p:blipFill>
        <p:spPr>
          <a:xfrm>
            <a:off x="-8622" y="10"/>
            <a:ext cx="6096000" cy="6857990"/>
          </a:xfrm>
          <a:prstGeom prst="rect">
            <a:avLst/>
          </a:prstGeom>
          <a:ln>
            <a:noFill/>
          </a:ln>
          <a:effectLst>
            <a:outerShdw blurRad="292100" dist="139700" dir="2700000" algn="tl" rotWithShape="0">
              <a:srgbClr val="333333">
                <a:alpha val="65000"/>
              </a:srgbClr>
            </a:outerShdw>
          </a:effectLst>
        </p:spPr>
      </p:pic>
      <p:pic>
        <p:nvPicPr>
          <p:cNvPr id="57" name="Picture 56">
            <a:extLst>
              <a:ext uri="{FF2B5EF4-FFF2-40B4-BE49-F238E27FC236}">
                <a16:creationId xmlns:a16="http://schemas.microsoft.com/office/drawing/2014/main" id="{B536FA4E-0152-4E27-91DA-0FC22D1846B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6257026" y="1"/>
            <a:ext cx="5934973" cy="6858000"/>
          </a:xfrm>
          <a:prstGeom prst="rect">
            <a:avLst/>
          </a:prstGeom>
        </p:spPr>
      </p:pic>
      <p:sp>
        <p:nvSpPr>
          <p:cNvPr id="2" name="Title 1">
            <a:extLst>
              <a:ext uri="{FF2B5EF4-FFF2-40B4-BE49-F238E27FC236}">
                <a16:creationId xmlns:a16="http://schemas.microsoft.com/office/drawing/2014/main" id="{89559F60-4CE1-4E2F-86EA-1B60679F1F4A}"/>
              </a:ext>
            </a:extLst>
          </p:cNvPr>
          <p:cNvSpPr>
            <a:spLocks noGrp="1"/>
          </p:cNvSpPr>
          <p:nvPr>
            <p:ph type="title"/>
          </p:nvPr>
        </p:nvSpPr>
        <p:spPr>
          <a:xfrm>
            <a:off x="6900493" y="609600"/>
            <a:ext cx="4538124" cy="970450"/>
          </a:xfrm>
        </p:spPr>
        <p:txBody>
          <a:bodyPr anchor="b">
            <a:noAutofit/>
          </a:bodyPr>
          <a:lstStyle/>
          <a:p>
            <a:r>
              <a:rPr lang="en-US" i="1" dirty="0"/>
              <a:t>Project Statement</a:t>
            </a:r>
            <a:r>
              <a:rPr lang="en-US" sz="3200" dirty="0"/>
              <a:t>	</a:t>
            </a:r>
          </a:p>
        </p:txBody>
      </p:sp>
      <p:sp>
        <p:nvSpPr>
          <p:cNvPr id="6" name="TextBox 5">
            <a:extLst>
              <a:ext uri="{FF2B5EF4-FFF2-40B4-BE49-F238E27FC236}">
                <a16:creationId xmlns:a16="http://schemas.microsoft.com/office/drawing/2014/main" id="{F69ACB73-DE62-4BE9-8098-DACE29700298}"/>
              </a:ext>
            </a:extLst>
          </p:cNvPr>
          <p:cNvSpPr txBox="1"/>
          <p:nvPr/>
        </p:nvSpPr>
        <p:spPr>
          <a:xfrm>
            <a:off x="6472691" y="1717550"/>
            <a:ext cx="5503642" cy="3385542"/>
          </a:xfrm>
          <a:prstGeom prst="rect">
            <a:avLst/>
          </a:prstGeom>
          <a:noFill/>
        </p:spPr>
        <p:txBody>
          <a:bodyPr wrap="square" rtlCol="0">
            <a:spAutoFit/>
          </a:bodyPr>
          <a:lstStyle/>
          <a:p>
            <a:pPr algn="l"/>
            <a:endParaRPr lang="en-IN" sz="1600" b="0" i="0" u="none" strike="noStrike" baseline="0" dirty="0">
              <a:solidFill>
                <a:srgbClr val="000000"/>
              </a:solidFill>
              <a:latin typeface="Times New Roman" panose="02020603050405020304" pitchFamily="18" charset="0"/>
            </a:endParaRPr>
          </a:p>
          <a:p>
            <a:r>
              <a:rPr lang="en-IN" sz="1600" b="0" i="0" u="none" strike="noStrike" baseline="0" dirty="0">
                <a:solidFill>
                  <a:srgbClr val="000000"/>
                </a:solidFill>
                <a:latin typeface="Times New Roman" panose="02020603050405020304" pitchFamily="18" charset="0"/>
              </a:rPr>
              <a:t> </a:t>
            </a:r>
          </a:p>
          <a:p>
            <a:r>
              <a:rPr lang="en-US" sz="2400" b="0" i="0" u="none" strike="noStrike" baseline="0" dirty="0">
                <a:solidFill>
                  <a:schemeClr val="tx1">
                    <a:lumMod val="95000"/>
                  </a:schemeClr>
                </a:solidFill>
                <a:latin typeface="+mj-lt"/>
              </a:rPr>
              <a:t>Design </a:t>
            </a:r>
            <a:r>
              <a:rPr lang="en-US" sz="2400" b="0" i="1" u="none" strike="noStrike" baseline="0" dirty="0">
                <a:solidFill>
                  <a:schemeClr val="tx1">
                    <a:lumMod val="95000"/>
                  </a:schemeClr>
                </a:solidFill>
                <a:latin typeface="+mj-lt"/>
              </a:rPr>
              <a:t>the SimpleRISC processor </a:t>
            </a:r>
            <a:r>
              <a:rPr lang="en-US" sz="2400" b="0" i="0" u="none" strike="noStrike" baseline="0" dirty="0">
                <a:solidFill>
                  <a:schemeClr val="tx1">
                    <a:lumMod val="95000"/>
                  </a:schemeClr>
                </a:solidFill>
                <a:latin typeface="+mj-lt"/>
              </a:rPr>
              <a:t>discussed in the class on Logisim simulator. Extend the basic ideas discussed in the class with several other ideas that you seem important to be included. Preferably, to enable multicore environment. Evaluate rigorously. BENCHMARK evaluations are preferred. </a:t>
            </a:r>
          </a:p>
          <a:p>
            <a:endParaRPr lang="en-IN" sz="1600" dirty="0"/>
          </a:p>
        </p:txBody>
      </p:sp>
    </p:spTree>
    <p:extLst>
      <p:ext uri="{BB962C8B-B14F-4D97-AF65-F5344CB8AC3E}">
        <p14:creationId xmlns:p14="http://schemas.microsoft.com/office/powerpoint/2010/main" val="32202356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91FBB3-824F-45D1-BC43-F4DEE2ED721B}"/>
              </a:ext>
            </a:extLst>
          </p:cNvPr>
          <p:cNvSpPr>
            <a:spLocks noGrp="1"/>
          </p:cNvSpPr>
          <p:nvPr>
            <p:ph type="title"/>
          </p:nvPr>
        </p:nvSpPr>
        <p:spPr/>
        <p:txBody>
          <a:bodyPr/>
          <a:lstStyle/>
          <a:p>
            <a:r>
              <a:rPr lang="en-US" i="1" dirty="0"/>
              <a:t>Flags Unit</a:t>
            </a:r>
            <a:endParaRPr lang="en-IN" i="1" dirty="0"/>
          </a:p>
        </p:txBody>
      </p:sp>
      <p:sp>
        <p:nvSpPr>
          <p:cNvPr id="3" name="Content Placeholder 2">
            <a:extLst>
              <a:ext uri="{FF2B5EF4-FFF2-40B4-BE49-F238E27FC236}">
                <a16:creationId xmlns:a16="http://schemas.microsoft.com/office/drawing/2014/main" id="{90F547D3-B6D7-4E72-95E9-BF84CFE90A43}"/>
              </a:ext>
            </a:extLst>
          </p:cNvPr>
          <p:cNvSpPr>
            <a:spLocks noGrp="1"/>
          </p:cNvSpPr>
          <p:nvPr>
            <p:ph idx="1"/>
          </p:nvPr>
        </p:nvSpPr>
        <p:spPr>
          <a:xfrm>
            <a:off x="913795" y="1970842"/>
            <a:ext cx="10884628" cy="4277557"/>
          </a:xfrm>
        </p:spPr>
        <p:txBody>
          <a:bodyPr>
            <a:normAutofit/>
          </a:bodyPr>
          <a:lstStyle/>
          <a:p>
            <a:pPr>
              <a:buFont typeface="Wingdings" panose="05000000000000000000" pitchFamily="2" charset="2"/>
              <a:buChar char="§"/>
            </a:pPr>
            <a:r>
              <a:rPr lang="en-US" sz="2400" b="0" i="0" dirty="0">
                <a:solidFill>
                  <a:srgbClr val="DCDDDE"/>
                </a:solidFill>
                <a:effectLst/>
              </a:rPr>
              <a:t>The cmp instruction is a 2-address instruction that takes two source operands. The first source operand needs to be a register, and the second one can be an immediate or a register. It compares both the operands by subtracting the second from the first.</a:t>
            </a:r>
          </a:p>
          <a:p>
            <a:pPr>
              <a:buFont typeface="Wingdings" panose="05000000000000000000" pitchFamily="2" charset="2"/>
              <a:buChar char="§"/>
            </a:pPr>
            <a:r>
              <a:rPr lang="en-US" sz="2400" b="0" i="0" dirty="0">
                <a:solidFill>
                  <a:srgbClr val="DCDDDE"/>
                </a:solidFill>
                <a:effectLst/>
              </a:rPr>
              <a:t>If the operands are equal, or in other words, the result of the subtraction is zero then it sets flags E to </a:t>
            </a:r>
            <a:r>
              <a:rPr lang="en-US" sz="2400" dirty="0">
                <a:solidFill>
                  <a:srgbClr val="DCDDDE"/>
                </a:solidFill>
                <a:effectLst/>
              </a:rPr>
              <a:t>1. Otherwise flags E is set to 0. </a:t>
            </a:r>
          </a:p>
          <a:p>
            <a:pPr>
              <a:buFont typeface="Wingdings" panose="05000000000000000000" pitchFamily="2" charset="2"/>
              <a:buChar char="§"/>
            </a:pPr>
            <a:r>
              <a:rPr lang="en-US" sz="2400" b="0" i="0" dirty="0">
                <a:solidFill>
                  <a:srgbClr val="DCDDDE"/>
                </a:solidFill>
                <a:effectLst/>
              </a:rPr>
              <a:t>If the first operand is greater than the second operand, then the result of the subtraction will be </a:t>
            </a:r>
            <a:r>
              <a:rPr lang="en-US" sz="2400" dirty="0">
                <a:solidFill>
                  <a:srgbClr val="DCDDDE"/>
                </a:solidFill>
                <a:effectLst/>
              </a:rPr>
              <a:t>positive. In this case, the cmp instruction sets flags GT to 1, otherwise it sets it to 0.</a:t>
            </a:r>
            <a:endParaRPr lang="en-US" sz="2400" b="0" i="0" dirty="0">
              <a:solidFill>
                <a:srgbClr val="DCDDDE"/>
              </a:solidFill>
              <a:effectLst/>
            </a:endParaRPr>
          </a:p>
          <a:p>
            <a:pPr>
              <a:buFont typeface="Wingdings" panose="05000000000000000000" pitchFamily="2" charset="2"/>
              <a:buChar char="§"/>
            </a:pPr>
            <a:r>
              <a:rPr lang="en-US" sz="2400" b="0" i="0" dirty="0">
                <a:solidFill>
                  <a:srgbClr val="DCDDDE"/>
                </a:solidFill>
                <a:effectLst/>
              </a:rPr>
              <a:t>We require these flags when we implement branch instructions</a:t>
            </a:r>
            <a:endParaRPr lang="en-US" sz="2400" dirty="0"/>
          </a:p>
          <a:p>
            <a:pPr>
              <a:buFont typeface="Wingdings" panose="05000000000000000000" pitchFamily="2" charset="2"/>
              <a:buChar char="§"/>
            </a:pPr>
            <a:endParaRPr lang="en-US" sz="2400" dirty="0"/>
          </a:p>
          <a:p>
            <a:pPr>
              <a:buFont typeface="Wingdings" panose="05000000000000000000" pitchFamily="2" charset="2"/>
              <a:buChar char="§"/>
            </a:pPr>
            <a:endParaRPr lang="en-US" sz="2400" dirty="0"/>
          </a:p>
        </p:txBody>
      </p:sp>
    </p:spTree>
    <p:extLst>
      <p:ext uri="{BB962C8B-B14F-4D97-AF65-F5344CB8AC3E}">
        <p14:creationId xmlns:p14="http://schemas.microsoft.com/office/powerpoint/2010/main" val="21734683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149F43D-E43A-49B5-B781-48DF10A581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5720" y="968938"/>
            <a:ext cx="10278846" cy="4932523"/>
          </a:xfrm>
          <a:prstGeom prst="rect">
            <a:avLst/>
          </a:prstGeom>
          <a:solidFill>
            <a:schemeClr val="tx1"/>
          </a:solidFill>
          <a:ln w="190500">
            <a:solidFill>
              <a:schemeClr val="tx1">
                <a:alpha val="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Diagram, schematic&#10;&#10;Description automatically generated">
            <a:extLst>
              <a:ext uri="{FF2B5EF4-FFF2-40B4-BE49-F238E27FC236}">
                <a16:creationId xmlns:a16="http://schemas.microsoft.com/office/drawing/2014/main" id="{701BFE8B-6B2F-4C43-BC35-1F141D730DC6}"/>
              </a:ext>
            </a:extLst>
          </p:cNvPr>
          <p:cNvPicPr>
            <a:picLocks noChangeAspect="1"/>
          </p:cNvPicPr>
          <p:nvPr/>
        </p:nvPicPr>
        <p:blipFill>
          <a:blip r:embed="rId3"/>
          <a:stretch>
            <a:fillRect/>
          </a:stretch>
        </p:blipFill>
        <p:spPr>
          <a:xfrm>
            <a:off x="2765986" y="1659494"/>
            <a:ext cx="6660028" cy="353901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1741743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28AA6F-3531-4286-912D-8240C25FC382}"/>
              </a:ext>
            </a:extLst>
          </p:cNvPr>
          <p:cNvSpPr>
            <a:spLocks noGrp="1"/>
          </p:cNvSpPr>
          <p:nvPr>
            <p:ph type="title"/>
          </p:nvPr>
        </p:nvSpPr>
        <p:spPr/>
        <p:txBody>
          <a:bodyPr/>
          <a:lstStyle/>
          <a:p>
            <a:r>
              <a:rPr lang="en-US" i="1" dirty="0"/>
              <a:t>Immediate Value</a:t>
            </a:r>
            <a:endParaRPr lang="en-IN" i="1" dirty="0"/>
          </a:p>
        </p:txBody>
      </p:sp>
      <p:sp>
        <p:nvSpPr>
          <p:cNvPr id="3" name="Content Placeholder 2">
            <a:extLst>
              <a:ext uri="{FF2B5EF4-FFF2-40B4-BE49-F238E27FC236}">
                <a16:creationId xmlns:a16="http://schemas.microsoft.com/office/drawing/2014/main" id="{E4ED6AA5-79CF-405A-8300-728A7055FA35}"/>
              </a:ext>
            </a:extLst>
          </p:cNvPr>
          <p:cNvSpPr>
            <a:spLocks noGrp="1"/>
          </p:cNvSpPr>
          <p:nvPr>
            <p:ph idx="1"/>
          </p:nvPr>
        </p:nvSpPr>
        <p:spPr>
          <a:xfrm>
            <a:off x="913795" y="1970842"/>
            <a:ext cx="10884628" cy="4277557"/>
          </a:xfrm>
        </p:spPr>
        <p:txBody>
          <a:bodyPr>
            <a:normAutofit/>
          </a:bodyPr>
          <a:lstStyle/>
          <a:p>
            <a:pPr>
              <a:buFont typeface="Wingdings" panose="05000000000000000000" pitchFamily="2" charset="2"/>
              <a:buChar char="§"/>
            </a:pPr>
            <a:r>
              <a:rPr lang="en-US" sz="2400" dirty="0"/>
              <a:t>In computer architecture, a constant value specified in an instruction is known as </a:t>
            </a:r>
            <a:r>
              <a:rPr lang="en-US" sz="2400" b="1" i="1" dirty="0"/>
              <a:t>immediate</a:t>
            </a:r>
            <a:r>
              <a:rPr lang="en-US" sz="2400" dirty="0"/>
              <a:t>.</a:t>
            </a:r>
          </a:p>
          <a:p>
            <a:pPr>
              <a:buFont typeface="Wingdings" panose="05000000000000000000" pitchFamily="2" charset="2"/>
              <a:buChar char="§"/>
            </a:pPr>
            <a:r>
              <a:rPr lang="en-US" sz="2400" dirty="0"/>
              <a:t>Out of 32 bits, we use 18 bits to specify the immediate (2 bits for modifier and 16 bits for constant part of immediate).</a:t>
            </a:r>
          </a:p>
          <a:p>
            <a:pPr>
              <a:buFont typeface="Wingdings" panose="05000000000000000000" pitchFamily="2" charset="2"/>
              <a:buChar char="§"/>
            </a:pPr>
            <a:r>
              <a:rPr lang="en-US" sz="2400" b="0" i="0" u="none" strike="noStrike" baseline="0" dirty="0"/>
              <a:t>The processor internally expands the immediate to a 32bit value, in accordance with the modifiers.</a:t>
            </a:r>
          </a:p>
          <a:p>
            <a:pPr>
              <a:buFont typeface="Wingdings" panose="05000000000000000000" pitchFamily="2" charset="2"/>
              <a:buChar char="§"/>
            </a:pPr>
            <a:endParaRPr lang="en-US" sz="2400" dirty="0"/>
          </a:p>
          <a:p>
            <a:pPr>
              <a:buFont typeface="Wingdings" panose="05000000000000000000" pitchFamily="2" charset="2"/>
              <a:buChar char="§"/>
            </a:pPr>
            <a:endParaRPr lang="en-US" sz="2400" dirty="0"/>
          </a:p>
          <a:p>
            <a:pPr>
              <a:buFont typeface="Wingdings" panose="05000000000000000000" pitchFamily="2" charset="2"/>
              <a:buChar char="§"/>
            </a:pPr>
            <a:endParaRPr lang="en-US" sz="2400" dirty="0"/>
          </a:p>
        </p:txBody>
      </p:sp>
    </p:spTree>
    <p:extLst>
      <p:ext uri="{BB962C8B-B14F-4D97-AF65-F5344CB8AC3E}">
        <p14:creationId xmlns:p14="http://schemas.microsoft.com/office/powerpoint/2010/main" val="17043191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149F43D-E43A-49B5-B781-48DF10A581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5720" y="968938"/>
            <a:ext cx="10278846" cy="4932523"/>
          </a:xfrm>
          <a:prstGeom prst="rect">
            <a:avLst/>
          </a:prstGeom>
          <a:solidFill>
            <a:schemeClr val="tx1"/>
          </a:solidFill>
          <a:ln w="190500">
            <a:solidFill>
              <a:schemeClr val="tx1">
                <a:alpha val="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Diagram&#10;&#10;Description automatically generated">
            <a:extLst>
              <a:ext uri="{FF2B5EF4-FFF2-40B4-BE49-F238E27FC236}">
                <a16:creationId xmlns:a16="http://schemas.microsoft.com/office/drawing/2014/main" id="{B249F526-FD77-407A-B922-B1E24ABB8048}"/>
              </a:ext>
            </a:extLst>
          </p:cNvPr>
          <p:cNvPicPr>
            <a:picLocks noChangeAspect="1"/>
          </p:cNvPicPr>
          <p:nvPr/>
        </p:nvPicPr>
        <p:blipFill>
          <a:blip r:embed="rId3"/>
          <a:stretch>
            <a:fillRect/>
          </a:stretch>
        </p:blipFill>
        <p:spPr>
          <a:xfrm>
            <a:off x="2475870" y="1528432"/>
            <a:ext cx="7240259" cy="380113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3467760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45AF94-BEC5-402E-AE83-21027737759B}"/>
              </a:ext>
            </a:extLst>
          </p:cNvPr>
          <p:cNvSpPr>
            <a:spLocks noGrp="1"/>
          </p:cNvSpPr>
          <p:nvPr>
            <p:ph type="title"/>
          </p:nvPr>
        </p:nvSpPr>
        <p:spPr/>
        <p:txBody>
          <a:bodyPr/>
          <a:lstStyle/>
          <a:p>
            <a:r>
              <a:rPr lang="en-US" i="1" dirty="0"/>
              <a:t>Register File</a:t>
            </a:r>
            <a:endParaRPr lang="en-IN" i="1" dirty="0"/>
          </a:p>
        </p:txBody>
      </p:sp>
      <p:sp>
        <p:nvSpPr>
          <p:cNvPr id="3" name="Content Placeholder 2">
            <a:extLst>
              <a:ext uri="{FF2B5EF4-FFF2-40B4-BE49-F238E27FC236}">
                <a16:creationId xmlns:a16="http://schemas.microsoft.com/office/drawing/2014/main" id="{2C4F6EB5-2DAC-4011-8932-DDCAC38AE895}"/>
              </a:ext>
            </a:extLst>
          </p:cNvPr>
          <p:cNvSpPr>
            <a:spLocks noGrp="1"/>
          </p:cNvSpPr>
          <p:nvPr>
            <p:ph idx="1"/>
          </p:nvPr>
        </p:nvSpPr>
        <p:spPr>
          <a:xfrm>
            <a:off x="913795" y="1970842"/>
            <a:ext cx="10884628" cy="4277557"/>
          </a:xfrm>
        </p:spPr>
        <p:txBody>
          <a:bodyPr>
            <a:normAutofit/>
          </a:bodyPr>
          <a:lstStyle/>
          <a:p>
            <a:pPr>
              <a:buFont typeface="Wingdings" panose="05000000000000000000" pitchFamily="2" charset="2"/>
              <a:buChar char="§"/>
            </a:pPr>
            <a:r>
              <a:rPr lang="en-US" sz="2400" dirty="0"/>
              <a:t>It contains 2 source registers: </a:t>
            </a:r>
            <a:r>
              <a:rPr lang="en-US" sz="2400" b="1" i="1" dirty="0"/>
              <a:t>regSrc</a:t>
            </a:r>
            <a:r>
              <a:rPr lang="en-US" sz="2400" dirty="0"/>
              <a:t> and </a:t>
            </a:r>
            <a:r>
              <a:rPr lang="en-US" sz="2400" b="1" i="1" dirty="0"/>
              <a:t>regData</a:t>
            </a:r>
            <a:r>
              <a:rPr lang="en-US" sz="2400" dirty="0"/>
              <a:t>.</a:t>
            </a:r>
          </a:p>
          <a:p>
            <a:pPr>
              <a:buFont typeface="Wingdings" panose="05000000000000000000" pitchFamily="2" charset="2"/>
              <a:buChar char="§"/>
            </a:pPr>
            <a:r>
              <a:rPr lang="en-US" sz="2400" dirty="0"/>
              <a:t>The regSrc register contains the number of the register that needs to be accessed whereas regData contains value to be written.</a:t>
            </a:r>
          </a:p>
          <a:p>
            <a:pPr>
              <a:buFont typeface="Wingdings" panose="05000000000000000000" pitchFamily="2" charset="2"/>
              <a:buChar char="§"/>
            </a:pPr>
            <a:r>
              <a:rPr lang="en-US" sz="2400" dirty="0"/>
              <a:t>Arguments of register file are read and write.</a:t>
            </a:r>
          </a:p>
          <a:p>
            <a:pPr>
              <a:buFont typeface="Wingdings" panose="05000000000000000000" pitchFamily="2" charset="2"/>
              <a:buChar char="§"/>
            </a:pPr>
            <a:r>
              <a:rPr lang="en-US" sz="2400" dirty="0"/>
              <a:t>For write the value in regData is written to register specified by regSrc.</a:t>
            </a:r>
          </a:p>
          <a:p>
            <a:pPr>
              <a:buFont typeface="Wingdings" panose="05000000000000000000" pitchFamily="2" charset="2"/>
              <a:buChar char="§"/>
            </a:pPr>
            <a:r>
              <a:rPr lang="en-US" sz="2400" dirty="0"/>
              <a:t>For read the register specified by regSrc is read and value is stored in </a:t>
            </a:r>
            <a:r>
              <a:rPr lang="en-US" sz="2400" b="1" i="1" dirty="0"/>
              <a:t>regVal</a:t>
            </a:r>
            <a:r>
              <a:rPr lang="en-US" sz="2400" dirty="0"/>
              <a:t>.</a:t>
            </a:r>
          </a:p>
          <a:p>
            <a:pPr>
              <a:buFont typeface="Wingdings" panose="05000000000000000000" pitchFamily="2" charset="2"/>
              <a:buChar char="§"/>
            </a:pPr>
            <a:r>
              <a:rPr lang="en-US" sz="2400" dirty="0"/>
              <a:t>R14 is also referred to as the </a:t>
            </a:r>
            <a:r>
              <a:rPr lang="en-US" sz="2400" b="1" i="1" dirty="0"/>
              <a:t>stack pointer </a:t>
            </a:r>
            <a:r>
              <a:rPr lang="en-US" sz="2400" dirty="0"/>
              <a:t>(sp).</a:t>
            </a:r>
          </a:p>
          <a:p>
            <a:pPr>
              <a:buFont typeface="Wingdings" panose="05000000000000000000" pitchFamily="2" charset="2"/>
              <a:buChar char="§"/>
            </a:pPr>
            <a:r>
              <a:rPr lang="en-US" sz="2400" dirty="0"/>
              <a:t>R15 is also referred to as the </a:t>
            </a:r>
            <a:r>
              <a:rPr lang="en-US" sz="2400" b="1" i="1" dirty="0"/>
              <a:t>return address register </a:t>
            </a:r>
            <a:r>
              <a:rPr lang="en-US" sz="2400" dirty="0"/>
              <a:t>(ra).</a:t>
            </a:r>
          </a:p>
        </p:txBody>
      </p:sp>
    </p:spTree>
    <p:extLst>
      <p:ext uri="{BB962C8B-B14F-4D97-AF65-F5344CB8AC3E}">
        <p14:creationId xmlns:p14="http://schemas.microsoft.com/office/powerpoint/2010/main" val="35358343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Diagram, schematic&#10;&#10;Description automatically generated">
            <a:extLst>
              <a:ext uri="{FF2B5EF4-FFF2-40B4-BE49-F238E27FC236}">
                <a16:creationId xmlns:a16="http://schemas.microsoft.com/office/drawing/2014/main" id="{602E4AC4-9587-45F9-AAB5-3E13C5639E13}"/>
              </a:ext>
            </a:extLst>
          </p:cNvPr>
          <p:cNvPicPr>
            <a:picLocks noChangeAspect="1"/>
          </p:cNvPicPr>
          <p:nvPr/>
        </p:nvPicPr>
        <p:blipFill>
          <a:blip r:embed="rId2"/>
          <a:stretch>
            <a:fillRect/>
          </a:stretch>
        </p:blipFill>
        <p:spPr>
          <a:xfrm>
            <a:off x="3425772" y="241523"/>
            <a:ext cx="5340455" cy="637495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2580232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6E960-3594-425A-B8BA-FAD5495AB7D1}"/>
              </a:ext>
            </a:extLst>
          </p:cNvPr>
          <p:cNvSpPr>
            <a:spLocks noGrp="1"/>
          </p:cNvSpPr>
          <p:nvPr>
            <p:ph type="title"/>
          </p:nvPr>
        </p:nvSpPr>
        <p:spPr/>
        <p:txBody>
          <a:bodyPr>
            <a:normAutofit/>
          </a:bodyPr>
          <a:lstStyle/>
          <a:p>
            <a:r>
              <a:rPr lang="en-US" i="1" dirty="0"/>
              <a:t>Main Processor</a:t>
            </a:r>
            <a:endParaRPr lang="en-IN" i="1" dirty="0"/>
          </a:p>
        </p:txBody>
      </p:sp>
      <p:sp>
        <p:nvSpPr>
          <p:cNvPr id="3" name="Content Placeholder 2">
            <a:extLst>
              <a:ext uri="{FF2B5EF4-FFF2-40B4-BE49-F238E27FC236}">
                <a16:creationId xmlns:a16="http://schemas.microsoft.com/office/drawing/2014/main" id="{A61E1AA9-BF3C-4BC3-A7E1-7B68C525A50B}"/>
              </a:ext>
            </a:extLst>
          </p:cNvPr>
          <p:cNvSpPr>
            <a:spLocks noGrp="1"/>
          </p:cNvSpPr>
          <p:nvPr>
            <p:ph idx="1"/>
          </p:nvPr>
        </p:nvSpPr>
        <p:spPr>
          <a:xfrm>
            <a:off x="829820" y="2073479"/>
            <a:ext cx="10884628" cy="4277557"/>
          </a:xfrm>
        </p:spPr>
        <p:txBody>
          <a:bodyPr>
            <a:normAutofit/>
          </a:bodyPr>
          <a:lstStyle/>
          <a:p>
            <a:pPr>
              <a:buFont typeface="Wingdings" panose="05000000000000000000" pitchFamily="2" charset="2"/>
              <a:buChar char="§"/>
            </a:pPr>
            <a:r>
              <a:rPr lang="en-US" sz="2400" dirty="0"/>
              <a:t>It is the main processor circuit that connects all 5 units designed individually.</a:t>
            </a:r>
          </a:p>
          <a:p>
            <a:pPr>
              <a:buFont typeface="Wingdings" panose="05000000000000000000" pitchFamily="2" charset="2"/>
              <a:buChar char="§"/>
            </a:pPr>
            <a:r>
              <a:rPr lang="en-US" sz="2400" dirty="0"/>
              <a:t>Processor is divided into units/stages as follows:</a:t>
            </a:r>
          </a:p>
          <a:p>
            <a:pPr>
              <a:buFont typeface="Wingdings" panose="05000000000000000000" pitchFamily="2" charset="2"/>
              <a:buChar char="§"/>
            </a:pPr>
            <a:endParaRPr lang="en-US" sz="2400" dirty="0"/>
          </a:p>
          <a:p>
            <a:pPr>
              <a:buFont typeface="Wingdings" panose="05000000000000000000" pitchFamily="2" charset="2"/>
              <a:buChar char="§"/>
            </a:pPr>
            <a:endParaRPr lang="en-US" sz="2400" dirty="0"/>
          </a:p>
          <a:p>
            <a:pPr marL="36900" indent="0">
              <a:buNone/>
            </a:pPr>
            <a:endParaRPr lang="en-US" sz="2400" dirty="0"/>
          </a:p>
          <a:p>
            <a:pPr marL="36900" indent="0">
              <a:buNone/>
            </a:pPr>
            <a:endParaRPr lang="en-US" sz="2400" dirty="0"/>
          </a:p>
        </p:txBody>
      </p:sp>
      <p:grpSp>
        <p:nvGrpSpPr>
          <p:cNvPr id="4" name="Group 4">
            <a:extLst>
              <a:ext uri="{FF2B5EF4-FFF2-40B4-BE49-F238E27FC236}">
                <a16:creationId xmlns:a16="http://schemas.microsoft.com/office/drawing/2014/main" id="{93D26842-BD77-4DD8-9CCB-FD23B672D8A2}"/>
              </a:ext>
            </a:extLst>
          </p:cNvPr>
          <p:cNvGrpSpPr>
            <a:grpSpLocks noChangeAspect="1"/>
          </p:cNvGrpSpPr>
          <p:nvPr/>
        </p:nvGrpSpPr>
        <p:grpSpPr bwMode="auto">
          <a:xfrm>
            <a:off x="2045996" y="3243165"/>
            <a:ext cx="7315200" cy="1338263"/>
            <a:chOff x="832" y="960"/>
            <a:chExt cx="4608" cy="843"/>
          </a:xfrm>
        </p:grpSpPr>
        <p:sp>
          <p:nvSpPr>
            <p:cNvPr id="5" name="AutoShape 3">
              <a:extLst>
                <a:ext uri="{FF2B5EF4-FFF2-40B4-BE49-F238E27FC236}">
                  <a16:creationId xmlns:a16="http://schemas.microsoft.com/office/drawing/2014/main" id="{07B2F9A6-DECE-42A7-A18F-FC16E2E949DD}"/>
                </a:ext>
              </a:extLst>
            </p:cNvPr>
            <p:cNvSpPr>
              <a:spLocks noChangeAspect="1" noChangeArrowheads="1" noTextEdit="1"/>
            </p:cNvSpPr>
            <p:nvPr/>
          </p:nvSpPr>
          <p:spPr bwMode="auto">
            <a:xfrm>
              <a:off x="832" y="960"/>
              <a:ext cx="4608" cy="8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 name="Freeform 5">
              <a:extLst>
                <a:ext uri="{FF2B5EF4-FFF2-40B4-BE49-F238E27FC236}">
                  <a16:creationId xmlns:a16="http://schemas.microsoft.com/office/drawing/2014/main" id="{19D0E6AB-FFC5-4355-A51D-C6A61DC78A0E}"/>
                </a:ext>
              </a:extLst>
            </p:cNvPr>
            <p:cNvSpPr>
              <a:spLocks/>
            </p:cNvSpPr>
            <p:nvPr/>
          </p:nvSpPr>
          <p:spPr bwMode="auto">
            <a:xfrm>
              <a:off x="907" y="975"/>
              <a:ext cx="671" cy="725"/>
            </a:xfrm>
            <a:custGeom>
              <a:avLst/>
              <a:gdLst>
                <a:gd name="T0" fmla="*/ 842 w 3924"/>
                <a:gd name="T1" fmla="*/ 0 h 4209"/>
                <a:gd name="T2" fmla="*/ 3082 w 3924"/>
                <a:gd name="T3" fmla="*/ 0 h 4209"/>
                <a:gd name="T4" fmla="*/ 3924 w 3924"/>
                <a:gd name="T5" fmla="*/ 842 h 4209"/>
                <a:gd name="T6" fmla="*/ 3924 w 3924"/>
                <a:gd name="T7" fmla="*/ 3367 h 4209"/>
                <a:gd name="T8" fmla="*/ 3082 w 3924"/>
                <a:gd name="T9" fmla="*/ 4209 h 4209"/>
                <a:gd name="T10" fmla="*/ 842 w 3924"/>
                <a:gd name="T11" fmla="*/ 4209 h 4209"/>
                <a:gd name="T12" fmla="*/ 0 w 3924"/>
                <a:gd name="T13" fmla="*/ 3367 h 4209"/>
                <a:gd name="T14" fmla="*/ 0 w 3924"/>
                <a:gd name="T15" fmla="*/ 842 h 4209"/>
                <a:gd name="T16" fmla="*/ 842 w 3924"/>
                <a:gd name="T17" fmla="*/ 0 h 4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24" h="4209">
                  <a:moveTo>
                    <a:pt x="842" y="0"/>
                  </a:moveTo>
                  <a:lnTo>
                    <a:pt x="3082" y="0"/>
                  </a:lnTo>
                  <a:cubicBezTo>
                    <a:pt x="3548" y="0"/>
                    <a:pt x="3924" y="375"/>
                    <a:pt x="3924" y="842"/>
                  </a:cubicBezTo>
                  <a:lnTo>
                    <a:pt x="3924" y="3367"/>
                  </a:lnTo>
                  <a:cubicBezTo>
                    <a:pt x="3924" y="3833"/>
                    <a:pt x="3548" y="4209"/>
                    <a:pt x="3082" y="4209"/>
                  </a:cubicBezTo>
                  <a:lnTo>
                    <a:pt x="842" y="4209"/>
                  </a:lnTo>
                  <a:cubicBezTo>
                    <a:pt x="376" y="4209"/>
                    <a:pt x="0" y="3833"/>
                    <a:pt x="0" y="3367"/>
                  </a:cubicBezTo>
                  <a:lnTo>
                    <a:pt x="0" y="842"/>
                  </a:lnTo>
                  <a:cubicBezTo>
                    <a:pt x="0" y="375"/>
                    <a:pt x="376" y="0"/>
                    <a:pt x="842" y="0"/>
                  </a:cubicBezTo>
                  <a:close/>
                </a:path>
              </a:pathLst>
            </a:custGeom>
            <a:solidFill>
              <a:srgbClr val="FFE6D5"/>
            </a:solidFill>
            <a:ln w="14"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 name="Rectangle 6">
              <a:extLst>
                <a:ext uri="{FF2B5EF4-FFF2-40B4-BE49-F238E27FC236}">
                  <a16:creationId xmlns:a16="http://schemas.microsoft.com/office/drawing/2014/main" id="{752472F9-4464-4F1F-AEC5-63DD85B2E554}"/>
                </a:ext>
              </a:extLst>
            </p:cNvPr>
            <p:cNvSpPr>
              <a:spLocks noChangeArrowheads="1"/>
            </p:cNvSpPr>
            <p:nvPr/>
          </p:nvSpPr>
          <p:spPr bwMode="auto">
            <a:xfrm>
              <a:off x="991" y="1168"/>
              <a:ext cx="527" cy="1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a:ln>
                    <a:noFill/>
                  </a:ln>
                  <a:solidFill>
                    <a:srgbClr val="000000"/>
                  </a:solidFill>
                  <a:effectLst/>
                  <a:latin typeface="Sans"/>
                </a:rPr>
                <a:t>Instruction</a:t>
              </a:r>
              <a:endParaRPr kumimoji="0" lang="en-US" sz="1800" b="0" i="0" u="none" strike="noStrike" cap="none" normalizeH="0" baseline="0">
                <a:ln>
                  <a:noFill/>
                </a:ln>
                <a:solidFill>
                  <a:schemeClr val="tx1"/>
                </a:solidFill>
                <a:effectLst/>
                <a:latin typeface="Arial" pitchFamily="34" charset="0"/>
              </a:endParaRPr>
            </a:p>
          </p:txBody>
        </p:sp>
        <p:sp>
          <p:nvSpPr>
            <p:cNvPr id="8" name="Rectangle 7">
              <a:extLst>
                <a:ext uri="{FF2B5EF4-FFF2-40B4-BE49-F238E27FC236}">
                  <a16:creationId xmlns:a16="http://schemas.microsoft.com/office/drawing/2014/main" id="{AC7633BF-44B5-4237-9154-817C4B33DA99}"/>
                </a:ext>
              </a:extLst>
            </p:cNvPr>
            <p:cNvSpPr>
              <a:spLocks noChangeArrowheads="1"/>
            </p:cNvSpPr>
            <p:nvPr/>
          </p:nvSpPr>
          <p:spPr bwMode="auto">
            <a:xfrm>
              <a:off x="1100" y="1301"/>
              <a:ext cx="307" cy="1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a:ln>
                    <a:noFill/>
                  </a:ln>
                  <a:solidFill>
                    <a:srgbClr val="000000"/>
                  </a:solidFill>
                  <a:effectLst/>
                  <a:latin typeface="Sans"/>
                </a:rPr>
                <a:t>Fetch</a:t>
              </a:r>
              <a:endParaRPr kumimoji="0" lang="en-US" sz="1800" b="0" i="0" u="none" strike="noStrike" cap="none" normalizeH="0" baseline="0">
                <a:ln>
                  <a:noFill/>
                </a:ln>
                <a:solidFill>
                  <a:schemeClr val="tx1"/>
                </a:solidFill>
                <a:effectLst/>
                <a:latin typeface="Arial" pitchFamily="34" charset="0"/>
              </a:endParaRPr>
            </a:p>
          </p:txBody>
        </p:sp>
        <p:sp>
          <p:nvSpPr>
            <p:cNvPr id="9" name="Rectangle 8">
              <a:extLst>
                <a:ext uri="{FF2B5EF4-FFF2-40B4-BE49-F238E27FC236}">
                  <a16:creationId xmlns:a16="http://schemas.microsoft.com/office/drawing/2014/main" id="{5FFD3CA8-499E-4BA6-A11B-E75E3F2828D8}"/>
                </a:ext>
              </a:extLst>
            </p:cNvPr>
            <p:cNvSpPr>
              <a:spLocks noChangeArrowheads="1"/>
            </p:cNvSpPr>
            <p:nvPr/>
          </p:nvSpPr>
          <p:spPr bwMode="auto">
            <a:xfrm>
              <a:off x="1149" y="1435"/>
              <a:ext cx="209" cy="1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a:ln>
                    <a:noFill/>
                  </a:ln>
                  <a:solidFill>
                    <a:srgbClr val="000000"/>
                  </a:solidFill>
                  <a:effectLst/>
                  <a:latin typeface="Sans"/>
                </a:rPr>
                <a:t>(IF)</a:t>
              </a:r>
              <a:endParaRPr kumimoji="0" lang="en-US" sz="1800" b="0" i="0" u="none" strike="noStrike" cap="none" normalizeH="0" baseline="0">
                <a:ln>
                  <a:noFill/>
                </a:ln>
                <a:solidFill>
                  <a:schemeClr val="tx1"/>
                </a:solidFill>
                <a:effectLst/>
                <a:latin typeface="Arial" pitchFamily="34" charset="0"/>
              </a:endParaRPr>
            </a:p>
          </p:txBody>
        </p:sp>
        <p:sp>
          <p:nvSpPr>
            <p:cNvPr id="10" name="Freeform 9">
              <a:extLst>
                <a:ext uri="{FF2B5EF4-FFF2-40B4-BE49-F238E27FC236}">
                  <a16:creationId xmlns:a16="http://schemas.microsoft.com/office/drawing/2014/main" id="{FBBCB544-42DF-4D3D-B2A2-4147DB7D68B8}"/>
                </a:ext>
              </a:extLst>
            </p:cNvPr>
            <p:cNvSpPr>
              <a:spLocks/>
            </p:cNvSpPr>
            <p:nvPr/>
          </p:nvSpPr>
          <p:spPr bwMode="auto">
            <a:xfrm>
              <a:off x="1856" y="998"/>
              <a:ext cx="671" cy="724"/>
            </a:xfrm>
            <a:custGeom>
              <a:avLst/>
              <a:gdLst>
                <a:gd name="T0" fmla="*/ 842 w 3924"/>
                <a:gd name="T1" fmla="*/ 0 h 4209"/>
                <a:gd name="T2" fmla="*/ 3082 w 3924"/>
                <a:gd name="T3" fmla="*/ 0 h 4209"/>
                <a:gd name="T4" fmla="*/ 3924 w 3924"/>
                <a:gd name="T5" fmla="*/ 842 h 4209"/>
                <a:gd name="T6" fmla="*/ 3924 w 3924"/>
                <a:gd name="T7" fmla="*/ 3367 h 4209"/>
                <a:gd name="T8" fmla="*/ 3082 w 3924"/>
                <a:gd name="T9" fmla="*/ 4209 h 4209"/>
                <a:gd name="T10" fmla="*/ 842 w 3924"/>
                <a:gd name="T11" fmla="*/ 4209 h 4209"/>
                <a:gd name="T12" fmla="*/ 0 w 3924"/>
                <a:gd name="T13" fmla="*/ 3367 h 4209"/>
                <a:gd name="T14" fmla="*/ 0 w 3924"/>
                <a:gd name="T15" fmla="*/ 842 h 4209"/>
                <a:gd name="T16" fmla="*/ 842 w 3924"/>
                <a:gd name="T17" fmla="*/ 0 h 4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24" h="4209">
                  <a:moveTo>
                    <a:pt x="842" y="0"/>
                  </a:moveTo>
                  <a:lnTo>
                    <a:pt x="3082" y="0"/>
                  </a:lnTo>
                  <a:cubicBezTo>
                    <a:pt x="3548" y="0"/>
                    <a:pt x="3924" y="376"/>
                    <a:pt x="3924" y="842"/>
                  </a:cubicBezTo>
                  <a:lnTo>
                    <a:pt x="3924" y="3367"/>
                  </a:lnTo>
                  <a:cubicBezTo>
                    <a:pt x="3924" y="3833"/>
                    <a:pt x="3548" y="4209"/>
                    <a:pt x="3082" y="4209"/>
                  </a:cubicBezTo>
                  <a:lnTo>
                    <a:pt x="842" y="4209"/>
                  </a:lnTo>
                  <a:cubicBezTo>
                    <a:pt x="376" y="4209"/>
                    <a:pt x="0" y="3833"/>
                    <a:pt x="0" y="3367"/>
                  </a:cubicBezTo>
                  <a:lnTo>
                    <a:pt x="0" y="842"/>
                  </a:lnTo>
                  <a:cubicBezTo>
                    <a:pt x="0" y="376"/>
                    <a:pt x="376" y="0"/>
                    <a:pt x="842" y="0"/>
                  </a:cubicBezTo>
                  <a:close/>
                </a:path>
              </a:pathLst>
            </a:custGeom>
            <a:solidFill>
              <a:srgbClr val="FFE6D5"/>
            </a:solidFill>
            <a:ln w="14"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 name="Rectangle 10">
              <a:extLst>
                <a:ext uri="{FF2B5EF4-FFF2-40B4-BE49-F238E27FC236}">
                  <a16:creationId xmlns:a16="http://schemas.microsoft.com/office/drawing/2014/main" id="{7B787F8C-05AC-45F8-9120-7FD67121BBA3}"/>
                </a:ext>
              </a:extLst>
            </p:cNvPr>
            <p:cNvSpPr>
              <a:spLocks noChangeArrowheads="1"/>
            </p:cNvSpPr>
            <p:nvPr/>
          </p:nvSpPr>
          <p:spPr bwMode="auto">
            <a:xfrm>
              <a:off x="1986" y="1175"/>
              <a:ext cx="452" cy="1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a:ln>
                    <a:noFill/>
                  </a:ln>
                  <a:solidFill>
                    <a:srgbClr val="000000"/>
                  </a:solidFill>
                  <a:effectLst/>
                  <a:latin typeface="Sans"/>
                </a:rPr>
                <a:t>Operand</a:t>
              </a:r>
              <a:endParaRPr kumimoji="0" lang="en-US" sz="1800" b="0" i="0" u="none" strike="noStrike" cap="none" normalizeH="0" baseline="0">
                <a:ln>
                  <a:noFill/>
                </a:ln>
                <a:solidFill>
                  <a:schemeClr val="tx1"/>
                </a:solidFill>
                <a:effectLst/>
                <a:latin typeface="Arial" pitchFamily="34" charset="0"/>
              </a:endParaRPr>
            </a:p>
          </p:txBody>
        </p:sp>
        <p:sp>
          <p:nvSpPr>
            <p:cNvPr id="12" name="Rectangle 11">
              <a:extLst>
                <a:ext uri="{FF2B5EF4-FFF2-40B4-BE49-F238E27FC236}">
                  <a16:creationId xmlns:a16="http://schemas.microsoft.com/office/drawing/2014/main" id="{01B3E8D8-EA1D-47D9-9E50-645F63916BC8}"/>
                </a:ext>
              </a:extLst>
            </p:cNvPr>
            <p:cNvSpPr>
              <a:spLocks noChangeArrowheads="1"/>
            </p:cNvSpPr>
            <p:nvPr/>
          </p:nvSpPr>
          <p:spPr bwMode="auto">
            <a:xfrm>
              <a:off x="2058" y="1308"/>
              <a:ext cx="307" cy="1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a:ln>
                    <a:noFill/>
                  </a:ln>
                  <a:solidFill>
                    <a:srgbClr val="000000"/>
                  </a:solidFill>
                  <a:effectLst/>
                  <a:latin typeface="Sans"/>
                </a:rPr>
                <a:t>Fetch</a:t>
              </a:r>
              <a:endParaRPr kumimoji="0" lang="en-US" sz="1800" b="0" i="0" u="none" strike="noStrike" cap="none" normalizeH="0" baseline="0">
                <a:ln>
                  <a:noFill/>
                </a:ln>
                <a:solidFill>
                  <a:schemeClr val="tx1"/>
                </a:solidFill>
                <a:effectLst/>
                <a:latin typeface="Arial" pitchFamily="34" charset="0"/>
              </a:endParaRPr>
            </a:p>
          </p:txBody>
        </p:sp>
        <p:sp>
          <p:nvSpPr>
            <p:cNvPr id="13" name="Rectangle 12">
              <a:extLst>
                <a:ext uri="{FF2B5EF4-FFF2-40B4-BE49-F238E27FC236}">
                  <a16:creationId xmlns:a16="http://schemas.microsoft.com/office/drawing/2014/main" id="{1939EB24-A00C-4E23-B887-BCC8BD81F5A8}"/>
                </a:ext>
              </a:extLst>
            </p:cNvPr>
            <p:cNvSpPr>
              <a:spLocks noChangeArrowheads="1"/>
            </p:cNvSpPr>
            <p:nvPr/>
          </p:nvSpPr>
          <p:spPr bwMode="auto">
            <a:xfrm>
              <a:off x="2081" y="1442"/>
              <a:ext cx="261" cy="1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a:ln>
                    <a:noFill/>
                  </a:ln>
                  <a:solidFill>
                    <a:srgbClr val="000000"/>
                  </a:solidFill>
                  <a:effectLst/>
                  <a:latin typeface="Sans"/>
                </a:rPr>
                <a:t>(OF)</a:t>
              </a:r>
              <a:endParaRPr kumimoji="0" lang="en-US" sz="1800" b="0" i="0" u="none" strike="noStrike" cap="none" normalizeH="0" baseline="0">
                <a:ln>
                  <a:noFill/>
                </a:ln>
                <a:solidFill>
                  <a:schemeClr val="tx1"/>
                </a:solidFill>
                <a:effectLst/>
                <a:latin typeface="Arial" pitchFamily="34" charset="0"/>
              </a:endParaRPr>
            </a:p>
          </p:txBody>
        </p:sp>
        <p:sp>
          <p:nvSpPr>
            <p:cNvPr id="14" name="Freeform 13">
              <a:extLst>
                <a:ext uri="{FF2B5EF4-FFF2-40B4-BE49-F238E27FC236}">
                  <a16:creationId xmlns:a16="http://schemas.microsoft.com/office/drawing/2014/main" id="{5BEE0368-9918-4C99-9B53-D2A3B3724ED0}"/>
                </a:ext>
              </a:extLst>
            </p:cNvPr>
            <p:cNvSpPr>
              <a:spLocks/>
            </p:cNvSpPr>
            <p:nvPr/>
          </p:nvSpPr>
          <p:spPr bwMode="auto">
            <a:xfrm>
              <a:off x="2821" y="988"/>
              <a:ext cx="671" cy="724"/>
            </a:xfrm>
            <a:custGeom>
              <a:avLst/>
              <a:gdLst>
                <a:gd name="T0" fmla="*/ 842 w 3923"/>
                <a:gd name="T1" fmla="*/ 0 h 4209"/>
                <a:gd name="T2" fmla="*/ 3082 w 3923"/>
                <a:gd name="T3" fmla="*/ 0 h 4209"/>
                <a:gd name="T4" fmla="*/ 3923 w 3923"/>
                <a:gd name="T5" fmla="*/ 842 h 4209"/>
                <a:gd name="T6" fmla="*/ 3923 w 3923"/>
                <a:gd name="T7" fmla="*/ 3367 h 4209"/>
                <a:gd name="T8" fmla="*/ 3082 w 3923"/>
                <a:gd name="T9" fmla="*/ 4209 h 4209"/>
                <a:gd name="T10" fmla="*/ 842 w 3923"/>
                <a:gd name="T11" fmla="*/ 4209 h 4209"/>
                <a:gd name="T12" fmla="*/ 0 w 3923"/>
                <a:gd name="T13" fmla="*/ 3367 h 4209"/>
                <a:gd name="T14" fmla="*/ 0 w 3923"/>
                <a:gd name="T15" fmla="*/ 842 h 4209"/>
                <a:gd name="T16" fmla="*/ 842 w 3923"/>
                <a:gd name="T17" fmla="*/ 0 h 4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23" h="4209">
                  <a:moveTo>
                    <a:pt x="842" y="0"/>
                  </a:moveTo>
                  <a:lnTo>
                    <a:pt x="3082" y="0"/>
                  </a:lnTo>
                  <a:cubicBezTo>
                    <a:pt x="3548" y="0"/>
                    <a:pt x="3923" y="376"/>
                    <a:pt x="3923" y="842"/>
                  </a:cubicBezTo>
                  <a:lnTo>
                    <a:pt x="3923" y="3367"/>
                  </a:lnTo>
                  <a:cubicBezTo>
                    <a:pt x="3923" y="3833"/>
                    <a:pt x="3548" y="4209"/>
                    <a:pt x="3082" y="4209"/>
                  </a:cubicBezTo>
                  <a:lnTo>
                    <a:pt x="842" y="4209"/>
                  </a:lnTo>
                  <a:cubicBezTo>
                    <a:pt x="375" y="4209"/>
                    <a:pt x="0" y="3833"/>
                    <a:pt x="0" y="3367"/>
                  </a:cubicBezTo>
                  <a:lnTo>
                    <a:pt x="0" y="842"/>
                  </a:lnTo>
                  <a:cubicBezTo>
                    <a:pt x="0" y="376"/>
                    <a:pt x="375" y="0"/>
                    <a:pt x="842" y="0"/>
                  </a:cubicBezTo>
                  <a:close/>
                </a:path>
              </a:pathLst>
            </a:custGeom>
            <a:solidFill>
              <a:srgbClr val="FFE6D5"/>
            </a:solidFill>
            <a:ln w="14"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5" name="Rectangle 14">
              <a:extLst>
                <a:ext uri="{FF2B5EF4-FFF2-40B4-BE49-F238E27FC236}">
                  <a16:creationId xmlns:a16="http://schemas.microsoft.com/office/drawing/2014/main" id="{1DDD7E76-C35C-4F1B-9936-B59EBB30A15D}"/>
                </a:ext>
              </a:extLst>
            </p:cNvPr>
            <p:cNvSpPr>
              <a:spLocks noChangeArrowheads="1"/>
            </p:cNvSpPr>
            <p:nvPr/>
          </p:nvSpPr>
          <p:spPr bwMode="auto">
            <a:xfrm>
              <a:off x="2966" y="1165"/>
              <a:ext cx="421" cy="1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a:ln>
                    <a:noFill/>
                  </a:ln>
                  <a:solidFill>
                    <a:srgbClr val="000000"/>
                  </a:solidFill>
                  <a:effectLst/>
                  <a:latin typeface="Sans"/>
                </a:rPr>
                <a:t>Execute</a:t>
              </a:r>
              <a:endParaRPr kumimoji="0" lang="en-US" sz="1800" b="0" i="0" u="none" strike="noStrike" cap="none" normalizeH="0" baseline="0">
                <a:ln>
                  <a:noFill/>
                </a:ln>
                <a:solidFill>
                  <a:schemeClr val="tx1"/>
                </a:solidFill>
                <a:effectLst/>
                <a:latin typeface="Arial" pitchFamily="34" charset="0"/>
              </a:endParaRPr>
            </a:p>
          </p:txBody>
        </p:sp>
        <p:sp>
          <p:nvSpPr>
            <p:cNvPr id="16" name="Rectangle 15">
              <a:extLst>
                <a:ext uri="{FF2B5EF4-FFF2-40B4-BE49-F238E27FC236}">
                  <a16:creationId xmlns:a16="http://schemas.microsoft.com/office/drawing/2014/main" id="{89B177AB-D4BB-4DAA-A89D-39EE1D51D72C}"/>
                </a:ext>
              </a:extLst>
            </p:cNvPr>
            <p:cNvSpPr>
              <a:spLocks noChangeArrowheads="1"/>
            </p:cNvSpPr>
            <p:nvPr/>
          </p:nvSpPr>
          <p:spPr bwMode="auto">
            <a:xfrm>
              <a:off x="3049" y="1432"/>
              <a:ext cx="253" cy="1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a:ln>
                    <a:noFill/>
                  </a:ln>
                  <a:solidFill>
                    <a:srgbClr val="000000"/>
                  </a:solidFill>
                  <a:effectLst/>
                  <a:latin typeface="Sans"/>
                </a:rPr>
                <a:t>(EX)</a:t>
              </a:r>
              <a:endParaRPr kumimoji="0" lang="en-US" sz="1800" b="0" i="0" u="none" strike="noStrike" cap="none" normalizeH="0" baseline="0">
                <a:ln>
                  <a:noFill/>
                </a:ln>
                <a:solidFill>
                  <a:schemeClr val="tx1"/>
                </a:solidFill>
                <a:effectLst/>
                <a:latin typeface="Arial" pitchFamily="34" charset="0"/>
              </a:endParaRPr>
            </a:p>
          </p:txBody>
        </p:sp>
        <p:sp>
          <p:nvSpPr>
            <p:cNvPr id="17" name="Freeform 16">
              <a:extLst>
                <a:ext uri="{FF2B5EF4-FFF2-40B4-BE49-F238E27FC236}">
                  <a16:creationId xmlns:a16="http://schemas.microsoft.com/office/drawing/2014/main" id="{10208E37-5624-4DDF-9281-232DE5297512}"/>
                </a:ext>
              </a:extLst>
            </p:cNvPr>
            <p:cNvSpPr>
              <a:spLocks/>
            </p:cNvSpPr>
            <p:nvPr/>
          </p:nvSpPr>
          <p:spPr bwMode="auto">
            <a:xfrm>
              <a:off x="3796" y="1002"/>
              <a:ext cx="671" cy="724"/>
            </a:xfrm>
            <a:custGeom>
              <a:avLst/>
              <a:gdLst>
                <a:gd name="T0" fmla="*/ 841 w 3923"/>
                <a:gd name="T1" fmla="*/ 0 h 4208"/>
                <a:gd name="T2" fmla="*/ 3081 w 3923"/>
                <a:gd name="T3" fmla="*/ 0 h 4208"/>
                <a:gd name="T4" fmla="*/ 3923 w 3923"/>
                <a:gd name="T5" fmla="*/ 842 h 4208"/>
                <a:gd name="T6" fmla="*/ 3923 w 3923"/>
                <a:gd name="T7" fmla="*/ 3367 h 4208"/>
                <a:gd name="T8" fmla="*/ 3081 w 3923"/>
                <a:gd name="T9" fmla="*/ 4208 h 4208"/>
                <a:gd name="T10" fmla="*/ 841 w 3923"/>
                <a:gd name="T11" fmla="*/ 4208 h 4208"/>
                <a:gd name="T12" fmla="*/ 0 w 3923"/>
                <a:gd name="T13" fmla="*/ 3367 h 4208"/>
                <a:gd name="T14" fmla="*/ 0 w 3923"/>
                <a:gd name="T15" fmla="*/ 842 h 4208"/>
                <a:gd name="T16" fmla="*/ 841 w 3923"/>
                <a:gd name="T17" fmla="*/ 0 h 4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23" h="4208">
                  <a:moveTo>
                    <a:pt x="841" y="0"/>
                  </a:moveTo>
                  <a:lnTo>
                    <a:pt x="3081" y="0"/>
                  </a:lnTo>
                  <a:cubicBezTo>
                    <a:pt x="3548" y="0"/>
                    <a:pt x="3923" y="375"/>
                    <a:pt x="3923" y="842"/>
                  </a:cubicBezTo>
                  <a:lnTo>
                    <a:pt x="3923" y="3367"/>
                  </a:lnTo>
                  <a:cubicBezTo>
                    <a:pt x="3923" y="3833"/>
                    <a:pt x="3548" y="4208"/>
                    <a:pt x="3081" y="4208"/>
                  </a:cubicBezTo>
                  <a:lnTo>
                    <a:pt x="841" y="4208"/>
                  </a:lnTo>
                  <a:cubicBezTo>
                    <a:pt x="375" y="4208"/>
                    <a:pt x="0" y="3833"/>
                    <a:pt x="0" y="3367"/>
                  </a:cubicBezTo>
                  <a:lnTo>
                    <a:pt x="0" y="842"/>
                  </a:lnTo>
                  <a:cubicBezTo>
                    <a:pt x="0" y="375"/>
                    <a:pt x="375" y="0"/>
                    <a:pt x="841" y="0"/>
                  </a:cubicBezTo>
                  <a:close/>
                </a:path>
              </a:pathLst>
            </a:custGeom>
            <a:solidFill>
              <a:srgbClr val="FFE6D5"/>
            </a:solidFill>
            <a:ln w="14"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DED5209B-E270-421B-BD6E-EC4FEB899F77}"/>
                </a:ext>
              </a:extLst>
            </p:cNvPr>
            <p:cNvSpPr>
              <a:spLocks noChangeArrowheads="1"/>
            </p:cNvSpPr>
            <p:nvPr/>
          </p:nvSpPr>
          <p:spPr bwMode="auto">
            <a:xfrm>
              <a:off x="3941" y="1180"/>
              <a:ext cx="420" cy="1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a:ln>
                    <a:noFill/>
                  </a:ln>
                  <a:solidFill>
                    <a:srgbClr val="000000"/>
                  </a:solidFill>
                  <a:effectLst/>
                  <a:latin typeface="Sans"/>
                </a:rPr>
                <a:t>Memory</a:t>
              </a:r>
              <a:endParaRPr kumimoji="0" lang="en-US" sz="1800" b="0" i="0" u="none" strike="noStrike" cap="none" normalizeH="0" baseline="0">
                <a:ln>
                  <a:noFill/>
                </a:ln>
                <a:solidFill>
                  <a:schemeClr val="tx1"/>
                </a:solidFill>
                <a:effectLst/>
                <a:latin typeface="Arial" pitchFamily="34" charset="0"/>
              </a:endParaRPr>
            </a:p>
          </p:txBody>
        </p:sp>
        <p:sp>
          <p:nvSpPr>
            <p:cNvPr id="19" name="Rectangle 18">
              <a:extLst>
                <a:ext uri="{FF2B5EF4-FFF2-40B4-BE49-F238E27FC236}">
                  <a16:creationId xmlns:a16="http://schemas.microsoft.com/office/drawing/2014/main" id="{84687B0E-1C49-45CC-8D6B-87DBA0ECADC0}"/>
                </a:ext>
              </a:extLst>
            </p:cNvPr>
            <p:cNvSpPr>
              <a:spLocks noChangeArrowheads="1"/>
            </p:cNvSpPr>
            <p:nvPr/>
          </p:nvSpPr>
          <p:spPr bwMode="auto">
            <a:xfrm>
              <a:off x="3961" y="1313"/>
              <a:ext cx="381" cy="1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a:ln>
                    <a:noFill/>
                  </a:ln>
                  <a:solidFill>
                    <a:srgbClr val="000000"/>
                  </a:solidFill>
                  <a:effectLst/>
                  <a:latin typeface="Sans"/>
                </a:rPr>
                <a:t>Access</a:t>
              </a:r>
              <a:endParaRPr kumimoji="0" lang="en-US" sz="1800" b="0" i="0" u="none" strike="noStrike" cap="none" normalizeH="0" baseline="0">
                <a:ln>
                  <a:noFill/>
                </a:ln>
                <a:solidFill>
                  <a:schemeClr val="tx1"/>
                </a:solidFill>
                <a:effectLst/>
                <a:latin typeface="Arial" pitchFamily="34" charset="0"/>
              </a:endParaRPr>
            </a:p>
          </p:txBody>
        </p:sp>
        <p:sp>
          <p:nvSpPr>
            <p:cNvPr id="20" name="Rectangle 19">
              <a:extLst>
                <a:ext uri="{FF2B5EF4-FFF2-40B4-BE49-F238E27FC236}">
                  <a16:creationId xmlns:a16="http://schemas.microsoft.com/office/drawing/2014/main" id="{1C751FC4-8ECA-4607-A862-E87BBA872F80}"/>
                </a:ext>
              </a:extLst>
            </p:cNvPr>
            <p:cNvSpPr>
              <a:spLocks noChangeArrowheads="1"/>
            </p:cNvSpPr>
            <p:nvPr/>
          </p:nvSpPr>
          <p:spPr bwMode="auto">
            <a:xfrm>
              <a:off x="4015" y="1447"/>
              <a:ext cx="270" cy="1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a:ln>
                    <a:noFill/>
                  </a:ln>
                  <a:solidFill>
                    <a:srgbClr val="000000"/>
                  </a:solidFill>
                  <a:effectLst/>
                  <a:latin typeface="Sans"/>
                </a:rPr>
                <a:t>(MA)</a:t>
              </a:r>
              <a:endParaRPr kumimoji="0" lang="en-US" sz="1800" b="0" i="0" u="none" strike="noStrike" cap="none" normalizeH="0" baseline="0">
                <a:ln>
                  <a:noFill/>
                </a:ln>
                <a:solidFill>
                  <a:schemeClr val="tx1"/>
                </a:solidFill>
                <a:effectLst/>
                <a:latin typeface="Arial" pitchFamily="34" charset="0"/>
              </a:endParaRPr>
            </a:p>
          </p:txBody>
        </p:sp>
        <p:sp>
          <p:nvSpPr>
            <p:cNvPr id="21" name="Freeform 20">
              <a:extLst>
                <a:ext uri="{FF2B5EF4-FFF2-40B4-BE49-F238E27FC236}">
                  <a16:creationId xmlns:a16="http://schemas.microsoft.com/office/drawing/2014/main" id="{466343A1-626A-437D-839E-9C9CD0BD6552}"/>
                </a:ext>
              </a:extLst>
            </p:cNvPr>
            <p:cNvSpPr>
              <a:spLocks/>
            </p:cNvSpPr>
            <p:nvPr/>
          </p:nvSpPr>
          <p:spPr bwMode="auto">
            <a:xfrm>
              <a:off x="4727" y="998"/>
              <a:ext cx="671" cy="724"/>
            </a:xfrm>
            <a:custGeom>
              <a:avLst/>
              <a:gdLst>
                <a:gd name="T0" fmla="*/ 842 w 3923"/>
                <a:gd name="T1" fmla="*/ 0 h 4209"/>
                <a:gd name="T2" fmla="*/ 3082 w 3923"/>
                <a:gd name="T3" fmla="*/ 0 h 4209"/>
                <a:gd name="T4" fmla="*/ 3923 w 3923"/>
                <a:gd name="T5" fmla="*/ 842 h 4209"/>
                <a:gd name="T6" fmla="*/ 3923 w 3923"/>
                <a:gd name="T7" fmla="*/ 3367 h 4209"/>
                <a:gd name="T8" fmla="*/ 3082 w 3923"/>
                <a:gd name="T9" fmla="*/ 4209 h 4209"/>
                <a:gd name="T10" fmla="*/ 842 w 3923"/>
                <a:gd name="T11" fmla="*/ 4209 h 4209"/>
                <a:gd name="T12" fmla="*/ 0 w 3923"/>
                <a:gd name="T13" fmla="*/ 3367 h 4209"/>
                <a:gd name="T14" fmla="*/ 0 w 3923"/>
                <a:gd name="T15" fmla="*/ 842 h 4209"/>
                <a:gd name="T16" fmla="*/ 842 w 3923"/>
                <a:gd name="T17" fmla="*/ 0 h 4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23" h="4209">
                  <a:moveTo>
                    <a:pt x="842" y="0"/>
                  </a:moveTo>
                  <a:lnTo>
                    <a:pt x="3082" y="0"/>
                  </a:lnTo>
                  <a:cubicBezTo>
                    <a:pt x="3548" y="0"/>
                    <a:pt x="3923" y="376"/>
                    <a:pt x="3923" y="842"/>
                  </a:cubicBezTo>
                  <a:lnTo>
                    <a:pt x="3923" y="3367"/>
                  </a:lnTo>
                  <a:cubicBezTo>
                    <a:pt x="3923" y="3833"/>
                    <a:pt x="3548" y="4209"/>
                    <a:pt x="3082" y="4209"/>
                  </a:cubicBezTo>
                  <a:lnTo>
                    <a:pt x="842" y="4209"/>
                  </a:lnTo>
                  <a:cubicBezTo>
                    <a:pt x="375" y="4209"/>
                    <a:pt x="0" y="3833"/>
                    <a:pt x="0" y="3367"/>
                  </a:cubicBezTo>
                  <a:lnTo>
                    <a:pt x="0" y="842"/>
                  </a:lnTo>
                  <a:cubicBezTo>
                    <a:pt x="0" y="376"/>
                    <a:pt x="375" y="0"/>
                    <a:pt x="842" y="0"/>
                  </a:cubicBezTo>
                  <a:close/>
                </a:path>
              </a:pathLst>
            </a:custGeom>
            <a:solidFill>
              <a:srgbClr val="FFE6D5"/>
            </a:solidFill>
            <a:ln w="14"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2" name="Rectangle 21">
              <a:extLst>
                <a:ext uri="{FF2B5EF4-FFF2-40B4-BE49-F238E27FC236}">
                  <a16:creationId xmlns:a16="http://schemas.microsoft.com/office/drawing/2014/main" id="{036241A1-8566-4833-AA23-514D4D8805EF}"/>
                </a:ext>
              </a:extLst>
            </p:cNvPr>
            <p:cNvSpPr>
              <a:spLocks noChangeArrowheads="1"/>
            </p:cNvSpPr>
            <p:nvPr/>
          </p:nvSpPr>
          <p:spPr bwMode="auto">
            <a:xfrm>
              <a:off x="4866" y="1175"/>
              <a:ext cx="434" cy="1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a:ln>
                    <a:noFill/>
                  </a:ln>
                  <a:solidFill>
                    <a:srgbClr val="000000"/>
                  </a:solidFill>
                  <a:effectLst/>
                  <a:latin typeface="Sans"/>
                </a:rPr>
                <a:t>Register</a:t>
              </a:r>
              <a:endParaRPr kumimoji="0" lang="en-US" sz="1800" b="0" i="0" u="none" strike="noStrike" cap="none" normalizeH="0" baseline="0" dirty="0">
                <a:ln>
                  <a:noFill/>
                </a:ln>
                <a:solidFill>
                  <a:schemeClr val="tx1"/>
                </a:solidFill>
                <a:effectLst/>
                <a:latin typeface="Arial" pitchFamily="34" charset="0"/>
              </a:endParaRPr>
            </a:p>
          </p:txBody>
        </p:sp>
        <p:sp>
          <p:nvSpPr>
            <p:cNvPr id="23" name="Rectangle 22">
              <a:extLst>
                <a:ext uri="{FF2B5EF4-FFF2-40B4-BE49-F238E27FC236}">
                  <a16:creationId xmlns:a16="http://schemas.microsoft.com/office/drawing/2014/main" id="{6952DE14-6BA8-4BBB-A820-619571AFAE7D}"/>
                </a:ext>
              </a:extLst>
            </p:cNvPr>
            <p:cNvSpPr>
              <a:spLocks noChangeArrowheads="1"/>
            </p:cNvSpPr>
            <p:nvPr/>
          </p:nvSpPr>
          <p:spPr bwMode="auto">
            <a:xfrm>
              <a:off x="4938" y="1308"/>
              <a:ext cx="294" cy="1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a:ln>
                    <a:noFill/>
                  </a:ln>
                  <a:solidFill>
                    <a:srgbClr val="000000"/>
                  </a:solidFill>
                  <a:effectLst/>
                  <a:latin typeface="Sans"/>
                </a:rPr>
                <a:t>Write</a:t>
              </a:r>
              <a:endParaRPr kumimoji="0" lang="en-US" sz="1800" b="0" i="0" u="none" strike="noStrike" cap="none" normalizeH="0" baseline="0">
                <a:ln>
                  <a:noFill/>
                </a:ln>
                <a:solidFill>
                  <a:schemeClr val="tx1"/>
                </a:solidFill>
                <a:effectLst/>
                <a:latin typeface="Arial" pitchFamily="34" charset="0"/>
              </a:endParaRPr>
            </a:p>
          </p:txBody>
        </p:sp>
        <p:sp>
          <p:nvSpPr>
            <p:cNvPr id="24" name="Rectangle 23">
              <a:extLst>
                <a:ext uri="{FF2B5EF4-FFF2-40B4-BE49-F238E27FC236}">
                  <a16:creationId xmlns:a16="http://schemas.microsoft.com/office/drawing/2014/main" id="{EC9510A1-1192-486C-BE58-0031DDB5F761}"/>
                </a:ext>
              </a:extLst>
            </p:cNvPr>
            <p:cNvSpPr>
              <a:spLocks noChangeArrowheads="1"/>
            </p:cNvSpPr>
            <p:nvPr/>
          </p:nvSpPr>
          <p:spPr bwMode="auto">
            <a:xfrm>
              <a:off x="4938" y="1442"/>
              <a:ext cx="294" cy="1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a:ln>
                    <a:noFill/>
                  </a:ln>
                  <a:solidFill>
                    <a:srgbClr val="000000"/>
                  </a:solidFill>
                  <a:effectLst/>
                  <a:latin typeface="Sans"/>
                </a:rPr>
                <a:t>(RW)</a:t>
              </a:r>
              <a:endParaRPr kumimoji="0" lang="en-US" sz="1800" b="0" i="0" u="none" strike="noStrike" cap="none" normalizeH="0" baseline="0">
                <a:ln>
                  <a:noFill/>
                </a:ln>
                <a:solidFill>
                  <a:schemeClr val="tx1"/>
                </a:solidFill>
                <a:effectLst/>
                <a:latin typeface="Arial" pitchFamily="34" charset="0"/>
              </a:endParaRPr>
            </a:p>
          </p:txBody>
        </p:sp>
        <p:sp>
          <p:nvSpPr>
            <p:cNvPr id="25" name="Freeform 24">
              <a:extLst>
                <a:ext uri="{FF2B5EF4-FFF2-40B4-BE49-F238E27FC236}">
                  <a16:creationId xmlns:a16="http://schemas.microsoft.com/office/drawing/2014/main" id="{1C0FDBB1-7BDE-4E25-A055-570CFE8F2166}"/>
                </a:ext>
              </a:extLst>
            </p:cNvPr>
            <p:cNvSpPr>
              <a:spLocks/>
            </p:cNvSpPr>
            <p:nvPr/>
          </p:nvSpPr>
          <p:spPr bwMode="auto">
            <a:xfrm>
              <a:off x="1583" y="1230"/>
              <a:ext cx="294" cy="251"/>
            </a:xfrm>
            <a:custGeom>
              <a:avLst/>
              <a:gdLst>
                <a:gd name="T0" fmla="*/ 1144 w 1720"/>
                <a:gd name="T1" fmla="*/ 3 h 1461"/>
                <a:gd name="T2" fmla="*/ 1136 w 1720"/>
                <a:gd name="T3" fmla="*/ 5 h 1461"/>
                <a:gd name="T4" fmla="*/ 1173 w 1720"/>
                <a:gd name="T5" fmla="*/ 382 h 1461"/>
                <a:gd name="T6" fmla="*/ 48 w 1720"/>
                <a:gd name="T7" fmla="*/ 388 h 1461"/>
                <a:gd name="T8" fmla="*/ 48 w 1720"/>
                <a:gd name="T9" fmla="*/ 1047 h 1461"/>
                <a:gd name="T10" fmla="*/ 1173 w 1720"/>
                <a:gd name="T11" fmla="*/ 1052 h 1461"/>
                <a:gd name="T12" fmla="*/ 1136 w 1720"/>
                <a:gd name="T13" fmla="*/ 1430 h 1461"/>
                <a:gd name="T14" fmla="*/ 1720 w 1720"/>
                <a:gd name="T15" fmla="*/ 728 h 1461"/>
                <a:gd name="T16" fmla="*/ 1720 w 1720"/>
                <a:gd name="T17" fmla="*/ 728 h 1461"/>
                <a:gd name="T18" fmla="*/ 1720 w 1720"/>
                <a:gd name="T19" fmla="*/ 707 h 1461"/>
                <a:gd name="T20" fmla="*/ 1144 w 1720"/>
                <a:gd name="T21" fmla="*/ 3 h 14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20" h="1461">
                  <a:moveTo>
                    <a:pt x="1144" y="3"/>
                  </a:moveTo>
                  <a:cubicBezTo>
                    <a:pt x="1141" y="4"/>
                    <a:pt x="1138" y="4"/>
                    <a:pt x="1136" y="5"/>
                  </a:cubicBezTo>
                  <a:cubicBezTo>
                    <a:pt x="1067" y="37"/>
                    <a:pt x="1173" y="382"/>
                    <a:pt x="1173" y="382"/>
                  </a:cubicBezTo>
                  <a:cubicBezTo>
                    <a:pt x="1173" y="382"/>
                    <a:pt x="96" y="361"/>
                    <a:pt x="48" y="388"/>
                  </a:cubicBezTo>
                  <a:cubicBezTo>
                    <a:pt x="0" y="414"/>
                    <a:pt x="0" y="1021"/>
                    <a:pt x="48" y="1047"/>
                  </a:cubicBezTo>
                  <a:cubicBezTo>
                    <a:pt x="95" y="1073"/>
                    <a:pt x="1173" y="1052"/>
                    <a:pt x="1173" y="1052"/>
                  </a:cubicBezTo>
                  <a:cubicBezTo>
                    <a:pt x="1173" y="1052"/>
                    <a:pt x="1067" y="1398"/>
                    <a:pt x="1136" y="1430"/>
                  </a:cubicBezTo>
                  <a:cubicBezTo>
                    <a:pt x="1203" y="1461"/>
                    <a:pt x="1713" y="1060"/>
                    <a:pt x="1720" y="728"/>
                  </a:cubicBezTo>
                  <a:lnTo>
                    <a:pt x="1720" y="728"/>
                  </a:lnTo>
                  <a:cubicBezTo>
                    <a:pt x="1720" y="721"/>
                    <a:pt x="1720" y="714"/>
                    <a:pt x="1720" y="707"/>
                  </a:cubicBezTo>
                  <a:cubicBezTo>
                    <a:pt x="1713" y="386"/>
                    <a:pt x="1236" y="0"/>
                    <a:pt x="1144" y="3"/>
                  </a:cubicBez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25">
              <a:extLst>
                <a:ext uri="{FF2B5EF4-FFF2-40B4-BE49-F238E27FC236}">
                  <a16:creationId xmlns:a16="http://schemas.microsoft.com/office/drawing/2014/main" id="{34629F5F-06EC-4C24-B132-2E637EC8B801}"/>
                </a:ext>
              </a:extLst>
            </p:cNvPr>
            <p:cNvSpPr>
              <a:spLocks/>
            </p:cNvSpPr>
            <p:nvPr/>
          </p:nvSpPr>
          <p:spPr bwMode="auto">
            <a:xfrm>
              <a:off x="1575" y="1226"/>
              <a:ext cx="295" cy="252"/>
            </a:xfrm>
            <a:custGeom>
              <a:avLst/>
              <a:gdLst>
                <a:gd name="T0" fmla="*/ 1144 w 1721"/>
                <a:gd name="T1" fmla="*/ 4 h 1461"/>
                <a:gd name="T2" fmla="*/ 1137 w 1721"/>
                <a:gd name="T3" fmla="*/ 5 h 1461"/>
                <a:gd name="T4" fmla="*/ 1174 w 1721"/>
                <a:gd name="T5" fmla="*/ 383 h 1461"/>
                <a:gd name="T6" fmla="*/ 48 w 1721"/>
                <a:gd name="T7" fmla="*/ 388 h 1461"/>
                <a:gd name="T8" fmla="*/ 48 w 1721"/>
                <a:gd name="T9" fmla="*/ 1047 h 1461"/>
                <a:gd name="T10" fmla="*/ 1174 w 1721"/>
                <a:gd name="T11" fmla="*/ 1053 h 1461"/>
                <a:gd name="T12" fmla="*/ 1136 w 1721"/>
                <a:gd name="T13" fmla="*/ 1430 h 1461"/>
                <a:gd name="T14" fmla="*/ 1720 w 1721"/>
                <a:gd name="T15" fmla="*/ 729 h 1461"/>
                <a:gd name="T16" fmla="*/ 1721 w 1721"/>
                <a:gd name="T17" fmla="*/ 729 h 1461"/>
                <a:gd name="T18" fmla="*/ 1720 w 1721"/>
                <a:gd name="T19" fmla="*/ 707 h 1461"/>
                <a:gd name="T20" fmla="*/ 1144 w 1721"/>
                <a:gd name="T21" fmla="*/ 4 h 14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21" h="1461">
                  <a:moveTo>
                    <a:pt x="1144" y="4"/>
                  </a:moveTo>
                  <a:cubicBezTo>
                    <a:pt x="1141" y="4"/>
                    <a:pt x="1139" y="4"/>
                    <a:pt x="1137" y="5"/>
                  </a:cubicBezTo>
                  <a:cubicBezTo>
                    <a:pt x="1068" y="37"/>
                    <a:pt x="1174" y="383"/>
                    <a:pt x="1174" y="383"/>
                  </a:cubicBezTo>
                  <a:cubicBezTo>
                    <a:pt x="1174" y="383"/>
                    <a:pt x="96" y="362"/>
                    <a:pt x="48" y="388"/>
                  </a:cubicBezTo>
                  <a:cubicBezTo>
                    <a:pt x="1" y="414"/>
                    <a:pt x="0" y="1021"/>
                    <a:pt x="48" y="1047"/>
                  </a:cubicBezTo>
                  <a:cubicBezTo>
                    <a:pt x="96" y="1074"/>
                    <a:pt x="1174" y="1053"/>
                    <a:pt x="1174" y="1053"/>
                  </a:cubicBezTo>
                  <a:cubicBezTo>
                    <a:pt x="1174" y="1053"/>
                    <a:pt x="1067" y="1399"/>
                    <a:pt x="1136" y="1430"/>
                  </a:cubicBezTo>
                  <a:cubicBezTo>
                    <a:pt x="1204" y="1461"/>
                    <a:pt x="1713" y="1060"/>
                    <a:pt x="1720" y="729"/>
                  </a:cubicBezTo>
                  <a:lnTo>
                    <a:pt x="1721" y="729"/>
                  </a:lnTo>
                  <a:cubicBezTo>
                    <a:pt x="1721" y="721"/>
                    <a:pt x="1721" y="714"/>
                    <a:pt x="1720" y="707"/>
                  </a:cubicBezTo>
                  <a:cubicBezTo>
                    <a:pt x="1714" y="386"/>
                    <a:pt x="1236" y="0"/>
                    <a:pt x="1144" y="4"/>
                  </a:cubicBezTo>
                  <a:close/>
                </a:path>
              </a:pathLst>
            </a:custGeom>
            <a:solidFill>
              <a:srgbClr val="0000FF"/>
            </a:solidFill>
            <a:ln w="6"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6">
              <a:extLst>
                <a:ext uri="{FF2B5EF4-FFF2-40B4-BE49-F238E27FC236}">
                  <a16:creationId xmlns:a16="http://schemas.microsoft.com/office/drawing/2014/main" id="{24C0FFB6-B191-4F8A-807D-6F174AF18A4D}"/>
                </a:ext>
              </a:extLst>
            </p:cNvPr>
            <p:cNvSpPr>
              <a:spLocks/>
            </p:cNvSpPr>
            <p:nvPr/>
          </p:nvSpPr>
          <p:spPr bwMode="auto">
            <a:xfrm>
              <a:off x="2521" y="1239"/>
              <a:ext cx="295" cy="252"/>
            </a:xfrm>
            <a:custGeom>
              <a:avLst/>
              <a:gdLst>
                <a:gd name="T0" fmla="*/ 1144 w 1720"/>
                <a:gd name="T1" fmla="*/ 3 h 1460"/>
                <a:gd name="T2" fmla="*/ 1136 w 1720"/>
                <a:gd name="T3" fmla="*/ 5 h 1460"/>
                <a:gd name="T4" fmla="*/ 1173 w 1720"/>
                <a:gd name="T5" fmla="*/ 382 h 1460"/>
                <a:gd name="T6" fmla="*/ 48 w 1720"/>
                <a:gd name="T7" fmla="*/ 387 h 1460"/>
                <a:gd name="T8" fmla="*/ 48 w 1720"/>
                <a:gd name="T9" fmla="*/ 1047 h 1460"/>
                <a:gd name="T10" fmla="*/ 1173 w 1720"/>
                <a:gd name="T11" fmla="*/ 1052 h 1460"/>
                <a:gd name="T12" fmla="*/ 1136 w 1720"/>
                <a:gd name="T13" fmla="*/ 1430 h 1460"/>
                <a:gd name="T14" fmla="*/ 1720 w 1720"/>
                <a:gd name="T15" fmla="*/ 728 h 1460"/>
                <a:gd name="T16" fmla="*/ 1720 w 1720"/>
                <a:gd name="T17" fmla="*/ 728 h 1460"/>
                <a:gd name="T18" fmla="*/ 1720 w 1720"/>
                <a:gd name="T19" fmla="*/ 706 h 1460"/>
                <a:gd name="T20" fmla="*/ 1144 w 1720"/>
                <a:gd name="T21" fmla="*/ 3 h 14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20" h="1460">
                  <a:moveTo>
                    <a:pt x="1144" y="3"/>
                  </a:moveTo>
                  <a:cubicBezTo>
                    <a:pt x="1141" y="3"/>
                    <a:pt x="1138" y="4"/>
                    <a:pt x="1136" y="5"/>
                  </a:cubicBezTo>
                  <a:cubicBezTo>
                    <a:pt x="1067" y="36"/>
                    <a:pt x="1173" y="382"/>
                    <a:pt x="1173" y="382"/>
                  </a:cubicBezTo>
                  <a:cubicBezTo>
                    <a:pt x="1173" y="382"/>
                    <a:pt x="96" y="361"/>
                    <a:pt x="48" y="387"/>
                  </a:cubicBezTo>
                  <a:cubicBezTo>
                    <a:pt x="0" y="414"/>
                    <a:pt x="0" y="1021"/>
                    <a:pt x="48" y="1047"/>
                  </a:cubicBezTo>
                  <a:cubicBezTo>
                    <a:pt x="95" y="1073"/>
                    <a:pt x="1173" y="1052"/>
                    <a:pt x="1173" y="1052"/>
                  </a:cubicBezTo>
                  <a:cubicBezTo>
                    <a:pt x="1173" y="1052"/>
                    <a:pt x="1067" y="1398"/>
                    <a:pt x="1136" y="1430"/>
                  </a:cubicBezTo>
                  <a:cubicBezTo>
                    <a:pt x="1203" y="1460"/>
                    <a:pt x="1713" y="1060"/>
                    <a:pt x="1720" y="728"/>
                  </a:cubicBezTo>
                  <a:lnTo>
                    <a:pt x="1720" y="728"/>
                  </a:lnTo>
                  <a:cubicBezTo>
                    <a:pt x="1720" y="721"/>
                    <a:pt x="1720" y="714"/>
                    <a:pt x="1720" y="706"/>
                  </a:cubicBezTo>
                  <a:cubicBezTo>
                    <a:pt x="1713" y="385"/>
                    <a:pt x="1236" y="0"/>
                    <a:pt x="1144" y="3"/>
                  </a:cubicBez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7">
              <a:extLst>
                <a:ext uri="{FF2B5EF4-FFF2-40B4-BE49-F238E27FC236}">
                  <a16:creationId xmlns:a16="http://schemas.microsoft.com/office/drawing/2014/main" id="{A0F08FD9-D833-4FC2-A677-EF3CC4DE4F83}"/>
                </a:ext>
              </a:extLst>
            </p:cNvPr>
            <p:cNvSpPr>
              <a:spLocks/>
            </p:cNvSpPr>
            <p:nvPr/>
          </p:nvSpPr>
          <p:spPr bwMode="auto">
            <a:xfrm>
              <a:off x="2514" y="1236"/>
              <a:ext cx="294" cy="251"/>
            </a:xfrm>
            <a:custGeom>
              <a:avLst/>
              <a:gdLst>
                <a:gd name="T0" fmla="*/ 1144 w 1721"/>
                <a:gd name="T1" fmla="*/ 4 h 1461"/>
                <a:gd name="T2" fmla="*/ 1137 w 1721"/>
                <a:gd name="T3" fmla="*/ 5 h 1461"/>
                <a:gd name="T4" fmla="*/ 1174 w 1721"/>
                <a:gd name="T5" fmla="*/ 382 h 1461"/>
                <a:gd name="T6" fmla="*/ 48 w 1721"/>
                <a:gd name="T7" fmla="*/ 388 h 1461"/>
                <a:gd name="T8" fmla="*/ 48 w 1721"/>
                <a:gd name="T9" fmla="*/ 1047 h 1461"/>
                <a:gd name="T10" fmla="*/ 1174 w 1721"/>
                <a:gd name="T11" fmla="*/ 1053 h 1461"/>
                <a:gd name="T12" fmla="*/ 1136 w 1721"/>
                <a:gd name="T13" fmla="*/ 1430 h 1461"/>
                <a:gd name="T14" fmla="*/ 1720 w 1721"/>
                <a:gd name="T15" fmla="*/ 728 h 1461"/>
                <a:gd name="T16" fmla="*/ 1721 w 1721"/>
                <a:gd name="T17" fmla="*/ 728 h 1461"/>
                <a:gd name="T18" fmla="*/ 1720 w 1721"/>
                <a:gd name="T19" fmla="*/ 707 h 1461"/>
                <a:gd name="T20" fmla="*/ 1144 w 1721"/>
                <a:gd name="T21" fmla="*/ 4 h 14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21" h="1461">
                  <a:moveTo>
                    <a:pt x="1144" y="4"/>
                  </a:moveTo>
                  <a:cubicBezTo>
                    <a:pt x="1141" y="4"/>
                    <a:pt x="1139" y="4"/>
                    <a:pt x="1137" y="5"/>
                  </a:cubicBezTo>
                  <a:cubicBezTo>
                    <a:pt x="1068" y="37"/>
                    <a:pt x="1174" y="382"/>
                    <a:pt x="1174" y="382"/>
                  </a:cubicBezTo>
                  <a:cubicBezTo>
                    <a:pt x="1174" y="382"/>
                    <a:pt x="96" y="362"/>
                    <a:pt x="48" y="388"/>
                  </a:cubicBezTo>
                  <a:cubicBezTo>
                    <a:pt x="1" y="414"/>
                    <a:pt x="0" y="1021"/>
                    <a:pt x="48" y="1047"/>
                  </a:cubicBezTo>
                  <a:cubicBezTo>
                    <a:pt x="96" y="1074"/>
                    <a:pt x="1174" y="1053"/>
                    <a:pt x="1174" y="1053"/>
                  </a:cubicBezTo>
                  <a:cubicBezTo>
                    <a:pt x="1174" y="1053"/>
                    <a:pt x="1067" y="1398"/>
                    <a:pt x="1136" y="1430"/>
                  </a:cubicBezTo>
                  <a:cubicBezTo>
                    <a:pt x="1204" y="1461"/>
                    <a:pt x="1713" y="1060"/>
                    <a:pt x="1720" y="728"/>
                  </a:cubicBezTo>
                  <a:lnTo>
                    <a:pt x="1721" y="728"/>
                  </a:lnTo>
                  <a:cubicBezTo>
                    <a:pt x="1721" y="721"/>
                    <a:pt x="1721" y="714"/>
                    <a:pt x="1720" y="707"/>
                  </a:cubicBezTo>
                  <a:cubicBezTo>
                    <a:pt x="1714" y="386"/>
                    <a:pt x="1236" y="0"/>
                    <a:pt x="1144" y="4"/>
                  </a:cubicBezTo>
                  <a:close/>
                </a:path>
              </a:pathLst>
            </a:custGeom>
            <a:solidFill>
              <a:srgbClr val="0000FF"/>
            </a:solidFill>
            <a:ln w="6"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9" name="Freeform 28">
              <a:extLst>
                <a:ext uri="{FF2B5EF4-FFF2-40B4-BE49-F238E27FC236}">
                  <a16:creationId xmlns:a16="http://schemas.microsoft.com/office/drawing/2014/main" id="{331B46B1-58CC-41A3-BA82-404C1611395C}"/>
                </a:ext>
              </a:extLst>
            </p:cNvPr>
            <p:cNvSpPr>
              <a:spLocks/>
            </p:cNvSpPr>
            <p:nvPr/>
          </p:nvSpPr>
          <p:spPr bwMode="auto">
            <a:xfrm>
              <a:off x="3501" y="1244"/>
              <a:ext cx="295" cy="252"/>
            </a:xfrm>
            <a:custGeom>
              <a:avLst/>
              <a:gdLst>
                <a:gd name="T0" fmla="*/ 1144 w 1721"/>
                <a:gd name="T1" fmla="*/ 4 h 1461"/>
                <a:gd name="T2" fmla="*/ 1136 w 1721"/>
                <a:gd name="T3" fmla="*/ 5 h 1461"/>
                <a:gd name="T4" fmla="*/ 1173 w 1721"/>
                <a:gd name="T5" fmla="*/ 383 h 1461"/>
                <a:gd name="T6" fmla="*/ 48 w 1721"/>
                <a:gd name="T7" fmla="*/ 388 h 1461"/>
                <a:gd name="T8" fmla="*/ 48 w 1721"/>
                <a:gd name="T9" fmla="*/ 1048 h 1461"/>
                <a:gd name="T10" fmla="*/ 1173 w 1721"/>
                <a:gd name="T11" fmla="*/ 1053 h 1461"/>
                <a:gd name="T12" fmla="*/ 1136 w 1721"/>
                <a:gd name="T13" fmla="*/ 1430 h 1461"/>
                <a:gd name="T14" fmla="*/ 1720 w 1721"/>
                <a:gd name="T15" fmla="*/ 729 h 1461"/>
                <a:gd name="T16" fmla="*/ 1720 w 1721"/>
                <a:gd name="T17" fmla="*/ 729 h 1461"/>
                <a:gd name="T18" fmla="*/ 1720 w 1721"/>
                <a:gd name="T19" fmla="*/ 707 h 1461"/>
                <a:gd name="T20" fmla="*/ 1144 w 1721"/>
                <a:gd name="T21" fmla="*/ 4 h 14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21" h="1461">
                  <a:moveTo>
                    <a:pt x="1144" y="4"/>
                  </a:moveTo>
                  <a:cubicBezTo>
                    <a:pt x="1141" y="4"/>
                    <a:pt x="1139" y="4"/>
                    <a:pt x="1136" y="5"/>
                  </a:cubicBezTo>
                  <a:cubicBezTo>
                    <a:pt x="1067" y="37"/>
                    <a:pt x="1173" y="383"/>
                    <a:pt x="1173" y="383"/>
                  </a:cubicBezTo>
                  <a:cubicBezTo>
                    <a:pt x="1173" y="383"/>
                    <a:pt x="96" y="362"/>
                    <a:pt x="48" y="388"/>
                  </a:cubicBezTo>
                  <a:cubicBezTo>
                    <a:pt x="0" y="414"/>
                    <a:pt x="0" y="1021"/>
                    <a:pt x="48" y="1048"/>
                  </a:cubicBezTo>
                  <a:cubicBezTo>
                    <a:pt x="96" y="1074"/>
                    <a:pt x="1173" y="1053"/>
                    <a:pt x="1173" y="1053"/>
                  </a:cubicBezTo>
                  <a:cubicBezTo>
                    <a:pt x="1173" y="1053"/>
                    <a:pt x="1067" y="1399"/>
                    <a:pt x="1136" y="1430"/>
                  </a:cubicBezTo>
                  <a:cubicBezTo>
                    <a:pt x="1204" y="1461"/>
                    <a:pt x="1713" y="1060"/>
                    <a:pt x="1720" y="729"/>
                  </a:cubicBezTo>
                  <a:lnTo>
                    <a:pt x="1720" y="729"/>
                  </a:lnTo>
                  <a:cubicBezTo>
                    <a:pt x="1721" y="721"/>
                    <a:pt x="1720" y="714"/>
                    <a:pt x="1720" y="707"/>
                  </a:cubicBezTo>
                  <a:cubicBezTo>
                    <a:pt x="1713" y="386"/>
                    <a:pt x="1236" y="0"/>
                    <a:pt x="1144" y="4"/>
                  </a:cubicBez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0" name="Freeform 29">
              <a:extLst>
                <a:ext uri="{FF2B5EF4-FFF2-40B4-BE49-F238E27FC236}">
                  <a16:creationId xmlns:a16="http://schemas.microsoft.com/office/drawing/2014/main" id="{65584BAD-D575-43F9-8793-6CDF53D70B0D}"/>
                </a:ext>
              </a:extLst>
            </p:cNvPr>
            <p:cNvSpPr>
              <a:spLocks/>
            </p:cNvSpPr>
            <p:nvPr/>
          </p:nvSpPr>
          <p:spPr bwMode="auto">
            <a:xfrm>
              <a:off x="3494" y="1241"/>
              <a:ext cx="294" cy="251"/>
            </a:xfrm>
            <a:custGeom>
              <a:avLst/>
              <a:gdLst>
                <a:gd name="T0" fmla="*/ 1144 w 1720"/>
                <a:gd name="T1" fmla="*/ 4 h 1461"/>
                <a:gd name="T2" fmla="*/ 1136 w 1720"/>
                <a:gd name="T3" fmla="*/ 6 h 1461"/>
                <a:gd name="T4" fmla="*/ 1173 w 1720"/>
                <a:gd name="T5" fmla="*/ 383 h 1461"/>
                <a:gd name="T6" fmla="*/ 48 w 1720"/>
                <a:gd name="T7" fmla="*/ 388 h 1461"/>
                <a:gd name="T8" fmla="*/ 47 w 1720"/>
                <a:gd name="T9" fmla="*/ 1048 h 1461"/>
                <a:gd name="T10" fmla="*/ 1173 w 1720"/>
                <a:gd name="T11" fmla="*/ 1053 h 1461"/>
                <a:gd name="T12" fmla="*/ 1136 w 1720"/>
                <a:gd name="T13" fmla="*/ 1430 h 1461"/>
                <a:gd name="T14" fmla="*/ 1720 w 1720"/>
                <a:gd name="T15" fmla="*/ 729 h 1461"/>
                <a:gd name="T16" fmla="*/ 1720 w 1720"/>
                <a:gd name="T17" fmla="*/ 729 h 1461"/>
                <a:gd name="T18" fmla="*/ 1720 w 1720"/>
                <a:gd name="T19" fmla="*/ 707 h 1461"/>
                <a:gd name="T20" fmla="*/ 1144 w 1720"/>
                <a:gd name="T21" fmla="*/ 4 h 14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20" h="1461">
                  <a:moveTo>
                    <a:pt x="1144" y="4"/>
                  </a:moveTo>
                  <a:cubicBezTo>
                    <a:pt x="1141" y="4"/>
                    <a:pt x="1138" y="5"/>
                    <a:pt x="1136" y="6"/>
                  </a:cubicBezTo>
                  <a:cubicBezTo>
                    <a:pt x="1067" y="37"/>
                    <a:pt x="1173" y="383"/>
                    <a:pt x="1173" y="383"/>
                  </a:cubicBezTo>
                  <a:cubicBezTo>
                    <a:pt x="1173" y="383"/>
                    <a:pt x="95" y="362"/>
                    <a:pt x="48" y="388"/>
                  </a:cubicBezTo>
                  <a:cubicBezTo>
                    <a:pt x="0" y="414"/>
                    <a:pt x="0" y="1022"/>
                    <a:pt x="47" y="1048"/>
                  </a:cubicBezTo>
                  <a:cubicBezTo>
                    <a:pt x="95" y="1074"/>
                    <a:pt x="1173" y="1053"/>
                    <a:pt x="1173" y="1053"/>
                  </a:cubicBezTo>
                  <a:cubicBezTo>
                    <a:pt x="1173" y="1053"/>
                    <a:pt x="1067" y="1399"/>
                    <a:pt x="1136" y="1430"/>
                  </a:cubicBezTo>
                  <a:cubicBezTo>
                    <a:pt x="1203" y="1461"/>
                    <a:pt x="1713" y="1060"/>
                    <a:pt x="1720" y="729"/>
                  </a:cubicBezTo>
                  <a:lnTo>
                    <a:pt x="1720" y="729"/>
                  </a:lnTo>
                  <a:cubicBezTo>
                    <a:pt x="1720" y="722"/>
                    <a:pt x="1720" y="714"/>
                    <a:pt x="1720" y="707"/>
                  </a:cubicBezTo>
                  <a:cubicBezTo>
                    <a:pt x="1713" y="386"/>
                    <a:pt x="1235" y="0"/>
                    <a:pt x="1144" y="4"/>
                  </a:cubicBezTo>
                  <a:close/>
                </a:path>
              </a:pathLst>
            </a:custGeom>
            <a:solidFill>
              <a:srgbClr val="0000FF"/>
            </a:solidFill>
            <a:ln w="6"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 name="Freeform 30">
              <a:extLst>
                <a:ext uri="{FF2B5EF4-FFF2-40B4-BE49-F238E27FC236}">
                  <a16:creationId xmlns:a16="http://schemas.microsoft.com/office/drawing/2014/main" id="{80CAC44B-84E8-47A8-9AE4-4CFFD822F1A7}"/>
                </a:ext>
              </a:extLst>
            </p:cNvPr>
            <p:cNvSpPr>
              <a:spLocks/>
            </p:cNvSpPr>
            <p:nvPr/>
          </p:nvSpPr>
          <p:spPr bwMode="auto">
            <a:xfrm>
              <a:off x="4476" y="1239"/>
              <a:ext cx="295" cy="252"/>
            </a:xfrm>
            <a:custGeom>
              <a:avLst/>
              <a:gdLst>
                <a:gd name="T0" fmla="*/ 1144 w 1720"/>
                <a:gd name="T1" fmla="*/ 3 h 1460"/>
                <a:gd name="T2" fmla="*/ 1136 w 1720"/>
                <a:gd name="T3" fmla="*/ 5 h 1460"/>
                <a:gd name="T4" fmla="*/ 1173 w 1720"/>
                <a:gd name="T5" fmla="*/ 382 h 1460"/>
                <a:gd name="T6" fmla="*/ 48 w 1720"/>
                <a:gd name="T7" fmla="*/ 387 h 1460"/>
                <a:gd name="T8" fmla="*/ 48 w 1720"/>
                <a:gd name="T9" fmla="*/ 1047 h 1460"/>
                <a:gd name="T10" fmla="*/ 1173 w 1720"/>
                <a:gd name="T11" fmla="*/ 1052 h 1460"/>
                <a:gd name="T12" fmla="*/ 1136 w 1720"/>
                <a:gd name="T13" fmla="*/ 1430 h 1460"/>
                <a:gd name="T14" fmla="*/ 1720 w 1720"/>
                <a:gd name="T15" fmla="*/ 728 h 1460"/>
                <a:gd name="T16" fmla="*/ 1720 w 1720"/>
                <a:gd name="T17" fmla="*/ 728 h 1460"/>
                <a:gd name="T18" fmla="*/ 1720 w 1720"/>
                <a:gd name="T19" fmla="*/ 706 h 1460"/>
                <a:gd name="T20" fmla="*/ 1144 w 1720"/>
                <a:gd name="T21" fmla="*/ 3 h 14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20" h="1460">
                  <a:moveTo>
                    <a:pt x="1144" y="3"/>
                  </a:moveTo>
                  <a:cubicBezTo>
                    <a:pt x="1141" y="3"/>
                    <a:pt x="1138" y="4"/>
                    <a:pt x="1136" y="5"/>
                  </a:cubicBezTo>
                  <a:cubicBezTo>
                    <a:pt x="1067" y="36"/>
                    <a:pt x="1173" y="382"/>
                    <a:pt x="1173" y="382"/>
                  </a:cubicBezTo>
                  <a:cubicBezTo>
                    <a:pt x="1173" y="382"/>
                    <a:pt x="96" y="361"/>
                    <a:pt x="48" y="387"/>
                  </a:cubicBezTo>
                  <a:cubicBezTo>
                    <a:pt x="0" y="414"/>
                    <a:pt x="0" y="1021"/>
                    <a:pt x="48" y="1047"/>
                  </a:cubicBezTo>
                  <a:cubicBezTo>
                    <a:pt x="95" y="1073"/>
                    <a:pt x="1173" y="1052"/>
                    <a:pt x="1173" y="1052"/>
                  </a:cubicBezTo>
                  <a:cubicBezTo>
                    <a:pt x="1173" y="1052"/>
                    <a:pt x="1067" y="1398"/>
                    <a:pt x="1136" y="1430"/>
                  </a:cubicBezTo>
                  <a:cubicBezTo>
                    <a:pt x="1203" y="1460"/>
                    <a:pt x="1713" y="1060"/>
                    <a:pt x="1720" y="728"/>
                  </a:cubicBezTo>
                  <a:lnTo>
                    <a:pt x="1720" y="728"/>
                  </a:lnTo>
                  <a:cubicBezTo>
                    <a:pt x="1720" y="721"/>
                    <a:pt x="1720" y="714"/>
                    <a:pt x="1720" y="706"/>
                  </a:cubicBezTo>
                  <a:cubicBezTo>
                    <a:pt x="1713" y="385"/>
                    <a:pt x="1236" y="0"/>
                    <a:pt x="1144" y="3"/>
                  </a:cubicBez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2" name="Freeform 31">
              <a:extLst>
                <a:ext uri="{FF2B5EF4-FFF2-40B4-BE49-F238E27FC236}">
                  <a16:creationId xmlns:a16="http://schemas.microsoft.com/office/drawing/2014/main" id="{8CF49E44-8DE6-4662-9281-8A3F306303DE}"/>
                </a:ext>
              </a:extLst>
            </p:cNvPr>
            <p:cNvSpPr>
              <a:spLocks/>
            </p:cNvSpPr>
            <p:nvPr/>
          </p:nvSpPr>
          <p:spPr bwMode="auto">
            <a:xfrm>
              <a:off x="4469" y="1236"/>
              <a:ext cx="294" cy="251"/>
            </a:xfrm>
            <a:custGeom>
              <a:avLst/>
              <a:gdLst>
                <a:gd name="T0" fmla="*/ 1144 w 1721"/>
                <a:gd name="T1" fmla="*/ 4 h 1461"/>
                <a:gd name="T2" fmla="*/ 1137 w 1721"/>
                <a:gd name="T3" fmla="*/ 5 h 1461"/>
                <a:gd name="T4" fmla="*/ 1174 w 1721"/>
                <a:gd name="T5" fmla="*/ 382 h 1461"/>
                <a:gd name="T6" fmla="*/ 48 w 1721"/>
                <a:gd name="T7" fmla="*/ 388 h 1461"/>
                <a:gd name="T8" fmla="*/ 48 w 1721"/>
                <a:gd name="T9" fmla="*/ 1047 h 1461"/>
                <a:gd name="T10" fmla="*/ 1174 w 1721"/>
                <a:gd name="T11" fmla="*/ 1053 h 1461"/>
                <a:gd name="T12" fmla="*/ 1136 w 1721"/>
                <a:gd name="T13" fmla="*/ 1430 h 1461"/>
                <a:gd name="T14" fmla="*/ 1720 w 1721"/>
                <a:gd name="T15" fmla="*/ 728 h 1461"/>
                <a:gd name="T16" fmla="*/ 1721 w 1721"/>
                <a:gd name="T17" fmla="*/ 728 h 1461"/>
                <a:gd name="T18" fmla="*/ 1720 w 1721"/>
                <a:gd name="T19" fmla="*/ 707 h 1461"/>
                <a:gd name="T20" fmla="*/ 1144 w 1721"/>
                <a:gd name="T21" fmla="*/ 4 h 14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21" h="1461">
                  <a:moveTo>
                    <a:pt x="1144" y="4"/>
                  </a:moveTo>
                  <a:cubicBezTo>
                    <a:pt x="1141" y="4"/>
                    <a:pt x="1139" y="4"/>
                    <a:pt x="1137" y="5"/>
                  </a:cubicBezTo>
                  <a:cubicBezTo>
                    <a:pt x="1068" y="37"/>
                    <a:pt x="1174" y="382"/>
                    <a:pt x="1174" y="382"/>
                  </a:cubicBezTo>
                  <a:cubicBezTo>
                    <a:pt x="1174" y="382"/>
                    <a:pt x="96" y="362"/>
                    <a:pt x="48" y="388"/>
                  </a:cubicBezTo>
                  <a:cubicBezTo>
                    <a:pt x="1" y="414"/>
                    <a:pt x="0" y="1021"/>
                    <a:pt x="48" y="1047"/>
                  </a:cubicBezTo>
                  <a:cubicBezTo>
                    <a:pt x="96" y="1074"/>
                    <a:pt x="1174" y="1053"/>
                    <a:pt x="1174" y="1053"/>
                  </a:cubicBezTo>
                  <a:cubicBezTo>
                    <a:pt x="1174" y="1053"/>
                    <a:pt x="1067" y="1398"/>
                    <a:pt x="1136" y="1430"/>
                  </a:cubicBezTo>
                  <a:cubicBezTo>
                    <a:pt x="1204" y="1461"/>
                    <a:pt x="1713" y="1060"/>
                    <a:pt x="1720" y="728"/>
                  </a:cubicBezTo>
                  <a:lnTo>
                    <a:pt x="1721" y="728"/>
                  </a:lnTo>
                  <a:cubicBezTo>
                    <a:pt x="1721" y="721"/>
                    <a:pt x="1721" y="714"/>
                    <a:pt x="1720" y="707"/>
                  </a:cubicBezTo>
                  <a:cubicBezTo>
                    <a:pt x="1714" y="386"/>
                    <a:pt x="1236" y="0"/>
                    <a:pt x="1144" y="4"/>
                  </a:cubicBezTo>
                  <a:close/>
                </a:path>
              </a:pathLst>
            </a:custGeom>
            <a:solidFill>
              <a:srgbClr val="0000FF"/>
            </a:solidFill>
            <a:ln w="6"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5031192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42CCB4D-5904-4919-9553-55B81D19582F}"/>
              </a:ext>
            </a:extLst>
          </p:cNvPr>
          <p:cNvSpPr>
            <a:spLocks noGrp="1"/>
          </p:cNvSpPr>
          <p:nvPr>
            <p:ph idx="1"/>
          </p:nvPr>
        </p:nvSpPr>
        <p:spPr>
          <a:xfrm>
            <a:off x="792498" y="559838"/>
            <a:ext cx="10964074" cy="5906276"/>
          </a:xfrm>
        </p:spPr>
        <p:txBody>
          <a:bodyPr/>
          <a:lstStyle/>
          <a:p>
            <a:pPr lvl="0">
              <a:buSzPct val="100000"/>
              <a:buFont typeface="Wingdings" panose="05000000000000000000" pitchFamily="2" charset="2"/>
              <a:buChar char="§"/>
            </a:pPr>
            <a:r>
              <a:rPr lang="en-US" dirty="0">
                <a:solidFill>
                  <a:schemeClr val="tx1"/>
                </a:solidFill>
                <a:latin typeface="+mj-lt"/>
              </a:rPr>
              <a:t>Instruction Fetch Stage : Fetches an instruction from the instruction memory and computes the address of the  next instruction.</a:t>
            </a:r>
          </a:p>
          <a:p>
            <a:pPr lvl="0">
              <a:buSzPct val="100000"/>
              <a:buFont typeface="Wingdings" panose="05000000000000000000" pitchFamily="2" charset="2"/>
              <a:buChar char="§"/>
            </a:pPr>
            <a:r>
              <a:rPr lang="en-US" dirty="0">
                <a:solidFill>
                  <a:schemeClr val="tx1"/>
                </a:solidFill>
                <a:latin typeface="+mj-lt"/>
              </a:rPr>
              <a:t>Operand Fetch Stage : Decodes the instruction ; fetches the register operands from register files. Generates control signals, calculates immediate value and the branch target.</a:t>
            </a:r>
          </a:p>
          <a:p>
            <a:pPr marL="36900" lvl="0" indent="0">
              <a:buSzPct val="100000"/>
              <a:buNone/>
            </a:pPr>
            <a:r>
              <a:rPr lang="en-US" dirty="0">
                <a:solidFill>
                  <a:schemeClr val="tx1"/>
                </a:solidFill>
                <a:latin typeface="+mj-lt"/>
              </a:rPr>
              <a:t>	</a:t>
            </a:r>
            <a:r>
              <a:rPr lang="en-US" b="1" i="1" dirty="0">
                <a:solidFill>
                  <a:schemeClr val="tx1"/>
                </a:solidFill>
                <a:latin typeface="+mj-lt"/>
              </a:rPr>
              <a:t>Contains Control Unit</a:t>
            </a:r>
            <a:r>
              <a:rPr lang="en-US" dirty="0">
                <a:solidFill>
                  <a:schemeClr val="tx1"/>
                </a:solidFill>
                <a:latin typeface="+mj-lt"/>
              </a:rPr>
              <a:t>.</a:t>
            </a:r>
          </a:p>
          <a:p>
            <a:pPr>
              <a:buSzPct val="100000"/>
              <a:buFont typeface="Wingdings" panose="05000000000000000000" pitchFamily="2" charset="2"/>
              <a:buChar char="§"/>
            </a:pPr>
            <a:r>
              <a:rPr lang="en-US" dirty="0">
                <a:solidFill>
                  <a:schemeClr val="tx1"/>
                </a:solidFill>
                <a:latin typeface="+mj-lt"/>
              </a:rPr>
              <a:t>Execute Stage : </a:t>
            </a:r>
            <a:r>
              <a:rPr lang="en-US" b="1" i="1" dirty="0">
                <a:solidFill>
                  <a:schemeClr val="tx1"/>
                </a:solidFill>
                <a:latin typeface="+mj-lt"/>
              </a:rPr>
              <a:t>Contains the Arithmetic Logical Unit, Branch Unit, Flags Unit</a:t>
            </a:r>
            <a:r>
              <a:rPr lang="en-US" dirty="0">
                <a:solidFill>
                  <a:schemeClr val="tx1"/>
                </a:solidFill>
                <a:latin typeface="+mj-lt"/>
              </a:rPr>
              <a:t>.</a:t>
            </a:r>
          </a:p>
          <a:p>
            <a:pPr marL="36900" indent="0">
              <a:buSzPct val="100000"/>
              <a:buNone/>
            </a:pPr>
            <a:r>
              <a:rPr lang="en-US" dirty="0">
                <a:solidFill>
                  <a:schemeClr val="tx1"/>
                </a:solidFill>
                <a:latin typeface="+mj-lt"/>
              </a:rPr>
              <a:t>	ALU for performing arithmetic and logical operations; Branch unit for computing 	branch conditions; flags unit to be updated by the cmp instructions.</a:t>
            </a:r>
          </a:p>
          <a:p>
            <a:pPr>
              <a:buSzPct val="100000"/>
              <a:buFont typeface="Wingdings" panose="05000000000000000000" pitchFamily="2" charset="2"/>
              <a:buChar char="§"/>
            </a:pPr>
            <a:r>
              <a:rPr lang="en-US" dirty="0">
                <a:solidFill>
                  <a:schemeClr val="tx1"/>
                </a:solidFill>
                <a:latin typeface="+mj-lt"/>
              </a:rPr>
              <a:t>Memory Access Stage : </a:t>
            </a:r>
            <a:r>
              <a:rPr lang="en-US" b="1" i="1" dirty="0">
                <a:solidFill>
                  <a:schemeClr val="tx1"/>
                </a:solidFill>
                <a:latin typeface="+mj-lt"/>
              </a:rPr>
              <a:t>Contains Memory Unit.</a:t>
            </a:r>
          </a:p>
          <a:p>
            <a:pPr marL="36900" indent="0">
              <a:buSzPct val="100000"/>
              <a:buNone/>
            </a:pPr>
            <a:r>
              <a:rPr lang="en-US" dirty="0">
                <a:solidFill>
                  <a:schemeClr val="tx1"/>
                </a:solidFill>
                <a:latin typeface="+mj-lt"/>
              </a:rPr>
              <a:t>	Interfaces with the memory system; Executes a load or a store</a:t>
            </a:r>
          </a:p>
          <a:p>
            <a:pPr>
              <a:buSzPct val="100000"/>
              <a:buFont typeface="Wingdings" panose="05000000000000000000" pitchFamily="2" charset="2"/>
              <a:buChar char="§"/>
            </a:pPr>
            <a:r>
              <a:rPr lang="en-US" dirty="0">
                <a:solidFill>
                  <a:schemeClr val="tx1"/>
                </a:solidFill>
                <a:latin typeface="+mj-lt"/>
              </a:rPr>
              <a:t>Register Write Stage : Writes to the </a:t>
            </a:r>
            <a:r>
              <a:rPr lang="en-US" b="1" i="1" dirty="0">
                <a:solidFill>
                  <a:schemeClr val="tx1"/>
                </a:solidFill>
                <a:latin typeface="+mj-lt"/>
              </a:rPr>
              <a:t>Register_File; </a:t>
            </a:r>
          </a:p>
          <a:p>
            <a:pPr marL="36900" indent="0">
              <a:buSzPct val="100000"/>
              <a:buNone/>
            </a:pPr>
            <a:endParaRPr lang="en-US" sz="2400" dirty="0">
              <a:solidFill>
                <a:schemeClr val="tx1"/>
              </a:solidFill>
              <a:latin typeface="+mj-lt"/>
            </a:endParaRPr>
          </a:p>
          <a:p>
            <a:pPr marL="36900" lvl="0" indent="0">
              <a:buSzPct val="100000"/>
              <a:buNone/>
            </a:pPr>
            <a:endParaRPr lang="en-US" sz="2800" dirty="0">
              <a:solidFill>
                <a:schemeClr val="tx1"/>
              </a:solidFill>
              <a:latin typeface="Calibri" panose="020F0502020204030204" pitchFamily="34" charset="0"/>
            </a:endParaRPr>
          </a:p>
          <a:p>
            <a:pPr lvl="1">
              <a:spcBef>
                <a:spcPts val="1400"/>
              </a:spcBef>
              <a:spcAft>
                <a:spcPts val="1400"/>
              </a:spcAft>
              <a:buSzPct val="100000"/>
              <a:buFont typeface="Wingdings" panose="05000000000000000000" pitchFamily="2" charset="2"/>
              <a:buChar char="§"/>
            </a:pPr>
            <a:endParaRPr lang="en-US" sz="2800" dirty="0">
              <a:solidFill>
                <a:schemeClr val="tx1"/>
              </a:solidFill>
              <a:latin typeface="Calibri" panose="020F0502020204030204" pitchFamily="34" charset="0"/>
            </a:endParaRPr>
          </a:p>
          <a:p>
            <a:pPr marL="450000" lvl="1" indent="0">
              <a:spcBef>
                <a:spcPts val="1400"/>
              </a:spcBef>
              <a:spcAft>
                <a:spcPts val="1400"/>
              </a:spcAft>
              <a:buSzPct val="100000"/>
              <a:buNone/>
            </a:pPr>
            <a:endParaRPr lang="en-US" sz="2800" dirty="0">
              <a:latin typeface="Calibri" panose="020F0502020204030204" pitchFamily="34" charset="0"/>
            </a:endParaRPr>
          </a:p>
          <a:p>
            <a:pPr>
              <a:buFont typeface="Wingdings" panose="05000000000000000000" pitchFamily="2" charset="2"/>
              <a:buChar char="§"/>
            </a:pPr>
            <a:endParaRPr lang="en-IN" dirty="0"/>
          </a:p>
        </p:txBody>
      </p:sp>
    </p:spTree>
    <p:extLst>
      <p:ext uri="{BB962C8B-B14F-4D97-AF65-F5344CB8AC3E}">
        <p14:creationId xmlns:p14="http://schemas.microsoft.com/office/powerpoint/2010/main" val="257305122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Diagram, schematic&#10;&#10;Description automatically generated">
            <a:extLst>
              <a:ext uri="{FF2B5EF4-FFF2-40B4-BE49-F238E27FC236}">
                <a16:creationId xmlns:a16="http://schemas.microsoft.com/office/drawing/2014/main" id="{F4562C63-2D97-462F-A9D0-D2895971616C}"/>
              </a:ext>
            </a:extLst>
          </p:cNvPr>
          <p:cNvPicPr>
            <a:picLocks noChangeAspect="1"/>
          </p:cNvPicPr>
          <p:nvPr/>
        </p:nvPicPr>
        <p:blipFill>
          <a:blip r:embed="rId2"/>
          <a:stretch>
            <a:fillRect/>
          </a:stretch>
        </p:blipFill>
        <p:spPr>
          <a:xfrm>
            <a:off x="2838380" y="240032"/>
            <a:ext cx="6515239" cy="637793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7932733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3A7F5D76-1FEC-470A-B476-70574A89C7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FE62716-6AEB-454B-A20F-5674E33D56E9}"/>
              </a:ext>
            </a:extLst>
          </p:cNvPr>
          <p:cNvSpPr>
            <a:spLocks noGrp="1"/>
          </p:cNvSpPr>
          <p:nvPr>
            <p:ph type="title"/>
          </p:nvPr>
        </p:nvSpPr>
        <p:spPr>
          <a:xfrm>
            <a:off x="913795" y="609600"/>
            <a:ext cx="10353762" cy="1257300"/>
          </a:xfrm>
        </p:spPr>
        <p:txBody>
          <a:bodyPr>
            <a:normAutofit/>
          </a:bodyPr>
          <a:lstStyle/>
          <a:p>
            <a:r>
              <a:rPr lang="en-US" i="1" dirty="0"/>
              <a:t>Evaluation Parameter/Testing</a:t>
            </a:r>
            <a:endParaRPr lang="en-IN" i="1" dirty="0"/>
          </a:p>
        </p:txBody>
      </p:sp>
      <p:sp>
        <p:nvSpPr>
          <p:cNvPr id="3" name="Content Placeholder 2">
            <a:extLst>
              <a:ext uri="{FF2B5EF4-FFF2-40B4-BE49-F238E27FC236}">
                <a16:creationId xmlns:a16="http://schemas.microsoft.com/office/drawing/2014/main" id="{8877AE88-27ED-4BD2-9426-6776977215E2}"/>
              </a:ext>
            </a:extLst>
          </p:cNvPr>
          <p:cNvSpPr>
            <a:spLocks noGrp="1"/>
          </p:cNvSpPr>
          <p:nvPr>
            <p:ph idx="1"/>
          </p:nvPr>
        </p:nvSpPr>
        <p:spPr>
          <a:xfrm>
            <a:off x="913795" y="2132822"/>
            <a:ext cx="5546272" cy="3658378"/>
          </a:xfrm>
        </p:spPr>
        <p:txBody>
          <a:bodyPr anchor="ctr">
            <a:normAutofit/>
          </a:bodyPr>
          <a:lstStyle/>
          <a:p>
            <a:pPr>
              <a:buFont typeface="Wingdings" panose="05000000000000000000" pitchFamily="2" charset="2"/>
              <a:buChar char="§"/>
            </a:pPr>
            <a:r>
              <a:rPr lang="en-IN">
                <a:effectLst/>
                <a:latin typeface="+mj-lt"/>
                <a:ea typeface="Calibri" panose="020F0502020204030204" pitchFamily="34" charset="0"/>
                <a:cs typeface="Mangal" panose="02040503050203030202" pitchFamily="18" charset="0"/>
              </a:rPr>
              <a:t>We can test a simple program as shown in snip below which adds the contents of two registers. The first five bits are representing the Op-code and the next bit is representing the Immediate bit. Other digits represent the register number (r0 register is represented as 0000, r1 as 0001, r2 as 0010 and so on) or Immediate value.</a:t>
            </a:r>
          </a:p>
          <a:p>
            <a:pPr marL="36900" indent="0">
              <a:buNone/>
            </a:pPr>
            <a:endParaRPr lang="en-IN">
              <a:effectLst/>
              <a:latin typeface="Calibri" panose="020F0502020204030204" pitchFamily="34" charset="0"/>
              <a:ea typeface="Calibri" panose="020F0502020204030204" pitchFamily="34" charset="0"/>
              <a:cs typeface="Mangal" panose="02040503050203030202" pitchFamily="18" charset="0"/>
            </a:endParaRPr>
          </a:p>
          <a:p>
            <a:pPr>
              <a:buFont typeface="Wingdings" panose="05000000000000000000" pitchFamily="2" charset="2"/>
              <a:buChar char="§"/>
            </a:pPr>
            <a:endParaRPr lang="en-IN" dirty="0"/>
          </a:p>
        </p:txBody>
      </p:sp>
      <p:pic>
        <p:nvPicPr>
          <p:cNvPr id="4" name="Picture 3" descr="Graphical user interface, text, application&#10;&#10;Description automatically generated">
            <a:extLst>
              <a:ext uri="{FF2B5EF4-FFF2-40B4-BE49-F238E27FC236}">
                <a16:creationId xmlns:a16="http://schemas.microsoft.com/office/drawing/2014/main" id="{F79B0188-C0A2-4D30-A531-5F2723CAE5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66560" y="2547267"/>
            <a:ext cx="4065464" cy="242911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6863077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6CA21A-E98E-406D-94A7-481E0293D2DA}"/>
              </a:ext>
            </a:extLst>
          </p:cNvPr>
          <p:cNvSpPr>
            <a:spLocks noGrp="1"/>
          </p:cNvSpPr>
          <p:nvPr>
            <p:ph type="title"/>
          </p:nvPr>
        </p:nvSpPr>
        <p:spPr>
          <a:xfrm>
            <a:off x="913795" y="96253"/>
            <a:ext cx="10353762" cy="1257300"/>
          </a:xfrm>
        </p:spPr>
        <p:txBody>
          <a:bodyPr/>
          <a:lstStyle/>
          <a:p>
            <a:r>
              <a:rPr lang="en-US" i="1" dirty="0"/>
              <a:t>Individual Contribution</a:t>
            </a:r>
            <a:endParaRPr lang="en-IN" i="1" dirty="0"/>
          </a:p>
        </p:txBody>
      </p:sp>
      <p:sp>
        <p:nvSpPr>
          <p:cNvPr id="3" name="Content Placeholder 2">
            <a:extLst>
              <a:ext uri="{FF2B5EF4-FFF2-40B4-BE49-F238E27FC236}">
                <a16:creationId xmlns:a16="http://schemas.microsoft.com/office/drawing/2014/main" id="{2368F9B8-B697-448B-8371-ABA19831BEF2}"/>
              </a:ext>
            </a:extLst>
          </p:cNvPr>
          <p:cNvSpPr>
            <a:spLocks noGrp="1"/>
          </p:cNvSpPr>
          <p:nvPr>
            <p:ph idx="1"/>
          </p:nvPr>
        </p:nvSpPr>
        <p:spPr>
          <a:xfrm>
            <a:off x="913795" y="1427747"/>
            <a:ext cx="10353762" cy="5333999"/>
          </a:xfrm>
        </p:spPr>
        <p:txBody>
          <a:bodyPr>
            <a:normAutofit/>
          </a:bodyPr>
          <a:lstStyle/>
          <a:p>
            <a:pPr>
              <a:buFont typeface="Wingdings" panose="05000000000000000000" pitchFamily="2" charset="2"/>
              <a:buChar char="§"/>
            </a:pPr>
            <a:r>
              <a:rPr lang="en-US" sz="2400" dirty="0"/>
              <a:t>Aniket Umesh Kathare : </a:t>
            </a:r>
            <a:r>
              <a:rPr lang="en-US" sz="2400" i="1" dirty="0"/>
              <a:t>Main processor &amp; Control Unit, Report preparation</a:t>
            </a:r>
          </a:p>
          <a:p>
            <a:pPr>
              <a:buFont typeface="Wingdings" panose="05000000000000000000" pitchFamily="2" charset="2"/>
              <a:buChar char="§"/>
            </a:pPr>
            <a:r>
              <a:rPr lang="en-US" sz="2400" dirty="0"/>
              <a:t>Arnav Vyas : </a:t>
            </a:r>
            <a:r>
              <a:rPr lang="en-US" sz="2400" i="1" dirty="0"/>
              <a:t>Main Processor &amp; Control Unit, Report preparation</a:t>
            </a:r>
          </a:p>
          <a:p>
            <a:pPr>
              <a:buFont typeface="Wingdings" panose="05000000000000000000" pitchFamily="2" charset="2"/>
              <a:buChar char="§"/>
            </a:pPr>
            <a:r>
              <a:rPr lang="en-US" sz="2400" dirty="0"/>
              <a:t>Deepesh Garg : </a:t>
            </a:r>
            <a:r>
              <a:rPr lang="en-US" sz="2400" i="1" dirty="0"/>
              <a:t>Register Files &amp; Flags Unit, Report preparation</a:t>
            </a:r>
          </a:p>
          <a:p>
            <a:pPr>
              <a:buFont typeface="Wingdings" panose="05000000000000000000" pitchFamily="2" charset="2"/>
              <a:buChar char="§"/>
            </a:pPr>
            <a:r>
              <a:rPr lang="en-US" sz="2400" dirty="0"/>
              <a:t>Deepak Tailor : </a:t>
            </a:r>
            <a:r>
              <a:rPr lang="en-US" sz="2400" i="1" dirty="0"/>
              <a:t>Register Files &amp; Flags Unit, Report preparation</a:t>
            </a:r>
          </a:p>
          <a:p>
            <a:pPr>
              <a:buFont typeface="Wingdings" panose="05000000000000000000" pitchFamily="2" charset="2"/>
              <a:buChar char="§"/>
            </a:pPr>
            <a:r>
              <a:rPr lang="en-US" sz="2400" dirty="0"/>
              <a:t>Dighiya Sanidhya Ramjiprasad: </a:t>
            </a:r>
            <a:r>
              <a:rPr lang="en-US" sz="2400" i="1" dirty="0"/>
              <a:t>Arithmetic Logical Unit &amp; Immediate value calculation, PPT file</a:t>
            </a:r>
          </a:p>
          <a:p>
            <a:pPr>
              <a:buFont typeface="Wingdings" panose="05000000000000000000" pitchFamily="2" charset="2"/>
              <a:buChar char="§"/>
            </a:pPr>
            <a:r>
              <a:rPr lang="en-US" sz="2400" dirty="0"/>
              <a:t>Jyoti Chauhan : </a:t>
            </a:r>
            <a:r>
              <a:rPr lang="en-US" sz="2400" i="1" dirty="0"/>
              <a:t>Arithmetic Logical Unit &amp; Immediate value calculation, PPT file</a:t>
            </a:r>
          </a:p>
          <a:p>
            <a:pPr>
              <a:buFont typeface="Wingdings" panose="05000000000000000000" pitchFamily="2" charset="2"/>
              <a:buChar char="§"/>
            </a:pPr>
            <a:r>
              <a:rPr lang="en-US" sz="2400" dirty="0"/>
              <a:t>Tippana Rajesh :</a:t>
            </a:r>
            <a:r>
              <a:rPr lang="en-US" sz="2400" i="1" dirty="0"/>
              <a:t> Branch Unit &amp; Memory Unit, Report preparation</a:t>
            </a:r>
            <a:endParaRPr lang="en-IN" sz="2400" i="1" dirty="0"/>
          </a:p>
          <a:p>
            <a:pPr>
              <a:buFont typeface="Wingdings" panose="05000000000000000000" pitchFamily="2" charset="2"/>
              <a:buChar char="§"/>
            </a:pPr>
            <a:r>
              <a:rPr lang="en-IN" sz="2400" dirty="0"/>
              <a:t>Doraiswamy R Harshavardhan : </a:t>
            </a:r>
            <a:r>
              <a:rPr lang="en-IN" sz="2400" i="1" dirty="0"/>
              <a:t>Simple RISC processor &amp; ISA design method</a:t>
            </a:r>
            <a:endParaRPr lang="en-US" sz="2400" i="1" dirty="0"/>
          </a:p>
        </p:txBody>
      </p:sp>
    </p:spTree>
    <p:extLst>
      <p:ext uri="{BB962C8B-B14F-4D97-AF65-F5344CB8AC3E}">
        <p14:creationId xmlns:p14="http://schemas.microsoft.com/office/powerpoint/2010/main" val="131434609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3A7F5D76-1FEC-470A-B476-70574A89C7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ontent Placeholder 2">
            <a:extLst>
              <a:ext uri="{FF2B5EF4-FFF2-40B4-BE49-F238E27FC236}">
                <a16:creationId xmlns:a16="http://schemas.microsoft.com/office/drawing/2014/main" id="{AE98AEC0-EFEA-4F2D-A4FE-1B7E76788215}"/>
              </a:ext>
            </a:extLst>
          </p:cNvPr>
          <p:cNvSpPr>
            <a:spLocks noGrp="1"/>
          </p:cNvSpPr>
          <p:nvPr>
            <p:ph idx="1"/>
          </p:nvPr>
        </p:nvSpPr>
        <p:spPr>
          <a:xfrm>
            <a:off x="913795" y="2132822"/>
            <a:ext cx="5546272" cy="3658378"/>
          </a:xfrm>
        </p:spPr>
        <p:txBody>
          <a:bodyPr anchor="ctr">
            <a:normAutofit/>
          </a:bodyPr>
          <a:lstStyle/>
          <a:p>
            <a:pPr marL="342900" lvl="0" indent="-342900">
              <a:spcAft>
                <a:spcPts val="800"/>
              </a:spcAft>
              <a:buFont typeface="Wingdings" panose="05000000000000000000" pitchFamily="2" charset="2"/>
              <a:buChar char="§"/>
            </a:pPr>
            <a:r>
              <a:rPr lang="en-IN" dirty="0">
                <a:effectLst/>
                <a:latin typeface="+mj-lt"/>
                <a:ea typeface="Calibri" panose="020F0502020204030204" pitchFamily="34" charset="0"/>
                <a:cs typeface="Mangal" panose="02040503050203030202" pitchFamily="18" charset="0"/>
              </a:rPr>
              <a:t>The Hexadecimal representation of the instructions is loaded in Instruction memory of our Main Processor. Here, 0x90000000 instruction tells the processor that program has ended. Below is the snip of hexadecimal instructions loaded in instruction memory</a:t>
            </a:r>
            <a:r>
              <a:rPr lang="en-IN" dirty="0">
                <a:effectLst/>
                <a:latin typeface="Calibri" panose="020F0502020204030204" pitchFamily="34" charset="0"/>
                <a:ea typeface="Calibri" panose="020F0502020204030204" pitchFamily="34" charset="0"/>
                <a:cs typeface="Mangal" panose="02040503050203030202" pitchFamily="18" charset="0"/>
              </a:rPr>
              <a:t>.</a:t>
            </a:r>
          </a:p>
          <a:p>
            <a:pPr marL="36900" indent="0">
              <a:buNone/>
            </a:pPr>
            <a:endParaRPr lang="en-IN" dirty="0">
              <a:effectLst/>
              <a:latin typeface="Calibri" panose="020F0502020204030204" pitchFamily="34" charset="0"/>
              <a:ea typeface="Calibri" panose="020F0502020204030204" pitchFamily="34" charset="0"/>
              <a:cs typeface="Mangal" panose="02040503050203030202" pitchFamily="18" charset="0"/>
            </a:endParaRPr>
          </a:p>
          <a:p>
            <a:pPr>
              <a:buFont typeface="Wingdings" panose="05000000000000000000" pitchFamily="2" charset="2"/>
              <a:buChar char="§"/>
            </a:pPr>
            <a:endParaRPr lang="en-IN" dirty="0"/>
          </a:p>
        </p:txBody>
      </p:sp>
      <p:pic>
        <p:nvPicPr>
          <p:cNvPr id="5" name="Picture 4" descr="Diagram&#10;&#10;Description automatically generated">
            <a:extLst>
              <a:ext uri="{FF2B5EF4-FFF2-40B4-BE49-F238E27FC236}">
                <a16:creationId xmlns:a16="http://schemas.microsoft.com/office/drawing/2014/main" id="{77E169F4-515F-4DF1-AE4F-F7AF390F3E8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72373" y="2132822"/>
            <a:ext cx="3653838" cy="325800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1099379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20" name="Rectangle 16">
            <a:extLst>
              <a:ext uri="{FF2B5EF4-FFF2-40B4-BE49-F238E27FC236}">
                <a16:creationId xmlns:a16="http://schemas.microsoft.com/office/drawing/2014/main" id="{FF486E2F-D0C1-4083-88AE-1015B8F6EB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ontent Placeholder 2">
            <a:extLst>
              <a:ext uri="{FF2B5EF4-FFF2-40B4-BE49-F238E27FC236}">
                <a16:creationId xmlns:a16="http://schemas.microsoft.com/office/drawing/2014/main" id="{2DED7834-C3A4-4838-823A-F8CE6BC70829}"/>
              </a:ext>
            </a:extLst>
          </p:cNvPr>
          <p:cNvSpPr>
            <a:spLocks noGrp="1"/>
          </p:cNvSpPr>
          <p:nvPr>
            <p:ph idx="1"/>
          </p:nvPr>
        </p:nvSpPr>
        <p:spPr>
          <a:xfrm>
            <a:off x="913795" y="2132822"/>
            <a:ext cx="5546272" cy="3658378"/>
          </a:xfrm>
        </p:spPr>
        <p:txBody>
          <a:bodyPr anchor="ctr">
            <a:normAutofit/>
          </a:bodyPr>
          <a:lstStyle/>
          <a:p>
            <a:pPr marL="342900" lvl="0" indent="-342900">
              <a:spcAft>
                <a:spcPts val="800"/>
              </a:spcAft>
              <a:buFont typeface="Wingdings" panose="05000000000000000000" pitchFamily="2" charset="2"/>
              <a:buChar char="§"/>
            </a:pPr>
            <a:r>
              <a:rPr lang="en-IN">
                <a:effectLst/>
                <a:latin typeface="+mj-lt"/>
                <a:ea typeface="Calibri" panose="020F0502020204030204" pitchFamily="34" charset="0"/>
                <a:cs typeface="Mangal" panose="02040503050203030202" pitchFamily="18" charset="0"/>
              </a:rPr>
              <a:t>Once the instructions are loaded, we need to activate the clock. Since it’s a single cycle processor it will carry out one instruction in a single clock cycle. Below is the snip of 0</a:t>
            </a:r>
            <a:r>
              <a:rPr lang="en-IN" baseline="30000">
                <a:effectLst/>
                <a:latin typeface="+mj-lt"/>
                <a:ea typeface="Calibri" panose="020F0502020204030204" pitchFamily="34" charset="0"/>
                <a:cs typeface="Mangal" panose="02040503050203030202" pitchFamily="18" charset="0"/>
              </a:rPr>
              <a:t>th</a:t>
            </a:r>
            <a:r>
              <a:rPr lang="en-IN">
                <a:effectLst/>
                <a:latin typeface="+mj-lt"/>
                <a:ea typeface="Calibri" panose="020F0502020204030204" pitchFamily="34" charset="0"/>
                <a:cs typeface="Mangal" panose="02040503050203030202" pitchFamily="18" charset="0"/>
              </a:rPr>
              <a:t> instruction executed and the value of r2 getting updated as 120.</a:t>
            </a:r>
          </a:p>
          <a:p>
            <a:pPr marL="36900" indent="0">
              <a:buNone/>
            </a:pPr>
            <a:endParaRPr lang="en-IN" dirty="0">
              <a:effectLst/>
              <a:latin typeface="Calibri" panose="020F0502020204030204" pitchFamily="34" charset="0"/>
              <a:ea typeface="Calibri" panose="020F0502020204030204" pitchFamily="34" charset="0"/>
              <a:cs typeface="Mangal" panose="02040503050203030202" pitchFamily="18" charset="0"/>
            </a:endParaRPr>
          </a:p>
          <a:p>
            <a:pPr>
              <a:buFont typeface="Wingdings" panose="05000000000000000000" pitchFamily="2" charset="2"/>
              <a:buChar char="§"/>
            </a:pPr>
            <a:endParaRPr lang="en-IN" dirty="0"/>
          </a:p>
        </p:txBody>
      </p:sp>
      <p:pic>
        <p:nvPicPr>
          <p:cNvPr id="19" name="Picture 18">
            <a:extLst>
              <a:ext uri="{FF2B5EF4-FFF2-40B4-BE49-F238E27FC236}">
                <a16:creationId xmlns:a16="http://schemas.microsoft.com/office/drawing/2014/main" id="{AD661026-DE64-47F1-9F88-0847B5FB356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6934200" y="1998132"/>
            <a:ext cx="4333632" cy="3521077"/>
          </a:xfrm>
          <a:prstGeom prst="rect">
            <a:avLst/>
          </a:prstGeom>
        </p:spPr>
      </p:pic>
      <p:pic>
        <p:nvPicPr>
          <p:cNvPr id="5" name="Picture 4" descr="Diagram&#10;&#10;Description automatically generated">
            <a:extLst>
              <a:ext uri="{FF2B5EF4-FFF2-40B4-BE49-F238E27FC236}">
                <a16:creationId xmlns:a16="http://schemas.microsoft.com/office/drawing/2014/main" id="{1CC613BB-8C2F-4F39-AFD1-FBBB9DF12ECE}"/>
              </a:ext>
            </a:extLst>
          </p:cNvPr>
          <p:cNvPicPr>
            <a:picLocks noChangeAspect="1"/>
          </p:cNvPicPr>
          <p:nvPr/>
        </p:nvPicPr>
        <p:blipFill rotWithShape="1">
          <a:blip r:embed="rId4">
            <a:extLst>
              <a:ext uri="{28A0092B-C50C-407E-A947-70E740481C1C}">
                <a14:useLocalDpi xmlns:a14="http://schemas.microsoft.com/office/drawing/2010/main" val="0"/>
              </a:ext>
            </a:extLst>
          </a:blip>
          <a:srcRect t="746" r="-1" b="4078"/>
          <a:stretch/>
        </p:blipFill>
        <p:spPr>
          <a:xfrm>
            <a:off x="7066560" y="2132822"/>
            <a:ext cx="4065464" cy="325800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73281042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3A7F5D76-1FEC-470A-B476-70574A89C7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ontent Placeholder 2">
            <a:extLst>
              <a:ext uri="{FF2B5EF4-FFF2-40B4-BE49-F238E27FC236}">
                <a16:creationId xmlns:a16="http://schemas.microsoft.com/office/drawing/2014/main" id="{7609E87D-ACCA-4264-8B9C-78445CDFAAC4}"/>
              </a:ext>
            </a:extLst>
          </p:cNvPr>
          <p:cNvSpPr>
            <a:spLocks noGrp="1"/>
          </p:cNvSpPr>
          <p:nvPr>
            <p:ph idx="1"/>
          </p:nvPr>
        </p:nvSpPr>
        <p:spPr>
          <a:xfrm>
            <a:off x="913795" y="2132822"/>
            <a:ext cx="5546272" cy="3658378"/>
          </a:xfrm>
        </p:spPr>
        <p:txBody>
          <a:bodyPr anchor="ctr">
            <a:normAutofit/>
          </a:bodyPr>
          <a:lstStyle/>
          <a:p>
            <a:pPr marL="342900" lvl="0" indent="-342900">
              <a:spcAft>
                <a:spcPts val="800"/>
              </a:spcAft>
              <a:buFont typeface="Wingdings" panose="05000000000000000000" pitchFamily="2" charset="2"/>
              <a:buChar char="§"/>
            </a:pPr>
            <a:r>
              <a:rPr lang="en-IN">
                <a:effectLst/>
                <a:latin typeface="Calibri" panose="020F0502020204030204" pitchFamily="34" charset="0"/>
                <a:ea typeface="Calibri" panose="020F0502020204030204" pitchFamily="34" charset="0"/>
                <a:cs typeface="Mangal" panose="02040503050203030202" pitchFamily="18" charset="0"/>
              </a:rPr>
              <a:t> </a:t>
            </a:r>
            <a:r>
              <a:rPr lang="en-IN">
                <a:effectLst/>
                <a:latin typeface="+mj-lt"/>
                <a:ea typeface="Calibri" panose="020F0502020204030204" pitchFamily="34" charset="0"/>
                <a:cs typeface="Mangal" panose="02040503050203030202" pitchFamily="18" charset="0"/>
              </a:rPr>
              <a:t>Once all the instructions are executed (in three cycles of clock), we can see in the below snip that value of r4 is gets updated as 360 (r4</a:t>
            </a:r>
            <a:r>
              <a:rPr lang="en-IN">
                <a:effectLst/>
                <a:latin typeface="+mj-lt"/>
                <a:ea typeface="Calibri" panose="020F0502020204030204" pitchFamily="34" charset="0"/>
                <a:cs typeface="Mangal" panose="02040503050203030202" pitchFamily="18" charset="0"/>
                <a:sym typeface="Wingdings" panose="05000000000000000000" pitchFamily="2" charset="2"/>
              </a:rPr>
              <a:t></a:t>
            </a:r>
            <a:r>
              <a:rPr lang="en-IN">
                <a:effectLst/>
                <a:latin typeface="+mj-lt"/>
                <a:ea typeface="Calibri" panose="020F0502020204030204" pitchFamily="34" charset="0"/>
                <a:cs typeface="Mangal" panose="02040503050203030202" pitchFamily="18" charset="0"/>
              </a:rPr>
              <a:t>r3+r2, 360 = 240 + 120).  </a:t>
            </a:r>
          </a:p>
          <a:p>
            <a:pPr marL="36900" indent="0">
              <a:buNone/>
            </a:pPr>
            <a:endParaRPr lang="en-IN">
              <a:effectLst/>
              <a:latin typeface="+mj-lt"/>
              <a:ea typeface="Calibri" panose="020F0502020204030204" pitchFamily="34" charset="0"/>
              <a:cs typeface="Mangal" panose="02040503050203030202" pitchFamily="18" charset="0"/>
            </a:endParaRPr>
          </a:p>
          <a:p>
            <a:pPr>
              <a:buFont typeface="Wingdings" panose="05000000000000000000" pitchFamily="2" charset="2"/>
              <a:buChar char="§"/>
            </a:pPr>
            <a:endParaRPr lang="en-IN" dirty="0"/>
          </a:p>
        </p:txBody>
      </p:sp>
      <p:pic>
        <p:nvPicPr>
          <p:cNvPr id="6" name="Picture 5" descr="Diagram&#10;&#10;Description automatically generated">
            <a:extLst>
              <a:ext uri="{FF2B5EF4-FFF2-40B4-BE49-F238E27FC236}">
                <a16:creationId xmlns:a16="http://schemas.microsoft.com/office/drawing/2014/main" id="{6CC2BED1-9CCA-417D-BC9F-F6E914DB6B2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08111" y="2132822"/>
            <a:ext cx="3782362" cy="325800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17977812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67BA03-5AE5-4D00-BC4D-1983090B96DF}"/>
              </a:ext>
            </a:extLst>
          </p:cNvPr>
          <p:cNvSpPr>
            <a:spLocks noGrp="1"/>
          </p:cNvSpPr>
          <p:nvPr>
            <p:ph type="title"/>
          </p:nvPr>
        </p:nvSpPr>
        <p:spPr>
          <a:xfrm>
            <a:off x="839150" y="115077"/>
            <a:ext cx="10353762" cy="1257300"/>
          </a:xfrm>
        </p:spPr>
        <p:txBody>
          <a:bodyPr/>
          <a:lstStyle/>
          <a:p>
            <a:r>
              <a:rPr lang="en-US" i="1" dirty="0"/>
              <a:t>Conclusion</a:t>
            </a:r>
            <a:endParaRPr lang="en-IN" i="1" dirty="0"/>
          </a:p>
        </p:txBody>
      </p:sp>
      <p:sp>
        <p:nvSpPr>
          <p:cNvPr id="3" name="Content Placeholder 2">
            <a:extLst>
              <a:ext uri="{FF2B5EF4-FFF2-40B4-BE49-F238E27FC236}">
                <a16:creationId xmlns:a16="http://schemas.microsoft.com/office/drawing/2014/main" id="{FFEEFAB8-1466-4161-816F-0BD87BC4ACBC}"/>
              </a:ext>
            </a:extLst>
          </p:cNvPr>
          <p:cNvSpPr>
            <a:spLocks noGrp="1"/>
          </p:cNvSpPr>
          <p:nvPr>
            <p:ph idx="1"/>
          </p:nvPr>
        </p:nvSpPr>
        <p:spPr>
          <a:xfrm>
            <a:off x="999088" y="1372377"/>
            <a:ext cx="10353762" cy="4917891"/>
          </a:xfrm>
        </p:spPr>
        <p:txBody>
          <a:bodyPr>
            <a:normAutofit fontScale="25000" lnSpcReduction="20000"/>
          </a:bodyPr>
          <a:lstStyle/>
          <a:p>
            <a:pPr marL="36900" indent="0">
              <a:lnSpc>
                <a:spcPct val="107000"/>
              </a:lnSpc>
              <a:spcAft>
                <a:spcPts val="800"/>
              </a:spcAft>
              <a:buNone/>
            </a:pPr>
            <a:r>
              <a:rPr lang="en-US" sz="9600" dirty="0">
                <a:effectLst/>
                <a:latin typeface="+mj-lt"/>
                <a:ea typeface="Calibri" panose="020F0502020204030204" pitchFamily="34" charset="0"/>
                <a:cs typeface="Mangal" panose="02040503050203030202" pitchFamily="18" charset="0"/>
              </a:rPr>
              <a:t>A 32bit SimpleRISC processor is designed using Logisim software. </a:t>
            </a:r>
            <a:r>
              <a:rPr lang="en-US" sz="9600" dirty="0">
                <a:latin typeface="+mj-lt"/>
              </a:rPr>
              <a:t>The</a:t>
            </a:r>
            <a:r>
              <a:rPr lang="en-US" sz="9600" dirty="0">
                <a:effectLst/>
                <a:latin typeface="+mj-lt"/>
                <a:ea typeface="Calibri" panose="020F0502020204030204" pitchFamily="34" charset="0"/>
                <a:cs typeface="Mangal" panose="02040503050203030202" pitchFamily="18" charset="0"/>
              </a:rPr>
              <a:t> processor can run all the 21 microinstructions as specified under control unit. The processor is made by combining different processing units as following:</a:t>
            </a:r>
            <a:endParaRPr lang="en-IN" sz="9600" dirty="0">
              <a:effectLst/>
              <a:latin typeface="+mj-lt"/>
              <a:ea typeface="Calibri" panose="020F0502020204030204" pitchFamily="34" charset="0"/>
              <a:cs typeface="Mangal" panose="02040503050203030202" pitchFamily="18" charset="0"/>
            </a:endParaRPr>
          </a:p>
          <a:p>
            <a:pPr marL="720000" lvl="2" indent="0">
              <a:lnSpc>
                <a:spcPct val="107000"/>
              </a:lnSpc>
              <a:spcAft>
                <a:spcPts val="800"/>
              </a:spcAft>
              <a:buNone/>
            </a:pPr>
            <a:r>
              <a:rPr lang="en-US" sz="9100" b="1" i="1" dirty="0">
                <a:effectLst/>
                <a:latin typeface="+mj-lt"/>
                <a:ea typeface="Calibri" panose="020F0502020204030204" pitchFamily="34" charset="0"/>
                <a:cs typeface="Mangal" panose="02040503050203030202" pitchFamily="18" charset="0"/>
              </a:rPr>
              <a:t>1.Main processor 				5.ALU</a:t>
            </a:r>
            <a:endParaRPr lang="en-IN" sz="9100" b="1" i="1" dirty="0">
              <a:effectLst/>
              <a:latin typeface="+mj-lt"/>
              <a:ea typeface="Calibri" panose="020F0502020204030204" pitchFamily="34" charset="0"/>
              <a:cs typeface="Mangal" panose="02040503050203030202" pitchFamily="18" charset="0"/>
            </a:endParaRPr>
          </a:p>
          <a:p>
            <a:pPr marL="414000" lvl="1" indent="0">
              <a:lnSpc>
                <a:spcPct val="107000"/>
              </a:lnSpc>
              <a:spcAft>
                <a:spcPts val="800"/>
              </a:spcAft>
              <a:buNone/>
            </a:pPr>
            <a:r>
              <a:rPr lang="en-US" sz="9400" b="1" i="1" dirty="0">
                <a:effectLst/>
                <a:latin typeface="+mj-lt"/>
                <a:ea typeface="Calibri" panose="020F0502020204030204" pitchFamily="34" charset="0"/>
                <a:cs typeface="Mangal" panose="02040503050203030202" pitchFamily="18" charset="0"/>
              </a:rPr>
              <a:t>	   2.Control unit					</a:t>
            </a:r>
            <a:r>
              <a:rPr lang="en-US" sz="9600" b="1" i="1" dirty="0">
                <a:effectLst/>
                <a:latin typeface="+mj-lt"/>
                <a:ea typeface="Calibri" panose="020F0502020204030204" pitchFamily="34" charset="0"/>
                <a:cs typeface="Mangal" panose="02040503050203030202" pitchFamily="18" charset="0"/>
              </a:rPr>
              <a:t>6.Memory unit</a:t>
            </a:r>
            <a:endParaRPr lang="en-IN" sz="9400" b="1" i="1" dirty="0">
              <a:effectLst/>
              <a:latin typeface="+mj-lt"/>
              <a:ea typeface="Calibri" panose="020F0502020204030204" pitchFamily="34" charset="0"/>
              <a:cs typeface="Mangal" panose="02040503050203030202" pitchFamily="18" charset="0"/>
            </a:endParaRPr>
          </a:p>
          <a:p>
            <a:pPr marL="414000" lvl="1" indent="0">
              <a:lnSpc>
                <a:spcPct val="107000"/>
              </a:lnSpc>
              <a:spcAft>
                <a:spcPts val="800"/>
              </a:spcAft>
              <a:buNone/>
            </a:pPr>
            <a:r>
              <a:rPr lang="en-US" sz="9400" b="1" i="1" dirty="0">
                <a:effectLst/>
                <a:latin typeface="+mj-lt"/>
                <a:ea typeface="Calibri" panose="020F0502020204030204" pitchFamily="34" charset="0"/>
                <a:cs typeface="Mangal" panose="02040503050203030202" pitchFamily="18" charset="0"/>
              </a:rPr>
              <a:t>   3.Set flags						7</a:t>
            </a:r>
            <a:r>
              <a:rPr lang="en-US" sz="9600" b="1" i="1" dirty="0">
                <a:effectLst/>
                <a:latin typeface="+mj-lt"/>
                <a:ea typeface="Calibri" panose="020F0502020204030204" pitchFamily="34" charset="0"/>
                <a:cs typeface="Mangal" panose="02040503050203030202" pitchFamily="18" charset="0"/>
              </a:rPr>
              <a:t>.Branch unit</a:t>
            </a:r>
            <a:endParaRPr lang="en-IN" sz="9400" b="1" i="1" dirty="0">
              <a:effectLst/>
              <a:latin typeface="+mj-lt"/>
              <a:ea typeface="Calibri" panose="020F0502020204030204" pitchFamily="34" charset="0"/>
              <a:cs typeface="Mangal" panose="02040503050203030202" pitchFamily="18" charset="0"/>
            </a:endParaRPr>
          </a:p>
          <a:p>
            <a:pPr marL="414000" lvl="1" indent="0">
              <a:lnSpc>
                <a:spcPct val="107000"/>
              </a:lnSpc>
              <a:spcAft>
                <a:spcPts val="800"/>
              </a:spcAft>
              <a:buNone/>
            </a:pPr>
            <a:r>
              <a:rPr lang="en-US" sz="9400" b="1" i="1" dirty="0">
                <a:effectLst/>
                <a:latin typeface="+mj-lt"/>
                <a:ea typeface="Calibri" panose="020F0502020204030204" pitchFamily="34" charset="0"/>
                <a:cs typeface="Mangal" panose="02040503050203030202" pitchFamily="18" charset="0"/>
              </a:rPr>
              <a:t>   4.Find immediate				</a:t>
            </a:r>
            <a:r>
              <a:rPr lang="en-US" sz="9600" b="1" i="1" dirty="0">
                <a:effectLst/>
                <a:latin typeface="+mj-lt"/>
                <a:ea typeface="Calibri" panose="020F0502020204030204" pitchFamily="34" charset="0"/>
                <a:cs typeface="Mangal" panose="02040503050203030202" pitchFamily="18" charset="0"/>
              </a:rPr>
              <a:t>8.Register file</a:t>
            </a:r>
            <a:endParaRPr lang="en-IN" sz="9600" b="1" i="1" dirty="0">
              <a:effectLst/>
              <a:latin typeface="+mj-lt"/>
              <a:ea typeface="Calibri" panose="020F0502020204030204" pitchFamily="34" charset="0"/>
              <a:cs typeface="Mangal" panose="02040503050203030202" pitchFamily="18" charset="0"/>
            </a:endParaRPr>
          </a:p>
          <a:p>
            <a:pPr marL="414000" lvl="1" indent="0">
              <a:lnSpc>
                <a:spcPct val="107000"/>
              </a:lnSpc>
              <a:spcAft>
                <a:spcPts val="800"/>
              </a:spcAft>
              <a:buNone/>
            </a:pPr>
            <a:endParaRPr lang="en-US" sz="9600" dirty="0">
              <a:effectLst/>
              <a:ea typeface="Calibri" panose="020F0502020204030204" pitchFamily="34" charset="0"/>
              <a:cs typeface="Mangal" panose="02040503050203030202" pitchFamily="18" charset="0"/>
            </a:endParaRPr>
          </a:p>
          <a:p>
            <a:pPr marL="414000" lvl="1" indent="0">
              <a:lnSpc>
                <a:spcPct val="107000"/>
              </a:lnSpc>
              <a:spcAft>
                <a:spcPts val="800"/>
              </a:spcAft>
              <a:buNone/>
            </a:pPr>
            <a:r>
              <a:rPr lang="en-US" sz="9600" dirty="0">
                <a:effectLst/>
                <a:latin typeface="+mj-lt"/>
                <a:ea typeface="Calibri" panose="020F0502020204030204" pitchFamily="34" charset="0"/>
                <a:cs typeface="Mangal" panose="02040503050203030202" pitchFamily="18" charset="0"/>
              </a:rPr>
              <a:t>The processor contains different modules, and we can enable or disable them as per requirement with the help of transmission gates.</a:t>
            </a:r>
            <a:endParaRPr lang="en-IN" sz="9600" dirty="0">
              <a:effectLst/>
              <a:latin typeface="+mj-lt"/>
              <a:ea typeface="Calibri" panose="020F0502020204030204" pitchFamily="34" charset="0"/>
              <a:cs typeface="Mangal" panose="02040503050203030202" pitchFamily="18" charset="0"/>
            </a:endParaRPr>
          </a:p>
          <a:p>
            <a:pPr marL="414000" lvl="1" indent="0">
              <a:lnSpc>
                <a:spcPct val="107000"/>
              </a:lnSpc>
              <a:spcAft>
                <a:spcPts val="800"/>
              </a:spcAft>
              <a:buNone/>
            </a:pPr>
            <a:endParaRPr lang="en-IN" sz="9400" b="1" i="1" dirty="0">
              <a:effectLst/>
              <a:latin typeface="+mj-lt"/>
              <a:ea typeface="Calibri" panose="020F0502020204030204" pitchFamily="34" charset="0"/>
              <a:cs typeface="Mangal" panose="02040503050203030202" pitchFamily="18" charset="0"/>
            </a:endParaRPr>
          </a:p>
          <a:p>
            <a:pPr marL="36900" indent="0">
              <a:lnSpc>
                <a:spcPct val="107000"/>
              </a:lnSpc>
              <a:spcAft>
                <a:spcPts val="800"/>
              </a:spcAft>
              <a:buNone/>
            </a:pPr>
            <a:r>
              <a:rPr lang="en-US" sz="1800" dirty="0">
                <a:effectLst/>
                <a:latin typeface="Calibri" panose="020F0502020204030204" pitchFamily="34" charset="0"/>
                <a:ea typeface="Calibri" panose="020F0502020204030204" pitchFamily="34" charset="0"/>
                <a:cs typeface="Mangal" panose="02040503050203030202" pitchFamily="18" charset="0"/>
              </a:rPr>
              <a:t> </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L="36900" indent="0">
              <a:buNone/>
            </a:pPr>
            <a:endParaRPr lang="en-IN" sz="2400" dirty="0">
              <a:latin typeface="+mj-lt"/>
            </a:endParaRPr>
          </a:p>
        </p:txBody>
      </p:sp>
    </p:spTree>
    <p:extLst>
      <p:ext uri="{BB962C8B-B14F-4D97-AF65-F5344CB8AC3E}">
        <p14:creationId xmlns:p14="http://schemas.microsoft.com/office/powerpoint/2010/main" val="292035239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B10305-6FC0-4100-B4B1-934A23AB2B0E}"/>
              </a:ext>
            </a:extLst>
          </p:cNvPr>
          <p:cNvSpPr>
            <a:spLocks noGrp="1"/>
          </p:cNvSpPr>
          <p:nvPr>
            <p:ph type="title"/>
          </p:nvPr>
        </p:nvSpPr>
        <p:spPr/>
        <p:txBody>
          <a:bodyPr/>
          <a:lstStyle/>
          <a:p>
            <a:r>
              <a:rPr lang="en-US" i="1" dirty="0"/>
              <a:t>References </a:t>
            </a:r>
            <a:endParaRPr lang="en-IN" i="1" dirty="0"/>
          </a:p>
        </p:txBody>
      </p:sp>
      <p:sp>
        <p:nvSpPr>
          <p:cNvPr id="4" name="Content Placeholder 2">
            <a:extLst>
              <a:ext uri="{FF2B5EF4-FFF2-40B4-BE49-F238E27FC236}">
                <a16:creationId xmlns:a16="http://schemas.microsoft.com/office/drawing/2014/main" id="{C6918E78-7CF9-4259-842B-0F522401AC9F}"/>
              </a:ext>
            </a:extLst>
          </p:cNvPr>
          <p:cNvSpPr>
            <a:spLocks noGrp="1"/>
          </p:cNvSpPr>
          <p:nvPr>
            <p:ph idx="1"/>
          </p:nvPr>
        </p:nvSpPr>
        <p:spPr>
          <a:xfrm>
            <a:off x="913795" y="2549469"/>
            <a:ext cx="10353762" cy="4188216"/>
          </a:xfrm>
        </p:spPr>
        <p:txBody>
          <a:bodyPr anchor="ctr">
            <a:normAutofit fontScale="92500" lnSpcReduction="10000"/>
          </a:bodyPr>
          <a:lstStyle/>
          <a:p>
            <a:pPr>
              <a:buFont typeface="Wingdings" panose="05000000000000000000" pitchFamily="2" charset="2"/>
              <a:buChar char="§"/>
            </a:pPr>
            <a:r>
              <a:rPr lang="en-US" dirty="0">
                <a:solidFill>
                  <a:schemeClr val="tx1"/>
                </a:solidFill>
              </a:rPr>
              <a:t>Computer Organization and Architecture</a:t>
            </a:r>
          </a:p>
          <a:p>
            <a:pPr marL="36900" indent="0">
              <a:buNone/>
            </a:pPr>
            <a:r>
              <a:rPr lang="en-US" dirty="0">
                <a:solidFill>
                  <a:schemeClr val="tx1"/>
                </a:solidFill>
              </a:rPr>
              <a:t>	Book by </a:t>
            </a:r>
            <a:r>
              <a:rPr lang="en-US" dirty="0">
                <a:solidFill>
                  <a:srgbClr val="00B0F0"/>
                </a:solidFill>
              </a:rPr>
              <a:t>Dr. Smruti Ranjan Sarangi</a:t>
            </a:r>
            <a:endParaRPr lang="en-US" i="1" dirty="0">
              <a:solidFill>
                <a:srgbClr val="00B0F0"/>
              </a:solidFill>
            </a:endParaRPr>
          </a:p>
          <a:p>
            <a:pPr>
              <a:buFont typeface="Wingdings" panose="05000000000000000000" pitchFamily="2" charset="2"/>
              <a:buChar char="§"/>
            </a:pPr>
            <a:r>
              <a:rPr lang="en-US" dirty="0">
                <a:solidFill>
                  <a:schemeClr val="tx1"/>
                </a:solidFill>
              </a:rPr>
              <a:t>RISC Processor</a:t>
            </a:r>
          </a:p>
          <a:p>
            <a:pPr marL="36900" indent="0">
              <a:buNone/>
            </a:pPr>
            <a:r>
              <a:rPr lang="en-US" dirty="0">
                <a:solidFill>
                  <a:schemeClr val="tx1"/>
                </a:solidFill>
              </a:rPr>
              <a:t>	</a:t>
            </a:r>
            <a:r>
              <a:rPr lang="en-IN" u="sng" dirty="0">
                <a:solidFill>
                  <a:srgbClr val="00B0F0"/>
                </a:solidFill>
              </a:rPr>
              <a:t>https://binaryterms.com/risc-processor.html#RISCArchitecture</a:t>
            </a:r>
          </a:p>
          <a:p>
            <a:pPr>
              <a:buFont typeface="Wingdings" panose="05000000000000000000" pitchFamily="2" charset="2"/>
              <a:buChar char="§"/>
            </a:pPr>
            <a:r>
              <a:rPr lang="en-IN" dirty="0">
                <a:solidFill>
                  <a:schemeClr val="tx1"/>
                </a:solidFill>
              </a:rPr>
              <a:t>Processor Design: Part 1</a:t>
            </a:r>
          </a:p>
          <a:p>
            <a:pPr marL="450000" lvl="1" indent="0">
              <a:buNone/>
            </a:pPr>
            <a:r>
              <a:rPr lang="en-IN" sz="2300" u="sng" dirty="0">
                <a:solidFill>
                  <a:srgbClr val="00B0F0"/>
                </a:solidFill>
              </a:rPr>
              <a:t>https://www.youtube.com/watch?v=EQGlk7UgcLs</a:t>
            </a:r>
          </a:p>
          <a:p>
            <a:pPr>
              <a:lnSpc>
                <a:spcPct val="107000"/>
              </a:lnSpc>
              <a:spcAft>
                <a:spcPts val="800"/>
              </a:spcAft>
              <a:buFont typeface="Wingdings" panose="05000000000000000000" pitchFamily="2" charset="2"/>
              <a:buChar char="§"/>
            </a:pPr>
            <a:r>
              <a:rPr lang="en-US" dirty="0">
                <a:solidFill>
                  <a:schemeClr val="tx1"/>
                </a:solidFill>
                <a:effectLst/>
                <a:ea typeface="Calibri" panose="020F0502020204030204" pitchFamily="34" charset="0"/>
                <a:cs typeface="Mangal" panose="02040503050203030202" pitchFamily="18" charset="0"/>
              </a:rPr>
              <a:t>SimpleRISC Processor:</a:t>
            </a:r>
            <a:endParaRPr lang="en-IN" dirty="0">
              <a:solidFill>
                <a:schemeClr val="tx1"/>
              </a:solidFill>
              <a:effectLst/>
              <a:ea typeface="Calibri" panose="020F0502020204030204" pitchFamily="34" charset="0"/>
              <a:cs typeface="Mangal" panose="02040503050203030202" pitchFamily="18" charset="0"/>
            </a:endParaRPr>
          </a:p>
          <a:p>
            <a:pPr marL="414000" lvl="1" indent="0">
              <a:buNone/>
            </a:pPr>
            <a:r>
              <a:rPr lang="en-US" sz="2300" u="sng" dirty="0">
                <a:solidFill>
                  <a:srgbClr val="00B0F0"/>
                </a:solidFill>
                <a:effectLst/>
                <a:ea typeface="Calibri" panose="020F0502020204030204" pitchFamily="34" charset="0"/>
                <a:cs typeface="Mangal" panose="02040503050203030202" pitchFamily="18" charset="0"/>
                <a:hlinkClick r:id="rId2">
                  <a:extLst>
                    <a:ext uri="{A12FA001-AC4F-418D-AE19-62706E023703}">
                      <ahyp:hlinkClr xmlns:ahyp="http://schemas.microsoft.com/office/drawing/2018/hyperlinkcolor" val="tx"/>
                    </a:ext>
                  </a:extLst>
                </a:hlinkClick>
              </a:rPr>
              <a:t>https://www.geeksforgeeks.org/computer-organization-and-architecture-pipelining-set-1-execution-stages-and-throughput/</a:t>
            </a:r>
            <a:endParaRPr lang="en-IN" sz="2300" u="sng" dirty="0">
              <a:solidFill>
                <a:srgbClr val="00B0F0"/>
              </a:solidFill>
            </a:endParaRPr>
          </a:p>
          <a:p>
            <a:pPr marL="450000" lvl="1" indent="0">
              <a:buNone/>
            </a:pPr>
            <a:endParaRPr lang="en-IN" u="sng" dirty="0"/>
          </a:p>
          <a:p>
            <a:pPr>
              <a:buFont typeface="Wingdings" panose="05000000000000000000" pitchFamily="2" charset="2"/>
              <a:buChar char="§"/>
            </a:pPr>
            <a:endParaRPr lang="en-US" u="sng" dirty="0"/>
          </a:p>
          <a:p>
            <a:pPr>
              <a:buFont typeface="Wingdings" panose="05000000000000000000" pitchFamily="2" charset="2"/>
              <a:buChar char="§"/>
            </a:pPr>
            <a:endParaRPr lang="en-IN" dirty="0"/>
          </a:p>
        </p:txBody>
      </p:sp>
    </p:spTree>
    <p:extLst>
      <p:ext uri="{BB962C8B-B14F-4D97-AF65-F5344CB8AC3E}">
        <p14:creationId xmlns:p14="http://schemas.microsoft.com/office/powerpoint/2010/main" val="38201278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2512FB-7A53-417B-AFDF-EDA9C6789E3E}"/>
              </a:ext>
            </a:extLst>
          </p:cNvPr>
          <p:cNvSpPr>
            <a:spLocks noGrp="1"/>
          </p:cNvSpPr>
          <p:nvPr>
            <p:ph type="title"/>
          </p:nvPr>
        </p:nvSpPr>
        <p:spPr/>
        <p:txBody>
          <a:bodyPr/>
          <a:lstStyle/>
          <a:p>
            <a:r>
              <a:rPr lang="en-US" i="1" dirty="0"/>
              <a:t>About SimpleRISC Processor</a:t>
            </a:r>
            <a:endParaRPr lang="en-IN" i="1" dirty="0"/>
          </a:p>
        </p:txBody>
      </p:sp>
      <p:sp>
        <p:nvSpPr>
          <p:cNvPr id="3" name="Content Placeholder 2">
            <a:extLst>
              <a:ext uri="{FF2B5EF4-FFF2-40B4-BE49-F238E27FC236}">
                <a16:creationId xmlns:a16="http://schemas.microsoft.com/office/drawing/2014/main" id="{C5D58982-C9CC-4FF8-AC5C-B645A07E664F}"/>
              </a:ext>
            </a:extLst>
          </p:cNvPr>
          <p:cNvSpPr>
            <a:spLocks noGrp="1"/>
          </p:cNvSpPr>
          <p:nvPr>
            <p:ph idx="1"/>
          </p:nvPr>
        </p:nvSpPr>
        <p:spPr>
          <a:xfrm>
            <a:off x="913795" y="2076450"/>
            <a:ext cx="10353762" cy="4171950"/>
          </a:xfrm>
        </p:spPr>
        <p:txBody>
          <a:bodyPr>
            <a:normAutofit/>
          </a:bodyPr>
          <a:lstStyle/>
          <a:p>
            <a:pPr>
              <a:buFont typeface="Wingdings" panose="05000000000000000000" pitchFamily="2" charset="2"/>
              <a:buChar char="§"/>
            </a:pPr>
            <a:r>
              <a:rPr lang="en-US" sz="2400" dirty="0">
                <a:solidFill>
                  <a:schemeClr val="tx1">
                    <a:lumMod val="95000"/>
                  </a:schemeClr>
                </a:solidFill>
              </a:rPr>
              <a:t>RISC stands for </a:t>
            </a:r>
            <a:r>
              <a:rPr lang="en-US" sz="2400" b="1" i="1" dirty="0">
                <a:solidFill>
                  <a:schemeClr val="tx1">
                    <a:lumMod val="95000"/>
                  </a:schemeClr>
                </a:solidFill>
              </a:rPr>
              <a:t>Reduced Computer Set Instruction</a:t>
            </a:r>
            <a:r>
              <a:rPr lang="en-US" sz="2400" dirty="0">
                <a:solidFill>
                  <a:schemeClr val="tx1">
                    <a:lumMod val="95000"/>
                  </a:schemeClr>
                </a:solidFill>
              </a:rPr>
              <a:t>.</a:t>
            </a:r>
            <a:r>
              <a:rPr lang="en-US" sz="2400" b="0" i="0" dirty="0">
                <a:solidFill>
                  <a:schemeClr val="tx1">
                    <a:lumMod val="95000"/>
                  </a:schemeClr>
                </a:solidFill>
                <a:effectLst/>
              </a:rPr>
              <a:t> </a:t>
            </a:r>
          </a:p>
          <a:p>
            <a:pPr>
              <a:buFont typeface="Wingdings" panose="05000000000000000000" pitchFamily="2" charset="2"/>
              <a:buChar char="§"/>
            </a:pPr>
            <a:r>
              <a:rPr lang="en-US" sz="2400" b="0" i="0" dirty="0">
                <a:solidFill>
                  <a:schemeClr val="tx1">
                    <a:lumMod val="95000"/>
                  </a:schemeClr>
                </a:solidFill>
                <a:effectLst/>
              </a:rPr>
              <a:t> RISC processor has ‘instruction sets’ that are simple and have simple ‘addressing modes. </a:t>
            </a:r>
          </a:p>
          <a:p>
            <a:pPr>
              <a:buFont typeface="Wingdings" panose="05000000000000000000" pitchFamily="2" charset="2"/>
              <a:buChar char="§"/>
            </a:pPr>
            <a:r>
              <a:rPr lang="en-US" sz="2400" b="0" i="0" dirty="0">
                <a:solidFill>
                  <a:schemeClr val="tx1">
                    <a:lumMod val="95000"/>
                  </a:schemeClr>
                </a:solidFill>
                <a:effectLst/>
              </a:rPr>
              <a:t>It is designed to perform a set </a:t>
            </a:r>
            <a:r>
              <a:rPr lang="en-US" sz="2400" dirty="0">
                <a:solidFill>
                  <a:schemeClr val="tx1">
                    <a:lumMod val="95000"/>
                  </a:schemeClr>
                </a:solidFill>
                <a:effectLst/>
              </a:rPr>
              <a:t>of smaller computer instructions so that it can be operated at higher speeds (takes one clock per instruction).</a:t>
            </a:r>
            <a:endParaRPr lang="en-IN" sz="2400" dirty="0">
              <a:solidFill>
                <a:schemeClr val="tx1">
                  <a:lumMod val="95000"/>
                </a:schemeClr>
              </a:solidFill>
              <a:effectLst/>
            </a:endParaRPr>
          </a:p>
          <a:p>
            <a:pPr>
              <a:buFont typeface="Wingdings" panose="05000000000000000000" pitchFamily="2" charset="2"/>
              <a:buChar char="§"/>
            </a:pPr>
            <a:r>
              <a:rPr lang="en-IN" sz="2400" dirty="0">
                <a:solidFill>
                  <a:schemeClr val="tx1">
                    <a:lumMod val="95000"/>
                  </a:schemeClr>
                </a:solidFill>
                <a:effectLst/>
              </a:rPr>
              <a:t>A Simple RISC ISA contains only 21 instructions.</a:t>
            </a:r>
          </a:p>
          <a:p>
            <a:pPr>
              <a:buFont typeface="Wingdings" panose="05000000000000000000" pitchFamily="2" charset="2"/>
              <a:buChar char="§"/>
            </a:pPr>
            <a:r>
              <a:rPr lang="en-US" sz="2400" dirty="0"/>
              <a:t>RISC processor emphasizes on using the </a:t>
            </a:r>
            <a:r>
              <a:rPr lang="en-US" sz="2400" b="1" i="1" dirty="0"/>
              <a:t>registers</a:t>
            </a:r>
            <a:r>
              <a:rPr lang="en-US" sz="2400" dirty="0"/>
              <a:t> rather than memory because registers are the ‘fastest’ available memory source.</a:t>
            </a:r>
            <a:endParaRPr lang="en-IN" sz="2400" dirty="0"/>
          </a:p>
          <a:p>
            <a:pPr>
              <a:buFont typeface="Wingdings" panose="05000000000000000000" pitchFamily="2" charset="2"/>
              <a:buChar char="§"/>
            </a:pPr>
            <a:endParaRPr lang="en-IN" sz="2400" dirty="0">
              <a:solidFill>
                <a:schemeClr val="tx1">
                  <a:lumMod val="95000"/>
                </a:schemeClr>
              </a:solidFill>
              <a:effectLst/>
              <a:latin typeface="+mj-lt"/>
            </a:endParaRPr>
          </a:p>
          <a:p>
            <a:pPr>
              <a:buFont typeface="Wingdings" panose="05000000000000000000" pitchFamily="2" charset="2"/>
              <a:buChar char="§"/>
            </a:pPr>
            <a:endParaRPr lang="en-IN" dirty="0">
              <a:solidFill>
                <a:schemeClr val="tx1">
                  <a:lumMod val="95000"/>
                </a:schemeClr>
              </a:solidFill>
              <a:effectLst/>
              <a:latin typeface="+mj-lt"/>
            </a:endParaRPr>
          </a:p>
          <a:p>
            <a:pPr>
              <a:buFont typeface="Wingdings" panose="05000000000000000000" pitchFamily="2" charset="2"/>
              <a:buChar char="§"/>
            </a:pPr>
            <a:endParaRPr lang="en-US" dirty="0">
              <a:solidFill>
                <a:schemeClr val="tx1">
                  <a:lumMod val="95000"/>
                </a:schemeClr>
              </a:solidFill>
              <a:effectLst/>
              <a:latin typeface="+mj-lt"/>
            </a:endParaRPr>
          </a:p>
        </p:txBody>
      </p:sp>
    </p:spTree>
    <p:extLst>
      <p:ext uri="{BB962C8B-B14F-4D97-AF65-F5344CB8AC3E}">
        <p14:creationId xmlns:p14="http://schemas.microsoft.com/office/powerpoint/2010/main" val="16674530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1A0DBD-197B-4941-BD87-A4C100A53F85}"/>
              </a:ext>
            </a:extLst>
          </p:cNvPr>
          <p:cNvSpPr>
            <a:spLocks noGrp="1"/>
          </p:cNvSpPr>
          <p:nvPr>
            <p:ph type="title"/>
          </p:nvPr>
        </p:nvSpPr>
        <p:spPr/>
        <p:txBody>
          <a:bodyPr/>
          <a:lstStyle/>
          <a:p>
            <a:r>
              <a:rPr lang="en-US" i="1" dirty="0"/>
              <a:t>Methodology &amp; Approach</a:t>
            </a:r>
            <a:endParaRPr lang="en-IN" i="1" dirty="0"/>
          </a:p>
        </p:txBody>
      </p:sp>
      <p:sp>
        <p:nvSpPr>
          <p:cNvPr id="3" name="Content Placeholder 2">
            <a:extLst>
              <a:ext uri="{FF2B5EF4-FFF2-40B4-BE49-F238E27FC236}">
                <a16:creationId xmlns:a16="http://schemas.microsoft.com/office/drawing/2014/main" id="{3620A721-E89F-4AB8-9B21-C5481D8EA360}"/>
              </a:ext>
            </a:extLst>
          </p:cNvPr>
          <p:cNvSpPr>
            <a:spLocks noGrp="1"/>
          </p:cNvSpPr>
          <p:nvPr>
            <p:ph idx="1"/>
          </p:nvPr>
        </p:nvSpPr>
        <p:spPr/>
        <p:txBody>
          <a:bodyPr/>
          <a:lstStyle/>
          <a:p>
            <a:pPr>
              <a:lnSpc>
                <a:spcPct val="107000"/>
              </a:lnSpc>
              <a:spcAft>
                <a:spcPts val="800"/>
              </a:spcAft>
              <a:buFont typeface="Wingdings" panose="05000000000000000000" pitchFamily="2" charset="2"/>
              <a:buChar char="§"/>
            </a:pPr>
            <a:r>
              <a:rPr lang="en-US" sz="2400" dirty="0">
                <a:solidFill>
                  <a:schemeClr val="tx1">
                    <a:lumMod val="85000"/>
                  </a:schemeClr>
                </a:solidFill>
                <a:effectLst/>
                <a:latin typeface="+mj-lt"/>
                <a:ea typeface="Calibri" panose="020F0502020204030204" pitchFamily="34" charset="0"/>
                <a:cs typeface="Calibri" panose="020F0502020204030204" pitchFamily="34" charset="0"/>
              </a:rPr>
              <a:t>The aim of this project is to design a 32-bit SimpleRISC Processor. In doing so, we use a basic approach of dividing the processing into various stages and then design each stage. </a:t>
            </a:r>
            <a:endParaRPr lang="en-IN" sz="2400" dirty="0">
              <a:solidFill>
                <a:schemeClr val="tx1">
                  <a:lumMod val="85000"/>
                </a:schemeClr>
              </a:solidFill>
              <a:effectLst/>
              <a:latin typeface="+mj-lt"/>
              <a:ea typeface="Calibri" panose="020F0502020204030204" pitchFamily="34" charset="0"/>
              <a:cs typeface="Mangal" panose="02040503050203030202" pitchFamily="18" charset="0"/>
            </a:endParaRPr>
          </a:p>
          <a:p>
            <a:pPr>
              <a:lnSpc>
                <a:spcPct val="107000"/>
              </a:lnSpc>
              <a:spcAft>
                <a:spcPts val="800"/>
              </a:spcAft>
              <a:buFont typeface="Wingdings" panose="05000000000000000000" pitchFamily="2" charset="2"/>
              <a:buChar char="§"/>
            </a:pPr>
            <a:r>
              <a:rPr lang="en-US" sz="2400" dirty="0">
                <a:solidFill>
                  <a:schemeClr val="tx1">
                    <a:lumMod val="85000"/>
                  </a:schemeClr>
                </a:solidFill>
                <a:effectLst/>
                <a:latin typeface="+mj-lt"/>
                <a:ea typeface="Calibri" panose="020F0502020204030204" pitchFamily="34" charset="0"/>
                <a:cs typeface="Calibri" panose="020F0502020204030204" pitchFamily="34" charset="0"/>
              </a:rPr>
              <a:t>We use multiplexers where alternate data sources are used for different instructions</a:t>
            </a:r>
            <a:endParaRPr lang="en-IN" sz="2400" dirty="0">
              <a:solidFill>
                <a:schemeClr val="tx1">
                  <a:lumMod val="85000"/>
                </a:schemeClr>
              </a:solidFill>
              <a:effectLst/>
              <a:latin typeface="+mj-lt"/>
              <a:ea typeface="Calibri" panose="020F0502020204030204" pitchFamily="34" charset="0"/>
              <a:cs typeface="Mangal" panose="02040503050203030202" pitchFamily="18" charset="0"/>
            </a:endParaRPr>
          </a:p>
          <a:p>
            <a:pPr>
              <a:lnSpc>
                <a:spcPct val="107000"/>
              </a:lnSpc>
              <a:spcAft>
                <a:spcPts val="800"/>
              </a:spcAft>
              <a:buFont typeface="Wingdings" panose="05000000000000000000" pitchFamily="2" charset="2"/>
              <a:buChar char="§"/>
            </a:pPr>
            <a:r>
              <a:rPr lang="en-US" sz="2400" dirty="0">
                <a:solidFill>
                  <a:schemeClr val="tx1">
                    <a:lumMod val="85000"/>
                  </a:schemeClr>
                </a:solidFill>
                <a:effectLst/>
                <a:latin typeface="+mj-lt"/>
                <a:ea typeface="Calibri" panose="020F0502020204030204" pitchFamily="34" charset="0"/>
                <a:cs typeface="Calibri" panose="020F0502020204030204" pitchFamily="34" charset="0"/>
              </a:rPr>
              <a:t>The instructions are executed systematically going through each stage. Every stage performs its pre-determined tasks and thus the whole task is completed separately.</a:t>
            </a:r>
            <a:endParaRPr lang="en-IN" sz="2400" dirty="0">
              <a:solidFill>
                <a:schemeClr val="tx1">
                  <a:lumMod val="85000"/>
                </a:schemeClr>
              </a:solidFill>
              <a:effectLst/>
              <a:latin typeface="+mj-lt"/>
              <a:ea typeface="Calibri" panose="020F0502020204030204" pitchFamily="34" charset="0"/>
              <a:cs typeface="Mangal" panose="02040503050203030202" pitchFamily="18" charset="0"/>
            </a:endParaRPr>
          </a:p>
          <a:p>
            <a:pPr marL="36900" indent="0">
              <a:buNone/>
            </a:pPr>
            <a:endParaRPr lang="en-IN" dirty="0"/>
          </a:p>
        </p:txBody>
      </p:sp>
    </p:spTree>
    <p:extLst>
      <p:ext uri="{BB962C8B-B14F-4D97-AF65-F5344CB8AC3E}">
        <p14:creationId xmlns:p14="http://schemas.microsoft.com/office/powerpoint/2010/main" val="33697371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7A5B9A-AA3E-47D3-8A12-99EEA4018C17}"/>
              </a:ext>
            </a:extLst>
          </p:cNvPr>
          <p:cNvSpPr>
            <a:spLocks noGrp="1"/>
          </p:cNvSpPr>
          <p:nvPr>
            <p:ph type="title"/>
          </p:nvPr>
        </p:nvSpPr>
        <p:spPr/>
        <p:txBody>
          <a:bodyPr>
            <a:normAutofit/>
          </a:bodyPr>
          <a:lstStyle/>
          <a:p>
            <a:r>
              <a:rPr lang="en-US" i="1" dirty="0"/>
              <a:t>Processor Design</a:t>
            </a:r>
            <a:endParaRPr lang="en-IN" i="1" dirty="0"/>
          </a:p>
        </p:txBody>
      </p:sp>
      <p:sp>
        <p:nvSpPr>
          <p:cNvPr id="3" name="Content Placeholder 2">
            <a:extLst>
              <a:ext uri="{FF2B5EF4-FFF2-40B4-BE49-F238E27FC236}">
                <a16:creationId xmlns:a16="http://schemas.microsoft.com/office/drawing/2014/main" id="{09215D2A-327B-4576-AF4A-EB343E0A6C10}"/>
              </a:ext>
            </a:extLst>
          </p:cNvPr>
          <p:cNvSpPr>
            <a:spLocks noGrp="1"/>
          </p:cNvSpPr>
          <p:nvPr>
            <p:ph idx="1"/>
          </p:nvPr>
        </p:nvSpPr>
        <p:spPr>
          <a:xfrm>
            <a:off x="913795" y="1992475"/>
            <a:ext cx="10353762" cy="4100415"/>
          </a:xfrm>
        </p:spPr>
        <p:txBody>
          <a:bodyPr>
            <a:normAutofit fontScale="92500" lnSpcReduction="20000"/>
          </a:bodyPr>
          <a:lstStyle/>
          <a:p>
            <a:r>
              <a:rPr lang="en-US" sz="2600" b="1" i="1" dirty="0"/>
              <a:t>Aim</a:t>
            </a:r>
            <a:r>
              <a:rPr lang="en-US" sz="2800" dirty="0"/>
              <a:t> </a:t>
            </a:r>
          </a:p>
          <a:p>
            <a:pPr>
              <a:buFont typeface="Wingdings" panose="05000000000000000000" pitchFamily="2" charset="2"/>
              <a:buChar char="§"/>
            </a:pPr>
            <a:r>
              <a:rPr lang="en-US" sz="2600" dirty="0"/>
              <a:t>To implement the entire SimpleRISC ISA</a:t>
            </a:r>
          </a:p>
          <a:p>
            <a:pPr>
              <a:buFont typeface="Wingdings" panose="05000000000000000000" pitchFamily="2" charset="2"/>
              <a:buChar char="§"/>
            </a:pPr>
            <a:r>
              <a:rPr lang="en-US" sz="2600" dirty="0"/>
              <a:t>Process the binary format of instructions</a:t>
            </a:r>
          </a:p>
          <a:p>
            <a:r>
              <a:rPr lang="en-US" sz="2600" b="1" i="1" dirty="0"/>
              <a:t>Approach</a:t>
            </a:r>
          </a:p>
          <a:p>
            <a:pPr>
              <a:buFont typeface="Wingdings" panose="05000000000000000000" pitchFamily="2" charset="2"/>
              <a:buChar char="§"/>
            </a:pPr>
            <a:r>
              <a:rPr lang="en-US" sz="2600" dirty="0"/>
              <a:t>Dividing the processing into stages</a:t>
            </a:r>
          </a:p>
          <a:p>
            <a:pPr>
              <a:buFont typeface="Wingdings" panose="05000000000000000000" pitchFamily="2" charset="2"/>
              <a:buChar char="§"/>
            </a:pPr>
            <a:r>
              <a:rPr lang="en-US" sz="2600" dirty="0"/>
              <a:t>Design each stage separately</a:t>
            </a:r>
          </a:p>
          <a:p>
            <a:pPr marL="36900" indent="0">
              <a:buNone/>
            </a:pPr>
            <a:endParaRPr lang="en-US" sz="2400" dirty="0"/>
          </a:p>
          <a:p>
            <a:pPr marL="36900" indent="0">
              <a:buNone/>
            </a:pPr>
            <a:r>
              <a:rPr lang="en-US" sz="2600" dirty="0"/>
              <a:t>Different units/stages are described as following:</a:t>
            </a:r>
          </a:p>
          <a:p>
            <a:pPr marL="36900" indent="0">
              <a:buNone/>
            </a:pPr>
            <a:endParaRPr lang="en-US" sz="2400" dirty="0"/>
          </a:p>
          <a:p>
            <a:pPr marL="36900" indent="0">
              <a:buNone/>
            </a:pPr>
            <a:endParaRPr lang="en-US" sz="2400" dirty="0"/>
          </a:p>
          <a:p>
            <a:pPr marL="36900" indent="0">
              <a:buNone/>
            </a:pPr>
            <a:endParaRPr lang="en-US" dirty="0"/>
          </a:p>
          <a:p>
            <a:endParaRPr lang="en-US" dirty="0"/>
          </a:p>
          <a:p>
            <a:pPr marL="36900" indent="0">
              <a:buNone/>
            </a:pPr>
            <a:endParaRPr lang="en-US" dirty="0"/>
          </a:p>
          <a:p>
            <a:pPr marL="36900" indent="0">
              <a:buNone/>
            </a:pPr>
            <a:endParaRPr lang="en-IN" dirty="0"/>
          </a:p>
        </p:txBody>
      </p:sp>
    </p:spTree>
    <p:extLst>
      <p:ext uri="{BB962C8B-B14F-4D97-AF65-F5344CB8AC3E}">
        <p14:creationId xmlns:p14="http://schemas.microsoft.com/office/powerpoint/2010/main" val="13259465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3A7F5D76-1FEC-470A-B476-70574A89C7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2EDDC28-B7F1-471E-9DCD-9FCF38630201}"/>
              </a:ext>
            </a:extLst>
          </p:cNvPr>
          <p:cNvSpPr>
            <a:spLocks noGrp="1"/>
          </p:cNvSpPr>
          <p:nvPr>
            <p:ph type="title"/>
          </p:nvPr>
        </p:nvSpPr>
        <p:spPr>
          <a:xfrm>
            <a:off x="913795" y="609600"/>
            <a:ext cx="10353762" cy="1257300"/>
          </a:xfrm>
        </p:spPr>
        <p:txBody>
          <a:bodyPr>
            <a:normAutofit/>
          </a:bodyPr>
          <a:lstStyle/>
          <a:p>
            <a:r>
              <a:rPr lang="en-US" i="1" dirty="0"/>
              <a:t>Control Unit</a:t>
            </a:r>
            <a:endParaRPr lang="en-IN" i="1" dirty="0"/>
          </a:p>
        </p:txBody>
      </p:sp>
      <p:sp>
        <p:nvSpPr>
          <p:cNvPr id="3" name="Content Placeholder 2">
            <a:extLst>
              <a:ext uri="{FF2B5EF4-FFF2-40B4-BE49-F238E27FC236}">
                <a16:creationId xmlns:a16="http://schemas.microsoft.com/office/drawing/2014/main" id="{4DA86466-0D5F-4A04-AC14-8647E10214A2}"/>
              </a:ext>
            </a:extLst>
          </p:cNvPr>
          <p:cNvSpPr>
            <a:spLocks noGrp="1"/>
          </p:cNvSpPr>
          <p:nvPr>
            <p:ph idx="1"/>
          </p:nvPr>
        </p:nvSpPr>
        <p:spPr>
          <a:xfrm>
            <a:off x="913795" y="2132822"/>
            <a:ext cx="5546272" cy="3658378"/>
          </a:xfrm>
        </p:spPr>
        <p:txBody>
          <a:bodyPr anchor="ctr">
            <a:normAutofit/>
          </a:bodyPr>
          <a:lstStyle/>
          <a:p>
            <a:pPr>
              <a:buFont typeface="Wingdings" panose="05000000000000000000" pitchFamily="2" charset="2"/>
              <a:buChar char="§"/>
            </a:pPr>
            <a:r>
              <a:rPr lang="en-US" sz="2400" dirty="0"/>
              <a:t>The processor is implemented using </a:t>
            </a:r>
            <a:r>
              <a:rPr lang="en-US" sz="2400" b="1" i="1" dirty="0"/>
              <a:t>hardwired control unit</a:t>
            </a:r>
            <a:r>
              <a:rPr lang="en-US" sz="2400" dirty="0"/>
              <a:t>.</a:t>
            </a:r>
          </a:p>
          <a:p>
            <a:pPr>
              <a:buFont typeface="Wingdings" panose="05000000000000000000" pitchFamily="2" charset="2"/>
              <a:buChar char="§"/>
            </a:pPr>
            <a:r>
              <a:rPr lang="en-US" sz="2400" dirty="0"/>
              <a:t>This unit is given the opcode and the immediate bit.</a:t>
            </a:r>
          </a:p>
          <a:p>
            <a:pPr>
              <a:buFont typeface="Wingdings" panose="05000000000000000000" pitchFamily="2" charset="2"/>
              <a:buChar char="§"/>
            </a:pPr>
            <a:r>
              <a:rPr lang="en-US" sz="2400" dirty="0"/>
              <a:t>It generates all the control signals which regulate the working of processor’s hardware.</a:t>
            </a:r>
          </a:p>
          <a:p>
            <a:pPr marL="36900" indent="0">
              <a:buNone/>
            </a:pPr>
            <a:endParaRPr lang="en-IN" dirty="0"/>
          </a:p>
        </p:txBody>
      </p:sp>
      <p:pic>
        <p:nvPicPr>
          <p:cNvPr id="8" name="Picture 7" descr="A picture containing text, clock&#10;&#10;Description automatically generated">
            <a:extLst>
              <a:ext uri="{FF2B5EF4-FFF2-40B4-BE49-F238E27FC236}">
                <a16:creationId xmlns:a16="http://schemas.microsoft.com/office/drawing/2014/main" id="{A15DEC6E-9F36-48BA-9C95-D2D7FFE8E727}"/>
              </a:ext>
            </a:extLst>
          </p:cNvPr>
          <p:cNvPicPr>
            <a:picLocks noChangeAspect="1"/>
          </p:cNvPicPr>
          <p:nvPr/>
        </p:nvPicPr>
        <p:blipFill>
          <a:blip r:embed="rId3"/>
          <a:stretch>
            <a:fillRect/>
          </a:stretch>
        </p:blipFill>
        <p:spPr>
          <a:xfrm>
            <a:off x="7066560" y="3045287"/>
            <a:ext cx="4065464" cy="1433075"/>
          </a:xfrm>
          <a:prstGeom prst="rect">
            <a:avLst/>
          </a:prstGeom>
        </p:spPr>
      </p:pic>
      <p:sp>
        <p:nvSpPr>
          <p:cNvPr id="4" name="AutoShape 34">
            <a:extLst>
              <a:ext uri="{FF2B5EF4-FFF2-40B4-BE49-F238E27FC236}">
                <a16:creationId xmlns:a16="http://schemas.microsoft.com/office/drawing/2014/main" id="{BDD2AE51-5A27-4103-89E7-774B9A6D1F50}"/>
              </a:ext>
            </a:extLst>
          </p:cNvPr>
          <p:cNvSpPr>
            <a:spLocks noChangeAspect="1" noChangeArrowheads="1" noTextEdit="1"/>
          </p:cNvSpPr>
          <p:nvPr/>
        </p:nvSpPr>
        <p:spPr bwMode="auto">
          <a:xfrm>
            <a:off x="1371600" y="1917700"/>
            <a:ext cx="6553200" cy="1804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 name="AutoShape 34">
            <a:extLst>
              <a:ext uri="{FF2B5EF4-FFF2-40B4-BE49-F238E27FC236}">
                <a16:creationId xmlns:a16="http://schemas.microsoft.com/office/drawing/2014/main" id="{547E381D-66E8-4D36-9265-198DB6769BC7}"/>
              </a:ext>
            </a:extLst>
          </p:cNvPr>
          <p:cNvSpPr>
            <a:spLocks noChangeAspect="1" noChangeArrowheads="1" noTextEdit="1"/>
          </p:cNvSpPr>
          <p:nvPr/>
        </p:nvSpPr>
        <p:spPr bwMode="auto">
          <a:xfrm>
            <a:off x="1524000" y="2070100"/>
            <a:ext cx="6553200" cy="1804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6559506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EE4171-8029-4F9A-A4BF-F58A112006A3}"/>
              </a:ext>
            </a:extLst>
          </p:cNvPr>
          <p:cNvSpPr>
            <a:spLocks noGrp="1"/>
          </p:cNvSpPr>
          <p:nvPr>
            <p:ph type="title"/>
          </p:nvPr>
        </p:nvSpPr>
        <p:spPr>
          <a:xfrm>
            <a:off x="1168971" y="118524"/>
            <a:ext cx="10353762" cy="1257300"/>
          </a:xfrm>
        </p:spPr>
        <p:txBody>
          <a:bodyPr>
            <a:normAutofit/>
          </a:bodyPr>
          <a:lstStyle/>
          <a:p>
            <a:pPr marL="685800" indent="-685800" algn="l">
              <a:buFont typeface="Wingdings" panose="05000000000000000000" pitchFamily="2" charset="2"/>
              <a:buChar char="§"/>
            </a:pPr>
            <a:r>
              <a:rPr lang="en-US" sz="3200" i="1" dirty="0">
                <a:solidFill>
                  <a:schemeClr val="tx1"/>
                </a:solidFill>
              </a:rPr>
              <a:t>Control Signals:</a:t>
            </a:r>
            <a:endParaRPr lang="en-IN" sz="3200" i="1" dirty="0">
              <a:solidFill>
                <a:schemeClr val="tx1"/>
              </a:solidFill>
            </a:endParaRPr>
          </a:p>
        </p:txBody>
      </p:sp>
      <p:graphicFrame>
        <p:nvGraphicFramePr>
          <p:cNvPr id="73" name="Table 73">
            <a:extLst>
              <a:ext uri="{FF2B5EF4-FFF2-40B4-BE49-F238E27FC236}">
                <a16:creationId xmlns:a16="http://schemas.microsoft.com/office/drawing/2014/main" id="{1CF867DD-795C-41AF-9762-560B08F41897}"/>
              </a:ext>
            </a:extLst>
          </p:cNvPr>
          <p:cNvGraphicFramePr>
            <a:graphicFrameLocks noGrp="1"/>
          </p:cNvGraphicFramePr>
          <p:nvPr>
            <p:extLst>
              <p:ext uri="{D42A27DB-BD31-4B8C-83A1-F6EECF244321}">
                <p14:modId xmlns:p14="http://schemas.microsoft.com/office/powerpoint/2010/main" val="2472348384"/>
              </p:ext>
            </p:extLst>
          </p:nvPr>
        </p:nvGraphicFramePr>
        <p:xfrm>
          <a:off x="1606939" y="1485123"/>
          <a:ext cx="9477827" cy="4625703"/>
        </p:xfrm>
        <a:graphic>
          <a:graphicData uri="http://schemas.openxmlformats.org/drawingml/2006/table">
            <a:tbl>
              <a:tblPr firstRow="1" bandRow="1">
                <a:tableStyleId>{5202B0CA-FC54-4496-8BCA-5EF66A818D29}</a:tableStyleId>
              </a:tblPr>
              <a:tblGrid>
                <a:gridCol w="999168">
                  <a:extLst>
                    <a:ext uri="{9D8B030D-6E8A-4147-A177-3AD203B41FA5}">
                      <a16:colId xmlns:a16="http://schemas.microsoft.com/office/drawing/2014/main" val="3024268239"/>
                    </a:ext>
                  </a:extLst>
                </a:gridCol>
                <a:gridCol w="3473681">
                  <a:extLst>
                    <a:ext uri="{9D8B030D-6E8A-4147-A177-3AD203B41FA5}">
                      <a16:colId xmlns:a16="http://schemas.microsoft.com/office/drawing/2014/main" val="1856068008"/>
                    </a:ext>
                  </a:extLst>
                </a:gridCol>
                <a:gridCol w="5004978">
                  <a:extLst>
                    <a:ext uri="{9D8B030D-6E8A-4147-A177-3AD203B41FA5}">
                      <a16:colId xmlns:a16="http://schemas.microsoft.com/office/drawing/2014/main" val="2408961456"/>
                    </a:ext>
                  </a:extLst>
                </a:gridCol>
              </a:tblGrid>
              <a:tr h="432687">
                <a:tc>
                  <a:txBody>
                    <a:bodyPr/>
                    <a:lstStyle/>
                    <a:p>
                      <a:r>
                        <a:rPr lang="en-US" dirty="0"/>
                        <a:t>SNO.</a:t>
                      </a:r>
                      <a:endParaRPr lang="en-IN" dirty="0"/>
                    </a:p>
                  </a:txBody>
                  <a:tcPr/>
                </a:tc>
                <a:tc>
                  <a:txBody>
                    <a:bodyPr/>
                    <a:lstStyle/>
                    <a:p>
                      <a:r>
                        <a:rPr lang="en-US" dirty="0"/>
                        <a:t>SIGNAL</a:t>
                      </a:r>
                      <a:endParaRPr lang="en-IN" dirty="0"/>
                    </a:p>
                  </a:txBody>
                  <a:tcPr/>
                </a:tc>
                <a:tc>
                  <a:txBody>
                    <a:bodyPr/>
                    <a:lstStyle/>
                    <a:p>
                      <a:r>
                        <a:rPr lang="en-US" dirty="0"/>
                        <a:t>CONDITION</a:t>
                      </a:r>
                      <a:endParaRPr lang="en-IN" dirty="0"/>
                    </a:p>
                  </a:txBody>
                  <a:tcPr/>
                </a:tc>
                <a:extLst>
                  <a:ext uri="{0D108BD9-81ED-4DB2-BD59-A6C34878D82A}">
                    <a16:rowId xmlns:a16="http://schemas.microsoft.com/office/drawing/2014/main" val="202514822"/>
                  </a:ext>
                </a:extLst>
              </a:tr>
              <a:tr h="432687">
                <a:tc>
                  <a:txBody>
                    <a:bodyPr/>
                    <a:lstStyle/>
                    <a:p>
                      <a:r>
                        <a:rPr lang="en-US" dirty="0"/>
                        <a:t>1</a:t>
                      </a:r>
                    </a:p>
                  </a:txBody>
                  <a:tcPr/>
                </a:tc>
                <a:tc>
                  <a:txBody>
                    <a:bodyPr/>
                    <a:lstStyle/>
                    <a:p>
                      <a:r>
                        <a:rPr lang="en-US" sz="2100" i="1" dirty="0">
                          <a:latin typeface="+mj-lt"/>
                        </a:rPr>
                        <a:t>isSt</a:t>
                      </a:r>
                      <a:endParaRPr lang="en-IN" sz="2100" i="1" dirty="0">
                        <a:latin typeface="+mj-lt"/>
                      </a:endParaRPr>
                    </a:p>
                  </a:txBody>
                  <a:tcPr/>
                </a:tc>
                <a:tc>
                  <a:txBody>
                    <a:bodyPr/>
                    <a:lstStyle/>
                    <a:p>
                      <a:r>
                        <a:rPr lang="en-US" sz="2100" dirty="0">
                          <a:latin typeface="+mj-lt"/>
                        </a:rPr>
                        <a:t>Instruction: </a:t>
                      </a:r>
                      <a:r>
                        <a:rPr lang="en-US" sz="2100" i="1" dirty="0">
                          <a:latin typeface="+mj-lt"/>
                        </a:rPr>
                        <a:t>st</a:t>
                      </a:r>
                      <a:endParaRPr lang="en-IN" sz="2100" i="1" dirty="0">
                        <a:latin typeface="+mj-lt"/>
                      </a:endParaRPr>
                    </a:p>
                  </a:txBody>
                  <a:tcPr/>
                </a:tc>
                <a:extLst>
                  <a:ext uri="{0D108BD9-81ED-4DB2-BD59-A6C34878D82A}">
                    <a16:rowId xmlns:a16="http://schemas.microsoft.com/office/drawing/2014/main" val="1206394806"/>
                  </a:ext>
                </a:extLst>
              </a:tr>
              <a:tr h="432687">
                <a:tc>
                  <a:txBody>
                    <a:bodyPr/>
                    <a:lstStyle/>
                    <a:p>
                      <a:r>
                        <a:rPr lang="en-US" dirty="0"/>
                        <a:t>2</a:t>
                      </a:r>
                      <a:endParaRPr lang="en-IN" dirty="0"/>
                    </a:p>
                  </a:txBody>
                  <a:tcPr/>
                </a:tc>
                <a:tc>
                  <a:txBody>
                    <a:bodyPr/>
                    <a:lstStyle/>
                    <a:p>
                      <a:r>
                        <a:rPr lang="en-US" sz="2100" i="1" dirty="0">
                          <a:latin typeface="+mj-lt"/>
                        </a:rPr>
                        <a:t>isLd</a:t>
                      </a:r>
                      <a:endParaRPr lang="en-IN" sz="2100" i="1" dirty="0">
                        <a:latin typeface="+mj-lt"/>
                      </a:endParaRPr>
                    </a:p>
                  </a:txBody>
                  <a:tcPr/>
                </a:tc>
                <a:tc>
                  <a:txBody>
                    <a:bodyPr/>
                    <a:lstStyle/>
                    <a:p>
                      <a:r>
                        <a:rPr lang="en-US" sz="2100" dirty="0">
                          <a:latin typeface="+mj-lt"/>
                        </a:rPr>
                        <a:t>Instruction: </a:t>
                      </a:r>
                      <a:r>
                        <a:rPr lang="en-US" sz="2100" i="1" dirty="0">
                          <a:latin typeface="+mj-lt"/>
                        </a:rPr>
                        <a:t>ld</a:t>
                      </a:r>
                      <a:endParaRPr lang="en-IN" sz="2100" i="1" dirty="0">
                        <a:latin typeface="+mj-lt"/>
                      </a:endParaRPr>
                    </a:p>
                  </a:txBody>
                  <a:tcPr/>
                </a:tc>
                <a:extLst>
                  <a:ext uri="{0D108BD9-81ED-4DB2-BD59-A6C34878D82A}">
                    <a16:rowId xmlns:a16="http://schemas.microsoft.com/office/drawing/2014/main" val="226825471"/>
                  </a:ext>
                </a:extLst>
              </a:tr>
              <a:tr h="432687">
                <a:tc>
                  <a:txBody>
                    <a:bodyPr/>
                    <a:lstStyle/>
                    <a:p>
                      <a:r>
                        <a:rPr lang="en-US" dirty="0"/>
                        <a:t>3</a:t>
                      </a:r>
                      <a:endParaRPr lang="en-IN" dirty="0"/>
                    </a:p>
                  </a:txBody>
                  <a:tcPr/>
                </a:tc>
                <a:tc>
                  <a:txBody>
                    <a:bodyPr/>
                    <a:lstStyle/>
                    <a:p>
                      <a:r>
                        <a:rPr lang="en-US" sz="2100" i="1" dirty="0">
                          <a:latin typeface="+mj-lt"/>
                        </a:rPr>
                        <a:t>isBeq</a:t>
                      </a:r>
                      <a:endParaRPr lang="en-IN" sz="2100" i="1" dirty="0">
                        <a:latin typeface="+mj-lt"/>
                      </a:endParaRPr>
                    </a:p>
                  </a:txBody>
                  <a:tcPr/>
                </a:tc>
                <a:tc>
                  <a:txBody>
                    <a:bodyPr/>
                    <a:lstStyle/>
                    <a:p>
                      <a:r>
                        <a:rPr lang="en-US" sz="2100" dirty="0">
                          <a:latin typeface="+mj-lt"/>
                        </a:rPr>
                        <a:t>Instruction: </a:t>
                      </a:r>
                      <a:r>
                        <a:rPr lang="en-US" sz="2100" i="1" dirty="0">
                          <a:latin typeface="+mj-lt"/>
                        </a:rPr>
                        <a:t>beq</a:t>
                      </a:r>
                      <a:endParaRPr lang="en-IN" sz="2100" i="1" dirty="0">
                        <a:latin typeface="+mj-lt"/>
                      </a:endParaRPr>
                    </a:p>
                  </a:txBody>
                  <a:tcPr/>
                </a:tc>
                <a:extLst>
                  <a:ext uri="{0D108BD9-81ED-4DB2-BD59-A6C34878D82A}">
                    <a16:rowId xmlns:a16="http://schemas.microsoft.com/office/drawing/2014/main" val="3956024795"/>
                  </a:ext>
                </a:extLst>
              </a:tr>
              <a:tr h="432687">
                <a:tc>
                  <a:txBody>
                    <a:bodyPr/>
                    <a:lstStyle/>
                    <a:p>
                      <a:r>
                        <a:rPr lang="en-US" dirty="0"/>
                        <a:t>4</a:t>
                      </a:r>
                      <a:endParaRPr lang="en-IN" dirty="0"/>
                    </a:p>
                  </a:txBody>
                  <a:tcPr/>
                </a:tc>
                <a:tc>
                  <a:txBody>
                    <a:bodyPr/>
                    <a:lstStyle/>
                    <a:p>
                      <a:r>
                        <a:rPr lang="en-US" sz="2100" i="1" dirty="0">
                          <a:latin typeface="+mj-lt"/>
                        </a:rPr>
                        <a:t>isBgt</a:t>
                      </a:r>
                      <a:endParaRPr lang="en-IN" sz="2100" i="1" dirty="0">
                        <a:latin typeface="+mj-lt"/>
                      </a:endParaRPr>
                    </a:p>
                  </a:txBody>
                  <a:tcPr/>
                </a:tc>
                <a:tc>
                  <a:txBody>
                    <a:bodyPr/>
                    <a:lstStyle/>
                    <a:p>
                      <a:r>
                        <a:rPr lang="en-US" sz="2100" dirty="0">
                          <a:latin typeface="+mj-lt"/>
                        </a:rPr>
                        <a:t>Instruction: </a:t>
                      </a:r>
                      <a:r>
                        <a:rPr lang="en-US" sz="2100" i="1" dirty="0">
                          <a:latin typeface="+mj-lt"/>
                        </a:rPr>
                        <a:t>bgt</a:t>
                      </a:r>
                      <a:endParaRPr lang="en-IN" sz="2100" i="1" dirty="0">
                        <a:latin typeface="+mj-lt"/>
                      </a:endParaRPr>
                    </a:p>
                  </a:txBody>
                  <a:tcPr/>
                </a:tc>
                <a:extLst>
                  <a:ext uri="{0D108BD9-81ED-4DB2-BD59-A6C34878D82A}">
                    <a16:rowId xmlns:a16="http://schemas.microsoft.com/office/drawing/2014/main" val="2950217384"/>
                  </a:ext>
                </a:extLst>
              </a:tr>
              <a:tr h="432687">
                <a:tc>
                  <a:txBody>
                    <a:bodyPr/>
                    <a:lstStyle/>
                    <a:p>
                      <a:r>
                        <a:rPr lang="en-US" dirty="0"/>
                        <a:t>5</a:t>
                      </a:r>
                      <a:endParaRPr lang="en-IN" dirty="0"/>
                    </a:p>
                  </a:txBody>
                  <a:tcPr/>
                </a:tc>
                <a:tc>
                  <a:txBody>
                    <a:bodyPr/>
                    <a:lstStyle/>
                    <a:p>
                      <a:r>
                        <a:rPr lang="en-US" sz="2100" i="1" dirty="0">
                          <a:latin typeface="+mj-lt"/>
                        </a:rPr>
                        <a:t>isRet</a:t>
                      </a:r>
                      <a:endParaRPr lang="en-IN" sz="2100" i="1" dirty="0">
                        <a:latin typeface="+mj-lt"/>
                      </a:endParaRPr>
                    </a:p>
                  </a:txBody>
                  <a:tcPr/>
                </a:tc>
                <a:tc>
                  <a:txBody>
                    <a:bodyPr/>
                    <a:lstStyle/>
                    <a:p>
                      <a:r>
                        <a:rPr lang="en-US" sz="2100" dirty="0">
                          <a:latin typeface="+mj-lt"/>
                        </a:rPr>
                        <a:t>Instruction: </a:t>
                      </a:r>
                      <a:r>
                        <a:rPr lang="en-US" sz="2100" i="1" dirty="0">
                          <a:latin typeface="+mj-lt"/>
                        </a:rPr>
                        <a:t>ret</a:t>
                      </a:r>
                      <a:endParaRPr lang="en-IN" sz="2100" i="1" dirty="0">
                        <a:latin typeface="+mj-lt"/>
                      </a:endParaRPr>
                    </a:p>
                  </a:txBody>
                  <a:tcPr/>
                </a:tc>
                <a:extLst>
                  <a:ext uri="{0D108BD9-81ED-4DB2-BD59-A6C34878D82A}">
                    <a16:rowId xmlns:a16="http://schemas.microsoft.com/office/drawing/2014/main" val="942349962"/>
                  </a:ext>
                </a:extLst>
              </a:tr>
              <a:tr h="432687">
                <a:tc>
                  <a:txBody>
                    <a:bodyPr/>
                    <a:lstStyle/>
                    <a:p>
                      <a:r>
                        <a:rPr lang="en-US" dirty="0"/>
                        <a:t>6</a:t>
                      </a:r>
                      <a:endParaRPr lang="en-IN" dirty="0"/>
                    </a:p>
                  </a:txBody>
                  <a:tcPr/>
                </a:tc>
                <a:tc>
                  <a:txBody>
                    <a:bodyPr/>
                    <a:lstStyle/>
                    <a:p>
                      <a:r>
                        <a:rPr lang="en-US" sz="2100" i="1" dirty="0">
                          <a:latin typeface="+mj-lt"/>
                        </a:rPr>
                        <a:t>isImmediate</a:t>
                      </a:r>
                      <a:endParaRPr lang="en-IN" sz="2100" i="1" dirty="0">
                        <a:latin typeface="+mj-lt"/>
                      </a:endParaRPr>
                    </a:p>
                  </a:txBody>
                  <a:tcPr/>
                </a:tc>
                <a:tc>
                  <a:txBody>
                    <a:bodyPr/>
                    <a:lstStyle/>
                    <a:p>
                      <a:r>
                        <a:rPr lang="en-US" sz="2100" i="1" dirty="0">
                          <a:latin typeface="+mj-lt"/>
                        </a:rPr>
                        <a:t>I</a:t>
                      </a:r>
                      <a:r>
                        <a:rPr lang="en-US" sz="2100" dirty="0">
                          <a:latin typeface="+mj-lt"/>
                        </a:rPr>
                        <a:t> bit to 1</a:t>
                      </a:r>
                      <a:endParaRPr lang="en-IN" sz="2100" dirty="0">
                        <a:latin typeface="+mj-lt"/>
                      </a:endParaRPr>
                    </a:p>
                  </a:txBody>
                  <a:tcPr/>
                </a:tc>
                <a:extLst>
                  <a:ext uri="{0D108BD9-81ED-4DB2-BD59-A6C34878D82A}">
                    <a16:rowId xmlns:a16="http://schemas.microsoft.com/office/drawing/2014/main" val="3735520369"/>
                  </a:ext>
                </a:extLst>
              </a:tr>
              <a:tr h="676264">
                <a:tc>
                  <a:txBody>
                    <a:bodyPr/>
                    <a:lstStyle/>
                    <a:p>
                      <a:r>
                        <a:rPr lang="en-US" dirty="0"/>
                        <a:t>7</a:t>
                      </a:r>
                      <a:endParaRPr lang="en-IN" dirty="0"/>
                    </a:p>
                  </a:txBody>
                  <a:tcPr/>
                </a:tc>
                <a:tc>
                  <a:txBody>
                    <a:bodyPr/>
                    <a:lstStyle/>
                    <a:p>
                      <a:r>
                        <a:rPr lang="en-US" sz="2100" i="1" dirty="0">
                          <a:latin typeface="+mj-lt"/>
                        </a:rPr>
                        <a:t>isWb</a:t>
                      </a:r>
                      <a:endParaRPr lang="en-IN" sz="2100" i="1" dirty="0">
                        <a:latin typeface="+mj-lt"/>
                      </a:endParaRPr>
                    </a:p>
                  </a:txBody>
                  <a:tcPr/>
                </a:tc>
                <a:tc>
                  <a:txBody>
                    <a:bodyPr/>
                    <a:lstStyle/>
                    <a:p>
                      <a:r>
                        <a:rPr lang="en-US" sz="2100" dirty="0">
                          <a:latin typeface="+mj-lt"/>
                        </a:rPr>
                        <a:t>Instructions: </a:t>
                      </a:r>
                      <a:r>
                        <a:rPr lang="en-US" sz="2100" i="1" dirty="0">
                          <a:latin typeface="+mj-lt"/>
                          <a:cs typeface="Times New Roman" pitchFamily="18" charset="0"/>
                        </a:rPr>
                        <a:t>add</a:t>
                      </a:r>
                      <a:r>
                        <a:rPr lang="en-US" sz="2100" dirty="0">
                          <a:latin typeface="+mj-lt"/>
                          <a:cs typeface="Times New Roman" pitchFamily="18" charset="0"/>
                        </a:rPr>
                        <a:t>, </a:t>
                      </a:r>
                      <a:r>
                        <a:rPr lang="en-US" sz="2100" i="1" dirty="0">
                          <a:latin typeface="+mj-lt"/>
                          <a:cs typeface="Times New Roman" pitchFamily="18" charset="0"/>
                        </a:rPr>
                        <a:t>sub</a:t>
                      </a:r>
                      <a:r>
                        <a:rPr lang="en-US" sz="2100" dirty="0">
                          <a:latin typeface="+mj-lt"/>
                          <a:cs typeface="Times New Roman" pitchFamily="18" charset="0"/>
                        </a:rPr>
                        <a:t>, </a:t>
                      </a:r>
                      <a:r>
                        <a:rPr lang="en-US" sz="2100" i="1" dirty="0">
                          <a:latin typeface="+mj-lt"/>
                          <a:cs typeface="Times New Roman" pitchFamily="18" charset="0"/>
                        </a:rPr>
                        <a:t>mul</a:t>
                      </a:r>
                      <a:r>
                        <a:rPr lang="en-US" sz="2100" dirty="0">
                          <a:latin typeface="+mj-lt"/>
                          <a:cs typeface="Times New Roman" pitchFamily="18" charset="0"/>
                        </a:rPr>
                        <a:t>, </a:t>
                      </a:r>
                      <a:r>
                        <a:rPr lang="en-US" sz="2100" i="1" dirty="0">
                          <a:latin typeface="+mj-lt"/>
                          <a:cs typeface="Times New Roman" pitchFamily="18" charset="0"/>
                        </a:rPr>
                        <a:t>div</a:t>
                      </a:r>
                      <a:r>
                        <a:rPr lang="en-US" sz="2100" dirty="0">
                          <a:latin typeface="+mj-lt"/>
                          <a:cs typeface="Times New Roman" pitchFamily="18" charset="0"/>
                        </a:rPr>
                        <a:t>, </a:t>
                      </a:r>
                      <a:r>
                        <a:rPr lang="en-US" sz="2100" i="1" dirty="0">
                          <a:latin typeface="+mj-lt"/>
                          <a:cs typeface="Times New Roman" pitchFamily="18" charset="0"/>
                        </a:rPr>
                        <a:t>mod</a:t>
                      </a:r>
                      <a:r>
                        <a:rPr lang="en-US" sz="2100" dirty="0">
                          <a:latin typeface="+mj-lt"/>
                          <a:cs typeface="Times New Roman" pitchFamily="18" charset="0"/>
                        </a:rPr>
                        <a:t>,</a:t>
                      </a:r>
                    </a:p>
                    <a:p>
                      <a:r>
                        <a:rPr lang="en-US" sz="2100" i="1" dirty="0">
                          <a:latin typeface="+mj-lt"/>
                          <a:cs typeface="Times New Roman" pitchFamily="18" charset="0"/>
                        </a:rPr>
                        <a:t>and</a:t>
                      </a:r>
                      <a:r>
                        <a:rPr lang="en-US" sz="2100" dirty="0">
                          <a:latin typeface="+mj-lt"/>
                          <a:cs typeface="Times New Roman" pitchFamily="18" charset="0"/>
                        </a:rPr>
                        <a:t>, </a:t>
                      </a:r>
                      <a:r>
                        <a:rPr lang="en-US" sz="2100" i="1" dirty="0">
                          <a:latin typeface="+mj-lt"/>
                          <a:cs typeface="Times New Roman" pitchFamily="18" charset="0"/>
                        </a:rPr>
                        <a:t>or</a:t>
                      </a:r>
                      <a:r>
                        <a:rPr lang="en-US" sz="2100" dirty="0">
                          <a:latin typeface="+mj-lt"/>
                          <a:cs typeface="Times New Roman" pitchFamily="18" charset="0"/>
                        </a:rPr>
                        <a:t>, </a:t>
                      </a:r>
                      <a:r>
                        <a:rPr lang="en-US" sz="2100" i="1" dirty="0">
                          <a:latin typeface="+mj-lt"/>
                          <a:cs typeface="Times New Roman" pitchFamily="18" charset="0"/>
                        </a:rPr>
                        <a:t>not</a:t>
                      </a:r>
                      <a:r>
                        <a:rPr lang="en-US" sz="2100" dirty="0">
                          <a:latin typeface="+mj-lt"/>
                          <a:cs typeface="Times New Roman" pitchFamily="18" charset="0"/>
                        </a:rPr>
                        <a:t>, </a:t>
                      </a:r>
                      <a:r>
                        <a:rPr lang="en-US" sz="2100" i="1" dirty="0">
                          <a:latin typeface="+mj-lt"/>
                          <a:cs typeface="Times New Roman" pitchFamily="18" charset="0"/>
                        </a:rPr>
                        <a:t>mov</a:t>
                      </a:r>
                      <a:r>
                        <a:rPr lang="en-US" sz="2100" dirty="0">
                          <a:latin typeface="+mj-lt"/>
                          <a:cs typeface="Times New Roman" pitchFamily="18" charset="0"/>
                        </a:rPr>
                        <a:t>, </a:t>
                      </a:r>
                      <a:r>
                        <a:rPr lang="en-US" sz="2100" i="1" dirty="0">
                          <a:latin typeface="+mj-lt"/>
                          <a:cs typeface="Times New Roman" pitchFamily="18" charset="0"/>
                        </a:rPr>
                        <a:t>ld</a:t>
                      </a:r>
                      <a:r>
                        <a:rPr lang="en-US" sz="2100" dirty="0">
                          <a:latin typeface="+mj-lt"/>
                          <a:cs typeface="Times New Roman" pitchFamily="18" charset="0"/>
                        </a:rPr>
                        <a:t>, </a:t>
                      </a:r>
                      <a:r>
                        <a:rPr lang="en-US" sz="2100" i="1" dirty="0">
                          <a:latin typeface="+mj-lt"/>
                          <a:cs typeface="Times New Roman" pitchFamily="18" charset="0"/>
                        </a:rPr>
                        <a:t>lsl</a:t>
                      </a:r>
                      <a:r>
                        <a:rPr lang="en-US" sz="2100" dirty="0">
                          <a:latin typeface="+mj-lt"/>
                          <a:cs typeface="Times New Roman" pitchFamily="18" charset="0"/>
                        </a:rPr>
                        <a:t>, </a:t>
                      </a:r>
                      <a:r>
                        <a:rPr lang="en-US" sz="2100" i="1" dirty="0">
                          <a:latin typeface="+mj-lt"/>
                          <a:cs typeface="Times New Roman" pitchFamily="18" charset="0"/>
                        </a:rPr>
                        <a:t>lsr</a:t>
                      </a:r>
                      <a:r>
                        <a:rPr lang="en-US" sz="2100" dirty="0">
                          <a:latin typeface="+mj-lt"/>
                          <a:cs typeface="Times New Roman" pitchFamily="18" charset="0"/>
                        </a:rPr>
                        <a:t>, </a:t>
                      </a:r>
                      <a:r>
                        <a:rPr lang="en-US" sz="2100" i="1" dirty="0">
                          <a:latin typeface="+mj-lt"/>
                          <a:cs typeface="Times New Roman" pitchFamily="18" charset="0"/>
                        </a:rPr>
                        <a:t>asr</a:t>
                      </a:r>
                      <a:r>
                        <a:rPr lang="en-US" sz="2100" dirty="0">
                          <a:latin typeface="+mj-lt"/>
                          <a:cs typeface="Times New Roman" pitchFamily="18" charset="0"/>
                        </a:rPr>
                        <a:t>, </a:t>
                      </a:r>
                      <a:r>
                        <a:rPr lang="en-US" sz="2100" i="1" dirty="0">
                          <a:latin typeface="+mj-lt"/>
                          <a:cs typeface="Times New Roman" pitchFamily="18" charset="0"/>
                        </a:rPr>
                        <a:t>call</a:t>
                      </a:r>
                      <a:r>
                        <a:rPr lang="en-US" sz="2100" dirty="0">
                          <a:latin typeface="+mj-lt"/>
                        </a:rPr>
                        <a:t> </a:t>
                      </a:r>
                      <a:endParaRPr lang="en-IN" sz="2100" dirty="0">
                        <a:latin typeface="+mj-lt"/>
                      </a:endParaRPr>
                    </a:p>
                  </a:txBody>
                  <a:tcPr/>
                </a:tc>
                <a:extLst>
                  <a:ext uri="{0D108BD9-81ED-4DB2-BD59-A6C34878D82A}">
                    <a16:rowId xmlns:a16="http://schemas.microsoft.com/office/drawing/2014/main" val="1962574738"/>
                  </a:ext>
                </a:extLst>
              </a:tr>
              <a:tr h="432687">
                <a:tc>
                  <a:txBody>
                    <a:bodyPr/>
                    <a:lstStyle/>
                    <a:p>
                      <a:r>
                        <a:rPr lang="en-US" dirty="0"/>
                        <a:t>8</a:t>
                      </a:r>
                      <a:endParaRPr lang="en-IN" dirty="0"/>
                    </a:p>
                  </a:txBody>
                  <a:tcPr/>
                </a:tc>
                <a:tc>
                  <a:txBody>
                    <a:bodyPr/>
                    <a:lstStyle/>
                    <a:p>
                      <a:r>
                        <a:rPr lang="en-US" sz="2100" i="1" dirty="0">
                          <a:latin typeface="+mj-lt"/>
                        </a:rPr>
                        <a:t>isUbranch</a:t>
                      </a:r>
                      <a:endParaRPr lang="en-IN" sz="2100" i="1" dirty="0">
                        <a:latin typeface="+mj-lt"/>
                      </a:endParaRPr>
                    </a:p>
                  </a:txBody>
                  <a:tcPr/>
                </a:tc>
                <a:tc>
                  <a:txBody>
                    <a:bodyPr/>
                    <a:lstStyle/>
                    <a:p>
                      <a:r>
                        <a:rPr lang="en-US" sz="2100" dirty="0">
                          <a:latin typeface="+mj-lt"/>
                        </a:rPr>
                        <a:t>Instructions: </a:t>
                      </a:r>
                      <a:r>
                        <a:rPr lang="en-US" sz="2100" i="1" dirty="0">
                          <a:latin typeface="+mj-lt"/>
                        </a:rPr>
                        <a:t>b, call, ret</a:t>
                      </a:r>
                      <a:endParaRPr lang="en-IN" sz="2100" i="1" dirty="0">
                        <a:latin typeface="+mj-lt"/>
                      </a:endParaRPr>
                    </a:p>
                  </a:txBody>
                  <a:tcPr/>
                </a:tc>
                <a:extLst>
                  <a:ext uri="{0D108BD9-81ED-4DB2-BD59-A6C34878D82A}">
                    <a16:rowId xmlns:a16="http://schemas.microsoft.com/office/drawing/2014/main" val="1806309388"/>
                  </a:ext>
                </a:extLst>
              </a:tr>
              <a:tr h="432687">
                <a:tc>
                  <a:txBody>
                    <a:bodyPr/>
                    <a:lstStyle/>
                    <a:p>
                      <a:r>
                        <a:rPr lang="en-US" dirty="0"/>
                        <a:t>9</a:t>
                      </a:r>
                      <a:endParaRPr lang="en-IN" dirty="0"/>
                    </a:p>
                  </a:txBody>
                  <a:tcPr/>
                </a:tc>
                <a:tc>
                  <a:txBody>
                    <a:bodyPr/>
                    <a:lstStyle/>
                    <a:p>
                      <a:r>
                        <a:rPr lang="en-US" sz="2100" i="1" dirty="0">
                          <a:latin typeface="+mj-lt"/>
                        </a:rPr>
                        <a:t>isCall</a:t>
                      </a:r>
                      <a:endParaRPr lang="en-IN" sz="2100" i="1" dirty="0">
                        <a:latin typeface="+mj-lt"/>
                      </a:endParaRPr>
                    </a:p>
                  </a:txBody>
                  <a:tcPr/>
                </a:tc>
                <a:tc>
                  <a:txBody>
                    <a:bodyPr/>
                    <a:lstStyle/>
                    <a:p>
                      <a:r>
                        <a:rPr lang="en-US" sz="2100" dirty="0">
                          <a:latin typeface="+mj-lt"/>
                        </a:rPr>
                        <a:t>Instruction: </a:t>
                      </a:r>
                      <a:r>
                        <a:rPr lang="en-US" sz="2100" i="1" dirty="0">
                          <a:latin typeface="+mj-lt"/>
                        </a:rPr>
                        <a:t>call, ALU Signals</a:t>
                      </a:r>
                      <a:endParaRPr lang="en-IN" sz="2100" i="1" dirty="0">
                        <a:latin typeface="+mj-lt"/>
                      </a:endParaRPr>
                    </a:p>
                  </a:txBody>
                  <a:tcPr/>
                </a:tc>
                <a:extLst>
                  <a:ext uri="{0D108BD9-81ED-4DB2-BD59-A6C34878D82A}">
                    <a16:rowId xmlns:a16="http://schemas.microsoft.com/office/drawing/2014/main" val="3595993417"/>
                  </a:ext>
                </a:extLst>
              </a:tr>
            </a:tbl>
          </a:graphicData>
        </a:graphic>
      </p:graphicFrame>
    </p:spTree>
    <p:extLst>
      <p:ext uri="{BB962C8B-B14F-4D97-AF65-F5344CB8AC3E}">
        <p14:creationId xmlns:p14="http://schemas.microsoft.com/office/powerpoint/2010/main" val="25955242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AE2695-705D-4A4B-B0AB-5962C6895CC0}"/>
              </a:ext>
            </a:extLst>
          </p:cNvPr>
          <p:cNvSpPr>
            <a:spLocks noGrp="1"/>
          </p:cNvSpPr>
          <p:nvPr>
            <p:ph type="title"/>
          </p:nvPr>
        </p:nvSpPr>
        <p:spPr>
          <a:xfrm>
            <a:off x="919119" y="0"/>
            <a:ext cx="10353762" cy="1257300"/>
          </a:xfrm>
        </p:spPr>
        <p:txBody>
          <a:bodyPr>
            <a:normAutofit/>
          </a:bodyPr>
          <a:lstStyle/>
          <a:p>
            <a:pPr marL="457200" indent="-457200" algn="l">
              <a:buFont typeface="Wingdings" panose="05000000000000000000" pitchFamily="2" charset="2"/>
              <a:buChar char="§"/>
            </a:pPr>
            <a:r>
              <a:rPr lang="en-US" sz="3200" i="1" dirty="0"/>
              <a:t>ALU Signals</a:t>
            </a:r>
            <a:endParaRPr lang="en-IN" sz="3200" i="1" dirty="0"/>
          </a:p>
        </p:txBody>
      </p:sp>
      <p:graphicFrame>
        <p:nvGraphicFramePr>
          <p:cNvPr id="5" name="Table 73">
            <a:extLst>
              <a:ext uri="{FF2B5EF4-FFF2-40B4-BE49-F238E27FC236}">
                <a16:creationId xmlns:a16="http://schemas.microsoft.com/office/drawing/2014/main" id="{6AB23A09-41C5-48DD-BA60-3C26FC34D511}"/>
              </a:ext>
            </a:extLst>
          </p:cNvPr>
          <p:cNvGraphicFramePr>
            <a:graphicFrameLocks noGrp="1"/>
          </p:cNvGraphicFramePr>
          <p:nvPr>
            <p:extLst>
              <p:ext uri="{D42A27DB-BD31-4B8C-83A1-F6EECF244321}">
                <p14:modId xmlns:p14="http://schemas.microsoft.com/office/powerpoint/2010/main" val="71230774"/>
              </p:ext>
            </p:extLst>
          </p:nvPr>
        </p:nvGraphicFramePr>
        <p:xfrm>
          <a:off x="1576562" y="1005840"/>
          <a:ext cx="9696319" cy="5334000"/>
        </p:xfrm>
        <a:graphic>
          <a:graphicData uri="http://schemas.openxmlformats.org/drawingml/2006/table">
            <a:tbl>
              <a:tblPr firstRow="1" bandRow="1">
                <a:tableStyleId>{5202B0CA-FC54-4496-8BCA-5EF66A818D29}</a:tableStyleId>
              </a:tblPr>
              <a:tblGrid>
                <a:gridCol w="1022201">
                  <a:extLst>
                    <a:ext uri="{9D8B030D-6E8A-4147-A177-3AD203B41FA5}">
                      <a16:colId xmlns:a16="http://schemas.microsoft.com/office/drawing/2014/main" val="3024268239"/>
                    </a:ext>
                  </a:extLst>
                </a:gridCol>
                <a:gridCol w="3553759">
                  <a:extLst>
                    <a:ext uri="{9D8B030D-6E8A-4147-A177-3AD203B41FA5}">
                      <a16:colId xmlns:a16="http://schemas.microsoft.com/office/drawing/2014/main" val="1856068008"/>
                    </a:ext>
                  </a:extLst>
                </a:gridCol>
                <a:gridCol w="5120359">
                  <a:extLst>
                    <a:ext uri="{9D8B030D-6E8A-4147-A177-3AD203B41FA5}">
                      <a16:colId xmlns:a16="http://schemas.microsoft.com/office/drawing/2014/main" val="2408961456"/>
                    </a:ext>
                  </a:extLst>
                </a:gridCol>
              </a:tblGrid>
              <a:tr h="378551">
                <a:tc>
                  <a:txBody>
                    <a:bodyPr/>
                    <a:lstStyle/>
                    <a:p>
                      <a:r>
                        <a:rPr lang="en-US" sz="1900" dirty="0"/>
                        <a:t>SNO.</a:t>
                      </a:r>
                      <a:endParaRPr lang="en-IN" sz="1900" dirty="0"/>
                    </a:p>
                  </a:txBody>
                  <a:tcPr/>
                </a:tc>
                <a:tc>
                  <a:txBody>
                    <a:bodyPr/>
                    <a:lstStyle/>
                    <a:p>
                      <a:r>
                        <a:rPr lang="en-US" sz="1900" dirty="0"/>
                        <a:t>SIGNAL</a:t>
                      </a:r>
                      <a:endParaRPr lang="en-IN" sz="1900" dirty="0"/>
                    </a:p>
                  </a:txBody>
                  <a:tcPr/>
                </a:tc>
                <a:tc>
                  <a:txBody>
                    <a:bodyPr/>
                    <a:lstStyle/>
                    <a:p>
                      <a:r>
                        <a:rPr lang="en-US" sz="1900" dirty="0"/>
                        <a:t>CONDITION</a:t>
                      </a:r>
                      <a:endParaRPr lang="en-IN" sz="1900" dirty="0"/>
                    </a:p>
                  </a:txBody>
                  <a:tcPr/>
                </a:tc>
                <a:extLst>
                  <a:ext uri="{0D108BD9-81ED-4DB2-BD59-A6C34878D82A}">
                    <a16:rowId xmlns:a16="http://schemas.microsoft.com/office/drawing/2014/main" val="202514822"/>
                  </a:ext>
                </a:extLst>
              </a:tr>
              <a:tr h="378551">
                <a:tc>
                  <a:txBody>
                    <a:bodyPr/>
                    <a:lstStyle/>
                    <a:p>
                      <a:r>
                        <a:rPr lang="en-US" sz="1900" dirty="0">
                          <a:latin typeface="+mj-lt"/>
                        </a:rPr>
                        <a:t>10</a:t>
                      </a:r>
                      <a:endParaRPr lang="en-IN" sz="1900" dirty="0">
                        <a:latin typeface="+mj-lt"/>
                      </a:endParaRPr>
                    </a:p>
                  </a:txBody>
                  <a:tcPr/>
                </a:tc>
                <a:tc>
                  <a:txBody>
                    <a:bodyPr/>
                    <a:lstStyle/>
                    <a:p>
                      <a:r>
                        <a:rPr lang="en-US" sz="1900" i="1" dirty="0">
                          <a:latin typeface="+mj-lt"/>
                        </a:rPr>
                        <a:t>isAdd</a:t>
                      </a:r>
                      <a:endParaRPr lang="en-IN" sz="1900" i="1" dirty="0">
                        <a:latin typeface="+mj-lt"/>
                      </a:endParaRPr>
                    </a:p>
                  </a:txBody>
                  <a:tcPr/>
                </a:tc>
                <a:tc>
                  <a:txBody>
                    <a:bodyPr/>
                    <a:lstStyle/>
                    <a:p>
                      <a:r>
                        <a:rPr lang="en-US" sz="1900" dirty="0">
                          <a:latin typeface="+mj-lt"/>
                        </a:rPr>
                        <a:t>Instructions: </a:t>
                      </a:r>
                      <a:r>
                        <a:rPr lang="en-US" sz="1900" i="1" dirty="0">
                          <a:latin typeface="+mj-lt"/>
                        </a:rPr>
                        <a:t>add, ld, st</a:t>
                      </a:r>
                      <a:endParaRPr lang="en-IN" sz="1900" i="1" dirty="0">
                        <a:latin typeface="+mj-lt"/>
                      </a:endParaRPr>
                    </a:p>
                  </a:txBody>
                  <a:tcPr/>
                </a:tc>
                <a:extLst>
                  <a:ext uri="{0D108BD9-81ED-4DB2-BD59-A6C34878D82A}">
                    <a16:rowId xmlns:a16="http://schemas.microsoft.com/office/drawing/2014/main" val="3603770796"/>
                  </a:ext>
                </a:extLst>
              </a:tr>
              <a:tr h="378551">
                <a:tc>
                  <a:txBody>
                    <a:bodyPr/>
                    <a:lstStyle/>
                    <a:p>
                      <a:r>
                        <a:rPr lang="en-US" sz="1900" dirty="0">
                          <a:latin typeface="+mj-lt"/>
                        </a:rPr>
                        <a:t>11</a:t>
                      </a:r>
                    </a:p>
                  </a:txBody>
                  <a:tcPr/>
                </a:tc>
                <a:tc>
                  <a:txBody>
                    <a:bodyPr/>
                    <a:lstStyle/>
                    <a:p>
                      <a:r>
                        <a:rPr lang="en-US" sz="1900" i="1" dirty="0">
                          <a:latin typeface="+mj-lt"/>
                        </a:rPr>
                        <a:t>isSub</a:t>
                      </a:r>
                      <a:endParaRPr lang="en-IN" sz="1900" i="1" dirty="0">
                        <a:latin typeface="+mj-lt"/>
                      </a:endParaRPr>
                    </a:p>
                  </a:txBody>
                  <a:tcPr/>
                </a:tc>
                <a:tc>
                  <a:txBody>
                    <a:bodyPr/>
                    <a:lstStyle/>
                    <a:p>
                      <a:r>
                        <a:rPr lang="en-US" sz="1900" dirty="0">
                          <a:latin typeface="+mj-lt"/>
                        </a:rPr>
                        <a:t>Instruction: </a:t>
                      </a:r>
                      <a:r>
                        <a:rPr lang="en-US" sz="1900" i="1" dirty="0">
                          <a:latin typeface="+mj-lt"/>
                        </a:rPr>
                        <a:t>sub</a:t>
                      </a:r>
                      <a:endParaRPr lang="en-IN" sz="1900" i="1" dirty="0">
                        <a:latin typeface="+mj-lt"/>
                      </a:endParaRPr>
                    </a:p>
                  </a:txBody>
                  <a:tcPr/>
                </a:tc>
                <a:extLst>
                  <a:ext uri="{0D108BD9-81ED-4DB2-BD59-A6C34878D82A}">
                    <a16:rowId xmlns:a16="http://schemas.microsoft.com/office/drawing/2014/main" val="1206394806"/>
                  </a:ext>
                </a:extLst>
              </a:tr>
              <a:tr h="378551">
                <a:tc>
                  <a:txBody>
                    <a:bodyPr/>
                    <a:lstStyle/>
                    <a:p>
                      <a:r>
                        <a:rPr lang="en-US" sz="1900" dirty="0">
                          <a:latin typeface="+mj-lt"/>
                        </a:rPr>
                        <a:t>12</a:t>
                      </a:r>
                      <a:endParaRPr lang="en-IN" sz="1900" dirty="0">
                        <a:latin typeface="+mj-lt"/>
                      </a:endParaRPr>
                    </a:p>
                  </a:txBody>
                  <a:tcPr/>
                </a:tc>
                <a:tc>
                  <a:txBody>
                    <a:bodyPr/>
                    <a:lstStyle/>
                    <a:p>
                      <a:r>
                        <a:rPr lang="en-US" sz="1900" i="1" dirty="0">
                          <a:latin typeface="+mj-lt"/>
                        </a:rPr>
                        <a:t>isCmp</a:t>
                      </a:r>
                      <a:endParaRPr lang="en-IN" sz="1900" i="1" dirty="0">
                        <a:latin typeface="+mj-lt"/>
                      </a:endParaRPr>
                    </a:p>
                  </a:txBody>
                  <a:tcPr/>
                </a:tc>
                <a:tc>
                  <a:txBody>
                    <a:bodyPr/>
                    <a:lstStyle/>
                    <a:p>
                      <a:r>
                        <a:rPr lang="en-US" sz="1900" dirty="0">
                          <a:latin typeface="+mj-lt"/>
                        </a:rPr>
                        <a:t>Instruction: </a:t>
                      </a:r>
                      <a:r>
                        <a:rPr lang="en-US" sz="1900" i="1" dirty="0">
                          <a:latin typeface="+mj-lt"/>
                        </a:rPr>
                        <a:t>cmp</a:t>
                      </a:r>
                      <a:endParaRPr lang="en-IN" sz="1900" i="1" dirty="0">
                        <a:latin typeface="+mj-lt"/>
                      </a:endParaRPr>
                    </a:p>
                  </a:txBody>
                  <a:tcPr/>
                </a:tc>
                <a:extLst>
                  <a:ext uri="{0D108BD9-81ED-4DB2-BD59-A6C34878D82A}">
                    <a16:rowId xmlns:a16="http://schemas.microsoft.com/office/drawing/2014/main" val="226825471"/>
                  </a:ext>
                </a:extLst>
              </a:tr>
              <a:tr h="378551">
                <a:tc>
                  <a:txBody>
                    <a:bodyPr/>
                    <a:lstStyle/>
                    <a:p>
                      <a:r>
                        <a:rPr lang="en-US" sz="1900" dirty="0">
                          <a:latin typeface="+mj-lt"/>
                        </a:rPr>
                        <a:t>13</a:t>
                      </a:r>
                      <a:endParaRPr lang="en-IN" sz="1900" dirty="0">
                        <a:latin typeface="+mj-lt"/>
                      </a:endParaRPr>
                    </a:p>
                  </a:txBody>
                  <a:tcPr/>
                </a:tc>
                <a:tc>
                  <a:txBody>
                    <a:bodyPr/>
                    <a:lstStyle/>
                    <a:p>
                      <a:r>
                        <a:rPr lang="en-US" sz="1900" i="1" dirty="0">
                          <a:latin typeface="+mj-lt"/>
                        </a:rPr>
                        <a:t>isMul</a:t>
                      </a:r>
                      <a:endParaRPr lang="en-IN" sz="1900" i="1" dirty="0">
                        <a:latin typeface="+mj-lt"/>
                      </a:endParaRPr>
                    </a:p>
                  </a:txBody>
                  <a:tcPr/>
                </a:tc>
                <a:tc>
                  <a:txBody>
                    <a:bodyPr/>
                    <a:lstStyle/>
                    <a:p>
                      <a:r>
                        <a:rPr lang="en-US" sz="1900" dirty="0">
                          <a:latin typeface="+mj-lt"/>
                        </a:rPr>
                        <a:t>Instruction: </a:t>
                      </a:r>
                      <a:r>
                        <a:rPr lang="en-US" sz="1900" i="1" dirty="0">
                          <a:latin typeface="+mj-lt"/>
                        </a:rPr>
                        <a:t>mul</a:t>
                      </a:r>
                      <a:endParaRPr lang="en-IN" sz="1900" i="1" dirty="0">
                        <a:latin typeface="+mj-lt"/>
                      </a:endParaRPr>
                    </a:p>
                  </a:txBody>
                  <a:tcPr/>
                </a:tc>
                <a:extLst>
                  <a:ext uri="{0D108BD9-81ED-4DB2-BD59-A6C34878D82A}">
                    <a16:rowId xmlns:a16="http://schemas.microsoft.com/office/drawing/2014/main" val="3956024795"/>
                  </a:ext>
                </a:extLst>
              </a:tr>
              <a:tr h="378551">
                <a:tc>
                  <a:txBody>
                    <a:bodyPr/>
                    <a:lstStyle/>
                    <a:p>
                      <a:r>
                        <a:rPr lang="en-US" sz="1900" dirty="0">
                          <a:latin typeface="+mj-lt"/>
                        </a:rPr>
                        <a:t>14</a:t>
                      </a:r>
                      <a:endParaRPr lang="en-IN" sz="1900" dirty="0">
                        <a:latin typeface="+mj-lt"/>
                      </a:endParaRPr>
                    </a:p>
                  </a:txBody>
                  <a:tcPr/>
                </a:tc>
                <a:tc>
                  <a:txBody>
                    <a:bodyPr/>
                    <a:lstStyle/>
                    <a:p>
                      <a:r>
                        <a:rPr lang="en-US" sz="1900" i="1" dirty="0">
                          <a:latin typeface="+mj-lt"/>
                        </a:rPr>
                        <a:t>isDiv</a:t>
                      </a:r>
                      <a:endParaRPr lang="en-IN" sz="1900" i="1" dirty="0">
                        <a:latin typeface="+mj-lt"/>
                      </a:endParaRPr>
                    </a:p>
                  </a:txBody>
                  <a:tcPr/>
                </a:tc>
                <a:tc>
                  <a:txBody>
                    <a:bodyPr/>
                    <a:lstStyle/>
                    <a:p>
                      <a:r>
                        <a:rPr lang="en-US" sz="1900" dirty="0">
                          <a:latin typeface="+mj-lt"/>
                        </a:rPr>
                        <a:t>Instruction: </a:t>
                      </a:r>
                      <a:r>
                        <a:rPr lang="en-US" sz="1900" i="1" dirty="0">
                          <a:latin typeface="+mj-lt"/>
                        </a:rPr>
                        <a:t>div</a:t>
                      </a:r>
                      <a:endParaRPr lang="en-IN" sz="1900" i="1" dirty="0">
                        <a:latin typeface="+mj-lt"/>
                      </a:endParaRPr>
                    </a:p>
                  </a:txBody>
                  <a:tcPr/>
                </a:tc>
                <a:extLst>
                  <a:ext uri="{0D108BD9-81ED-4DB2-BD59-A6C34878D82A}">
                    <a16:rowId xmlns:a16="http://schemas.microsoft.com/office/drawing/2014/main" val="2950217384"/>
                  </a:ext>
                </a:extLst>
              </a:tr>
              <a:tr h="378551">
                <a:tc>
                  <a:txBody>
                    <a:bodyPr/>
                    <a:lstStyle/>
                    <a:p>
                      <a:r>
                        <a:rPr lang="en-US" sz="1900" dirty="0">
                          <a:latin typeface="+mj-lt"/>
                        </a:rPr>
                        <a:t>15</a:t>
                      </a:r>
                      <a:endParaRPr lang="en-IN" sz="1900" dirty="0">
                        <a:latin typeface="+mj-lt"/>
                      </a:endParaRPr>
                    </a:p>
                  </a:txBody>
                  <a:tcPr/>
                </a:tc>
                <a:tc>
                  <a:txBody>
                    <a:bodyPr/>
                    <a:lstStyle/>
                    <a:p>
                      <a:r>
                        <a:rPr lang="en-US" sz="1900" i="1" dirty="0">
                          <a:latin typeface="+mj-lt"/>
                        </a:rPr>
                        <a:t>isMod</a:t>
                      </a:r>
                      <a:endParaRPr lang="en-IN" sz="1900" i="1" dirty="0">
                        <a:latin typeface="+mj-lt"/>
                      </a:endParaRPr>
                    </a:p>
                  </a:txBody>
                  <a:tcPr/>
                </a:tc>
                <a:tc>
                  <a:txBody>
                    <a:bodyPr/>
                    <a:lstStyle/>
                    <a:p>
                      <a:r>
                        <a:rPr lang="en-US" sz="1900" dirty="0">
                          <a:latin typeface="+mj-lt"/>
                        </a:rPr>
                        <a:t>Instruction: </a:t>
                      </a:r>
                      <a:r>
                        <a:rPr lang="en-US" sz="1900" i="1" dirty="0">
                          <a:latin typeface="+mj-lt"/>
                        </a:rPr>
                        <a:t>mod</a:t>
                      </a:r>
                      <a:endParaRPr lang="en-IN" sz="1900" i="1" dirty="0">
                        <a:latin typeface="+mj-lt"/>
                      </a:endParaRPr>
                    </a:p>
                  </a:txBody>
                  <a:tcPr/>
                </a:tc>
                <a:extLst>
                  <a:ext uri="{0D108BD9-81ED-4DB2-BD59-A6C34878D82A}">
                    <a16:rowId xmlns:a16="http://schemas.microsoft.com/office/drawing/2014/main" val="942349962"/>
                  </a:ext>
                </a:extLst>
              </a:tr>
              <a:tr h="378551">
                <a:tc>
                  <a:txBody>
                    <a:bodyPr/>
                    <a:lstStyle/>
                    <a:p>
                      <a:r>
                        <a:rPr lang="en-US" sz="1900" dirty="0">
                          <a:latin typeface="+mj-lt"/>
                        </a:rPr>
                        <a:t>16</a:t>
                      </a:r>
                      <a:endParaRPr lang="en-IN" sz="1900" dirty="0">
                        <a:latin typeface="+mj-lt"/>
                      </a:endParaRPr>
                    </a:p>
                  </a:txBody>
                  <a:tcPr/>
                </a:tc>
                <a:tc>
                  <a:txBody>
                    <a:bodyPr/>
                    <a:lstStyle/>
                    <a:p>
                      <a:r>
                        <a:rPr lang="en-US" sz="1900" i="1" dirty="0">
                          <a:latin typeface="+mj-lt"/>
                        </a:rPr>
                        <a:t>isLsl</a:t>
                      </a:r>
                      <a:endParaRPr lang="en-IN" sz="1900" i="1" dirty="0">
                        <a:latin typeface="+mj-lt"/>
                      </a:endParaRPr>
                    </a:p>
                  </a:txBody>
                  <a:tcPr/>
                </a:tc>
                <a:tc>
                  <a:txBody>
                    <a:bodyPr/>
                    <a:lstStyle/>
                    <a:p>
                      <a:r>
                        <a:rPr lang="en-US" sz="1900" kern="1200" dirty="0">
                          <a:solidFill>
                            <a:schemeClr val="dk1"/>
                          </a:solidFill>
                          <a:latin typeface="+mj-lt"/>
                          <a:ea typeface="+mn-ea"/>
                          <a:cs typeface="+mn-cs"/>
                        </a:rPr>
                        <a:t>Instruction: </a:t>
                      </a:r>
                      <a:r>
                        <a:rPr lang="en-US" sz="1900" i="1" dirty="0">
                          <a:latin typeface="+mj-lt"/>
                        </a:rPr>
                        <a:t>lsl</a:t>
                      </a:r>
                      <a:endParaRPr lang="en-IN" sz="1900" dirty="0">
                        <a:latin typeface="+mj-lt"/>
                      </a:endParaRPr>
                    </a:p>
                  </a:txBody>
                  <a:tcPr/>
                </a:tc>
                <a:extLst>
                  <a:ext uri="{0D108BD9-81ED-4DB2-BD59-A6C34878D82A}">
                    <a16:rowId xmlns:a16="http://schemas.microsoft.com/office/drawing/2014/main" val="3735520369"/>
                  </a:ext>
                </a:extLst>
              </a:tr>
              <a:tr h="359540">
                <a:tc>
                  <a:txBody>
                    <a:bodyPr/>
                    <a:lstStyle/>
                    <a:p>
                      <a:r>
                        <a:rPr lang="en-US" sz="1900" dirty="0">
                          <a:latin typeface="+mj-lt"/>
                        </a:rPr>
                        <a:t>17</a:t>
                      </a:r>
                      <a:endParaRPr lang="en-IN" sz="1900" dirty="0">
                        <a:latin typeface="+mj-lt"/>
                      </a:endParaRPr>
                    </a:p>
                  </a:txBody>
                  <a:tcPr/>
                </a:tc>
                <a:tc>
                  <a:txBody>
                    <a:bodyPr/>
                    <a:lstStyle/>
                    <a:p>
                      <a:r>
                        <a:rPr lang="en-US" sz="1900" i="1" dirty="0">
                          <a:latin typeface="+mj-lt"/>
                        </a:rPr>
                        <a:t>isLsr</a:t>
                      </a:r>
                      <a:endParaRPr lang="en-IN" sz="1900" i="1" dirty="0">
                        <a:latin typeface="+mj-lt"/>
                      </a:endParaRPr>
                    </a:p>
                  </a:txBody>
                  <a:tcPr/>
                </a:tc>
                <a:tc>
                  <a:txBody>
                    <a:bodyPr/>
                    <a:lstStyle/>
                    <a:p>
                      <a:r>
                        <a:rPr lang="en-US" sz="1900" dirty="0">
                          <a:latin typeface="+mj-lt"/>
                        </a:rPr>
                        <a:t>Instructions: </a:t>
                      </a:r>
                      <a:r>
                        <a:rPr lang="en-US" sz="1900" i="1" dirty="0">
                          <a:latin typeface="+mj-lt"/>
                        </a:rPr>
                        <a:t>lsr</a:t>
                      </a:r>
                      <a:endParaRPr lang="en-IN" sz="1900" i="1" dirty="0">
                        <a:latin typeface="+mj-lt"/>
                      </a:endParaRPr>
                    </a:p>
                  </a:txBody>
                  <a:tcPr/>
                </a:tc>
                <a:extLst>
                  <a:ext uri="{0D108BD9-81ED-4DB2-BD59-A6C34878D82A}">
                    <a16:rowId xmlns:a16="http://schemas.microsoft.com/office/drawing/2014/main" val="1962574738"/>
                  </a:ext>
                </a:extLst>
              </a:tr>
              <a:tr h="378551">
                <a:tc>
                  <a:txBody>
                    <a:bodyPr/>
                    <a:lstStyle/>
                    <a:p>
                      <a:r>
                        <a:rPr lang="en-US" sz="1900" dirty="0">
                          <a:latin typeface="+mj-lt"/>
                        </a:rPr>
                        <a:t>18</a:t>
                      </a:r>
                      <a:endParaRPr lang="en-IN" sz="1900" dirty="0">
                        <a:latin typeface="+mj-lt"/>
                      </a:endParaRPr>
                    </a:p>
                  </a:txBody>
                  <a:tcPr/>
                </a:tc>
                <a:tc>
                  <a:txBody>
                    <a:bodyPr/>
                    <a:lstStyle/>
                    <a:p>
                      <a:r>
                        <a:rPr lang="en-US" sz="1900" i="1" dirty="0">
                          <a:latin typeface="+mj-lt"/>
                        </a:rPr>
                        <a:t>isAsr</a:t>
                      </a:r>
                      <a:endParaRPr lang="en-IN" sz="1900" i="1" dirty="0">
                        <a:latin typeface="+mj-lt"/>
                      </a:endParaRPr>
                    </a:p>
                  </a:txBody>
                  <a:tcPr/>
                </a:tc>
                <a:tc>
                  <a:txBody>
                    <a:bodyPr/>
                    <a:lstStyle/>
                    <a:p>
                      <a:r>
                        <a:rPr lang="en-US" sz="1900" dirty="0">
                          <a:latin typeface="+mj-lt"/>
                        </a:rPr>
                        <a:t>Instructions: </a:t>
                      </a:r>
                      <a:r>
                        <a:rPr lang="en-US" sz="1900" i="1" dirty="0">
                          <a:latin typeface="+mj-lt"/>
                        </a:rPr>
                        <a:t>asr</a:t>
                      </a:r>
                      <a:endParaRPr lang="en-IN" sz="1900" i="1" dirty="0">
                        <a:latin typeface="+mj-lt"/>
                      </a:endParaRPr>
                    </a:p>
                  </a:txBody>
                  <a:tcPr/>
                </a:tc>
                <a:extLst>
                  <a:ext uri="{0D108BD9-81ED-4DB2-BD59-A6C34878D82A}">
                    <a16:rowId xmlns:a16="http://schemas.microsoft.com/office/drawing/2014/main" val="1806309388"/>
                  </a:ext>
                </a:extLst>
              </a:tr>
              <a:tr h="378551">
                <a:tc>
                  <a:txBody>
                    <a:bodyPr/>
                    <a:lstStyle/>
                    <a:p>
                      <a:r>
                        <a:rPr lang="en-US" sz="1900" dirty="0">
                          <a:latin typeface="+mj-lt"/>
                        </a:rPr>
                        <a:t>19</a:t>
                      </a:r>
                      <a:endParaRPr lang="en-IN" sz="1900" dirty="0">
                        <a:latin typeface="+mj-lt"/>
                      </a:endParaRPr>
                    </a:p>
                  </a:txBody>
                  <a:tcPr/>
                </a:tc>
                <a:tc>
                  <a:txBody>
                    <a:bodyPr/>
                    <a:lstStyle/>
                    <a:p>
                      <a:r>
                        <a:rPr lang="en-US" sz="1900" i="1" dirty="0">
                          <a:latin typeface="+mj-lt"/>
                        </a:rPr>
                        <a:t>isOr</a:t>
                      </a:r>
                      <a:endParaRPr lang="en-IN" sz="1900" i="1" dirty="0">
                        <a:latin typeface="+mj-lt"/>
                      </a:endParaRPr>
                    </a:p>
                  </a:txBody>
                  <a:tcPr/>
                </a:tc>
                <a:tc>
                  <a:txBody>
                    <a:bodyPr/>
                    <a:lstStyle/>
                    <a:p>
                      <a:r>
                        <a:rPr lang="en-US" sz="1900" dirty="0">
                          <a:latin typeface="+mj-lt"/>
                        </a:rPr>
                        <a:t>Instruction: </a:t>
                      </a:r>
                      <a:r>
                        <a:rPr lang="en-US" sz="1900" i="1" dirty="0">
                          <a:latin typeface="+mj-lt"/>
                        </a:rPr>
                        <a:t>or</a:t>
                      </a:r>
                      <a:endParaRPr lang="en-IN" sz="1900" i="1" dirty="0">
                        <a:latin typeface="+mj-lt"/>
                      </a:endParaRPr>
                    </a:p>
                  </a:txBody>
                  <a:tcPr/>
                </a:tc>
                <a:extLst>
                  <a:ext uri="{0D108BD9-81ED-4DB2-BD59-A6C34878D82A}">
                    <a16:rowId xmlns:a16="http://schemas.microsoft.com/office/drawing/2014/main" val="3595993417"/>
                  </a:ext>
                </a:extLst>
              </a:tr>
              <a:tr h="378551">
                <a:tc>
                  <a:txBody>
                    <a:bodyPr/>
                    <a:lstStyle/>
                    <a:p>
                      <a:r>
                        <a:rPr lang="en-US" sz="1900" dirty="0">
                          <a:latin typeface="+mj-lt"/>
                        </a:rPr>
                        <a:t>20</a:t>
                      </a:r>
                      <a:endParaRPr lang="en-IN" sz="1900" dirty="0">
                        <a:latin typeface="+mj-lt"/>
                      </a:endParaRPr>
                    </a:p>
                  </a:txBody>
                  <a:tcPr/>
                </a:tc>
                <a:tc>
                  <a:txBody>
                    <a:bodyPr/>
                    <a:lstStyle/>
                    <a:p>
                      <a:r>
                        <a:rPr lang="en-US" sz="1900" i="1" dirty="0">
                          <a:latin typeface="+mj-lt"/>
                        </a:rPr>
                        <a:t>isAnd</a:t>
                      </a:r>
                      <a:endParaRPr lang="en-IN" sz="1900" i="1" dirty="0">
                        <a:latin typeface="+mj-lt"/>
                      </a:endParaRPr>
                    </a:p>
                  </a:txBody>
                  <a:tcPr/>
                </a:tc>
                <a:tc>
                  <a:txBody>
                    <a:bodyPr/>
                    <a:lstStyle/>
                    <a:p>
                      <a:r>
                        <a:rPr lang="en-US" sz="1900" kern="1200" dirty="0">
                          <a:solidFill>
                            <a:schemeClr val="dk1"/>
                          </a:solidFill>
                          <a:latin typeface="+mj-lt"/>
                          <a:ea typeface="+mn-ea"/>
                          <a:cs typeface="+mn-cs"/>
                        </a:rPr>
                        <a:t>Instruction: </a:t>
                      </a:r>
                      <a:r>
                        <a:rPr lang="en-US" sz="1900" i="1" kern="1200" dirty="0">
                          <a:solidFill>
                            <a:schemeClr val="dk1"/>
                          </a:solidFill>
                          <a:latin typeface="+mj-lt"/>
                          <a:ea typeface="+mn-ea"/>
                          <a:cs typeface="+mn-cs"/>
                        </a:rPr>
                        <a:t>and</a:t>
                      </a:r>
                      <a:endParaRPr lang="en-IN" sz="1900" i="1" dirty="0">
                        <a:latin typeface="+mj-lt"/>
                      </a:endParaRPr>
                    </a:p>
                  </a:txBody>
                  <a:tcPr/>
                </a:tc>
                <a:extLst>
                  <a:ext uri="{0D108BD9-81ED-4DB2-BD59-A6C34878D82A}">
                    <a16:rowId xmlns:a16="http://schemas.microsoft.com/office/drawing/2014/main" val="301282386"/>
                  </a:ext>
                </a:extLst>
              </a:tr>
              <a:tr h="378551">
                <a:tc>
                  <a:txBody>
                    <a:bodyPr/>
                    <a:lstStyle/>
                    <a:p>
                      <a:r>
                        <a:rPr lang="en-US" sz="1900" dirty="0">
                          <a:latin typeface="+mj-lt"/>
                        </a:rPr>
                        <a:t>21</a:t>
                      </a:r>
                      <a:endParaRPr lang="en-IN" sz="1900" dirty="0">
                        <a:latin typeface="+mj-lt"/>
                      </a:endParaRPr>
                    </a:p>
                  </a:txBody>
                  <a:tcPr/>
                </a:tc>
                <a:tc>
                  <a:txBody>
                    <a:bodyPr/>
                    <a:lstStyle/>
                    <a:p>
                      <a:r>
                        <a:rPr lang="en-US" sz="1900" i="1" dirty="0">
                          <a:latin typeface="+mj-lt"/>
                        </a:rPr>
                        <a:t>isNot</a:t>
                      </a:r>
                      <a:endParaRPr lang="en-IN" sz="1900" i="1" dirty="0">
                        <a:latin typeface="+mj-lt"/>
                      </a:endParaRPr>
                    </a:p>
                  </a:txBody>
                  <a:tcPr/>
                </a:tc>
                <a:tc>
                  <a:txBody>
                    <a:bodyPr/>
                    <a:lstStyle/>
                    <a:p>
                      <a:r>
                        <a:rPr lang="en-US" sz="1900" kern="1200" dirty="0">
                          <a:solidFill>
                            <a:schemeClr val="dk1"/>
                          </a:solidFill>
                          <a:latin typeface="+mj-lt"/>
                          <a:ea typeface="+mn-ea"/>
                          <a:cs typeface="+mn-cs"/>
                        </a:rPr>
                        <a:t>Instruction: </a:t>
                      </a:r>
                      <a:r>
                        <a:rPr lang="en-US" sz="1900" i="1" kern="1200" dirty="0">
                          <a:solidFill>
                            <a:schemeClr val="dk1"/>
                          </a:solidFill>
                          <a:latin typeface="+mj-lt"/>
                          <a:ea typeface="+mn-ea"/>
                          <a:cs typeface="+mn-cs"/>
                        </a:rPr>
                        <a:t>not</a:t>
                      </a:r>
                      <a:endParaRPr lang="en-IN" sz="1900" i="1" dirty="0">
                        <a:latin typeface="+mj-lt"/>
                      </a:endParaRPr>
                    </a:p>
                  </a:txBody>
                  <a:tcPr/>
                </a:tc>
                <a:extLst>
                  <a:ext uri="{0D108BD9-81ED-4DB2-BD59-A6C34878D82A}">
                    <a16:rowId xmlns:a16="http://schemas.microsoft.com/office/drawing/2014/main" val="121663119"/>
                  </a:ext>
                </a:extLst>
              </a:tr>
              <a:tr h="378551">
                <a:tc>
                  <a:txBody>
                    <a:bodyPr/>
                    <a:lstStyle/>
                    <a:p>
                      <a:r>
                        <a:rPr lang="en-US" sz="1900" dirty="0">
                          <a:latin typeface="+mj-lt"/>
                        </a:rPr>
                        <a:t>22</a:t>
                      </a:r>
                      <a:endParaRPr lang="en-IN" sz="1900" dirty="0">
                        <a:latin typeface="+mj-lt"/>
                      </a:endParaRPr>
                    </a:p>
                  </a:txBody>
                  <a:tcPr/>
                </a:tc>
                <a:tc>
                  <a:txBody>
                    <a:bodyPr/>
                    <a:lstStyle/>
                    <a:p>
                      <a:r>
                        <a:rPr lang="en-US" sz="1900" i="1" dirty="0" err="1">
                          <a:latin typeface="+mj-lt"/>
                        </a:rPr>
                        <a:t>isMov</a:t>
                      </a:r>
                      <a:endParaRPr lang="en-IN" sz="1900" i="1" dirty="0">
                        <a:latin typeface="+mj-lt"/>
                      </a:endParaRPr>
                    </a:p>
                  </a:txBody>
                  <a:tcPr/>
                </a:tc>
                <a:tc>
                  <a:txBody>
                    <a:bodyPr/>
                    <a:lstStyle/>
                    <a:p>
                      <a:r>
                        <a:rPr lang="en-US" sz="1900" kern="1200" dirty="0">
                          <a:solidFill>
                            <a:schemeClr val="dk1"/>
                          </a:solidFill>
                          <a:latin typeface="+mj-lt"/>
                          <a:ea typeface="+mn-ea"/>
                          <a:cs typeface="+mn-cs"/>
                        </a:rPr>
                        <a:t>Instruction: </a:t>
                      </a:r>
                      <a:r>
                        <a:rPr lang="en-US" sz="1900" i="1" kern="1200" dirty="0">
                          <a:solidFill>
                            <a:schemeClr val="dk1"/>
                          </a:solidFill>
                          <a:latin typeface="+mj-lt"/>
                          <a:ea typeface="+mn-ea"/>
                          <a:cs typeface="+mn-cs"/>
                        </a:rPr>
                        <a:t>mov</a:t>
                      </a:r>
                      <a:endParaRPr lang="en-IN" sz="1900" i="1" dirty="0">
                        <a:latin typeface="+mj-lt"/>
                      </a:endParaRPr>
                    </a:p>
                  </a:txBody>
                  <a:tcPr/>
                </a:tc>
                <a:extLst>
                  <a:ext uri="{0D108BD9-81ED-4DB2-BD59-A6C34878D82A}">
                    <a16:rowId xmlns:a16="http://schemas.microsoft.com/office/drawing/2014/main" val="1091536405"/>
                  </a:ext>
                </a:extLst>
              </a:tr>
            </a:tbl>
          </a:graphicData>
        </a:graphic>
      </p:graphicFrame>
    </p:spTree>
    <p:extLst>
      <p:ext uri="{BB962C8B-B14F-4D97-AF65-F5344CB8AC3E}">
        <p14:creationId xmlns:p14="http://schemas.microsoft.com/office/powerpoint/2010/main" val="33651082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Custom 35">
      <a:dk1>
        <a:sysClr val="windowText" lastClr="000000"/>
      </a:dk1>
      <a:lt1>
        <a:sysClr val="window" lastClr="FFFFFF"/>
      </a:lt1>
      <a:dk2>
        <a:srgbClr val="4E3B30"/>
      </a:dk2>
      <a:lt2>
        <a:srgbClr val="F4EDD8"/>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Custom 4">
      <a:majorFont>
        <a:latin typeface="Goudy Old Style"/>
        <a:ea typeface=""/>
        <a:cs typeface=""/>
      </a:majorFont>
      <a:minorFont>
        <a:latin typeface="Goudy Old Style"/>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2.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E3FDBF8A78F34AACD21ABCC795A358" ma:contentTypeVersion="5" ma:contentTypeDescription="Create a new document." ma:contentTypeScope="" ma:versionID="ee42e62e974ef1267e390aafe4fba3b0">
  <xsd:schema xmlns:xsd="http://www.w3.org/2001/XMLSchema" xmlns:xs="http://www.w3.org/2001/XMLSchema" xmlns:p="http://schemas.microsoft.com/office/2006/metadata/properties" xmlns:ns3="d734b3ae-3cf7-4e41-b88c-4b4f9852d4ca" xmlns:ns4="f43dd11f-824c-48ad-8964-7a90d5e9b559" targetNamespace="http://schemas.microsoft.com/office/2006/metadata/properties" ma:root="true" ma:fieldsID="36266691ebf15589536ba59e9c561d5b" ns3:_="" ns4:_="">
    <xsd:import namespace="d734b3ae-3cf7-4e41-b88c-4b4f9852d4ca"/>
    <xsd:import namespace="f43dd11f-824c-48ad-8964-7a90d5e9b559"/>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734b3ae-3cf7-4e41-b88c-4b4f9852d4ca"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43dd11f-824c-48ad-8964-7a90d5e9b559"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4B270AB-C138-415C-897E-3C24487DECF1}">
  <ds:schemaRefs>
    <ds:schemaRef ds:uri="http://schemas.microsoft.com/sharepoint/v3/contenttype/forms"/>
  </ds:schemaRefs>
</ds:datastoreItem>
</file>

<file path=customXml/itemProps2.xml><?xml version="1.0" encoding="utf-8"?>
<ds:datastoreItem xmlns:ds="http://schemas.openxmlformats.org/officeDocument/2006/customXml" ds:itemID="{2C4C00F4-06E9-43E3-AD97-88A857CEFA82}">
  <ds:schemaRefs>
    <ds:schemaRef ds:uri="http://www.w3.org/XML/1998/namespace"/>
    <ds:schemaRef ds:uri="f43dd11f-824c-48ad-8964-7a90d5e9b559"/>
    <ds:schemaRef ds:uri="http://schemas.microsoft.com/office/2006/documentManagement/types"/>
    <ds:schemaRef ds:uri="http://purl.org/dc/elements/1.1/"/>
    <ds:schemaRef ds:uri="http://purl.org/dc/terms/"/>
    <ds:schemaRef ds:uri="http://schemas.microsoft.com/office/infopath/2007/PartnerControls"/>
    <ds:schemaRef ds:uri="http://schemas.openxmlformats.org/package/2006/metadata/core-properties"/>
    <ds:schemaRef ds:uri="http://purl.org/dc/dcmitype/"/>
    <ds:schemaRef ds:uri="d734b3ae-3cf7-4e41-b88c-4b4f9852d4ca"/>
    <ds:schemaRef ds:uri="http://schemas.microsoft.com/office/2006/metadata/properties"/>
  </ds:schemaRefs>
</ds:datastoreItem>
</file>

<file path=customXml/itemProps3.xml><?xml version="1.0" encoding="utf-8"?>
<ds:datastoreItem xmlns:ds="http://schemas.openxmlformats.org/officeDocument/2006/customXml" ds:itemID="{81517199-6200-417C-9DB1-825332FCE95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734b3ae-3cf7-4e41-b88c-4b4f9852d4ca"/>
    <ds:schemaRef ds:uri="f43dd11f-824c-48ad-8964-7a90d5e9b55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{65EC69D0-867E-4B49-B380-EB94D5A4900E}tf55705232_win32</Template>
  <TotalTime>539</TotalTime>
  <Words>1738</Words>
  <Application>Microsoft Office PowerPoint</Application>
  <PresentationFormat>Widescreen</PresentationFormat>
  <Paragraphs>308</Paragraphs>
  <Slides>34</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34</vt:i4>
      </vt:variant>
    </vt:vector>
  </HeadingPairs>
  <TitlesOfParts>
    <vt:vector size="42" baseType="lpstr">
      <vt:lpstr>Arial</vt:lpstr>
      <vt:lpstr>Calibri</vt:lpstr>
      <vt:lpstr>Goudy Old Style</vt:lpstr>
      <vt:lpstr>Sans</vt:lpstr>
      <vt:lpstr>Times New Roman</vt:lpstr>
      <vt:lpstr>Wingdings</vt:lpstr>
      <vt:lpstr>Wingdings 2</vt:lpstr>
      <vt:lpstr>SlateVTI</vt:lpstr>
      <vt:lpstr>PowerPoint Presentation</vt:lpstr>
      <vt:lpstr>Project Statement </vt:lpstr>
      <vt:lpstr>Individual Contribution</vt:lpstr>
      <vt:lpstr>About SimpleRISC Processor</vt:lpstr>
      <vt:lpstr>Methodology &amp; Approach</vt:lpstr>
      <vt:lpstr>Processor Design</vt:lpstr>
      <vt:lpstr>Control Unit</vt:lpstr>
      <vt:lpstr>Control Signals:</vt:lpstr>
      <vt:lpstr>ALU Signals</vt:lpstr>
      <vt:lpstr>List of instruction opcodes</vt:lpstr>
      <vt:lpstr>PowerPoint Presentation</vt:lpstr>
      <vt:lpstr>Memory Unit</vt:lpstr>
      <vt:lpstr>PowerPoint Presentation</vt:lpstr>
      <vt:lpstr>Branch Unit</vt:lpstr>
      <vt:lpstr>PowerPoint Presentation</vt:lpstr>
      <vt:lpstr>PowerPoint Presentation</vt:lpstr>
      <vt:lpstr>Arithmetic Logical Unit (ALU)</vt:lpstr>
      <vt:lpstr>PowerPoint Presentation</vt:lpstr>
      <vt:lpstr>PowerPoint Presentation</vt:lpstr>
      <vt:lpstr>Flags Unit</vt:lpstr>
      <vt:lpstr>PowerPoint Presentation</vt:lpstr>
      <vt:lpstr>Immediate Value</vt:lpstr>
      <vt:lpstr>PowerPoint Presentation</vt:lpstr>
      <vt:lpstr>Register File</vt:lpstr>
      <vt:lpstr>PowerPoint Presentation</vt:lpstr>
      <vt:lpstr>Main Processor</vt:lpstr>
      <vt:lpstr>PowerPoint Presentation</vt:lpstr>
      <vt:lpstr>PowerPoint Presentation</vt:lpstr>
      <vt:lpstr>Evaluation Parameter/Testing</vt:lpstr>
      <vt:lpstr>PowerPoint Presentation</vt:lpstr>
      <vt:lpstr>PowerPoint Presentation</vt:lpstr>
      <vt:lpstr>PowerPoint Presentation</vt:lpstr>
      <vt:lpstr>Conclusion</vt:lpstr>
      <vt:lpstr>References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JYOTI CHAUHAN</dc:creator>
  <cp:lastModifiedBy>JYOTI CHAUHAN</cp:lastModifiedBy>
  <cp:revision>21</cp:revision>
  <dcterms:created xsi:type="dcterms:W3CDTF">2021-11-25T14:12:36Z</dcterms:created>
  <dcterms:modified xsi:type="dcterms:W3CDTF">2021-11-26T17:51:23Z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0x01010079E3FDBF8A78F34AACD21ABCC795A358</vt:lpwstr>
  </property>
</Properties>
</file>