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1" r:id="rId4"/>
    <p:sldId id="260" r:id="rId5"/>
    <p:sldId id="259" r:id="rId6"/>
    <p:sldId id="275" r:id="rId7"/>
    <p:sldId id="276" r:id="rId8"/>
    <p:sldId id="263" r:id="rId9"/>
    <p:sldId id="262" r:id="rId10"/>
    <p:sldId id="279" r:id="rId11"/>
    <p:sldId id="280" r:id="rId12"/>
    <p:sldId id="261" r:id="rId13"/>
    <p:sldId id="264" r:id="rId14"/>
    <p:sldId id="281" r:id="rId15"/>
    <p:sldId id="283" r:id="rId16"/>
    <p:sldId id="267" r:id="rId17"/>
    <p:sldId id="286" r:id="rId18"/>
    <p:sldId id="287" r:id="rId19"/>
    <p:sldId id="288" r:id="rId20"/>
    <p:sldId id="289" r:id="rId21"/>
    <p:sldId id="268"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1" d="100"/>
          <a:sy n="51" d="100"/>
        </p:scale>
        <p:origin x="125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D1D3-0F42-A293-1FDA-EFC6F2B3C3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04626-6102-F841-B9D9-ADB8CDDA6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883418-3DCB-A6C4-2C2F-8B51FDDC2C83}"/>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5" name="Footer Placeholder 4">
            <a:extLst>
              <a:ext uri="{FF2B5EF4-FFF2-40B4-BE49-F238E27FC236}">
                <a16:creationId xmlns:a16="http://schemas.microsoft.com/office/drawing/2014/main" id="{DD07AC94-D2C4-3895-612B-7A62708DF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74F01-AB84-D972-6E00-F69C60271A54}"/>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132161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9D42-6A85-99A1-D875-E5B4885E8E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5B2B8B-C7C7-AA45-9347-BD74EDD00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F0A66-12AA-502E-3B30-BD7E86B8F377}"/>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5" name="Footer Placeholder 4">
            <a:extLst>
              <a:ext uri="{FF2B5EF4-FFF2-40B4-BE49-F238E27FC236}">
                <a16:creationId xmlns:a16="http://schemas.microsoft.com/office/drawing/2014/main" id="{4E3A9E46-3F20-D92A-413C-4EFE6DB76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37E1F-BCAF-A962-32BF-CF0A2C81CCF4}"/>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1051907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03D75-40EE-6A68-6EE6-D69F9AE62E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D35EAB-689E-708D-E399-52AA4EFE6C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35680-1756-7807-D578-4CAF49F074B5}"/>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5" name="Footer Placeholder 4">
            <a:extLst>
              <a:ext uri="{FF2B5EF4-FFF2-40B4-BE49-F238E27FC236}">
                <a16:creationId xmlns:a16="http://schemas.microsoft.com/office/drawing/2014/main" id="{18CDD5CB-59A1-05DE-CE8C-5F41115E0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CFD3E-B6B6-502E-B2C5-2438E89DD1FE}"/>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2354063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DC89-B332-8288-49A1-0D3E53C5D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1FD4E-6C7D-FE46-4E91-926A7027B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2363F-873E-A5DA-7122-242EF43A0031}"/>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5" name="Footer Placeholder 4">
            <a:extLst>
              <a:ext uri="{FF2B5EF4-FFF2-40B4-BE49-F238E27FC236}">
                <a16:creationId xmlns:a16="http://schemas.microsoft.com/office/drawing/2014/main" id="{499F6ADC-E18A-A74E-7433-09087A6F0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8ECC0-47AC-DE5A-248E-FEDEA07B0580}"/>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38740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AF92-5C96-59CF-D31A-E47977A6C2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AAF3EC-25DC-1118-6B72-22067ADA41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2C83F3-4890-26A9-174A-73A8DAF9AA2A}"/>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5" name="Footer Placeholder 4">
            <a:extLst>
              <a:ext uri="{FF2B5EF4-FFF2-40B4-BE49-F238E27FC236}">
                <a16:creationId xmlns:a16="http://schemas.microsoft.com/office/drawing/2014/main" id="{DC054E4F-53CA-B4A4-BA34-C970CA908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CA98F-159B-385C-1CFC-949E53BBDAE2}"/>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239044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D51E-05FD-CC32-7D28-7FADD97B8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1002C-CBB5-00B2-A19C-D3380A7D28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C99DDB-5E25-DB6D-DCC4-98FEA53C0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9E5EB-FC21-9AAD-8B98-35E20C8D26AB}"/>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6" name="Footer Placeholder 5">
            <a:extLst>
              <a:ext uri="{FF2B5EF4-FFF2-40B4-BE49-F238E27FC236}">
                <a16:creationId xmlns:a16="http://schemas.microsoft.com/office/drawing/2014/main" id="{6D70246C-EE0D-2DF9-A60E-3B4F3C720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B25E5-8727-3A1D-DA80-B5D1FF89260B}"/>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294542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E4F0E-5366-48D8-9B51-95FD945FBE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A44BFF-51B3-FCAD-1113-B75C16054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C7D643-472B-9E77-DD47-2AD15064BC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1DF160-B200-6088-1C60-C945E7AFE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F09A8C-55E4-F0E3-F590-DD164485C2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FC8A99-D841-B086-EC7E-6738E2028E6E}"/>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8" name="Footer Placeholder 7">
            <a:extLst>
              <a:ext uri="{FF2B5EF4-FFF2-40B4-BE49-F238E27FC236}">
                <a16:creationId xmlns:a16="http://schemas.microsoft.com/office/drawing/2014/main" id="{9A17D618-3FC4-019B-CB6B-56106E6248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6BD954-AAFE-9738-9C1B-15C9FB1ECD96}"/>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85903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42E5-AEC4-1491-5044-82CE373C18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9823A4-5C3A-622A-F42F-0C6D3EBA72FE}"/>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4" name="Footer Placeholder 3">
            <a:extLst>
              <a:ext uri="{FF2B5EF4-FFF2-40B4-BE49-F238E27FC236}">
                <a16:creationId xmlns:a16="http://schemas.microsoft.com/office/drawing/2014/main" id="{7776BF70-F963-441C-6C43-F049D54030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99BA2-0DB6-B231-042A-53F0A87C017E}"/>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67251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6E36E3-8DC6-AB81-E67B-4252030FCF46}"/>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3" name="Footer Placeholder 2">
            <a:extLst>
              <a:ext uri="{FF2B5EF4-FFF2-40B4-BE49-F238E27FC236}">
                <a16:creationId xmlns:a16="http://schemas.microsoft.com/office/drawing/2014/main" id="{DB8D579D-35DA-4752-CBBE-A9B120E59A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1026B9-2E8C-E438-9C0D-95E143BC1FE1}"/>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105644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C23F-C72F-DD29-CDD7-E01475538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017482-2B0A-D553-6003-B4283E2D6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ADC18A-EB4E-0317-598D-3DBA45FA2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87A70-1DB4-D38A-DAD1-94BAE1438413}"/>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6" name="Footer Placeholder 5">
            <a:extLst>
              <a:ext uri="{FF2B5EF4-FFF2-40B4-BE49-F238E27FC236}">
                <a16:creationId xmlns:a16="http://schemas.microsoft.com/office/drawing/2014/main" id="{E061F1E8-CA2C-87D3-9DC2-731F2783E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C3949-FFC9-EC90-1D48-5C918F5BF16A}"/>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3559467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E1E2-B7AD-53D6-A54A-1FE5DE1A2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355006-A281-4193-8D0E-B066C0FFD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4CB3E5-F1A4-0228-B2C4-CFC887393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E7693-ABC0-9324-5AE7-51F228A87A7E}"/>
              </a:ext>
            </a:extLst>
          </p:cNvPr>
          <p:cNvSpPr>
            <a:spLocks noGrp="1"/>
          </p:cNvSpPr>
          <p:nvPr>
            <p:ph type="dt" sz="half" idx="10"/>
          </p:nvPr>
        </p:nvSpPr>
        <p:spPr/>
        <p:txBody>
          <a:bodyPr/>
          <a:lstStyle/>
          <a:p>
            <a:fld id="{8208AC20-A526-4C23-B074-7B36D5BBE1FE}" type="datetimeFigureOut">
              <a:rPr lang="en-US" smtClean="0"/>
              <a:t>2/28/2025</a:t>
            </a:fld>
            <a:endParaRPr lang="en-US"/>
          </a:p>
        </p:txBody>
      </p:sp>
      <p:sp>
        <p:nvSpPr>
          <p:cNvPr id="6" name="Footer Placeholder 5">
            <a:extLst>
              <a:ext uri="{FF2B5EF4-FFF2-40B4-BE49-F238E27FC236}">
                <a16:creationId xmlns:a16="http://schemas.microsoft.com/office/drawing/2014/main" id="{F01CA6B9-A67F-8AA6-C482-A6F2E6220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022DA-0FF4-CE7D-2CAD-E4C3112447CD}"/>
              </a:ext>
            </a:extLst>
          </p:cNvPr>
          <p:cNvSpPr>
            <a:spLocks noGrp="1"/>
          </p:cNvSpPr>
          <p:nvPr>
            <p:ph type="sldNum" sz="quarter" idx="12"/>
          </p:nvPr>
        </p:nvSpPr>
        <p:spPr/>
        <p:txBody>
          <a:bodyPr/>
          <a:lstStyle/>
          <a:p>
            <a:fld id="{C8167A4D-37F7-43DB-8CB6-F510721E26F7}" type="slidenum">
              <a:rPr lang="en-US" smtClean="0"/>
              <a:t>‹#›</a:t>
            </a:fld>
            <a:endParaRPr lang="en-US"/>
          </a:p>
        </p:txBody>
      </p:sp>
    </p:spTree>
    <p:extLst>
      <p:ext uri="{BB962C8B-B14F-4D97-AF65-F5344CB8AC3E}">
        <p14:creationId xmlns:p14="http://schemas.microsoft.com/office/powerpoint/2010/main" val="456304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CE2F65-2998-B163-FFE3-2C3CCB78D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63C3E1-C594-DEB7-7C3C-AFC0CF289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32905-14C7-85D2-C286-820B58311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08AC20-A526-4C23-B074-7B36D5BBE1FE}" type="datetimeFigureOut">
              <a:rPr lang="en-US" smtClean="0"/>
              <a:t>2/28/2025</a:t>
            </a:fld>
            <a:endParaRPr lang="en-US"/>
          </a:p>
        </p:txBody>
      </p:sp>
      <p:sp>
        <p:nvSpPr>
          <p:cNvPr id="5" name="Footer Placeholder 4">
            <a:extLst>
              <a:ext uri="{FF2B5EF4-FFF2-40B4-BE49-F238E27FC236}">
                <a16:creationId xmlns:a16="http://schemas.microsoft.com/office/drawing/2014/main" id="{094C2AFF-0C82-ABF4-8CAC-419D16465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67BD4C-F438-7C6B-FC40-8B39D1C8D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167A4D-37F7-43DB-8CB6-F510721E26F7}" type="slidenum">
              <a:rPr lang="en-US" smtClean="0"/>
              <a:t>‹#›</a:t>
            </a:fld>
            <a:endParaRPr lang="en-US"/>
          </a:p>
        </p:txBody>
      </p:sp>
    </p:spTree>
    <p:extLst>
      <p:ext uri="{BB962C8B-B14F-4D97-AF65-F5344CB8AC3E}">
        <p14:creationId xmlns:p14="http://schemas.microsoft.com/office/powerpoint/2010/main" val="40743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7461-7650-EE2B-AC4C-12BBCB8F45AF}"/>
              </a:ext>
            </a:extLst>
          </p:cNvPr>
          <p:cNvSpPr>
            <a:spLocks noGrp="1"/>
          </p:cNvSpPr>
          <p:nvPr>
            <p:ph type="ctrTitle"/>
          </p:nvPr>
        </p:nvSpPr>
        <p:spPr>
          <a:xfrm>
            <a:off x="359079" y="677333"/>
            <a:ext cx="11473841" cy="1537454"/>
          </a:xfrm>
          <a:noFill/>
        </p:spPr>
        <p:txBody>
          <a:bodyPr>
            <a:normAutofit/>
          </a:bodyPr>
          <a:lstStyle/>
          <a:p>
            <a:r>
              <a:rPr lang="en-US" sz="4000" dirty="0"/>
              <a:t>Impact of COVID-19 on Work Habit, Stress Level</a:t>
            </a:r>
            <a:br>
              <a:rPr lang="en-US" dirty="0"/>
            </a:br>
            <a:r>
              <a:rPr lang="en-US" sz="3100" dirty="0"/>
              <a:t>A Statistical Analysis</a:t>
            </a:r>
          </a:p>
        </p:txBody>
      </p:sp>
      <p:sp>
        <p:nvSpPr>
          <p:cNvPr id="3" name="Subtitle 2">
            <a:extLst>
              <a:ext uri="{FF2B5EF4-FFF2-40B4-BE49-F238E27FC236}">
                <a16:creationId xmlns:a16="http://schemas.microsoft.com/office/drawing/2014/main" id="{DD8AE739-1223-5443-EC31-382125B09D6D}"/>
              </a:ext>
            </a:extLst>
          </p:cNvPr>
          <p:cNvSpPr>
            <a:spLocks noGrp="1"/>
          </p:cNvSpPr>
          <p:nvPr>
            <p:ph type="subTitle" idx="1"/>
          </p:nvPr>
        </p:nvSpPr>
        <p:spPr>
          <a:xfrm>
            <a:off x="1408590" y="3659332"/>
            <a:ext cx="9144000" cy="2421872"/>
          </a:xfrm>
        </p:spPr>
        <p:txBody>
          <a:bodyPr>
            <a:noAutofit/>
          </a:bodyPr>
          <a:lstStyle/>
          <a:p>
            <a:r>
              <a:rPr lang="en-US" sz="1600" dirty="0">
                <a:latin typeface="Arial" panose="020B0604020202020204" pitchFamily="34" charset="0"/>
                <a:cs typeface="Arial" panose="020B0604020202020204" pitchFamily="34" charset="0"/>
              </a:rPr>
              <a:t>Name: Jyoti Dave</a:t>
            </a:r>
            <a:endParaRPr lang="en-US" sz="1600" b="0" i="0" u="none" strike="noStrike" baseline="0" dirty="0">
              <a:solidFill>
                <a:srgbClr val="000000"/>
              </a:solidFill>
              <a:latin typeface="Arial" panose="020B0604020202020204" pitchFamily="34" charset="0"/>
              <a:cs typeface="Arial" panose="020B0604020202020204" pitchFamily="34" charset="0"/>
            </a:endParaRPr>
          </a:p>
          <a:p>
            <a:r>
              <a:rPr lang="en-US" sz="1600" b="0" i="0" u="none" strike="noStrike" baseline="0" dirty="0">
                <a:solidFill>
                  <a:srgbClr val="212121"/>
                </a:solidFill>
                <a:latin typeface="Arial" panose="020B0604020202020204" pitchFamily="34" charset="0"/>
                <a:cs typeface="Arial" panose="020B0604020202020204" pitchFamily="34" charset="0"/>
              </a:rPr>
              <a:t>Master Of Science, Data Science </a:t>
            </a:r>
            <a:endParaRPr lang="en-US" sz="1600" b="0" i="0" u="none" strike="noStrike" baseline="0" dirty="0">
              <a:solidFill>
                <a:srgbClr val="000000"/>
              </a:solidFill>
              <a:latin typeface="Arial" panose="020B0604020202020204" pitchFamily="34" charset="0"/>
              <a:cs typeface="Arial" panose="020B0604020202020204" pitchFamily="34" charset="0"/>
            </a:endParaRPr>
          </a:p>
          <a:p>
            <a:r>
              <a:rPr lang="en-US" sz="1600" b="0" i="0" u="none" strike="noStrike" baseline="0" dirty="0">
                <a:solidFill>
                  <a:srgbClr val="212121"/>
                </a:solidFill>
                <a:latin typeface="Arial" panose="020B0604020202020204" pitchFamily="34" charset="0"/>
                <a:cs typeface="Arial" panose="020B0604020202020204" pitchFamily="34" charset="0"/>
              </a:rPr>
              <a:t>Bellevue University </a:t>
            </a:r>
          </a:p>
          <a:p>
            <a:r>
              <a:rPr lang="en-US" sz="1600" b="0" i="0" u="none" strike="noStrike" baseline="0" dirty="0">
                <a:solidFill>
                  <a:srgbClr val="212121"/>
                </a:solidFill>
                <a:latin typeface="Arial" panose="020B0604020202020204" pitchFamily="34" charset="0"/>
                <a:cs typeface="Arial" panose="020B0604020202020204" pitchFamily="34" charset="0"/>
              </a:rPr>
              <a:t>DSC530 </a:t>
            </a:r>
            <a:r>
              <a:rPr lang="en-US" sz="1600" dirty="0">
                <a:solidFill>
                  <a:srgbClr val="212121"/>
                </a:solidFill>
                <a:latin typeface="Arial" panose="020B0604020202020204" pitchFamily="34" charset="0"/>
                <a:cs typeface="Arial" panose="020B0604020202020204" pitchFamily="34" charset="0"/>
              </a:rPr>
              <a:t>Data Exploration and Analysis</a:t>
            </a:r>
          </a:p>
          <a:p>
            <a:r>
              <a:rPr lang="en-US" sz="1600" b="0" i="0" u="none" strike="noStrike" baseline="0" dirty="0">
                <a:solidFill>
                  <a:srgbClr val="212121"/>
                </a:solidFill>
                <a:latin typeface="Arial" panose="020B0604020202020204" pitchFamily="34" charset="0"/>
                <a:cs typeface="Arial" panose="020B0604020202020204" pitchFamily="34" charset="0"/>
              </a:rPr>
              <a:t>Prof. Matthew Metzger</a:t>
            </a:r>
            <a:endParaRPr lang="en-US" sz="1600" b="0" i="0" u="none" strike="noStrike" baseline="0" dirty="0">
              <a:solidFill>
                <a:srgbClr val="000000"/>
              </a:solidFill>
              <a:latin typeface="Arial" panose="020B0604020202020204" pitchFamily="34" charset="0"/>
              <a:cs typeface="Arial" panose="020B0604020202020204" pitchFamily="34" charset="0"/>
            </a:endParaRPr>
          </a:p>
          <a:p>
            <a:r>
              <a:rPr lang="en-US" sz="1600" b="0" i="0" u="none" strike="noStrike" baseline="0" dirty="0">
                <a:solidFill>
                  <a:srgbClr val="212121"/>
                </a:solidFill>
                <a:latin typeface="Arial" panose="020B0604020202020204" pitchFamily="34" charset="0"/>
                <a:cs typeface="Arial" panose="020B0604020202020204" pitchFamily="34" charset="0"/>
              </a:rPr>
              <a:t>Feb 28, 2025</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99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9A6DC-3B12-020C-8AE3-E60AA5B1987E}"/>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BBA3E1DD-E8CF-2E6B-E401-063B144A5C3A}"/>
              </a:ext>
            </a:extLst>
          </p:cNvPr>
          <p:cNvSpPr>
            <a:spLocks noGrp="1" noChangeArrowheads="1"/>
          </p:cNvSpPr>
          <p:nvPr>
            <p:ph idx="1"/>
          </p:nvPr>
        </p:nvSpPr>
        <p:spPr bwMode="auto">
          <a:xfrm>
            <a:off x="356044" y="246518"/>
            <a:ext cx="9660467" cy="120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buNone/>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Compare the distribution of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Hours Worked Per Day</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under two different scenarios:</a:t>
            </a:r>
          </a:p>
          <a:p>
            <a:pPr algn="l"/>
            <a:r>
              <a:rPr lang="en-US" sz="1400" b="0" i="0" dirty="0">
                <a:effectLst/>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Sector-based</a:t>
            </a:r>
            <a:r>
              <a:rPr lang="en-US" sz="1400" b="0" i="0" dirty="0">
                <a:effectLst/>
                <a:latin typeface="Arial" panose="020B0604020202020204" pitchFamily="34" charset="0"/>
                <a:cs typeface="Arial" panose="020B0604020202020204" pitchFamily="34" charset="0"/>
              </a:rPr>
              <a:t> PMF (IT vs. Retail) → How do work hours vary by sector?</a:t>
            </a:r>
          </a:p>
          <a:p>
            <a:pPr algn="l"/>
            <a:r>
              <a:rPr lang="en-US" sz="1400" b="0" i="0" dirty="0">
                <a:effectLst/>
                <a:latin typeface="Arial" panose="020B0604020202020204" pitchFamily="34" charset="0"/>
                <a:cs typeface="Arial" panose="020B0604020202020204" pitchFamily="34" charset="0"/>
              </a:rPr>
              <a:t>✅ Productivity change impact on work hours → Do employees with higher productivity work more or fewer hours?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DA3699D2-B26A-A6DD-439A-179E247C7C9A}"/>
              </a:ext>
            </a:extLst>
          </p:cNvPr>
          <p:cNvSpPr txBox="1">
            <a:spLocks noChangeArrowheads="1"/>
          </p:cNvSpPr>
          <p:nvPr/>
        </p:nvSpPr>
        <p:spPr bwMode="auto">
          <a:xfrm>
            <a:off x="8289310" y="1768980"/>
            <a:ext cx="3454401" cy="1900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600" dirty="0">
                <a:latin typeface="Arial" panose="020B0604020202020204" pitchFamily="34" charset="0"/>
              </a:rPr>
              <a:t>Interpretation:</a:t>
            </a:r>
          </a:p>
          <a:p>
            <a:r>
              <a:rPr lang="en-US" sz="1600" b="0" i="0" dirty="0">
                <a:effectLst/>
                <a:latin typeface="Arial" panose="020B0604020202020204" pitchFamily="34" charset="0"/>
                <a:cs typeface="Arial" panose="020B0604020202020204" pitchFamily="34" charset="0"/>
              </a:rPr>
              <a:t>IT employees have more variation in work hours, it suggests flexible work schedules.</a:t>
            </a:r>
          </a:p>
          <a:p>
            <a:r>
              <a:rPr lang="en-US" sz="1600" b="0" i="0" dirty="0">
                <a:effectLst/>
                <a:latin typeface="Arial" panose="020B0604020202020204" pitchFamily="34" charset="0"/>
                <a:cs typeface="Arial" panose="020B0604020202020204" pitchFamily="34" charset="0"/>
              </a:rPr>
              <a:t>Retail employees have a more uniform distribution, it reflects fixed shifts.</a:t>
            </a:r>
            <a:endParaRPr lang="en-US" altLang="en-US"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021617C-9A8E-2195-A3F2-1088BE594F78}"/>
              </a:ext>
            </a:extLst>
          </p:cNvPr>
          <p:cNvPicPr>
            <a:picLocks noChangeAspect="1"/>
          </p:cNvPicPr>
          <p:nvPr/>
        </p:nvPicPr>
        <p:blipFill>
          <a:blip r:embed="rId2"/>
          <a:stretch>
            <a:fillRect/>
          </a:stretch>
        </p:blipFill>
        <p:spPr>
          <a:xfrm>
            <a:off x="143934" y="1545057"/>
            <a:ext cx="7998035" cy="3966744"/>
          </a:xfrm>
          <a:prstGeom prst="rect">
            <a:avLst/>
          </a:prstGeom>
        </p:spPr>
      </p:pic>
    </p:spTree>
    <p:extLst>
      <p:ext uri="{BB962C8B-B14F-4D97-AF65-F5344CB8AC3E}">
        <p14:creationId xmlns:p14="http://schemas.microsoft.com/office/powerpoint/2010/main" val="274776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D8E7C-7723-0494-5A2E-926B43AC130E}"/>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0AC746AC-476E-F0E1-0E7F-F67E4A3F1874}"/>
              </a:ext>
            </a:extLst>
          </p:cNvPr>
          <p:cNvSpPr>
            <a:spLocks noGrp="1" noChangeArrowheads="1"/>
          </p:cNvSpPr>
          <p:nvPr>
            <p:ph idx="1"/>
          </p:nvPr>
        </p:nvSpPr>
        <p:spPr bwMode="auto">
          <a:xfrm>
            <a:off x="356044" y="385018"/>
            <a:ext cx="9660467" cy="930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buNone/>
            </a:pPr>
            <a:r>
              <a:rPr lang="en-US" sz="1400" b="0" i="0" dirty="0">
                <a:effectLst/>
                <a:latin typeface="Arial" panose="020B0604020202020204" pitchFamily="34" charset="0"/>
                <a:cs typeface="Arial" panose="020B0604020202020204" pitchFamily="34" charset="0"/>
              </a:rPr>
              <a:t>Compute PMF by Productivity Change</a:t>
            </a:r>
            <a:r>
              <a:rPr lang="en-US" sz="1400" dirty="0">
                <a:latin typeface="Arial" panose="020B0604020202020204" pitchFamily="34" charset="0"/>
                <a:cs typeface="Arial" panose="020B0604020202020204" pitchFamily="34" charset="0"/>
              </a:rPr>
              <a:t>:</a:t>
            </a:r>
          </a:p>
          <a:p>
            <a:pPr algn="l"/>
            <a:r>
              <a:rPr lang="en-US" sz="1400" b="0" i="0" dirty="0">
                <a:effectLst/>
                <a:latin typeface="Arial" panose="020B0604020202020204" pitchFamily="34" charset="0"/>
                <a:cs typeface="Arial" panose="020B0604020202020204" pitchFamily="34" charset="0"/>
              </a:rPr>
              <a:t>✔️ Increased Productivity (Productivity_Change = 1) </a:t>
            </a:r>
          </a:p>
          <a:p>
            <a:pPr algn="l"/>
            <a:r>
              <a:rPr lang="en-US" sz="1400" b="0" i="0" dirty="0">
                <a:effectLst/>
                <a:latin typeface="Arial" panose="020B0604020202020204" pitchFamily="34" charset="0"/>
                <a:cs typeface="Arial" panose="020B0604020202020204" pitchFamily="34" charset="0"/>
              </a:rPr>
              <a:t>❌ No Increase in Productivity (Productivity_Change = 0)</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2">
            <a:extLst>
              <a:ext uri="{FF2B5EF4-FFF2-40B4-BE49-F238E27FC236}">
                <a16:creationId xmlns:a16="http://schemas.microsoft.com/office/drawing/2014/main" id="{F2657E5C-C66B-B9AD-02E0-FF3F5F567162}"/>
              </a:ext>
            </a:extLst>
          </p:cNvPr>
          <p:cNvSpPr txBox="1">
            <a:spLocks noChangeArrowheads="1"/>
          </p:cNvSpPr>
          <p:nvPr/>
        </p:nvSpPr>
        <p:spPr bwMode="auto">
          <a:xfrm>
            <a:off x="8289310" y="1523448"/>
            <a:ext cx="3454401" cy="1900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600" dirty="0">
                <a:latin typeface="Arial" panose="020B0604020202020204" pitchFamily="34" charset="0"/>
              </a:rPr>
              <a:t>Interpretation:</a:t>
            </a:r>
          </a:p>
          <a:p>
            <a:pPr algn="l"/>
            <a:r>
              <a:rPr lang="en-US" sz="1600" b="0" i="0" dirty="0">
                <a:effectLst/>
                <a:latin typeface="Arial" panose="020B0604020202020204" pitchFamily="34" charset="0"/>
                <a:cs typeface="Arial" panose="020B0604020202020204" pitchFamily="34" charset="0"/>
              </a:rPr>
              <a:t>Employees with higher productivity work fewer hours, it suggests better efficiency.</a:t>
            </a:r>
          </a:p>
          <a:p>
            <a:pPr algn="l"/>
            <a:r>
              <a:rPr lang="en-US" sz="1600" dirty="0">
                <a:latin typeface="Arial" panose="020B0604020202020204" pitchFamily="34" charset="0"/>
                <a:cs typeface="Arial" panose="020B0604020202020204" pitchFamily="34" charset="0"/>
              </a:rPr>
              <a:t>L</a:t>
            </a:r>
            <a:r>
              <a:rPr lang="en-US" sz="1600" b="0" i="0" dirty="0">
                <a:effectLst/>
                <a:latin typeface="Arial" panose="020B0604020202020204" pitchFamily="34" charset="0"/>
                <a:cs typeface="Arial" panose="020B0604020202020204" pitchFamily="34" charset="0"/>
              </a:rPr>
              <a:t>onger work hours correlate with higher productivity, it might indicate overworking for results.</a:t>
            </a:r>
          </a:p>
        </p:txBody>
      </p:sp>
      <p:pic>
        <p:nvPicPr>
          <p:cNvPr id="3" name="Picture 2">
            <a:extLst>
              <a:ext uri="{FF2B5EF4-FFF2-40B4-BE49-F238E27FC236}">
                <a16:creationId xmlns:a16="http://schemas.microsoft.com/office/drawing/2014/main" id="{4424F960-A7D7-2BD2-D3CD-1F3CCA326340}"/>
              </a:ext>
            </a:extLst>
          </p:cNvPr>
          <p:cNvPicPr>
            <a:picLocks noChangeAspect="1"/>
          </p:cNvPicPr>
          <p:nvPr/>
        </p:nvPicPr>
        <p:blipFill>
          <a:blip r:embed="rId2"/>
          <a:stretch>
            <a:fillRect/>
          </a:stretch>
        </p:blipFill>
        <p:spPr>
          <a:xfrm>
            <a:off x="104553" y="1458660"/>
            <a:ext cx="8180033" cy="4087007"/>
          </a:xfrm>
          <a:prstGeom prst="rect">
            <a:avLst/>
          </a:prstGeom>
        </p:spPr>
      </p:pic>
    </p:spTree>
    <p:extLst>
      <p:ext uri="{BB962C8B-B14F-4D97-AF65-F5344CB8AC3E}">
        <p14:creationId xmlns:p14="http://schemas.microsoft.com/office/powerpoint/2010/main" val="343113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0308-72E7-24DB-FAF0-13C8B08BABC0}"/>
              </a:ext>
            </a:extLst>
          </p:cNvPr>
          <p:cNvSpPr>
            <a:spLocks noGrp="1"/>
          </p:cNvSpPr>
          <p:nvPr>
            <p:ph type="title"/>
          </p:nvPr>
        </p:nvSpPr>
        <p:spPr>
          <a:xfrm>
            <a:off x="270933" y="0"/>
            <a:ext cx="10219267" cy="753533"/>
          </a:xfrm>
        </p:spPr>
        <p:txBody>
          <a:bodyPr>
            <a:normAutofit/>
          </a:bodyPr>
          <a:lstStyle/>
          <a:p>
            <a:r>
              <a:rPr lang="en-US" sz="2800" dirty="0"/>
              <a:t>Cumulative Distribution Function (CDF)</a:t>
            </a:r>
          </a:p>
        </p:txBody>
      </p:sp>
      <p:sp>
        <p:nvSpPr>
          <p:cNvPr id="3" name="Content Placeholder 2">
            <a:extLst>
              <a:ext uri="{FF2B5EF4-FFF2-40B4-BE49-F238E27FC236}">
                <a16:creationId xmlns:a16="http://schemas.microsoft.com/office/drawing/2014/main" id="{1EA18900-EFA0-3488-172D-1B78967E0A9F}"/>
              </a:ext>
            </a:extLst>
          </p:cNvPr>
          <p:cNvSpPr>
            <a:spLocks noGrp="1"/>
          </p:cNvSpPr>
          <p:nvPr>
            <p:ph idx="1"/>
          </p:nvPr>
        </p:nvSpPr>
        <p:spPr>
          <a:xfrm>
            <a:off x="6341533" y="251486"/>
            <a:ext cx="5850467" cy="5075502"/>
          </a:xfrm>
        </p:spPr>
        <p:txBody>
          <a:bodyPr>
            <a:normAutofit fontScale="25000" lnSpcReduction="20000"/>
          </a:bodyPr>
          <a:lstStyle/>
          <a:p>
            <a:pPr marL="0" indent="0" algn="l">
              <a:buNone/>
            </a:pPr>
            <a:r>
              <a:rPr lang="en-US" sz="6400" b="0" i="0" dirty="0">
                <a:effectLst/>
                <a:latin typeface="Arial" panose="020B0604020202020204" pitchFamily="34" charset="0"/>
                <a:cs typeface="Arial" panose="020B0604020202020204" pitchFamily="34" charset="0"/>
              </a:rPr>
              <a:t>Interpretation of the CDF:</a:t>
            </a:r>
          </a:p>
          <a:p>
            <a:pPr algn="l"/>
            <a:r>
              <a:rPr lang="en-US" sz="6400" b="0" i="0" dirty="0">
                <a:effectLst/>
                <a:latin typeface="Arial" panose="020B0604020202020204" pitchFamily="34" charset="0"/>
                <a:cs typeface="Arial" panose="020B0604020202020204" pitchFamily="34" charset="0"/>
              </a:rPr>
              <a:t>Skew:</a:t>
            </a:r>
          </a:p>
          <a:p>
            <a:pPr marL="0" indent="0" algn="l">
              <a:buNone/>
            </a:pPr>
            <a:r>
              <a:rPr lang="en-US" sz="6400" b="0" i="0" dirty="0">
                <a:effectLst/>
                <a:latin typeface="Arial" panose="020B0604020202020204" pitchFamily="34" charset="0"/>
                <a:cs typeface="Arial" panose="020B0604020202020204" pitchFamily="34" charset="0"/>
              </a:rPr>
              <a:t>   The CDF has a steep initial rise, this suggests that most employees work fewer hours per day. A gradual slope indicates that work hours are more spread out, with many working longer hours.</a:t>
            </a:r>
          </a:p>
          <a:p>
            <a:pPr algn="l"/>
            <a:r>
              <a:rPr lang="en-US" sz="6400" b="0" i="0" dirty="0">
                <a:effectLst/>
                <a:latin typeface="Arial" panose="020B0604020202020204" pitchFamily="34" charset="0"/>
                <a:cs typeface="Arial" panose="020B0604020202020204" pitchFamily="34" charset="0"/>
              </a:rPr>
              <a:t>Peak or Flattening:</a:t>
            </a:r>
          </a:p>
          <a:p>
            <a:pPr marL="0" indent="0" algn="l">
              <a:buNone/>
            </a:pPr>
            <a:r>
              <a:rPr lang="en-US" sz="6400" b="0" i="0" dirty="0">
                <a:effectLst/>
                <a:latin typeface="Arial" panose="020B0604020202020204" pitchFamily="34" charset="0"/>
                <a:cs typeface="Arial" panose="020B0604020202020204" pitchFamily="34" charset="0"/>
              </a:rPr>
              <a:t>The CDF levels off quickly, this means that most workers fall within a narrow range of hours (likely around the mean). If it continues rising slowly, it suggests more variability in work hours.</a:t>
            </a:r>
          </a:p>
          <a:p>
            <a:pPr marL="0" indent="0">
              <a:buNone/>
            </a:pPr>
            <a:endParaRPr lang="en-US" sz="6400" b="1" dirty="0">
              <a:latin typeface="Arial" panose="020B0604020202020204" pitchFamily="34" charset="0"/>
              <a:cs typeface="Arial" panose="020B0604020202020204" pitchFamily="34" charset="0"/>
            </a:endParaRPr>
          </a:p>
          <a:p>
            <a:pPr marL="0" indent="0" algn="l">
              <a:buNone/>
            </a:pPr>
            <a:r>
              <a:rPr lang="en-US" sz="6400" b="0" i="0" dirty="0">
                <a:effectLst/>
                <a:latin typeface="Arial" panose="020B0604020202020204" pitchFamily="34" charset="0"/>
                <a:cs typeface="Arial" panose="020B0604020202020204" pitchFamily="34" charset="0"/>
              </a:rPr>
              <a:t>What this </a:t>
            </a:r>
            <a:r>
              <a:rPr lang="en-US" sz="6400" dirty="0">
                <a:latin typeface="Arial" panose="020B0604020202020204" pitchFamily="34" charset="0"/>
                <a:cs typeface="Arial" panose="020B0604020202020204" pitchFamily="34" charset="0"/>
              </a:rPr>
              <a:t>t</a:t>
            </a:r>
            <a:r>
              <a:rPr lang="en-US" sz="6400" b="0" i="0" dirty="0">
                <a:effectLst/>
                <a:latin typeface="Arial" panose="020B0604020202020204" pitchFamily="34" charset="0"/>
                <a:cs typeface="Arial" panose="020B0604020202020204" pitchFamily="34" charset="0"/>
              </a:rPr>
              <a:t>ells </a:t>
            </a:r>
            <a:r>
              <a:rPr lang="en-US" sz="6400" dirty="0">
                <a:latin typeface="Arial" panose="020B0604020202020204" pitchFamily="34" charset="0"/>
                <a:cs typeface="Arial" panose="020B0604020202020204" pitchFamily="34" charset="0"/>
              </a:rPr>
              <a:t>u</a:t>
            </a:r>
            <a:r>
              <a:rPr lang="en-US" sz="6400" b="0" i="0" dirty="0">
                <a:effectLst/>
                <a:latin typeface="Arial" panose="020B0604020202020204" pitchFamily="34" charset="0"/>
                <a:cs typeface="Arial" panose="020B0604020202020204" pitchFamily="34" charset="0"/>
              </a:rPr>
              <a:t>s </a:t>
            </a:r>
            <a:r>
              <a:rPr lang="en-US" sz="6400" dirty="0">
                <a:latin typeface="Arial" panose="020B0604020202020204" pitchFamily="34" charset="0"/>
                <a:cs typeface="Arial" panose="020B0604020202020204" pitchFamily="34" charset="0"/>
              </a:rPr>
              <a:t>a</a:t>
            </a:r>
            <a:r>
              <a:rPr lang="en-US" sz="6400" b="0" i="0" dirty="0">
                <a:effectLst/>
                <a:latin typeface="Arial" panose="020B0604020202020204" pitchFamily="34" charset="0"/>
                <a:cs typeface="Arial" panose="020B0604020202020204" pitchFamily="34" charset="0"/>
              </a:rPr>
              <a:t>bout the dataset:</a:t>
            </a:r>
          </a:p>
          <a:p>
            <a:pPr marL="0" indent="0" algn="l">
              <a:buNone/>
            </a:pPr>
            <a:r>
              <a:rPr lang="en-US" sz="6400" b="0" i="0" dirty="0">
                <a:effectLst/>
                <a:latin typeface="Arial" panose="020B0604020202020204" pitchFamily="34" charset="0"/>
                <a:cs typeface="Arial" panose="020B0604020202020204" pitchFamily="34" charset="0"/>
              </a:rPr>
              <a:t>It helps answer questions like:</a:t>
            </a:r>
          </a:p>
          <a:p>
            <a:pPr algn="l"/>
            <a:r>
              <a:rPr lang="en-US" sz="6400" b="0" i="0" dirty="0">
                <a:effectLst/>
                <a:latin typeface="Arial" panose="020B0604020202020204" pitchFamily="34" charset="0"/>
                <a:cs typeface="Arial" panose="020B0604020202020204" pitchFamily="34" charset="0"/>
              </a:rPr>
              <a:t>"What is the typical workday length for most employees?" "Are there employees working extreme hours (either long or short)?"</a:t>
            </a:r>
          </a:p>
          <a:p>
            <a:pPr algn="l"/>
            <a:r>
              <a:rPr lang="en-US" sz="6400" b="0" i="0" dirty="0">
                <a:effectLst/>
                <a:latin typeface="Arial" panose="020B0604020202020204" pitchFamily="34" charset="0"/>
                <a:cs typeface="Arial" panose="020B0604020202020204" pitchFamily="34" charset="0"/>
              </a:rPr>
              <a:t>If the CDF shows a significant number of employees working longer hours (right-skewed), this could point to overwork or higher demands in certain sectors, which may impact productivity, stress, and overall health.</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a:buFont typeface="Arial" panose="020B0604020202020204" pitchFamily="34" charset="0"/>
              <a:buChar char="•"/>
            </a:pPr>
            <a:r>
              <a:rPr lang="en-US" dirty="0"/>
              <a:t>Discuss its relevance to answering the hypothesis.</a:t>
            </a:r>
          </a:p>
        </p:txBody>
      </p:sp>
      <p:pic>
        <p:nvPicPr>
          <p:cNvPr id="7" name="Picture 6">
            <a:extLst>
              <a:ext uri="{FF2B5EF4-FFF2-40B4-BE49-F238E27FC236}">
                <a16:creationId xmlns:a16="http://schemas.microsoft.com/office/drawing/2014/main" id="{4FA98151-894C-4581-26B9-1C5C178B72A8}"/>
              </a:ext>
            </a:extLst>
          </p:cNvPr>
          <p:cNvPicPr>
            <a:picLocks noChangeAspect="1"/>
          </p:cNvPicPr>
          <p:nvPr/>
        </p:nvPicPr>
        <p:blipFill>
          <a:blip r:embed="rId2"/>
          <a:stretch>
            <a:fillRect/>
          </a:stretch>
        </p:blipFill>
        <p:spPr>
          <a:xfrm>
            <a:off x="0" y="674159"/>
            <a:ext cx="6372260" cy="4150782"/>
          </a:xfrm>
          <a:prstGeom prst="rect">
            <a:avLst/>
          </a:prstGeom>
        </p:spPr>
      </p:pic>
    </p:spTree>
    <p:extLst>
      <p:ext uri="{BB962C8B-B14F-4D97-AF65-F5344CB8AC3E}">
        <p14:creationId xmlns:p14="http://schemas.microsoft.com/office/powerpoint/2010/main" val="1305992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872D-E4E0-A229-44CA-092341F5D17E}"/>
              </a:ext>
            </a:extLst>
          </p:cNvPr>
          <p:cNvSpPr>
            <a:spLocks noGrp="1"/>
          </p:cNvSpPr>
          <p:nvPr>
            <p:ph type="title"/>
          </p:nvPr>
        </p:nvSpPr>
        <p:spPr>
          <a:xfrm>
            <a:off x="381001" y="-114752"/>
            <a:ext cx="5257800" cy="852488"/>
          </a:xfrm>
        </p:spPr>
        <p:txBody>
          <a:bodyPr/>
          <a:lstStyle/>
          <a:p>
            <a:r>
              <a:rPr lang="en-US" dirty="0"/>
              <a:t>Analytical Distribution</a:t>
            </a:r>
          </a:p>
        </p:txBody>
      </p:sp>
      <p:sp>
        <p:nvSpPr>
          <p:cNvPr id="4" name="Rectangle 1">
            <a:extLst>
              <a:ext uri="{FF2B5EF4-FFF2-40B4-BE49-F238E27FC236}">
                <a16:creationId xmlns:a16="http://schemas.microsoft.com/office/drawing/2014/main" id="{48745FA8-AB10-5F10-0929-6B763EF59591}"/>
              </a:ext>
            </a:extLst>
          </p:cNvPr>
          <p:cNvSpPr>
            <a:spLocks noGrp="1" noChangeArrowheads="1"/>
          </p:cNvSpPr>
          <p:nvPr>
            <p:ph idx="1"/>
          </p:nvPr>
        </p:nvSpPr>
        <p:spPr bwMode="auto">
          <a:xfrm>
            <a:off x="554568" y="534578"/>
            <a:ext cx="4910667" cy="593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An analytical distribution is a probability distribution that fits a dataset. Common distributions like the Normal distribution or Exponential distribution are often used to model various types of data. </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Fit of the Distribution: </a:t>
            </a:r>
          </a:p>
          <a:p>
            <a:pPr marL="0" indent="0">
              <a:buNone/>
            </a:pPr>
            <a:r>
              <a:rPr lang="en-US" sz="1400" dirty="0">
                <a:latin typeface="Arial" panose="020B0604020202020204" pitchFamily="34" charset="0"/>
                <a:cs typeface="Arial" panose="020B0604020202020204" pitchFamily="34" charset="0"/>
              </a:rPr>
              <a:t>If the red curve (Normal distribution) aligns closely with the histogram, it indicates that the distribution of work hours approximates a Normal distribution.</a:t>
            </a:r>
          </a:p>
          <a:p>
            <a:pPr marL="0" indent="0">
              <a:buNone/>
            </a:pPr>
            <a:r>
              <a:rPr lang="en-US" sz="1400" dirty="0">
                <a:latin typeface="Arial" panose="020B0604020202020204" pitchFamily="34" charset="0"/>
                <a:cs typeface="Arial" panose="020B0604020202020204" pitchFamily="34" charset="0"/>
              </a:rPr>
              <a:t>Mean and Standard Deviation: The mean (μ) represents the center of the distribution, or the typical number of hours worked per day. </a:t>
            </a:r>
          </a:p>
          <a:p>
            <a:pPr marL="0" indent="0">
              <a:buNone/>
            </a:pPr>
            <a:r>
              <a:rPr lang="en-US" sz="1400" dirty="0">
                <a:latin typeface="Arial" panose="020B0604020202020204" pitchFamily="34" charset="0"/>
                <a:cs typeface="Arial" panose="020B0604020202020204" pitchFamily="34" charset="0"/>
              </a:rPr>
              <a:t>The standard deviation (σ) indicates the spread of work hours: </a:t>
            </a:r>
          </a:p>
          <a:p>
            <a:pPr marL="0" indent="0">
              <a:buNone/>
            </a:pPr>
            <a:r>
              <a:rPr lang="en-US" sz="1400" dirty="0">
                <a:latin typeface="Arial" panose="020B0604020202020204" pitchFamily="34" charset="0"/>
                <a:cs typeface="Arial" panose="020B0604020202020204" pitchFamily="34" charset="0"/>
              </a:rPr>
              <a:t>a small value suggests most employees work similar hours, while a large value shows greater variability.</a:t>
            </a:r>
          </a:p>
          <a:p>
            <a:pPr marL="0" indent="0">
              <a:buNone/>
            </a:pPr>
            <a:r>
              <a:rPr lang="en-US" sz="1400" dirty="0">
                <a:latin typeface="Arial" panose="020B0604020202020204" pitchFamily="34" charset="0"/>
                <a:cs typeface="Arial" panose="020B0604020202020204" pitchFamily="34" charset="0"/>
              </a:rPr>
              <a:t>Interpretation: If the distribution is normal: This implies that the variation in work hours is somewhat random, with most people working around the same number of hours, with a few extreme outliers.</a:t>
            </a:r>
          </a:p>
          <a:p>
            <a:pPr marL="0" indent="0">
              <a:buNone/>
            </a:pPr>
            <a:r>
              <a:rPr lang="en-US" sz="1400" dirty="0">
                <a:latin typeface="Arial" panose="020B0604020202020204" pitchFamily="34" charset="0"/>
                <a:cs typeface="Arial" panose="020B0604020202020204" pitchFamily="34" charset="0"/>
              </a:rPr>
              <a:t>If the distribution is skewed: For instance, if the histogram is right-skewed, most workers might be working fewer hours, but a small portion of workers might be working exceptionally long hours. In this case, a log-normal distribution might fit better.</a:t>
            </a:r>
          </a:p>
          <a:p>
            <a:pPr marL="0" indent="0">
              <a:buNone/>
            </a:pPr>
            <a:endParaRPr lang="en-US" sz="1200" dirty="0"/>
          </a:p>
        </p:txBody>
      </p:sp>
      <p:pic>
        <p:nvPicPr>
          <p:cNvPr id="5" name="Picture 4">
            <a:extLst>
              <a:ext uri="{FF2B5EF4-FFF2-40B4-BE49-F238E27FC236}">
                <a16:creationId xmlns:a16="http://schemas.microsoft.com/office/drawing/2014/main" id="{4DE82DEF-E48E-D9EA-85E6-F75D4B510520}"/>
              </a:ext>
            </a:extLst>
          </p:cNvPr>
          <p:cNvPicPr>
            <a:picLocks noChangeAspect="1"/>
          </p:cNvPicPr>
          <p:nvPr/>
        </p:nvPicPr>
        <p:blipFill>
          <a:blip r:embed="rId2"/>
          <a:stretch>
            <a:fillRect/>
          </a:stretch>
        </p:blipFill>
        <p:spPr>
          <a:xfrm>
            <a:off x="5465235" y="977433"/>
            <a:ext cx="6523542" cy="3967429"/>
          </a:xfrm>
          <a:prstGeom prst="rect">
            <a:avLst/>
          </a:prstGeom>
        </p:spPr>
      </p:pic>
    </p:spTree>
    <p:extLst>
      <p:ext uri="{BB962C8B-B14F-4D97-AF65-F5344CB8AC3E}">
        <p14:creationId xmlns:p14="http://schemas.microsoft.com/office/powerpoint/2010/main" val="1381868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04DB1-FF85-E9D7-9F8B-44FA54688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31D2D4-A19C-3B8D-6E45-5390F5D03E2E}"/>
              </a:ext>
            </a:extLst>
          </p:cNvPr>
          <p:cNvSpPr>
            <a:spLocks noGrp="1"/>
          </p:cNvSpPr>
          <p:nvPr>
            <p:ph type="title"/>
          </p:nvPr>
        </p:nvSpPr>
        <p:spPr>
          <a:xfrm>
            <a:off x="304803" y="-318456"/>
            <a:ext cx="10515600" cy="1325563"/>
          </a:xfrm>
        </p:spPr>
        <p:txBody>
          <a:bodyPr/>
          <a:lstStyle/>
          <a:p>
            <a:r>
              <a:rPr lang="en-US" dirty="0"/>
              <a:t>Correlation and Covariance</a:t>
            </a:r>
          </a:p>
        </p:txBody>
      </p:sp>
      <p:sp>
        <p:nvSpPr>
          <p:cNvPr id="3" name="Content Placeholder 2">
            <a:extLst>
              <a:ext uri="{FF2B5EF4-FFF2-40B4-BE49-F238E27FC236}">
                <a16:creationId xmlns:a16="http://schemas.microsoft.com/office/drawing/2014/main" id="{46518AFC-648B-84FE-3533-D2FCB67B2C84}"/>
              </a:ext>
            </a:extLst>
          </p:cNvPr>
          <p:cNvSpPr>
            <a:spLocks noGrp="1"/>
          </p:cNvSpPr>
          <p:nvPr>
            <p:ph idx="1"/>
          </p:nvPr>
        </p:nvSpPr>
        <p:spPr>
          <a:xfrm>
            <a:off x="6732200" y="344325"/>
            <a:ext cx="5154997" cy="5559325"/>
          </a:xfrm>
        </p:spPr>
        <p:txBody>
          <a:bodyPr>
            <a:noAutofit/>
          </a:bodyPr>
          <a:lstStyle/>
          <a:p>
            <a:pPr marL="0" indent="0">
              <a:buNone/>
            </a:pPr>
            <a:r>
              <a:rPr lang="en-US" sz="1600" dirty="0">
                <a:latin typeface="Arial" panose="020B0604020202020204" pitchFamily="34" charset="0"/>
                <a:cs typeface="Arial" panose="020B0604020202020204" pitchFamily="34" charset="0"/>
              </a:rPr>
              <a:t>Interpretation of Covariance &amp; Pearson’s Correlation</a:t>
            </a:r>
          </a:p>
          <a:p>
            <a:pPr marL="0" indent="0">
              <a:buNone/>
            </a:pPr>
            <a:r>
              <a:rPr lang="en-US" sz="1600" dirty="0">
                <a:latin typeface="Arial" panose="020B0604020202020204" pitchFamily="34" charset="0"/>
                <a:cs typeface="Arial" panose="020B0604020202020204" pitchFamily="34" charset="0"/>
              </a:rPr>
              <a:t>1. Covariance Interpretation (0.0208)</a:t>
            </a:r>
          </a:p>
          <a:p>
            <a:pPr marL="0" indent="0">
              <a:buNone/>
            </a:pPr>
            <a:r>
              <a:rPr lang="en-US" sz="1600" dirty="0">
                <a:latin typeface="Arial" panose="020B0604020202020204" pitchFamily="34" charset="0"/>
                <a:cs typeface="Arial" panose="020B0604020202020204" pitchFamily="34" charset="0"/>
              </a:rPr>
              <a:t>Covariance measures the direction of the relationship between two variables. A positive covariance (0.0208) suggests that when Hours_Worked_Per_Day increases, </a:t>
            </a:r>
            <a:r>
              <a:rPr lang="en-US" sz="1600" dirty="0" err="1">
                <a:latin typeface="Arial" panose="020B0604020202020204" pitchFamily="34" charset="0"/>
                <a:cs typeface="Arial" panose="020B0604020202020204" pitchFamily="34" charset="0"/>
              </a:rPr>
              <a:t>Meetings_Per_Day</a:t>
            </a:r>
            <a:r>
              <a:rPr lang="en-US" sz="1600" dirty="0">
                <a:latin typeface="Arial" panose="020B0604020202020204" pitchFamily="34" charset="0"/>
                <a:cs typeface="Arial" panose="020B0604020202020204" pitchFamily="34" charset="0"/>
              </a:rPr>
              <a:t> tends to increase slightly as </a:t>
            </a:r>
            <a:r>
              <a:rPr lang="en-US" sz="1600" dirty="0" err="1">
                <a:latin typeface="Arial" panose="020B0604020202020204" pitchFamily="34" charset="0"/>
                <a:cs typeface="Arial" panose="020B0604020202020204" pitchFamily="34" charset="0"/>
              </a:rPr>
              <a:t>well.However</a:t>
            </a:r>
            <a:r>
              <a:rPr lang="en-US" sz="1600" dirty="0">
                <a:latin typeface="Arial" panose="020B0604020202020204" pitchFamily="34" charset="0"/>
                <a:cs typeface="Arial" panose="020B0604020202020204" pitchFamily="34" charset="0"/>
              </a:rPr>
              <a:t>, the magnitude of 0.0208 is very small, meaning the relationship is weak.</a:t>
            </a:r>
          </a:p>
          <a:p>
            <a:pPr marL="0" indent="0">
              <a:buNone/>
            </a:pPr>
            <a:r>
              <a:rPr lang="en-US" sz="1600" dirty="0">
                <a:latin typeface="Arial" panose="020B0604020202020204" pitchFamily="34" charset="0"/>
                <a:cs typeface="Arial" panose="020B0604020202020204" pitchFamily="34" charset="0"/>
              </a:rPr>
              <a:t>2. Pearson’s Correlation Interpretation (0.0069)</a:t>
            </a:r>
          </a:p>
          <a:p>
            <a:pPr marL="0" indent="0">
              <a:buNone/>
            </a:pPr>
            <a:r>
              <a:rPr lang="en-US" sz="1600" dirty="0">
                <a:latin typeface="Arial" panose="020B0604020202020204" pitchFamily="34" charset="0"/>
                <a:cs typeface="Arial" panose="020B0604020202020204" pitchFamily="34" charset="0"/>
              </a:rPr>
              <a:t>Pearson’s correlation standardizes covariance, making it easier to interpret. A correlation of 0.0069 is extremely close to zero, meaning there is almost no linear relationship between Hours_Worked_Per_Day and </a:t>
            </a:r>
            <a:r>
              <a:rPr lang="en-US" sz="1600" dirty="0" err="1">
                <a:latin typeface="Arial" panose="020B0604020202020204" pitchFamily="34" charset="0"/>
                <a:cs typeface="Arial" panose="020B0604020202020204" pitchFamily="34" charset="0"/>
              </a:rPr>
              <a:t>Meetings_Per_Day.Even</a:t>
            </a:r>
            <a:r>
              <a:rPr lang="en-US" sz="1600" dirty="0">
                <a:latin typeface="Arial" panose="020B0604020202020204" pitchFamily="34" charset="0"/>
                <a:cs typeface="Arial" panose="020B0604020202020204" pitchFamily="34" charset="0"/>
              </a:rPr>
              <a:t> though covariance is positive, the correlation tells us that the relationship is not meaningful.</a:t>
            </a:r>
          </a:p>
          <a:p>
            <a:pPr marL="0" indent="0">
              <a:buNone/>
            </a:pPr>
            <a:r>
              <a:rPr lang="en-US" sz="1600" dirty="0">
                <a:latin typeface="Arial" panose="020B0604020202020204" pitchFamily="34" charset="0"/>
                <a:cs typeface="Arial" panose="020B0604020202020204" pitchFamily="34" charset="0"/>
              </a:rPr>
              <a:t>Key Takeaways:</a:t>
            </a:r>
          </a:p>
          <a:p>
            <a:pPr marL="0" indent="0">
              <a:buNone/>
            </a:pPr>
            <a:r>
              <a:rPr lang="en-US" sz="1600" dirty="0">
                <a:latin typeface="Arial" panose="020B0604020202020204" pitchFamily="34" charset="0"/>
                <a:cs typeface="Arial" panose="020B0604020202020204" pitchFamily="34" charset="0"/>
              </a:rPr>
              <a:t>✔ Hours_Worked_Per_Day and </a:t>
            </a:r>
            <a:r>
              <a:rPr lang="en-US" sz="1600" dirty="0" err="1">
                <a:latin typeface="Arial" panose="020B0604020202020204" pitchFamily="34" charset="0"/>
                <a:cs typeface="Arial" panose="020B0604020202020204" pitchFamily="34" charset="0"/>
              </a:rPr>
              <a:t>Meetings_Per_Day</a:t>
            </a:r>
            <a:r>
              <a:rPr lang="en-US" sz="1600" dirty="0">
                <a:latin typeface="Arial" panose="020B0604020202020204" pitchFamily="34" charset="0"/>
                <a:cs typeface="Arial" panose="020B0604020202020204" pitchFamily="34" charset="0"/>
              </a:rPr>
              <a:t> are almost uncorrelated.</a:t>
            </a:r>
          </a:p>
          <a:p>
            <a:pPr marL="0" indent="0">
              <a:buNone/>
            </a:pPr>
            <a:r>
              <a:rPr lang="en-US" sz="1600" dirty="0">
                <a:latin typeface="Arial" panose="020B0604020202020204" pitchFamily="34" charset="0"/>
                <a:cs typeface="Arial" panose="020B0604020202020204" pitchFamily="34" charset="0"/>
              </a:rPr>
              <a:t>✔ No strong evidence that working more hours increases the number of meetings.</a:t>
            </a:r>
          </a:p>
          <a:p>
            <a:pPr marL="0" indent="0">
              <a:buNone/>
            </a:pPr>
            <a:r>
              <a:rPr lang="en-US" sz="1600" dirty="0">
                <a:latin typeface="Arial" panose="020B0604020202020204" pitchFamily="34" charset="0"/>
                <a:cs typeface="Arial" panose="020B0604020202020204" pitchFamily="34" charset="0"/>
              </a:rPr>
              <a:t>✔ The relationship could be non-linear or affected by other factors (e.g., job role, sector, remote work status, etc.).</a:t>
            </a:r>
          </a:p>
        </p:txBody>
      </p:sp>
      <p:pic>
        <p:nvPicPr>
          <p:cNvPr id="7" name="Picture 6">
            <a:extLst>
              <a:ext uri="{FF2B5EF4-FFF2-40B4-BE49-F238E27FC236}">
                <a16:creationId xmlns:a16="http://schemas.microsoft.com/office/drawing/2014/main" id="{843F143E-94A5-A552-431D-E973BF7E0BA1}"/>
              </a:ext>
            </a:extLst>
          </p:cNvPr>
          <p:cNvPicPr>
            <a:picLocks noChangeAspect="1"/>
          </p:cNvPicPr>
          <p:nvPr/>
        </p:nvPicPr>
        <p:blipFill>
          <a:blip r:embed="rId2"/>
          <a:stretch>
            <a:fillRect/>
          </a:stretch>
        </p:blipFill>
        <p:spPr>
          <a:xfrm>
            <a:off x="304803" y="887767"/>
            <a:ext cx="5865005" cy="3603732"/>
          </a:xfrm>
          <a:prstGeom prst="rect">
            <a:avLst/>
          </a:prstGeom>
        </p:spPr>
      </p:pic>
    </p:spTree>
    <p:extLst>
      <p:ext uri="{BB962C8B-B14F-4D97-AF65-F5344CB8AC3E}">
        <p14:creationId xmlns:p14="http://schemas.microsoft.com/office/powerpoint/2010/main" val="775814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3BA66-7EDD-7392-C6A7-D8E979A9D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6DB812-D185-0BC1-CD10-CCD5E61A66DE}"/>
              </a:ext>
            </a:extLst>
          </p:cNvPr>
          <p:cNvSpPr>
            <a:spLocks noGrp="1"/>
          </p:cNvSpPr>
          <p:nvPr>
            <p:ph type="title"/>
          </p:nvPr>
        </p:nvSpPr>
        <p:spPr>
          <a:xfrm>
            <a:off x="440265" y="-244475"/>
            <a:ext cx="10515600" cy="1325563"/>
          </a:xfrm>
        </p:spPr>
        <p:txBody>
          <a:bodyPr/>
          <a:lstStyle/>
          <a:p>
            <a:r>
              <a:rPr lang="en-US" dirty="0"/>
              <a:t>Correlation and Covariance</a:t>
            </a:r>
          </a:p>
        </p:txBody>
      </p:sp>
      <p:sp>
        <p:nvSpPr>
          <p:cNvPr id="3" name="Content Placeholder 2">
            <a:extLst>
              <a:ext uri="{FF2B5EF4-FFF2-40B4-BE49-F238E27FC236}">
                <a16:creationId xmlns:a16="http://schemas.microsoft.com/office/drawing/2014/main" id="{89F46BD2-2E76-31BE-EC0F-DAC1A139C230}"/>
              </a:ext>
            </a:extLst>
          </p:cNvPr>
          <p:cNvSpPr>
            <a:spLocks noGrp="1"/>
          </p:cNvSpPr>
          <p:nvPr>
            <p:ph idx="1"/>
          </p:nvPr>
        </p:nvSpPr>
        <p:spPr>
          <a:xfrm>
            <a:off x="6096000" y="625951"/>
            <a:ext cx="5622439" cy="6308249"/>
          </a:xfrm>
        </p:spPr>
        <p:txBody>
          <a:bodyPr>
            <a:noAutofit/>
          </a:bodyPr>
          <a:lstStyle/>
          <a:p>
            <a:pPr marL="0" indent="0">
              <a:buNone/>
            </a:pPr>
            <a:r>
              <a:rPr lang="en-US" sz="1400" dirty="0">
                <a:latin typeface="Arial" panose="020B0604020202020204" pitchFamily="34" charset="0"/>
                <a:cs typeface="Arial" panose="020B0604020202020204" pitchFamily="34" charset="0"/>
              </a:rPr>
              <a:t>The covariance and Pearson’s correlation calculated between Hours Worked Per Day and Productivity Change are both quite low, suggesting that there is a very weak linear relationship between the two variables. </a:t>
            </a:r>
          </a:p>
          <a:p>
            <a:pPr marL="0" indent="0">
              <a:buNone/>
            </a:pPr>
            <a:r>
              <a:rPr lang="en-US" sz="1400" dirty="0">
                <a:latin typeface="Arial" panose="020B0604020202020204" pitchFamily="34" charset="0"/>
                <a:cs typeface="Arial" panose="020B0604020202020204" pitchFamily="34" charset="0"/>
              </a:rPr>
              <a:t>Here’s an interpretation of the results:</a:t>
            </a:r>
          </a:p>
          <a:p>
            <a:pPr marL="0" indent="0">
              <a:buNone/>
            </a:pPr>
            <a:r>
              <a:rPr lang="en-US" sz="1400" dirty="0">
                <a:latin typeface="Arial" panose="020B0604020202020204" pitchFamily="34" charset="0"/>
                <a:cs typeface="Arial" panose="020B0604020202020204" pitchFamily="34" charset="0"/>
              </a:rPr>
              <a:t>Covariance = 0.0131: Covariance is a measure of how two variables move together. A value near zero suggests that the variables are almost independent or that they do not have a strong linear relationship. Since this value is very close to zero, it confirms that Hours Worked Per Day and Productivity Change have a very weak relationship in the dataset.</a:t>
            </a:r>
          </a:p>
          <a:p>
            <a:pPr marL="0" indent="0">
              <a:buNone/>
            </a:pPr>
            <a:r>
              <a:rPr lang="en-US" sz="1400" dirty="0">
                <a:latin typeface="Arial" panose="020B0604020202020204" pitchFamily="34" charset="0"/>
                <a:cs typeface="Arial" panose="020B0604020202020204" pitchFamily="34" charset="0"/>
              </a:rPr>
              <a:t>Pearson’s Correlation = 0.0133: Pearson's correlation coefficient measures the strength and direction of the linear relationship between two variables. The value ranges from -1 (perfect negative correlation) to 1 (perfect positive correlation), with 0 indicating no linear correlation. Since value is close to 0, it further confirms that there is no significant linear relationship between Hours Worked Per Day and Productivity Change.</a:t>
            </a:r>
          </a:p>
          <a:p>
            <a:pPr marL="0" indent="0">
              <a:buNone/>
            </a:pPr>
            <a:r>
              <a:rPr lang="en-US" sz="1400" dirty="0">
                <a:latin typeface="Arial" panose="020B0604020202020204" pitchFamily="34" charset="0"/>
                <a:cs typeface="Arial" panose="020B0604020202020204" pitchFamily="34" charset="0"/>
              </a:rPr>
              <a:t>Interpretation: These very low values suggest that changes in Productivity Change do not have a meaningful linear relationship with changes in Hours Worked Per Day. Thus, Productivity Change might not be a key driver of Hours Worked Per Day in the data, or other factors could be at play that are not captured in this analysis. </a:t>
            </a:r>
          </a:p>
          <a:p>
            <a:pPr marL="0" indent="0">
              <a:buNone/>
            </a:pPr>
            <a:r>
              <a:rPr lang="en-US" sz="1400" dirty="0">
                <a:latin typeface="Arial" panose="020B0604020202020204" pitchFamily="34" charset="0"/>
                <a:cs typeface="Arial" panose="020B0604020202020204" pitchFamily="34" charset="0"/>
              </a:rPr>
              <a:t>Next Steps: Explore Other Factors: Consider including other variables like Stress Level, Job Security, or Sector that might explain Hours Worked Per Day more effectively. </a:t>
            </a:r>
          </a:p>
          <a:p>
            <a:pPr marL="0" indent="0">
              <a:buNone/>
            </a:pPr>
            <a:r>
              <a:rPr lang="en-US" sz="1400" dirty="0">
                <a:latin typeface="Arial" panose="020B0604020202020204" pitchFamily="34" charset="0"/>
                <a:cs typeface="Arial" panose="020B0604020202020204" pitchFamily="34" charset="0"/>
              </a:rPr>
              <a:t>Non-linear Relationship: If we suspect a non-linear relationship between Hours Worked Per Day and Productivity Change, we could try using polynomial regression or another non-linear modeling technique.</a:t>
            </a:r>
          </a:p>
        </p:txBody>
      </p:sp>
      <p:pic>
        <p:nvPicPr>
          <p:cNvPr id="5" name="Picture 4">
            <a:extLst>
              <a:ext uri="{FF2B5EF4-FFF2-40B4-BE49-F238E27FC236}">
                <a16:creationId xmlns:a16="http://schemas.microsoft.com/office/drawing/2014/main" id="{973BCC86-387D-DB99-DD49-231D0355055E}"/>
              </a:ext>
            </a:extLst>
          </p:cNvPr>
          <p:cNvPicPr>
            <a:picLocks noChangeAspect="1"/>
          </p:cNvPicPr>
          <p:nvPr/>
        </p:nvPicPr>
        <p:blipFill>
          <a:blip r:embed="rId2"/>
          <a:stretch>
            <a:fillRect/>
          </a:stretch>
        </p:blipFill>
        <p:spPr>
          <a:xfrm>
            <a:off x="440266" y="879370"/>
            <a:ext cx="5571682" cy="3480964"/>
          </a:xfrm>
          <a:prstGeom prst="rect">
            <a:avLst/>
          </a:prstGeom>
        </p:spPr>
      </p:pic>
    </p:spTree>
    <p:extLst>
      <p:ext uri="{BB962C8B-B14F-4D97-AF65-F5344CB8AC3E}">
        <p14:creationId xmlns:p14="http://schemas.microsoft.com/office/powerpoint/2010/main" val="1217445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7FEC5F-1113-CF54-55B2-E177E2675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52DD47-8DB1-073A-E7B2-355C6FA66646}"/>
              </a:ext>
            </a:extLst>
          </p:cNvPr>
          <p:cNvSpPr>
            <a:spLocks noGrp="1"/>
          </p:cNvSpPr>
          <p:nvPr>
            <p:ph type="title"/>
          </p:nvPr>
        </p:nvSpPr>
        <p:spPr>
          <a:xfrm>
            <a:off x="296332" y="-228638"/>
            <a:ext cx="10515600" cy="1325563"/>
          </a:xfrm>
        </p:spPr>
        <p:txBody>
          <a:bodyPr>
            <a:normAutofit/>
          </a:bodyPr>
          <a:lstStyle/>
          <a:p>
            <a:r>
              <a:rPr lang="en-US" sz="4000" dirty="0"/>
              <a:t>Hypothesis Testing</a:t>
            </a:r>
          </a:p>
        </p:txBody>
      </p:sp>
      <p:sp>
        <p:nvSpPr>
          <p:cNvPr id="4" name="Rectangle 1">
            <a:extLst>
              <a:ext uri="{FF2B5EF4-FFF2-40B4-BE49-F238E27FC236}">
                <a16:creationId xmlns:a16="http://schemas.microsoft.com/office/drawing/2014/main" id="{D116D9B0-01F6-CA8A-6C73-4DB809A6A1A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3243198F-F55A-C49D-1665-F992EE2CAC6D}"/>
              </a:ext>
            </a:extLst>
          </p:cNvPr>
          <p:cNvSpPr>
            <a:spLocks noGrp="1" noChangeArrowheads="1"/>
          </p:cNvSpPr>
          <p:nvPr>
            <p:ph idx="1"/>
          </p:nvPr>
        </p:nvSpPr>
        <p:spPr bwMode="auto">
          <a:xfrm>
            <a:off x="381821" y="721215"/>
            <a:ext cx="11194660" cy="60324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T-statistic: 0.041626055279524635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P-value: 0.9667976333238084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T-statistic: 0.0416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The t-statistic represents how many standard errors the coefficient is away from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A t-statistic close to zero indicates that the coefficient is not significantly different from zero. In this case, the value of 0.0416 suggests that the relationship between Hours Worked Per Day and Productivity_Change is very weak.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P-value: 0.9668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The p-value indicates the probability that the coefficient is different from zero purely by random chance.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A p-value much greater than the typical significance threshold of 0.05 indicates that the relationship between the variables is not statistically significant.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In this case, the p-value of 0.9668 is much higher than 0.05, meaning there is no significant evidence to suggest that Productivity_Change impacts Hours Worked Per Day in this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Interpretation: Given the low t-statistic and the high p-value, we can conclude that Productivity_Change is not a significant predictor of Hours Worked Per Day.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Arial" panose="020B0604020202020204" pitchFamily="34" charset="0"/>
              </a:rPr>
              <a:t>The lack of statistical significance indicates that, in this analysis, there is no strong evidence to suggest that the presence or absence of a Productivity_Change is affecting the number of hours worked per day.</a:t>
            </a:r>
          </a:p>
        </p:txBody>
      </p:sp>
    </p:spTree>
    <p:extLst>
      <p:ext uri="{BB962C8B-B14F-4D97-AF65-F5344CB8AC3E}">
        <p14:creationId xmlns:p14="http://schemas.microsoft.com/office/powerpoint/2010/main" val="406911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688EB4-80E1-43BA-EC6E-170913F5F7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E93D1-0952-659D-157A-639FD694167D}"/>
              </a:ext>
            </a:extLst>
          </p:cNvPr>
          <p:cNvSpPr>
            <a:spLocks noGrp="1"/>
          </p:cNvSpPr>
          <p:nvPr>
            <p:ph type="title"/>
          </p:nvPr>
        </p:nvSpPr>
        <p:spPr>
          <a:xfrm>
            <a:off x="234188" y="0"/>
            <a:ext cx="10515600" cy="790113"/>
          </a:xfrm>
        </p:spPr>
        <p:txBody>
          <a:bodyPr>
            <a:normAutofit/>
          </a:bodyPr>
          <a:lstStyle/>
          <a:p>
            <a:r>
              <a:rPr lang="en-US" sz="4000" dirty="0"/>
              <a:t>Regression Analysis</a:t>
            </a:r>
          </a:p>
        </p:txBody>
      </p:sp>
      <p:sp>
        <p:nvSpPr>
          <p:cNvPr id="4" name="Rectangle 1">
            <a:extLst>
              <a:ext uri="{FF2B5EF4-FFF2-40B4-BE49-F238E27FC236}">
                <a16:creationId xmlns:a16="http://schemas.microsoft.com/office/drawing/2014/main" id="{239CC337-0813-D45A-15CB-D14580EA093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01C4D41A-601D-B36B-8FD0-5A97E43FDA99}"/>
              </a:ext>
            </a:extLst>
          </p:cNvPr>
          <p:cNvSpPr>
            <a:spLocks noGrp="1" noChangeArrowheads="1"/>
          </p:cNvSpPr>
          <p:nvPr>
            <p:ph idx="1"/>
          </p:nvPr>
        </p:nvSpPr>
        <p:spPr bwMode="auto">
          <a:xfrm>
            <a:off x="234188" y="593720"/>
            <a:ext cx="4577508" cy="44812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cs typeface="Arial" panose="020B0604020202020204" pitchFamily="34" charset="0"/>
            </a:endParaRPr>
          </a:p>
          <a:p>
            <a:pPr algn="l"/>
            <a:r>
              <a:rPr lang="en-US" sz="1600" b="0" i="0" dirty="0">
                <a:effectLst/>
                <a:cs typeface="Arial" panose="020B0604020202020204" pitchFamily="34" charset="0"/>
              </a:rPr>
              <a:t>Hypothesis for Regression Analysis: We hypothesize that work hours (</a:t>
            </a:r>
            <a:r>
              <a:rPr lang="en-US" sz="1600" b="0" i="0" dirty="0" err="1">
                <a:effectLst/>
                <a:cs typeface="Arial" panose="020B0604020202020204" pitchFamily="34" charset="0"/>
              </a:rPr>
              <a:t>Hours_Worked_Per_Day</a:t>
            </a:r>
            <a:r>
              <a:rPr lang="en-US" sz="1600" b="0" i="0" dirty="0">
                <a:effectLst/>
                <a:cs typeface="Arial" panose="020B0604020202020204" pitchFamily="34" charset="0"/>
              </a:rPr>
              <a:t>) depend on factors such as stress level and productivity change.</a:t>
            </a:r>
          </a:p>
          <a:p>
            <a:pPr algn="l"/>
            <a:endParaRPr lang="en-US" sz="1600" b="0" i="0" dirty="0">
              <a:effectLst/>
              <a:cs typeface="Arial" panose="020B0604020202020204" pitchFamily="34" charset="0"/>
            </a:endParaRPr>
          </a:p>
          <a:p>
            <a:pPr algn="l"/>
            <a:r>
              <a:rPr lang="en-US" sz="1600" b="0" i="0" dirty="0">
                <a:effectLst/>
                <a:cs typeface="Arial" panose="020B0604020202020204" pitchFamily="34" charset="0"/>
              </a:rPr>
              <a:t>Dependent Variable: </a:t>
            </a:r>
            <a:r>
              <a:rPr lang="en-US" sz="1600" b="0" i="0" dirty="0" err="1">
                <a:effectLst/>
                <a:cs typeface="Arial" panose="020B0604020202020204" pitchFamily="34" charset="0"/>
              </a:rPr>
              <a:t>Hours_Worked_Per_Day</a:t>
            </a:r>
            <a:r>
              <a:rPr lang="en-US" sz="1600" b="0" i="0" dirty="0">
                <a:effectLst/>
                <a:cs typeface="Arial" panose="020B0604020202020204" pitchFamily="34" charset="0"/>
              </a:rPr>
              <a:t>: The number of hours an individual works per day.</a:t>
            </a:r>
          </a:p>
          <a:p>
            <a:pPr algn="l"/>
            <a:endParaRPr lang="en-US" sz="1600" b="0" i="0" dirty="0">
              <a:effectLst/>
              <a:cs typeface="Arial" panose="020B0604020202020204" pitchFamily="34" charset="0"/>
            </a:endParaRPr>
          </a:p>
          <a:p>
            <a:pPr algn="l"/>
            <a:r>
              <a:rPr lang="en-US" sz="1600" b="0" i="0" dirty="0">
                <a:effectLst/>
                <a:cs typeface="Arial" panose="020B0604020202020204" pitchFamily="34" charset="0"/>
              </a:rPr>
              <a:t>Explanatory Variables: </a:t>
            </a:r>
            <a:r>
              <a:rPr lang="en-US" sz="1600" b="0" i="0" dirty="0" err="1">
                <a:effectLst/>
                <a:cs typeface="Arial" panose="020B0604020202020204" pitchFamily="34" charset="0"/>
              </a:rPr>
              <a:t>Stress_Level</a:t>
            </a:r>
            <a:r>
              <a:rPr lang="en-US" sz="1600" b="0" i="0" dirty="0">
                <a:effectLst/>
                <a:cs typeface="Arial" panose="020B0604020202020204" pitchFamily="34" charset="0"/>
              </a:rPr>
              <a:t>: The stress level of the individual (Low, Medium, High).</a:t>
            </a:r>
          </a:p>
          <a:p>
            <a:pPr algn="l"/>
            <a:r>
              <a:rPr lang="en-US" sz="1600" b="0" i="0" dirty="0" err="1">
                <a:effectLst/>
                <a:cs typeface="Arial" panose="020B0604020202020204" pitchFamily="34" charset="0"/>
              </a:rPr>
              <a:t>Productivity_Change</a:t>
            </a:r>
            <a:r>
              <a:rPr lang="en-US" sz="1600" b="0" i="0" dirty="0">
                <a:effectLst/>
                <a:cs typeface="Arial" panose="020B0604020202020204" pitchFamily="34" charset="0"/>
              </a:rPr>
              <a:t>: A binary value representing whether the individual's productivity has increased (1) or decreased (0).</a:t>
            </a:r>
          </a:p>
          <a:p>
            <a:pPr marL="0" indent="0" algn="l">
              <a:buNone/>
            </a:pPr>
            <a:br>
              <a:rPr lang="en-US" sz="1600" b="0" i="0" dirty="0">
                <a:effectLst/>
                <a:cs typeface="Arial" panose="020B0604020202020204" pitchFamily="34" charset="0"/>
              </a:rPr>
            </a:br>
            <a:r>
              <a:rPr lang="en-US" sz="1600" b="0" i="0" dirty="0">
                <a:effectLst/>
                <a:cs typeface="Arial" panose="020B0604020202020204" pitchFamily="34" charset="0"/>
              </a:rPr>
              <a:t> Regression Analysis Type:</a:t>
            </a:r>
          </a:p>
          <a:p>
            <a:pPr algn="l"/>
            <a:r>
              <a:rPr lang="en-US" sz="1600" b="0" i="0" dirty="0">
                <a:effectLst/>
                <a:cs typeface="Arial" panose="020B0604020202020204" pitchFamily="34" charset="0"/>
              </a:rPr>
              <a:t>Used linear regression to predict the dependent variable based on the explanatory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p:txBody>
      </p:sp>
      <p:pic>
        <p:nvPicPr>
          <p:cNvPr id="5" name="Picture 4">
            <a:extLst>
              <a:ext uri="{FF2B5EF4-FFF2-40B4-BE49-F238E27FC236}">
                <a16:creationId xmlns:a16="http://schemas.microsoft.com/office/drawing/2014/main" id="{169CBA13-8C01-D09C-CE00-128B260C394F}"/>
              </a:ext>
            </a:extLst>
          </p:cNvPr>
          <p:cNvPicPr>
            <a:picLocks noChangeAspect="1"/>
          </p:cNvPicPr>
          <p:nvPr/>
        </p:nvPicPr>
        <p:blipFill>
          <a:blip r:embed="rId2"/>
          <a:stretch>
            <a:fillRect/>
          </a:stretch>
        </p:blipFill>
        <p:spPr>
          <a:xfrm>
            <a:off x="4792451" y="652781"/>
            <a:ext cx="7238258" cy="4656065"/>
          </a:xfrm>
          <a:prstGeom prst="rect">
            <a:avLst/>
          </a:prstGeom>
        </p:spPr>
      </p:pic>
    </p:spTree>
    <p:extLst>
      <p:ext uri="{BB962C8B-B14F-4D97-AF65-F5344CB8AC3E}">
        <p14:creationId xmlns:p14="http://schemas.microsoft.com/office/powerpoint/2010/main" val="280441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80BFFC-C138-927B-7B40-02E430B80F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E890D-3869-A42C-2AA1-11E31E4A77D3}"/>
              </a:ext>
            </a:extLst>
          </p:cNvPr>
          <p:cNvSpPr>
            <a:spLocks noGrp="1"/>
          </p:cNvSpPr>
          <p:nvPr>
            <p:ph type="title"/>
          </p:nvPr>
        </p:nvSpPr>
        <p:spPr>
          <a:xfrm>
            <a:off x="234188" y="0"/>
            <a:ext cx="10515600" cy="790113"/>
          </a:xfrm>
        </p:spPr>
        <p:txBody>
          <a:bodyPr>
            <a:normAutofit/>
          </a:bodyPr>
          <a:lstStyle/>
          <a:p>
            <a:r>
              <a:rPr lang="en-US" sz="4000" dirty="0"/>
              <a:t>Regression Analysis</a:t>
            </a:r>
          </a:p>
        </p:txBody>
      </p:sp>
      <p:sp>
        <p:nvSpPr>
          <p:cNvPr id="4" name="Rectangle 1">
            <a:extLst>
              <a:ext uri="{FF2B5EF4-FFF2-40B4-BE49-F238E27FC236}">
                <a16:creationId xmlns:a16="http://schemas.microsoft.com/office/drawing/2014/main" id="{09100C65-0149-14E3-690E-75472068EA0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75C2D585-8F39-5DD3-A9D3-A04B582D0960}"/>
              </a:ext>
            </a:extLst>
          </p:cNvPr>
          <p:cNvSpPr>
            <a:spLocks noGrp="1" noChangeArrowheads="1"/>
          </p:cNvSpPr>
          <p:nvPr>
            <p:ph idx="1"/>
          </p:nvPr>
        </p:nvSpPr>
        <p:spPr bwMode="auto">
          <a:xfrm>
            <a:off x="161677" y="652782"/>
            <a:ext cx="5129414" cy="59216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cs typeface="Arial" panose="020B0604020202020204" pitchFamily="34" charset="0"/>
            </a:endParaRPr>
          </a:p>
          <a:p>
            <a:pPr algn="l"/>
            <a:r>
              <a:rPr lang="en-US" sz="1400" b="0" i="0" dirty="0">
                <a:effectLst/>
                <a:cs typeface="Arial" panose="020B0604020202020204" pitchFamily="34" charset="0"/>
              </a:rPr>
              <a:t>Key Results: R-squared: 0.000. This means that the explanatory variables (such as stress level and productivity change) do not explain any of the variability in the dependent variable (</a:t>
            </a:r>
            <a:r>
              <a:rPr lang="en-US" sz="1400" b="0" i="0" dirty="0" err="1">
                <a:effectLst/>
                <a:cs typeface="Arial" panose="020B0604020202020204" pitchFamily="34" charset="0"/>
              </a:rPr>
              <a:t>Hours_Worked_Per_Day</a:t>
            </a:r>
            <a:r>
              <a:rPr lang="en-US" sz="1400" b="0" i="0" dirty="0">
                <a:effectLst/>
                <a:cs typeface="Arial" panose="020B0604020202020204" pitchFamily="34" charset="0"/>
              </a:rPr>
              <a:t>). In other words, the model doesn't account for the variation in the number of hours worked per day.</a:t>
            </a:r>
          </a:p>
          <a:p>
            <a:pPr algn="l"/>
            <a:endParaRPr lang="en-US" sz="1400" b="0" i="0" dirty="0">
              <a:effectLst/>
              <a:cs typeface="Arial" panose="020B0604020202020204" pitchFamily="34" charset="0"/>
            </a:endParaRPr>
          </a:p>
          <a:p>
            <a:pPr algn="l"/>
            <a:r>
              <a:rPr lang="en-US" sz="1400" b="0" i="0" dirty="0">
                <a:effectLst/>
                <a:cs typeface="Arial" panose="020B0604020202020204" pitchFamily="34" charset="0"/>
              </a:rPr>
              <a:t>Adj. R-squared: -0.000. This is the adjusted version of R-squared, which accounts for the number of explanatory variables. Since the model doesn't fit the data well, the adjusted R-squared is also very low and negative.</a:t>
            </a:r>
          </a:p>
          <a:p>
            <a:pPr algn="l"/>
            <a:endParaRPr lang="en-US" sz="1400" b="0" i="0" dirty="0">
              <a:effectLst/>
              <a:cs typeface="Arial" panose="020B0604020202020204" pitchFamily="34" charset="0"/>
            </a:endParaRPr>
          </a:p>
          <a:p>
            <a:pPr algn="l"/>
            <a:r>
              <a:rPr lang="en-US" sz="1400" b="0" i="0" dirty="0">
                <a:effectLst/>
                <a:cs typeface="Arial" panose="020B0604020202020204" pitchFamily="34" charset="0"/>
              </a:rPr>
              <a:t>F-statistic: 0.9777. This is a measure of the overall significance of the model. A very low value here, along with a p-value of 0.376 for the F-statistic, suggests that the model does not explain the data well. Typically, a significant model would have a p-value less than 0.05.</a:t>
            </a:r>
          </a:p>
          <a:p>
            <a:pPr algn="l"/>
            <a:endParaRPr lang="en-US" sz="1400" b="0" i="0" dirty="0">
              <a:effectLst/>
              <a:cs typeface="Arial" panose="020B0604020202020204" pitchFamily="34" charset="0"/>
            </a:endParaRPr>
          </a:p>
          <a:p>
            <a:pPr algn="l"/>
            <a:r>
              <a:rPr lang="en-US" sz="1400" b="0" i="0" dirty="0">
                <a:effectLst/>
                <a:cs typeface="Arial" panose="020B0604020202020204" pitchFamily="34" charset="0"/>
              </a:rPr>
              <a:t>Prob (F-statistic): 0.376. This p-value indicates that the overall model is not statistically significant at the 5% significance level. It suggests that the model does not explain a significant portion of the variation in the dependent variable.</a:t>
            </a:r>
          </a:p>
          <a:p>
            <a:pPr algn="l"/>
            <a:endParaRPr lang="en-US" sz="1400" b="0" i="0" dirty="0">
              <a:effectLst/>
              <a:cs typeface="Arial" panose="020B0604020202020204" pitchFamily="34" charset="0"/>
            </a:endParaRPr>
          </a:p>
          <a:p>
            <a:pPr algn="l"/>
            <a:r>
              <a:rPr lang="en-US" sz="1400" b="0" i="0" dirty="0">
                <a:effectLst/>
                <a:cs typeface="Arial" panose="020B0604020202020204" pitchFamily="34" charset="0"/>
              </a:rPr>
              <a:t>AIC and BIC: These values (Akaike Information Criterion and Bayesian Information Criterion) are measures of model quality. Lower values indicate a better model fit, our values are quite high, which again suggests that the model is not fitting the data well.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p:txBody>
      </p:sp>
      <p:pic>
        <p:nvPicPr>
          <p:cNvPr id="5" name="Picture 4">
            <a:extLst>
              <a:ext uri="{FF2B5EF4-FFF2-40B4-BE49-F238E27FC236}">
                <a16:creationId xmlns:a16="http://schemas.microsoft.com/office/drawing/2014/main" id="{AEFBED13-1658-C900-AE8B-C0ADB9A31198}"/>
              </a:ext>
            </a:extLst>
          </p:cNvPr>
          <p:cNvPicPr>
            <a:picLocks noChangeAspect="1"/>
          </p:cNvPicPr>
          <p:nvPr/>
        </p:nvPicPr>
        <p:blipFill>
          <a:blip r:embed="rId2"/>
          <a:stretch>
            <a:fillRect/>
          </a:stretch>
        </p:blipFill>
        <p:spPr>
          <a:xfrm>
            <a:off x="5491987" y="863025"/>
            <a:ext cx="6412967" cy="4828756"/>
          </a:xfrm>
          <a:prstGeom prst="rect">
            <a:avLst/>
          </a:prstGeom>
        </p:spPr>
      </p:pic>
    </p:spTree>
    <p:extLst>
      <p:ext uri="{BB962C8B-B14F-4D97-AF65-F5344CB8AC3E}">
        <p14:creationId xmlns:p14="http://schemas.microsoft.com/office/powerpoint/2010/main" val="3761591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05F61-9D81-210E-D597-42DDAFE85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7C1717-EBCD-BA3B-8200-77998F5F2F1E}"/>
              </a:ext>
            </a:extLst>
          </p:cNvPr>
          <p:cNvSpPr>
            <a:spLocks noGrp="1"/>
          </p:cNvSpPr>
          <p:nvPr>
            <p:ph type="title"/>
          </p:nvPr>
        </p:nvSpPr>
        <p:spPr>
          <a:xfrm>
            <a:off x="234188" y="0"/>
            <a:ext cx="10515600" cy="790113"/>
          </a:xfrm>
        </p:spPr>
        <p:txBody>
          <a:bodyPr>
            <a:normAutofit/>
          </a:bodyPr>
          <a:lstStyle/>
          <a:p>
            <a:r>
              <a:rPr lang="en-US" sz="4000" dirty="0"/>
              <a:t>Regression Analysis</a:t>
            </a:r>
          </a:p>
        </p:txBody>
      </p:sp>
      <p:sp>
        <p:nvSpPr>
          <p:cNvPr id="4" name="Rectangle 1">
            <a:extLst>
              <a:ext uri="{FF2B5EF4-FFF2-40B4-BE49-F238E27FC236}">
                <a16:creationId xmlns:a16="http://schemas.microsoft.com/office/drawing/2014/main" id="{35638C3A-E5CD-114E-B851-4E7F4A7EA88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EC0C4C77-07E0-8334-9052-7DBE56EF0018}"/>
              </a:ext>
            </a:extLst>
          </p:cNvPr>
          <p:cNvSpPr>
            <a:spLocks noGrp="1" noChangeArrowheads="1"/>
          </p:cNvSpPr>
          <p:nvPr>
            <p:ph idx="1"/>
          </p:nvPr>
        </p:nvSpPr>
        <p:spPr bwMode="auto">
          <a:xfrm>
            <a:off x="143921" y="595616"/>
            <a:ext cx="5807253" cy="58385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cs typeface="Arial" panose="020B0604020202020204" pitchFamily="34" charset="0"/>
            </a:endParaRPr>
          </a:p>
          <a:p>
            <a:pPr algn="l"/>
            <a:r>
              <a:rPr lang="en-US" sz="1400" b="0" i="0" dirty="0">
                <a:effectLst/>
                <a:cs typeface="Arial" panose="020B0604020202020204" pitchFamily="34" charset="0"/>
              </a:rPr>
              <a:t>Intercept (const): The coefficient for the intercept is 7.9538, which means that when both explanatory variables (Stress Level and Productivity Change) are zero, the predicted value for </a:t>
            </a:r>
            <a:r>
              <a:rPr lang="en-US" sz="1400" b="0" i="0" dirty="0" err="1">
                <a:effectLst/>
                <a:cs typeface="Arial" panose="020B0604020202020204" pitchFamily="34" charset="0"/>
              </a:rPr>
              <a:t>Hours_Worked_Per_Day</a:t>
            </a:r>
            <a:r>
              <a:rPr lang="en-US" sz="1400" b="0" i="0" dirty="0">
                <a:effectLst/>
                <a:cs typeface="Arial" panose="020B0604020202020204" pitchFamily="34" charset="0"/>
              </a:rPr>
              <a:t> is approximately 7.95 hours. The very low p-value (0.000) indicates that this is highly statistically significant.</a:t>
            </a:r>
          </a:p>
          <a:p>
            <a:pPr algn="l"/>
            <a:r>
              <a:rPr lang="en-US" sz="1400" b="0" i="0" dirty="0" err="1">
                <a:effectLst/>
                <a:cs typeface="Arial" panose="020B0604020202020204" pitchFamily="34" charset="0"/>
              </a:rPr>
              <a:t>Stress_Level_encoded</a:t>
            </a:r>
            <a:r>
              <a:rPr lang="en-US" sz="1400" b="0" i="0" dirty="0">
                <a:effectLst/>
                <a:cs typeface="Arial" panose="020B0604020202020204" pitchFamily="34" charset="0"/>
              </a:rPr>
              <a:t>: The coefficient for </a:t>
            </a:r>
            <a:r>
              <a:rPr lang="en-US" sz="1400" b="0" i="0" dirty="0" err="1">
                <a:effectLst/>
                <a:cs typeface="Arial" panose="020B0604020202020204" pitchFamily="34" charset="0"/>
              </a:rPr>
              <a:t>Stress_Level_encoded</a:t>
            </a:r>
            <a:r>
              <a:rPr lang="en-US" sz="1400" b="0" i="0" dirty="0">
                <a:effectLst/>
                <a:cs typeface="Arial" panose="020B0604020202020204" pitchFamily="34" charset="0"/>
              </a:rPr>
              <a:t> is 0.0126. This means that for each one-unit increase in the encoded stress level, </a:t>
            </a:r>
            <a:r>
              <a:rPr lang="en-US" sz="1400" b="0" i="0" dirty="0" err="1">
                <a:effectLst/>
                <a:cs typeface="Arial" panose="020B0604020202020204" pitchFamily="34" charset="0"/>
              </a:rPr>
              <a:t>Hours_Worked_Per_Day</a:t>
            </a:r>
            <a:r>
              <a:rPr lang="en-US" sz="1400" b="0" i="0" dirty="0">
                <a:effectLst/>
                <a:cs typeface="Arial" panose="020B0604020202020204" pitchFamily="34" charset="0"/>
              </a:rPr>
              <a:t> increases by 0.0126 hours. However, the p-value (0.655) is much higher than the commonly used significance threshold of 0.05, suggesting that </a:t>
            </a:r>
            <a:r>
              <a:rPr lang="en-US" sz="1400" b="0" i="0" dirty="0" err="1">
                <a:effectLst/>
                <a:cs typeface="Arial" panose="020B0604020202020204" pitchFamily="34" charset="0"/>
              </a:rPr>
              <a:t>Stress_Level</a:t>
            </a:r>
            <a:r>
              <a:rPr lang="en-US" sz="1400" b="0" i="0" dirty="0">
                <a:effectLst/>
                <a:cs typeface="Arial" panose="020B0604020202020204" pitchFamily="34" charset="0"/>
              </a:rPr>
              <a:t> is not significantly related to </a:t>
            </a:r>
            <a:r>
              <a:rPr lang="en-US" sz="1400" b="0" i="0" dirty="0" err="1">
                <a:effectLst/>
                <a:cs typeface="Arial" panose="020B0604020202020204" pitchFamily="34" charset="0"/>
              </a:rPr>
              <a:t>Hours_Worked_Per_Day</a:t>
            </a:r>
            <a:r>
              <a:rPr lang="en-US" sz="1400" b="0" i="0" dirty="0">
                <a:effectLst/>
                <a:cs typeface="Arial" panose="020B0604020202020204" pitchFamily="34" charset="0"/>
              </a:rPr>
              <a:t>.</a:t>
            </a:r>
          </a:p>
          <a:p>
            <a:pPr algn="l"/>
            <a:r>
              <a:rPr lang="en-US" sz="1400" b="0" i="0" dirty="0" err="1">
                <a:effectLst/>
                <a:cs typeface="Arial" panose="020B0604020202020204" pitchFamily="34" charset="0"/>
              </a:rPr>
              <a:t>Productivity_Change</a:t>
            </a:r>
            <a:r>
              <a:rPr lang="en-US" sz="1400" b="0" i="0" dirty="0">
                <a:effectLst/>
                <a:cs typeface="Arial" panose="020B0604020202020204" pitchFamily="34" charset="0"/>
              </a:rPr>
              <a:t>: The coefficient for </a:t>
            </a:r>
            <a:r>
              <a:rPr lang="en-US" sz="1400" b="0" i="0" dirty="0" err="1">
                <a:effectLst/>
                <a:cs typeface="Arial" panose="020B0604020202020204" pitchFamily="34" charset="0"/>
              </a:rPr>
              <a:t>Productivity_Change</a:t>
            </a:r>
            <a:r>
              <a:rPr lang="en-US" sz="1400" b="0" i="0" dirty="0">
                <a:effectLst/>
                <a:cs typeface="Arial" panose="020B0604020202020204" pitchFamily="34" charset="0"/>
              </a:rPr>
              <a:t> is 0.0525. This means that for each one-unit increase in productivity change, </a:t>
            </a:r>
            <a:r>
              <a:rPr lang="en-US" sz="1400" b="0" i="0" dirty="0" err="1">
                <a:effectLst/>
                <a:cs typeface="Arial" panose="020B0604020202020204" pitchFamily="34" charset="0"/>
              </a:rPr>
              <a:t>Hours_Worked_Per_Day</a:t>
            </a:r>
            <a:r>
              <a:rPr lang="en-US" sz="1400" b="0" i="0" dirty="0">
                <a:effectLst/>
                <a:cs typeface="Arial" panose="020B0604020202020204" pitchFamily="34" charset="0"/>
              </a:rPr>
              <a:t> increases by 0.0525 hours. However, the p-value (0.185) is greater than 0.05, indicating that the relationship is not statistically significant at the 5% level.</a:t>
            </a:r>
          </a:p>
          <a:p>
            <a:pPr algn="l"/>
            <a:r>
              <a:rPr lang="en-US" sz="1400" b="0" i="0" dirty="0">
                <a:effectLst/>
                <a:cs typeface="Arial" panose="020B0604020202020204" pitchFamily="34" charset="0"/>
              </a:rPr>
              <a:t>Model Diagnostics:</a:t>
            </a:r>
          </a:p>
          <a:p>
            <a:pPr algn="l"/>
            <a:r>
              <a:rPr lang="en-US" sz="1400" b="0" i="0" dirty="0">
                <a:effectLst/>
                <a:cs typeface="Arial" panose="020B0604020202020204" pitchFamily="34" charset="0"/>
              </a:rPr>
              <a:t>Omnibus Test: The p-value of 0.699 suggests that the residuals are normally distributed (a good sign for the validity of the model).</a:t>
            </a:r>
          </a:p>
          <a:p>
            <a:pPr algn="l"/>
            <a:r>
              <a:rPr lang="en-US" sz="1400" b="0" i="0" dirty="0">
                <a:effectLst/>
                <a:cs typeface="Arial" panose="020B0604020202020204" pitchFamily="34" charset="0"/>
              </a:rPr>
              <a:t>Durbin-Watson: A value of 2.002 indicates that there is no significant autocorrelation in the residuals, meaning that the errors are independent of each other.</a:t>
            </a:r>
          </a:p>
          <a:p>
            <a:pPr algn="l"/>
            <a:r>
              <a:rPr lang="en-US" sz="1400" b="0" i="0" dirty="0">
                <a:effectLst/>
                <a:cs typeface="Arial" panose="020B0604020202020204" pitchFamily="34" charset="0"/>
              </a:rPr>
              <a:t>Jarque-Bera (JB): The p-value of 0.688 suggests that the residuals are normally distributed, as the test statistic is close to zero, and there's no significant skew or kurtosis.</a:t>
            </a:r>
          </a:p>
          <a:p>
            <a:pPr algn="l"/>
            <a:r>
              <a:rPr lang="en-US" sz="1400" b="0" i="0" dirty="0">
                <a:effectLst/>
                <a:cs typeface="Arial" panose="020B0604020202020204" pitchFamily="34" charset="0"/>
              </a:rPr>
              <a:t>Skew and Kurtosis: The skew of 0.014 suggests no significant skew in the residuals, and the kurtosis of 2.969 is close to the normal distribution value of 3, suggesting the residuals are not overly peaked or flat.</a:t>
            </a:r>
            <a:endParaRPr kumimoji="0" lang="en-US" altLang="en-US" sz="1800" b="0" i="0" u="none" strike="noStrike" cap="none" normalizeH="0" baseline="0" dirty="0">
              <a:ln>
                <a:noFill/>
              </a:ln>
              <a:solidFill>
                <a:schemeClr val="tx1"/>
              </a:solidFill>
              <a:effectLst/>
              <a:cs typeface="Arial" panose="020B0604020202020204" pitchFamily="34" charset="0"/>
            </a:endParaRPr>
          </a:p>
        </p:txBody>
      </p:sp>
      <p:pic>
        <p:nvPicPr>
          <p:cNvPr id="5" name="Picture 4">
            <a:extLst>
              <a:ext uri="{FF2B5EF4-FFF2-40B4-BE49-F238E27FC236}">
                <a16:creationId xmlns:a16="http://schemas.microsoft.com/office/drawing/2014/main" id="{5B2249F3-862E-65F2-E92C-05785FF9182A}"/>
              </a:ext>
            </a:extLst>
          </p:cNvPr>
          <p:cNvPicPr>
            <a:picLocks noChangeAspect="1"/>
          </p:cNvPicPr>
          <p:nvPr/>
        </p:nvPicPr>
        <p:blipFill>
          <a:blip r:embed="rId2"/>
          <a:stretch>
            <a:fillRect/>
          </a:stretch>
        </p:blipFill>
        <p:spPr>
          <a:xfrm>
            <a:off x="6041441" y="684393"/>
            <a:ext cx="6240826" cy="4014459"/>
          </a:xfrm>
          <a:prstGeom prst="rect">
            <a:avLst/>
          </a:prstGeom>
        </p:spPr>
      </p:pic>
    </p:spTree>
    <p:extLst>
      <p:ext uri="{BB962C8B-B14F-4D97-AF65-F5344CB8AC3E}">
        <p14:creationId xmlns:p14="http://schemas.microsoft.com/office/powerpoint/2010/main" val="303369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8CFD-BEC8-D4FD-4EEF-26A8DDD318B2}"/>
              </a:ext>
            </a:extLst>
          </p:cNvPr>
          <p:cNvSpPr>
            <a:spLocks noGrp="1"/>
          </p:cNvSpPr>
          <p:nvPr>
            <p:ph type="title"/>
          </p:nvPr>
        </p:nvSpPr>
        <p:spPr>
          <a:xfrm>
            <a:off x="355601" y="60324"/>
            <a:ext cx="10515600" cy="930275"/>
          </a:xfrm>
        </p:spPr>
        <p:txBody>
          <a:bodyPr>
            <a:normAutofit fontScale="90000"/>
          </a:bodyPr>
          <a:lstStyle/>
          <a:p>
            <a:r>
              <a:rPr lang="en-US" dirty="0"/>
              <a:t>Introduction</a:t>
            </a:r>
            <a:br>
              <a:rPr lang="en-US" dirty="0"/>
            </a:br>
            <a:endParaRPr lang="en-US" dirty="0"/>
          </a:p>
        </p:txBody>
      </p:sp>
      <p:sp>
        <p:nvSpPr>
          <p:cNvPr id="4" name="Rectangle 1">
            <a:extLst>
              <a:ext uri="{FF2B5EF4-FFF2-40B4-BE49-F238E27FC236}">
                <a16:creationId xmlns:a16="http://schemas.microsoft.com/office/drawing/2014/main" id="{9874B2C3-9022-AF3B-F8D8-11F15554AC4F}"/>
              </a:ext>
            </a:extLst>
          </p:cNvPr>
          <p:cNvSpPr>
            <a:spLocks noGrp="1" noChangeArrowheads="1"/>
          </p:cNvSpPr>
          <p:nvPr>
            <p:ph idx="1"/>
          </p:nvPr>
        </p:nvSpPr>
        <p:spPr bwMode="auto">
          <a:xfrm>
            <a:off x="355601" y="-3043680"/>
            <a:ext cx="10727266" cy="1186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Statistical Question: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lgn="l">
              <a:buNone/>
            </a:pPr>
            <a:r>
              <a:rPr lang="en-US" sz="1800" b="0" i="0" u="none" strike="noStrike" baseline="0" dirty="0">
                <a:latin typeface="Arial" panose="020B0604020202020204" pitchFamily="34" charset="0"/>
                <a:cs typeface="Arial" panose="020B0604020202020204" pitchFamily="34" charset="0"/>
              </a:rPr>
              <a:t>The COVID-19 pandemic forced an unprecedented shift in how people work, especially with the rapid</a:t>
            </a:r>
            <a:r>
              <a:rPr lang="en-US" sz="1800" dirty="0">
                <a:latin typeface="Arial" panose="020B0604020202020204" pitchFamily="34" charset="0"/>
                <a:cs typeface="Arial" panose="020B0604020202020204" pitchFamily="34" charset="0"/>
              </a:rPr>
              <a:t> </a:t>
            </a:r>
            <a:r>
              <a:rPr lang="en-US" sz="1800" b="0" i="0" u="none" strike="noStrike" baseline="0" dirty="0">
                <a:latin typeface="Arial" panose="020B0604020202020204" pitchFamily="34" charset="0"/>
                <a:cs typeface="Arial" panose="020B0604020202020204" pitchFamily="34" charset="0"/>
              </a:rPr>
              <a:t>adoption of remote work and the changing dynamics of workplace responsibilities.</a:t>
            </a:r>
          </a:p>
          <a:p>
            <a:pPr marL="0" indent="0" algn="l">
              <a:buNone/>
            </a:pPr>
            <a:endParaRPr lang="en-US" sz="1800" b="0" i="0" u="none" strike="noStrike" baseline="0" dirty="0">
              <a:latin typeface="Arial" panose="020B0604020202020204" pitchFamily="34" charset="0"/>
              <a:cs typeface="Arial" panose="020B0604020202020204" pitchFamily="34" charset="0"/>
            </a:endParaRPr>
          </a:p>
          <a:p>
            <a:pPr marL="0" indent="0" algn="l">
              <a:buNone/>
            </a:pPr>
            <a:r>
              <a:rPr lang="en-US" sz="1800" b="0" i="0" u="none" strike="noStrike" baseline="0" dirty="0">
                <a:latin typeface="Arial" panose="020B0604020202020204" pitchFamily="34" charset="0"/>
                <a:cs typeface="Arial" panose="020B0604020202020204" pitchFamily="34" charset="0"/>
              </a:rPr>
              <a:t>This shift raised several critical questions:</a:t>
            </a:r>
          </a:p>
          <a:p>
            <a:pPr algn="l"/>
            <a:r>
              <a:rPr lang="en-US" sz="1800" b="0" i="0" u="none" strike="noStrike" baseline="0" dirty="0">
                <a:latin typeface="Arial" panose="020B0604020202020204" pitchFamily="34" charset="0"/>
                <a:cs typeface="Arial" panose="020B0604020202020204" pitchFamily="34" charset="0"/>
              </a:rPr>
              <a:t>1. How did stress levels change during the COVID-19 pandemic across different groups (work from office people, work from home people, etc.)?</a:t>
            </a:r>
          </a:p>
          <a:p>
            <a:pPr algn="l"/>
            <a:r>
              <a:rPr lang="en-US" sz="1800" b="0" i="0" u="none" strike="noStrike" baseline="0" dirty="0">
                <a:latin typeface="Arial" panose="020B0604020202020204" pitchFamily="34" charset="0"/>
                <a:cs typeface="Arial" panose="020B0604020202020204" pitchFamily="34" charset="0"/>
              </a:rPr>
              <a:t>2. What factors (e.g., hours worked per day from office or home, team collaboration challenges, professional in which sector) had the greatest impact on individuals’ stress levels?</a:t>
            </a:r>
          </a:p>
          <a:p>
            <a:pPr algn="l"/>
            <a:r>
              <a:rPr lang="en-US" sz="1800" b="0" i="0" u="none" strike="noStrike" baseline="0" dirty="0">
                <a:latin typeface="Arial" panose="020B0604020202020204" pitchFamily="34" charset="0"/>
                <a:cs typeface="Arial" panose="020B0604020202020204" pitchFamily="34" charset="0"/>
              </a:rPr>
              <a:t>3. Is there a correlation between work from home and job security?</a:t>
            </a:r>
          </a:p>
          <a:p>
            <a:pPr algn="l"/>
            <a:r>
              <a:rPr lang="en-US" sz="1800" b="0" i="0" u="none" strike="noStrike" baseline="0" dirty="0">
                <a:latin typeface="Arial" panose="020B0604020202020204" pitchFamily="34" charset="0"/>
                <a:cs typeface="Arial" panose="020B0604020202020204" pitchFamily="34" charset="0"/>
              </a:rPr>
              <a:t>4. How many had the insecurities in their job due to COVID-19?</a:t>
            </a:r>
          </a:p>
          <a:p>
            <a:pPr algn="l"/>
            <a:r>
              <a:rPr lang="en-US" sz="1800" b="0" i="0" u="none" strike="noStrike" baseline="0" dirty="0">
                <a:latin typeface="Arial" panose="020B0604020202020204" pitchFamily="34" charset="0"/>
                <a:cs typeface="Arial" panose="020B0604020202020204" pitchFamily="34" charset="0"/>
              </a:rPr>
              <a:t>5. How many hours the work needed to be done when working from home? Did that increase the stress level?</a:t>
            </a:r>
            <a:endParaRPr lang="en-US" altLang="en-US" sz="18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80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26DB8-28EB-6C3F-7293-26B64E2A5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6ABB0-D416-8CB9-593C-86426649F941}"/>
              </a:ext>
            </a:extLst>
          </p:cNvPr>
          <p:cNvSpPr>
            <a:spLocks noGrp="1"/>
          </p:cNvSpPr>
          <p:nvPr>
            <p:ph type="title"/>
          </p:nvPr>
        </p:nvSpPr>
        <p:spPr>
          <a:xfrm>
            <a:off x="234188" y="0"/>
            <a:ext cx="10515600" cy="790113"/>
          </a:xfrm>
        </p:spPr>
        <p:txBody>
          <a:bodyPr>
            <a:normAutofit/>
          </a:bodyPr>
          <a:lstStyle/>
          <a:p>
            <a:r>
              <a:rPr lang="en-US" sz="4000" dirty="0"/>
              <a:t>Regression Analysis</a:t>
            </a:r>
          </a:p>
        </p:txBody>
      </p:sp>
      <p:sp>
        <p:nvSpPr>
          <p:cNvPr id="4" name="Rectangle 1">
            <a:extLst>
              <a:ext uri="{FF2B5EF4-FFF2-40B4-BE49-F238E27FC236}">
                <a16:creationId xmlns:a16="http://schemas.microsoft.com/office/drawing/2014/main" id="{BB5C0357-A81C-77EE-64F4-9309EA76A92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A8399F4D-0D49-05C1-A007-86B7F868403A}"/>
              </a:ext>
            </a:extLst>
          </p:cNvPr>
          <p:cNvSpPr>
            <a:spLocks noGrp="1" noChangeArrowheads="1"/>
          </p:cNvSpPr>
          <p:nvPr>
            <p:ph idx="1"/>
          </p:nvPr>
        </p:nvSpPr>
        <p:spPr bwMode="auto">
          <a:xfrm>
            <a:off x="349598" y="699939"/>
            <a:ext cx="10862899" cy="42042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cs typeface="Arial" panose="020B0604020202020204" pitchFamily="34" charset="0"/>
            </a:endParaRPr>
          </a:p>
          <a:p>
            <a:pPr marL="0" indent="0" algn="l">
              <a:buNone/>
            </a:pPr>
            <a:r>
              <a:rPr lang="en-US" sz="1600" b="0" i="0" dirty="0">
                <a:effectLst/>
                <a:cs typeface="Arial" panose="020B0604020202020204" pitchFamily="34" charset="0"/>
              </a:rPr>
              <a:t>Interpretation of Results:</a:t>
            </a:r>
          </a:p>
          <a:p>
            <a:pPr marL="0" indent="0" algn="l">
              <a:buNone/>
            </a:pPr>
            <a:endParaRPr lang="en-US" sz="1600" b="0" i="0" dirty="0">
              <a:effectLst/>
              <a:cs typeface="Arial" panose="020B0604020202020204" pitchFamily="34" charset="0"/>
            </a:endParaRPr>
          </a:p>
          <a:p>
            <a:pPr algn="l"/>
            <a:r>
              <a:rPr lang="en-US" sz="1600" b="0" i="0" dirty="0">
                <a:effectLst/>
                <a:cs typeface="Arial" panose="020B0604020202020204" pitchFamily="34" charset="0"/>
              </a:rPr>
              <a:t>No Significant Predictors: Both </a:t>
            </a:r>
            <a:r>
              <a:rPr lang="en-US" sz="1600" b="0" i="0" dirty="0" err="1">
                <a:effectLst/>
                <a:cs typeface="Arial" panose="020B0604020202020204" pitchFamily="34" charset="0"/>
              </a:rPr>
              <a:t>Stress_Level_encoded</a:t>
            </a:r>
            <a:r>
              <a:rPr lang="en-US" sz="1600" b="0" i="0" dirty="0">
                <a:effectLst/>
                <a:cs typeface="Arial" panose="020B0604020202020204" pitchFamily="34" charset="0"/>
              </a:rPr>
              <a:t> and </a:t>
            </a:r>
            <a:r>
              <a:rPr lang="en-US" sz="1600" b="0" i="0" dirty="0" err="1">
                <a:effectLst/>
                <a:cs typeface="Arial" panose="020B0604020202020204" pitchFamily="34" charset="0"/>
              </a:rPr>
              <a:t>Productivity_Change</a:t>
            </a:r>
            <a:r>
              <a:rPr lang="en-US" sz="1600" b="0" i="0" dirty="0">
                <a:effectLst/>
                <a:cs typeface="Arial" panose="020B0604020202020204" pitchFamily="34" charset="0"/>
              </a:rPr>
              <a:t> have high p-values (0.655 and 0.185, respectively), suggesting that these variables do not significantly impact the </a:t>
            </a:r>
            <a:r>
              <a:rPr lang="en-US" sz="1600" b="0" i="0" dirty="0" err="1">
                <a:effectLst/>
                <a:cs typeface="Arial" panose="020B0604020202020204" pitchFamily="34" charset="0"/>
              </a:rPr>
              <a:t>Hours_Worked_Per_Day</a:t>
            </a:r>
            <a:r>
              <a:rPr lang="en-US" sz="1600" b="0" i="0" dirty="0">
                <a:effectLst/>
                <a:cs typeface="Arial" panose="020B0604020202020204" pitchFamily="34" charset="0"/>
              </a:rPr>
              <a:t> in the model.</a:t>
            </a:r>
          </a:p>
          <a:p>
            <a:pPr algn="l"/>
            <a:endParaRPr lang="en-US" sz="1600" dirty="0">
              <a:cs typeface="Arial" panose="020B0604020202020204" pitchFamily="34" charset="0"/>
            </a:endParaRPr>
          </a:p>
          <a:p>
            <a:pPr algn="l"/>
            <a:r>
              <a:rPr lang="en-US" sz="1600" b="0" i="0" dirty="0">
                <a:effectLst/>
                <a:cs typeface="Arial" panose="020B0604020202020204" pitchFamily="34" charset="0"/>
              </a:rPr>
              <a:t>Model Fit: Although the intercept is highly significant, the overall model doesn't seem to explain much variation in </a:t>
            </a:r>
            <a:r>
              <a:rPr lang="en-US" sz="1600" b="0" i="0" dirty="0" err="1">
                <a:effectLst/>
                <a:cs typeface="Arial" panose="020B0604020202020204" pitchFamily="34" charset="0"/>
              </a:rPr>
              <a:t>Hours_Worked_Per_Day</a:t>
            </a:r>
            <a:r>
              <a:rPr lang="en-US" sz="1600" b="0" i="0" dirty="0">
                <a:effectLst/>
                <a:cs typeface="Arial" panose="020B0604020202020204" pitchFamily="34" charset="0"/>
              </a:rPr>
              <a:t>, as indicated by the earlier R-squared value of 0.000.</a:t>
            </a:r>
          </a:p>
          <a:p>
            <a:pPr algn="l"/>
            <a:endParaRPr lang="en-US" sz="1600" dirty="0">
              <a:cs typeface="Arial" panose="020B0604020202020204" pitchFamily="34" charset="0"/>
            </a:endParaRPr>
          </a:p>
          <a:p>
            <a:pPr algn="l"/>
            <a:r>
              <a:rPr lang="en-US" sz="1600" b="0" i="0" dirty="0">
                <a:effectLst/>
                <a:cs typeface="Arial" panose="020B0604020202020204" pitchFamily="34" charset="0"/>
              </a:rPr>
              <a:t>Next Steps/</a:t>
            </a:r>
            <a:r>
              <a:rPr lang="en-US" sz="1600" b="0" i="0" dirty="0" err="1">
                <a:effectLst/>
                <a:cs typeface="Arial" panose="020B0604020202020204" pitchFamily="34" charset="0"/>
              </a:rPr>
              <a:t>Recommendations:Consider</a:t>
            </a:r>
            <a:r>
              <a:rPr lang="en-US" sz="1600" b="0" i="0" dirty="0">
                <a:effectLst/>
                <a:cs typeface="Arial" panose="020B0604020202020204" pitchFamily="34" charset="0"/>
              </a:rPr>
              <a:t> Interaction Effects: There might be an interaction between </a:t>
            </a:r>
            <a:r>
              <a:rPr lang="en-US" sz="1600" b="0" i="0" dirty="0" err="1">
                <a:effectLst/>
                <a:cs typeface="Arial" panose="020B0604020202020204" pitchFamily="34" charset="0"/>
              </a:rPr>
              <a:t>Stress_Level</a:t>
            </a:r>
            <a:r>
              <a:rPr lang="en-US" sz="1600" b="0" i="0" dirty="0">
                <a:effectLst/>
                <a:cs typeface="Arial" panose="020B0604020202020204" pitchFamily="34" charset="0"/>
              </a:rPr>
              <a:t> and </a:t>
            </a:r>
            <a:r>
              <a:rPr lang="en-US" sz="1600" b="0" i="0" dirty="0" err="1">
                <a:effectLst/>
                <a:cs typeface="Arial" panose="020B0604020202020204" pitchFamily="34" charset="0"/>
              </a:rPr>
              <a:t>Productivity_Change</a:t>
            </a:r>
            <a:r>
              <a:rPr lang="en-US" sz="1600" b="0" i="0" dirty="0">
                <a:effectLst/>
                <a:cs typeface="Arial" panose="020B0604020202020204" pitchFamily="34" charset="0"/>
              </a:rPr>
              <a:t> that could be affecting </a:t>
            </a:r>
            <a:r>
              <a:rPr lang="en-US" sz="1600" b="0" i="0" dirty="0" err="1">
                <a:effectLst/>
                <a:cs typeface="Arial" panose="020B0604020202020204" pitchFamily="34" charset="0"/>
              </a:rPr>
              <a:t>Hours_Worked_Per_Day</a:t>
            </a:r>
            <a:r>
              <a:rPr lang="en-US" sz="1600" b="0" i="0" dirty="0">
                <a:effectLst/>
                <a:cs typeface="Arial" panose="020B0604020202020204" pitchFamily="34" charset="0"/>
              </a:rPr>
              <a:t>. </a:t>
            </a:r>
          </a:p>
          <a:p>
            <a:pPr algn="l"/>
            <a:endParaRPr lang="en-US" sz="1600" dirty="0">
              <a:cs typeface="Arial" panose="020B0604020202020204" pitchFamily="34" charset="0"/>
            </a:endParaRPr>
          </a:p>
          <a:p>
            <a:pPr algn="l"/>
            <a:r>
              <a:rPr lang="en-US" sz="1600" b="0" i="0" dirty="0">
                <a:effectLst/>
                <a:cs typeface="Arial" panose="020B0604020202020204" pitchFamily="34" charset="0"/>
              </a:rPr>
              <a:t>Adding an interaction term (e.g., </a:t>
            </a:r>
            <a:r>
              <a:rPr lang="en-US" sz="1600" b="0" i="0" dirty="0" err="1">
                <a:effectLst/>
                <a:cs typeface="Arial" panose="020B0604020202020204" pitchFamily="34" charset="0"/>
              </a:rPr>
              <a:t>Stress_Level</a:t>
            </a:r>
            <a:r>
              <a:rPr lang="en-US" sz="1600" b="0" i="0" dirty="0">
                <a:effectLst/>
                <a:cs typeface="Arial" panose="020B0604020202020204" pitchFamily="34" charset="0"/>
              </a:rPr>
              <a:t> * </a:t>
            </a:r>
            <a:r>
              <a:rPr lang="en-US" sz="1600" b="0" i="0" dirty="0" err="1">
                <a:effectLst/>
                <a:cs typeface="Arial" panose="020B0604020202020204" pitchFamily="34" charset="0"/>
              </a:rPr>
              <a:t>Productivity_Change</a:t>
            </a:r>
            <a:r>
              <a:rPr lang="en-US" sz="1600" b="0" i="0" dirty="0">
                <a:effectLst/>
                <a:cs typeface="Arial" panose="020B0604020202020204" pitchFamily="34" charset="0"/>
              </a:rPr>
              <a:t>) might improve the model fit.</a:t>
            </a:r>
          </a:p>
          <a:p>
            <a:pPr algn="l"/>
            <a:endParaRPr lang="en-US" sz="1600" dirty="0">
              <a:cs typeface="Arial" panose="020B0604020202020204" pitchFamily="34" charset="0"/>
            </a:endParaRPr>
          </a:p>
          <a:p>
            <a:pPr algn="l"/>
            <a:r>
              <a:rPr lang="en-US" sz="1600" b="0" i="0" dirty="0">
                <a:effectLst/>
                <a:cs typeface="Arial" panose="020B0604020202020204" pitchFamily="34" charset="0"/>
              </a:rPr>
              <a:t>Include Additional Variables: The model might be missing important predictors. Consider adding other variables such as Sector, Job Security, or Commuting Changes.</a:t>
            </a:r>
          </a:p>
          <a:p>
            <a:pPr algn="l"/>
            <a:endParaRPr lang="en-US" sz="1600" dirty="0">
              <a:cs typeface="Arial" panose="020B0604020202020204" pitchFamily="34" charset="0"/>
            </a:endParaRPr>
          </a:p>
          <a:p>
            <a:pPr algn="l"/>
            <a:r>
              <a:rPr lang="en-US" sz="1600" b="0" i="0" dirty="0">
                <a:effectLst/>
                <a:cs typeface="Arial" panose="020B0604020202020204" pitchFamily="34" charset="0"/>
              </a:rPr>
              <a:t>Non-linear Modeling: Given that linear regression might not be capturing all the complexities of the relationships in the data, consider exploring non-linear models or transformations of variables.</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372474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50AF8D-BB96-9D5F-02F8-4D1E90B30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5FE3BE-D927-8DB9-F62C-760923314477}"/>
              </a:ext>
            </a:extLst>
          </p:cNvPr>
          <p:cNvSpPr>
            <a:spLocks noGrp="1"/>
          </p:cNvSpPr>
          <p:nvPr>
            <p:ph type="title"/>
          </p:nvPr>
        </p:nvSpPr>
        <p:spPr>
          <a:xfrm>
            <a:off x="228600" y="255059"/>
            <a:ext cx="10515600" cy="747160"/>
          </a:xfrm>
        </p:spPr>
        <p:txBody>
          <a:bodyPr>
            <a:normAutofit fontScale="90000"/>
          </a:bodyPr>
          <a:lstStyle/>
          <a:p>
            <a:r>
              <a:rPr lang="en-US" dirty="0"/>
              <a:t>Conclusion</a:t>
            </a:r>
            <a:br>
              <a:rPr lang="en-US" dirty="0"/>
            </a:br>
            <a:endParaRPr lang="en-US" dirty="0"/>
          </a:p>
        </p:txBody>
      </p:sp>
      <p:sp>
        <p:nvSpPr>
          <p:cNvPr id="3" name="Rectangle 1">
            <a:extLst>
              <a:ext uri="{FF2B5EF4-FFF2-40B4-BE49-F238E27FC236}">
                <a16:creationId xmlns:a16="http://schemas.microsoft.com/office/drawing/2014/main" id="{0474643C-733B-C9D4-04FC-9005310C14FE}"/>
              </a:ext>
            </a:extLst>
          </p:cNvPr>
          <p:cNvSpPr>
            <a:spLocks noGrp="1" noChangeArrowheads="1"/>
          </p:cNvSpPr>
          <p:nvPr>
            <p:ph idx="1"/>
          </p:nvPr>
        </p:nvSpPr>
        <p:spPr bwMode="auto">
          <a:xfrm>
            <a:off x="321735" y="628639"/>
            <a:ext cx="10947399" cy="6610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1400" dirty="0">
              <a:latin typeface="Arial" panose="020B0604020202020204" pitchFamily="34" charset="0"/>
              <a:cs typeface="Arial" panose="020B0604020202020204" pitchFamily="34" charset="0"/>
            </a:endParaRPr>
          </a:p>
          <a:p>
            <a:pPr algn="l"/>
            <a:r>
              <a:rPr lang="en-US" sz="1800" b="1" i="0" dirty="0">
                <a:effectLst/>
                <a:latin typeface="Arial" panose="020B0604020202020204" pitchFamily="34" charset="0"/>
                <a:cs typeface="Arial" panose="020B0604020202020204" pitchFamily="34" charset="0"/>
              </a:rPr>
              <a:t>Statistical/Hypothetical Question</a:t>
            </a:r>
            <a:r>
              <a:rPr lang="en-US" sz="1800" b="0" i="0" dirty="0">
                <a:effectLst/>
                <a:latin typeface="Arial" panose="020B0604020202020204" pitchFamily="34" charset="0"/>
                <a:cs typeface="Arial" panose="020B0604020202020204" pitchFamily="34" charset="0"/>
              </a:rPr>
              <a:t>: The central question for this analysis was to understand the impact of various factors, such as Stress Level, Productivity Change, and Health Issues, on Hours Worked Per Day. This inquiry aimed to explore if higher stress levels or productivity changes were associated with longer work hours, and whether health issues play a significant role in determining how much time an individual spends working per day.</a:t>
            </a:r>
          </a:p>
          <a:p>
            <a:pPr algn="l"/>
            <a:r>
              <a:rPr lang="en-US" sz="1800" b="1" i="0" dirty="0">
                <a:effectLst/>
                <a:latin typeface="Arial" panose="020B0604020202020204" pitchFamily="34" charset="0"/>
                <a:cs typeface="Arial" panose="020B0604020202020204" pitchFamily="34" charset="0"/>
              </a:rPr>
              <a:t>Outcome of the Exploratory Data Analysis (EDA): </a:t>
            </a:r>
            <a:r>
              <a:rPr lang="en-US" sz="1800" b="0" i="0" dirty="0">
                <a:effectLst/>
                <a:latin typeface="Arial" panose="020B0604020202020204" pitchFamily="34" charset="0"/>
                <a:cs typeface="Arial" panose="020B0604020202020204" pitchFamily="34" charset="0"/>
              </a:rPr>
              <a:t>Through the exploratory data analysis (EDA), several trends and relationships were identified. Histograms of the key variables indicated that Hours Worked Per Day generally clustered around mid-range values, with relatively few extreme outliers. Correlation analysis revealed a very weak positive correlation between Hours Worked Per Day and Productivity Change (Pearson’s correlation = 0.013), suggesting a minimal linear relationship between the two variables. Similarly, the analysis of Health Issue showed a similarly weak correlation (0.010), implying that health issues might not be as significant in influencing work hours.</a:t>
            </a:r>
          </a:p>
          <a:p>
            <a:pPr algn="l"/>
            <a:r>
              <a:rPr lang="en-US" sz="1800" b="0" i="0" dirty="0">
                <a:effectLst/>
                <a:latin typeface="Arial" panose="020B0604020202020204" pitchFamily="34" charset="0"/>
                <a:cs typeface="Arial" panose="020B0604020202020204" pitchFamily="34" charset="0"/>
              </a:rPr>
              <a:t>The OLS Regression results also supported these findings, with Stress Level and Productivity Change having no statistically significant impact on the dependent variable (Hours Worked Per Day), based on the p-values and t-statistics.</a:t>
            </a:r>
          </a:p>
          <a:p>
            <a:pPr algn="l"/>
            <a:r>
              <a:rPr lang="en-US" sz="1800" b="1" i="0" dirty="0">
                <a:effectLst/>
                <a:latin typeface="Arial" panose="020B0604020202020204" pitchFamily="34" charset="0"/>
                <a:cs typeface="Arial" panose="020B0604020202020204" pitchFamily="34" charset="0"/>
              </a:rPr>
              <a:t>What was missed during the analysis? </a:t>
            </a:r>
            <a:r>
              <a:rPr lang="en-US" sz="1800" b="0" i="0" dirty="0">
                <a:effectLst/>
                <a:latin typeface="Arial" panose="020B0604020202020204" pitchFamily="34" charset="0"/>
                <a:cs typeface="Arial" panose="020B0604020202020204" pitchFamily="34" charset="0"/>
              </a:rPr>
              <a:t>One limitation of this analysis was the assumption that all the relationships between variables would be linear. Variables like Stress Level and Productivity Change may have non-linear effects on Hours Worked Per Day, which was not fully explored. Additionally, potential interactions between variables (e.g., between Stress Level and Health Issue) were not examined, and such interactions may provide more nuanced insights into the factors influencing work hours.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4257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FB955C-E080-AEF9-183A-18269C538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45520-C063-5C32-0CE4-8A2CB93A6EF7}"/>
              </a:ext>
            </a:extLst>
          </p:cNvPr>
          <p:cNvSpPr>
            <a:spLocks noGrp="1"/>
          </p:cNvSpPr>
          <p:nvPr>
            <p:ph type="title"/>
          </p:nvPr>
        </p:nvSpPr>
        <p:spPr>
          <a:xfrm>
            <a:off x="228600" y="255059"/>
            <a:ext cx="10515600" cy="747160"/>
          </a:xfrm>
        </p:spPr>
        <p:txBody>
          <a:bodyPr>
            <a:normAutofit fontScale="90000"/>
          </a:bodyPr>
          <a:lstStyle/>
          <a:p>
            <a:r>
              <a:rPr lang="en-US" dirty="0"/>
              <a:t>Conclusion</a:t>
            </a:r>
            <a:br>
              <a:rPr lang="en-US" dirty="0"/>
            </a:br>
            <a:endParaRPr lang="en-US" dirty="0"/>
          </a:p>
        </p:txBody>
      </p:sp>
      <p:sp>
        <p:nvSpPr>
          <p:cNvPr id="3" name="Rectangle 1">
            <a:extLst>
              <a:ext uri="{FF2B5EF4-FFF2-40B4-BE49-F238E27FC236}">
                <a16:creationId xmlns:a16="http://schemas.microsoft.com/office/drawing/2014/main" id="{84D33091-B427-0FFE-59D0-1B49C854B6F0}"/>
              </a:ext>
            </a:extLst>
          </p:cNvPr>
          <p:cNvSpPr>
            <a:spLocks noGrp="1" noChangeArrowheads="1"/>
          </p:cNvSpPr>
          <p:nvPr>
            <p:ph idx="1"/>
          </p:nvPr>
        </p:nvSpPr>
        <p:spPr bwMode="auto">
          <a:xfrm>
            <a:off x="228600" y="703661"/>
            <a:ext cx="10947399" cy="608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buNone/>
            </a:pPr>
            <a:endParaRPr lang="en-US" sz="1400" b="0" i="0" dirty="0">
              <a:effectLst/>
              <a:latin typeface="Arial" panose="020B0604020202020204" pitchFamily="34" charset="0"/>
              <a:cs typeface="Arial" panose="020B0604020202020204" pitchFamily="34" charset="0"/>
            </a:endParaRPr>
          </a:p>
          <a:p>
            <a:pPr algn="l"/>
            <a:r>
              <a:rPr lang="en-US" sz="1800" b="1" i="0" dirty="0">
                <a:effectLst/>
                <a:latin typeface="Arial" panose="020B0604020202020204" pitchFamily="34" charset="0"/>
                <a:cs typeface="Arial" panose="020B0604020202020204" pitchFamily="34" charset="0"/>
              </a:rPr>
              <a:t>Assumptions that may have been incorrect</a:t>
            </a:r>
            <a:r>
              <a:rPr lang="en-US" sz="1800" b="0" i="0" dirty="0">
                <a:effectLst/>
                <a:latin typeface="Arial" panose="020B0604020202020204" pitchFamily="34" charset="0"/>
                <a:cs typeface="Arial" panose="020B0604020202020204" pitchFamily="34" charset="0"/>
              </a:rPr>
              <a:t>: An assumption in this analysis was that variables like Stress Level and Productivity Change have a direct, linear relationship with Hours Worked Per Day. The regression model assumed that these factors would affect work hours in a straightforward manner, but other underlying factors, such as work-life balance, job type, and personal circumstances, may mediate these relationships in ways that were not captured here.</a:t>
            </a:r>
          </a:p>
          <a:p>
            <a:pPr algn="l"/>
            <a:r>
              <a:rPr lang="en-US" sz="1800" b="1" i="0" dirty="0">
                <a:effectLst/>
                <a:latin typeface="Arial" panose="020B0604020202020204" pitchFamily="34" charset="0"/>
                <a:cs typeface="Arial" panose="020B0604020202020204" pitchFamily="34" charset="0"/>
              </a:rPr>
              <a:t>Challenges faced and areas of confusion</a:t>
            </a:r>
            <a:r>
              <a:rPr lang="en-US" sz="1800" b="0" i="0" dirty="0">
                <a:effectLst/>
                <a:latin typeface="Arial" panose="020B0604020202020204" pitchFamily="34" charset="0"/>
                <a:cs typeface="Arial" panose="020B0604020202020204" pitchFamily="34" charset="0"/>
              </a:rPr>
              <a:t>: One challenge was the proper handling of outliers in the dataset. While some outliers were detected and acknowledged in the histograms, their impact on the analysis wasn't fully explored. The assumptions of normality in some variables, such as Hours Worked Per Day, also led to difficulties in selecting appropriate statistical models for analysis. Additionally, while performing the regression analysis, the results were inconclusive, which made it challenging to provide a strong recommendation regarding the variables influencing work hours.</a:t>
            </a:r>
          </a:p>
          <a:p>
            <a:pPr algn="l"/>
            <a:r>
              <a:rPr lang="en-US" sz="1800" b="0" i="0" dirty="0">
                <a:effectLst/>
                <a:latin typeface="Arial" panose="020B0604020202020204" pitchFamily="34" charset="0"/>
                <a:cs typeface="Arial" panose="020B0604020202020204" pitchFamily="34" charset="0"/>
              </a:rPr>
              <a:t>Overall, this analysis highlighted the importance of considering additional variables and refining assumptions, especially regarding non-linear relationships and variable interactions. Future analysis could benefit from a more comprehensive approach, incorporating more diverse data and exploring alternative models.</a:t>
            </a:r>
          </a:p>
          <a:p>
            <a:r>
              <a:rPr lang="en-US" sz="1800" b="1" i="0" dirty="0">
                <a:effectLst/>
                <a:latin typeface="Arial" panose="020B0604020202020204" pitchFamily="34" charset="0"/>
                <a:cs typeface="Arial" panose="020B0604020202020204" pitchFamily="34" charset="0"/>
              </a:rPr>
              <a:t>Variables that could have helped: </a:t>
            </a:r>
            <a:r>
              <a:rPr lang="en-US" sz="1800" b="0" i="0" dirty="0">
                <a:effectLst/>
                <a:latin typeface="Arial" panose="020B0604020202020204" pitchFamily="34" charset="0"/>
                <a:cs typeface="Arial" panose="020B0604020202020204" pitchFamily="34" charset="0"/>
              </a:rPr>
              <a:t>Additional variables such as Age, Income, and Sector could have provided more context for the analysis. For instance, income could serve as a proxy for work pressure or job demands, while sector might reveal differing patterns based on industry-specific work culture. Including such variables may have strengthened the understanding of factors influencing work hours.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748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1E1515-23EB-2D07-BD07-F30C2C1D8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11D168-462F-D01E-969E-3B96BEAFBEEE}"/>
              </a:ext>
            </a:extLst>
          </p:cNvPr>
          <p:cNvSpPr>
            <a:spLocks noGrp="1"/>
          </p:cNvSpPr>
          <p:nvPr>
            <p:ph type="title"/>
          </p:nvPr>
        </p:nvSpPr>
        <p:spPr>
          <a:xfrm>
            <a:off x="355601" y="60324"/>
            <a:ext cx="10515600" cy="930275"/>
          </a:xfrm>
        </p:spPr>
        <p:txBody>
          <a:bodyPr>
            <a:normAutofit fontScale="90000"/>
          </a:bodyPr>
          <a:lstStyle/>
          <a:p>
            <a:r>
              <a:rPr lang="en-US" dirty="0"/>
              <a:t>Introduction</a:t>
            </a:r>
            <a:br>
              <a:rPr lang="en-US" dirty="0"/>
            </a:br>
            <a:endParaRPr lang="en-US" dirty="0"/>
          </a:p>
        </p:txBody>
      </p:sp>
      <p:sp>
        <p:nvSpPr>
          <p:cNvPr id="4" name="Rectangle 1">
            <a:extLst>
              <a:ext uri="{FF2B5EF4-FFF2-40B4-BE49-F238E27FC236}">
                <a16:creationId xmlns:a16="http://schemas.microsoft.com/office/drawing/2014/main" id="{075CC1F6-82D3-7B80-56E8-404280082BA6}"/>
              </a:ext>
            </a:extLst>
          </p:cNvPr>
          <p:cNvSpPr>
            <a:spLocks noGrp="1" noChangeArrowheads="1"/>
          </p:cNvSpPr>
          <p:nvPr>
            <p:ph idx="1"/>
          </p:nvPr>
        </p:nvSpPr>
        <p:spPr bwMode="auto">
          <a:xfrm>
            <a:off x="0" y="-7023217"/>
            <a:ext cx="12192000" cy="1563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lvl="1"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Statistical Question:</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lvl="1" indent="0" algn="just">
              <a:buNone/>
            </a:pPr>
            <a:r>
              <a:rPr lang="en-US" sz="1800" b="0" i="0" u="none" strike="noStrike" baseline="0" dirty="0">
                <a:latin typeface="Arial" panose="020B0604020202020204" pitchFamily="34" charset="0"/>
                <a:cs typeface="Arial" panose="020B0604020202020204" pitchFamily="34" charset="0"/>
              </a:rPr>
              <a:t>This project seeks to address these questions by analyzing a dataset that captures various work-related</a:t>
            </a:r>
          </a:p>
          <a:p>
            <a:pPr marL="457200" lvl="1" indent="0" algn="just">
              <a:buNone/>
            </a:pPr>
            <a:r>
              <a:rPr lang="en-US" sz="1800" b="0" i="0" u="none" strike="noStrike" baseline="0" dirty="0">
                <a:latin typeface="Arial" panose="020B0604020202020204" pitchFamily="34" charset="0"/>
                <a:cs typeface="Arial" panose="020B0604020202020204" pitchFamily="34" charset="0"/>
              </a:rPr>
              <a:t>factors impacted by the pandemic</a:t>
            </a:r>
          </a:p>
          <a:p>
            <a:pPr marL="457200" lvl="1" indent="0" algn="just">
              <a:buNone/>
            </a:pPr>
            <a:endParaRPr lang="en-US" sz="1800" b="0" i="0" u="none" strike="noStrike" baseline="0" dirty="0">
              <a:latin typeface="Arial" panose="020B0604020202020204" pitchFamily="34" charset="0"/>
              <a:cs typeface="Arial" panose="020B0604020202020204" pitchFamily="34" charset="0"/>
            </a:endParaRPr>
          </a:p>
          <a:p>
            <a:pPr lvl="1" algn="just"/>
            <a:r>
              <a:rPr lang="en-US" sz="1800" b="0" i="0" u="none" strike="noStrike" baseline="0" dirty="0">
                <a:latin typeface="Arial" panose="020B0604020202020204" pitchFamily="34" charset="0"/>
                <a:cs typeface="Arial" panose="020B0604020202020204" pitchFamily="34" charset="0"/>
              </a:rPr>
              <a:t>The goal is to understand the relationship between work-from-home conditions, increased work hours, and</a:t>
            </a:r>
          </a:p>
          <a:p>
            <a:pPr lvl="1" algn="just"/>
            <a:r>
              <a:rPr lang="en-US" sz="1800" b="0" i="0" u="none" strike="noStrike" baseline="0" dirty="0">
                <a:latin typeface="Arial" panose="020B0604020202020204" pitchFamily="34" charset="0"/>
                <a:cs typeface="Arial" panose="020B0604020202020204" pitchFamily="34" charset="0"/>
              </a:rPr>
              <a:t>other factors such as stress, productivity changes, and team collaboration challenges. </a:t>
            </a:r>
          </a:p>
          <a:p>
            <a:pPr lvl="1" algn="just"/>
            <a:r>
              <a:rPr lang="en-US" sz="1800" b="0" i="0" u="none" strike="noStrike" baseline="0" dirty="0">
                <a:latin typeface="Arial" panose="020B0604020202020204" pitchFamily="34" charset="0"/>
                <a:cs typeface="Arial" panose="020B0604020202020204" pitchFamily="34" charset="0"/>
              </a:rPr>
              <a:t>Specifically, I aim to</a:t>
            </a:r>
            <a:r>
              <a:rPr lang="en-US" sz="1800" dirty="0">
                <a:latin typeface="Arial" panose="020B0604020202020204" pitchFamily="34" charset="0"/>
                <a:cs typeface="Arial" panose="020B0604020202020204" pitchFamily="34" charset="0"/>
              </a:rPr>
              <a:t> i</a:t>
            </a:r>
            <a:r>
              <a:rPr lang="en-US" sz="1800" b="0" i="0" u="none" strike="noStrike" baseline="0" dirty="0">
                <a:latin typeface="Arial" panose="020B0604020202020204" pitchFamily="34" charset="0"/>
                <a:cs typeface="Arial" panose="020B0604020202020204" pitchFamily="34" charset="0"/>
              </a:rPr>
              <a:t>dentify how remote work and increased work hours have influenced productivity and stress levels.</a:t>
            </a:r>
            <a:endParaRPr lang="en-US" sz="1800" dirty="0">
              <a:latin typeface="Arial" panose="020B0604020202020204" pitchFamily="34" charset="0"/>
              <a:cs typeface="Arial" panose="020B0604020202020204" pitchFamily="34" charset="0"/>
            </a:endParaRPr>
          </a:p>
          <a:p>
            <a:pPr lvl="1" algn="just"/>
            <a:r>
              <a:rPr lang="en-US" sz="1800" b="0" i="0" u="none" strike="noStrike" baseline="0" dirty="0">
                <a:latin typeface="Arial" panose="020B0604020202020204" pitchFamily="34" charset="0"/>
                <a:cs typeface="Arial" panose="020B0604020202020204" pitchFamily="34" charset="0"/>
              </a:rPr>
              <a:t>Assess how different industries have been affected and whether certain sectors experienced unique challenges.</a:t>
            </a:r>
          </a:p>
          <a:p>
            <a:pPr lvl="1" algn="just"/>
            <a:r>
              <a:rPr lang="en-US" sz="1800" b="0" i="0" u="none" strike="noStrike" baseline="0" dirty="0">
                <a:latin typeface="Arial" panose="020B0604020202020204" pitchFamily="34" charset="0"/>
                <a:cs typeface="Arial" panose="020B0604020202020204" pitchFamily="34" charset="0"/>
              </a:rPr>
              <a:t>Determine the extent to which factors like childcare responsibilities, health issues, and technology adaptation</a:t>
            </a:r>
          </a:p>
          <a:p>
            <a:pPr lvl="1" algn="just"/>
            <a:r>
              <a:rPr lang="en-US" sz="1800" b="0" i="0" u="none" strike="noStrike" baseline="0" dirty="0">
                <a:latin typeface="Arial" panose="020B0604020202020204" pitchFamily="34" charset="0"/>
                <a:cs typeface="Arial" panose="020B0604020202020204" pitchFamily="34" charset="0"/>
              </a:rPr>
              <a:t>have influenced employee experiences. Provide insights that can inform future workplace policies to support employee well-being and efficiency.</a:t>
            </a:r>
          </a:p>
          <a:p>
            <a:pPr lvl="1" algn="just"/>
            <a:r>
              <a:rPr lang="en-US" sz="1800" b="0" i="0" u="none" strike="noStrike" baseline="0" dirty="0">
                <a:latin typeface="Arial" panose="020B0604020202020204" pitchFamily="34" charset="0"/>
                <a:cs typeface="Arial" panose="020B0604020202020204" pitchFamily="34" charset="0"/>
              </a:rPr>
              <a:t>Ultimately, this analysis will help organizations and policymakers better understand the pandemic’s impact</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85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319E9-0233-88A3-758D-C8769E6473B0}"/>
              </a:ext>
            </a:extLst>
          </p:cNvPr>
          <p:cNvSpPr>
            <a:spLocks noGrp="1"/>
          </p:cNvSpPr>
          <p:nvPr>
            <p:ph type="title"/>
          </p:nvPr>
        </p:nvSpPr>
        <p:spPr>
          <a:xfrm>
            <a:off x="626533" y="68792"/>
            <a:ext cx="10515600" cy="930275"/>
          </a:xfrm>
        </p:spPr>
        <p:txBody>
          <a:bodyPr/>
          <a:lstStyle/>
          <a:p>
            <a:r>
              <a:rPr lang="en-US" dirty="0"/>
              <a:t>Dataset Overview</a:t>
            </a:r>
          </a:p>
        </p:txBody>
      </p:sp>
      <p:sp>
        <p:nvSpPr>
          <p:cNvPr id="3" name="Content Placeholder 2">
            <a:extLst>
              <a:ext uri="{FF2B5EF4-FFF2-40B4-BE49-F238E27FC236}">
                <a16:creationId xmlns:a16="http://schemas.microsoft.com/office/drawing/2014/main" id="{98F32491-8B30-979F-B1B0-2450021F2E87}"/>
              </a:ext>
            </a:extLst>
          </p:cNvPr>
          <p:cNvSpPr>
            <a:spLocks noGrp="1"/>
          </p:cNvSpPr>
          <p:nvPr>
            <p:ph idx="1"/>
          </p:nvPr>
        </p:nvSpPr>
        <p:spPr>
          <a:xfrm>
            <a:off x="626533" y="863600"/>
            <a:ext cx="11218334" cy="5563833"/>
          </a:xfrm>
        </p:spPr>
        <p:txBody>
          <a:bodyPr>
            <a:normAutofit fontScale="85000" lnSpcReduction="20000"/>
          </a:bodyPr>
          <a:lstStyle/>
          <a:p>
            <a:pPr marL="0" indent="0">
              <a:buNone/>
            </a:pPr>
            <a:r>
              <a:rPr lang="en-US" sz="2100" dirty="0">
                <a:latin typeface="Arial" panose="020B0604020202020204" pitchFamily="34" charset="0"/>
                <a:cs typeface="Arial" panose="020B0604020202020204" pitchFamily="34" charset="0"/>
              </a:rPr>
              <a:t>Dependent Variable: Hours Worked Per Day</a:t>
            </a:r>
          </a:p>
          <a:p>
            <a:pPr marL="0" indent="0">
              <a:buNone/>
            </a:pPr>
            <a:r>
              <a:rPr lang="en-US" sz="2100" dirty="0">
                <a:latin typeface="Arial" panose="020B0604020202020204" pitchFamily="34" charset="0"/>
                <a:cs typeface="Arial" panose="020B0604020202020204" pitchFamily="34" charset="0"/>
              </a:rPr>
              <a:t>Independent Variables: Stress Level, Productivity Change, Health Issues, Job Security, Technology Adaptation</a:t>
            </a:r>
          </a:p>
          <a:p>
            <a:pPr marL="0" indent="0">
              <a:buNone/>
            </a:pPr>
            <a:r>
              <a:rPr lang="en-US" sz="2100" dirty="0">
                <a:latin typeface="Arial" panose="020B0604020202020204" pitchFamily="34" charset="0"/>
                <a:cs typeface="Arial" panose="020B0604020202020204" pitchFamily="34" charset="0"/>
              </a:rPr>
              <a:t>Sample Size: 10,000 respondents from various sectors (e.g., IT, Retail, Education)</a:t>
            </a:r>
          </a:p>
          <a:p>
            <a:pPr marL="0" indent="0">
              <a:buNone/>
            </a:pPr>
            <a:endParaRPr lang="en-US" sz="2100" dirty="0">
              <a:latin typeface="Arial" panose="020B0604020202020204" pitchFamily="34" charset="0"/>
              <a:cs typeface="Arial" panose="020B0604020202020204" pitchFamily="34" charset="0"/>
            </a:endParaRPr>
          </a:p>
          <a:p>
            <a:pPr algn="l"/>
            <a:r>
              <a:rPr lang="en-US" sz="2100" b="0" i="0" dirty="0">
                <a:effectLst/>
                <a:latin typeface="Arial" panose="020B0604020202020204" pitchFamily="34" charset="0"/>
                <a:cs typeface="Arial" panose="020B0604020202020204" pitchFamily="34" charset="0"/>
              </a:rPr>
              <a:t>Hours_Worked_Per_Day (Continuous) → Measures workload changes and potential stress impacts.</a:t>
            </a:r>
          </a:p>
          <a:p>
            <a:r>
              <a:rPr lang="en-US" sz="2100" b="0" i="0" dirty="0" err="1">
                <a:effectLst/>
                <a:latin typeface="Arial" panose="020B0604020202020204" pitchFamily="34" charset="0"/>
                <a:cs typeface="Arial" panose="020B0604020202020204" pitchFamily="34" charset="0"/>
              </a:rPr>
              <a:t>Stress_Level</a:t>
            </a:r>
            <a:r>
              <a:rPr lang="en-US" sz="2100" b="0" i="0" dirty="0">
                <a:effectLst/>
                <a:latin typeface="Arial" panose="020B0604020202020204" pitchFamily="34" charset="0"/>
                <a:cs typeface="Arial" panose="020B0604020202020204" pitchFamily="34" charset="0"/>
              </a:rPr>
              <a:t> (Categorical: Low, Medium, High) → Assesses stress as a function of work changes.</a:t>
            </a:r>
          </a:p>
          <a:p>
            <a:r>
              <a:rPr lang="en-US" sz="2100" b="0" i="0" dirty="0" err="1">
                <a:effectLst/>
                <a:latin typeface="Arial" panose="020B0604020202020204" pitchFamily="34" charset="0"/>
                <a:cs typeface="Arial" panose="020B0604020202020204" pitchFamily="34" charset="0"/>
              </a:rPr>
              <a:t>Productivity_Change</a:t>
            </a:r>
            <a:r>
              <a:rPr lang="en-US" sz="2100" b="0" i="0" dirty="0">
                <a:effectLst/>
                <a:latin typeface="Arial" panose="020B0604020202020204" pitchFamily="34" charset="0"/>
                <a:cs typeface="Arial" panose="020B0604020202020204" pitchFamily="34" charset="0"/>
              </a:rPr>
              <a:t> (Binary: 1 = Increase, 0 = No change/Decrease) → Examines factors affecting productivity shifts.</a:t>
            </a:r>
          </a:p>
          <a:p>
            <a:r>
              <a:rPr lang="en-US" sz="2100" b="0" i="0" dirty="0" err="1">
                <a:effectLst/>
                <a:latin typeface="Arial" panose="020B0604020202020204" pitchFamily="34" charset="0"/>
                <a:cs typeface="Arial" panose="020B0604020202020204" pitchFamily="34" charset="0"/>
              </a:rPr>
              <a:t>Health_Issue:Type</a:t>
            </a:r>
            <a:r>
              <a:rPr lang="en-US" sz="2100" b="0" i="0" dirty="0">
                <a:effectLst/>
                <a:latin typeface="Arial" panose="020B0604020202020204" pitchFamily="34" charset="0"/>
                <a:cs typeface="Arial" panose="020B0604020202020204" pitchFamily="34" charset="0"/>
              </a:rPr>
              <a:t>: (Binary: 1 = Yes, 0 = No) → Indicates if the individual has developed new health issues (mental or physical) during the pandemic. </a:t>
            </a:r>
          </a:p>
          <a:p>
            <a:r>
              <a:rPr lang="en-US" sz="2100" b="0" i="0" dirty="0" err="1">
                <a:effectLst/>
                <a:latin typeface="Arial" panose="020B0604020202020204" pitchFamily="34" charset="0"/>
                <a:cs typeface="Arial" panose="020B0604020202020204" pitchFamily="34" charset="0"/>
              </a:rPr>
              <a:t>Job_Security</a:t>
            </a:r>
            <a:r>
              <a:rPr lang="en-US" sz="2100" b="0" i="0" dirty="0">
                <a:effectLst/>
                <a:latin typeface="Arial" panose="020B0604020202020204" pitchFamily="34" charset="0"/>
                <a:cs typeface="Arial" panose="020B0604020202020204" pitchFamily="34" charset="0"/>
              </a:rPr>
              <a:t>: (Binary: 1 = Yes, 0 = No) → Perception of job security during the pandemic, with 1 indicating feeling less secure.</a:t>
            </a:r>
          </a:p>
          <a:p>
            <a:r>
              <a:rPr lang="en-US" sz="2100" b="0" i="0" dirty="0" err="1">
                <a:effectLst/>
                <a:latin typeface="Arial" panose="020B0604020202020204" pitchFamily="34" charset="0"/>
                <a:cs typeface="Arial" panose="020B0604020202020204" pitchFamily="34" charset="0"/>
              </a:rPr>
              <a:t>Technology_Adaptation</a:t>
            </a:r>
            <a:r>
              <a:rPr lang="en-US" sz="2100" b="0" i="0" dirty="0">
                <a:effectLst/>
                <a:latin typeface="Arial" panose="020B0604020202020204" pitchFamily="34" charset="0"/>
                <a:cs typeface="Arial" panose="020B0604020202020204" pitchFamily="34" charset="0"/>
              </a:rPr>
              <a:t>: (Binary: 1 = Yes, 0 = No) → Whether the individual had to adapt to new technologies for remote work. </a:t>
            </a:r>
          </a:p>
          <a:p>
            <a:r>
              <a:rPr lang="en-US" sz="2100" b="0" i="0" dirty="0" err="1">
                <a:effectLst/>
                <a:latin typeface="Arial" panose="020B0604020202020204" pitchFamily="34" charset="0"/>
                <a:cs typeface="Arial" panose="020B0604020202020204" pitchFamily="34" charset="0"/>
              </a:rPr>
              <a:t>Work_From_Home</a:t>
            </a:r>
            <a:r>
              <a:rPr lang="en-US" sz="2100" b="0" i="0" dirty="0">
                <a:effectLst/>
                <a:latin typeface="Arial" panose="020B0604020202020204" pitchFamily="34" charset="0"/>
                <a:cs typeface="Arial" panose="020B0604020202020204" pitchFamily="34" charset="0"/>
              </a:rPr>
              <a:t> (Binary: 1 = Yes, 0 = No) → Helps analyze differences in productivity, stress, or work hours between remote and on-site workers.</a:t>
            </a:r>
          </a:p>
          <a:p>
            <a:pPr algn="l"/>
            <a:r>
              <a:rPr lang="en-US" sz="2100" b="0" i="0" dirty="0" err="1">
                <a:effectLst/>
                <a:latin typeface="Arial" panose="020B0604020202020204" pitchFamily="34" charset="0"/>
                <a:cs typeface="Arial" panose="020B0604020202020204" pitchFamily="34" charset="0"/>
              </a:rPr>
              <a:t>Salary_Changes</a:t>
            </a:r>
            <a:r>
              <a:rPr lang="en-US" sz="2100" b="0" i="0" dirty="0">
                <a:effectLst/>
                <a:latin typeface="Arial" panose="020B0604020202020204" pitchFamily="34" charset="0"/>
                <a:cs typeface="Arial" panose="020B0604020202020204" pitchFamily="34" charset="0"/>
              </a:rPr>
              <a:t> (Binary: 1 = Increase, 0 = No change/Decrease) → Explores financial stability’s impact on stress and productivity.</a:t>
            </a:r>
          </a:p>
          <a:p>
            <a:pPr marL="742950" lvl="1"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10428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DBB522E-3DFC-639E-9201-066E9BBC59ED}"/>
              </a:ext>
            </a:extLst>
          </p:cNvPr>
          <p:cNvSpPr>
            <a:spLocks noGrp="1" noChangeArrowheads="1"/>
          </p:cNvSpPr>
          <p:nvPr>
            <p:ph idx="1"/>
          </p:nvPr>
        </p:nvSpPr>
        <p:spPr bwMode="auto">
          <a:xfrm>
            <a:off x="-169334" y="3460150"/>
            <a:ext cx="11895667" cy="671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marL="0" indent="0">
              <a:buNone/>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marL="0" indent="0">
              <a:buNone/>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a:buFont typeface="Arial" panose="020B0604020202020204" pitchFamily="34" charset="0"/>
              <a:buChar char="•"/>
            </a:pPr>
            <a:endParaRPr lang="en-US" sz="1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FCAC899-5F8C-3361-3DF7-13006E2CB92C}"/>
              </a:ext>
            </a:extLst>
          </p:cNvPr>
          <p:cNvPicPr>
            <a:picLocks noChangeAspect="1"/>
          </p:cNvPicPr>
          <p:nvPr/>
        </p:nvPicPr>
        <p:blipFill>
          <a:blip r:embed="rId2"/>
          <a:stretch>
            <a:fillRect/>
          </a:stretch>
        </p:blipFill>
        <p:spPr>
          <a:xfrm>
            <a:off x="236258" y="1088896"/>
            <a:ext cx="5848152" cy="3601637"/>
          </a:xfrm>
          <a:prstGeom prst="rect">
            <a:avLst/>
          </a:prstGeom>
        </p:spPr>
      </p:pic>
      <p:sp>
        <p:nvSpPr>
          <p:cNvPr id="7" name="Title 6">
            <a:extLst>
              <a:ext uri="{FF2B5EF4-FFF2-40B4-BE49-F238E27FC236}">
                <a16:creationId xmlns:a16="http://schemas.microsoft.com/office/drawing/2014/main" id="{9F1C5272-A94F-28CD-5831-D6FD6EF0055E}"/>
              </a:ext>
            </a:extLst>
          </p:cNvPr>
          <p:cNvSpPr>
            <a:spLocks noGrp="1"/>
          </p:cNvSpPr>
          <p:nvPr>
            <p:ph type="title"/>
          </p:nvPr>
        </p:nvSpPr>
        <p:spPr>
          <a:xfrm>
            <a:off x="76200" y="0"/>
            <a:ext cx="10515600" cy="1325563"/>
          </a:xfrm>
        </p:spPr>
        <p:txBody>
          <a:bodyPr/>
          <a:lstStyle/>
          <a:p>
            <a:r>
              <a:rPr lang="en-US" dirty="0"/>
              <a:t>Histograms of key Variables</a:t>
            </a:r>
          </a:p>
        </p:txBody>
      </p:sp>
      <p:sp>
        <p:nvSpPr>
          <p:cNvPr id="9" name="TextBox 8">
            <a:extLst>
              <a:ext uri="{FF2B5EF4-FFF2-40B4-BE49-F238E27FC236}">
                <a16:creationId xmlns:a16="http://schemas.microsoft.com/office/drawing/2014/main" id="{8B2BF276-316D-AF90-B5B0-2F0C38B42AF8}"/>
              </a:ext>
            </a:extLst>
          </p:cNvPr>
          <p:cNvSpPr txBox="1"/>
          <p:nvPr/>
        </p:nvSpPr>
        <p:spPr>
          <a:xfrm>
            <a:off x="236259" y="4904956"/>
            <a:ext cx="5848151" cy="1754326"/>
          </a:xfrm>
          <a:prstGeom prst="rect">
            <a:avLst/>
          </a:prstGeom>
          <a:noFill/>
        </p:spPr>
        <p:txBody>
          <a:bodyPr wrap="square">
            <a:spAutoFit/>
          </a:bodyPr>
          <a:lstStyle/>
          <a:p>
            <a:pPr algn="l"/>
            <a:r>
              <a:rPr lang="en-US" b="0" i="0" dirty="0">
                <a:effectLst/>
                <a:latin typeface="Arial" panose="020B0604020202020204" pitchFamily="34" charset="0"/>
                <a:cs typeface="Arial" panose="020B0604020202020204" pitchFamily="34" charset="0"/>
              </a:rPr>
              <a:t>Outliers Analysis:</a:t>
            </a:r>
          </a:p>
          <a:p>
            <a:pPr algn="l"/>
            <a:r>
              <a:rPr lang="en-US" b="0" i="0" dirty="0">
                <a:effectLst/>
                <a:latin typeface="Arial" panose="020B0604020202020204" pitchFamily="34" charset="0"/>
                <a:cs typeface="Arial" panose="020B0604020202020204" pitchFamily="34" charset="0"/>
              </a:rPr>
              <a:t>Negative values (if present) must be errors.</a:t>
            </a:r>
          </a:p>
          <a:p>
            <a:pPr algn="l"/>
            <a:r>
              <a:rPr lang="en-US" b="0" i="0" dirty="0">
                <a:effectLst/>
                <a:latin typeface="Arial" panose="020B0604020202020204" pitchFamily="34" charset="0"/>
                <a:cs typeface="Arial" panose="020B0604020202020204" pitchFamily="34" charset="0"/>
              </a:rPr>
              <a:t>Extremely high values (&gt;8) might indicate overloaded schedules.</a:t>
            </a:r>
          </a:p>
          <a:p>
            <a:pPr algn="l"/>
            <a:r>
              <a:rPr lang="en-US" b="0" i="0" dirty="0">
                <a:effectLst/>
                <a:latin typeface="Arial" panose="020B0604020202020204" pitchFamily="34" charset="0"/>
                <a:cs typeface="Arial" panose="020B0604020202020204" pitchFamily="34" charset="0"/>
              </a:rPr>
              <a:t>Handling Suggestion: Remove or replace negative values with median.</a:t>
            </a:r>
          </a:p>
        </p:txBody>
      </p:sp>
      <p:pic>
        <p:nvPicPr>
          <p:cNvPr id="11" name="Picture 10">
            <a:extLst>
              <a:ext uri="{FF2B5EF4-FFF2-40B4-BE49-F238E27FC236}">
                <a16:creationId xmlns:a16="http://schemas.microsoft.com/office/drawing/2014/main" id="{813B69DD-AE41-B6AD-8405-C81B25A5F979}"/>
              </a:ext>
            </a:extLst>
          </p:cNvPr>
          <p:cNvPicPr>
            <a:picLocks noChangeAspect="1"/>
          </p:cNvPicPr>
          <p:nvPr/>
        </p:nvPicPr>
        <p:blipFill>
          <a:blip r:embed="rId3"/>
          <a:stretch>
            <a:fillRect/>
          </a:stretch>
        </p:blipFill>
        <p:spPr>
          <a:xfrm>
            <a:off x="6490002" y="1093172"/>
            <a:ext cx="5596467" cy="3597361"/>
          </a:xfrm>
          <a:prstGeom prst="rect">
            <a:avLst/>
          </a:prstGeom>
        </p:spPr>
      </p:pic>
      <p:sp>
        <p:nvSpPr>
          <p:cNvPr id="12" name="TextBox 11">
            <a:extLst>
              <a:ext uri="{FF2B5EF4-FFF2-40B4-BE49-F238E27FC236}">
                <a16:creationId xmlns:a16="http://schemas.microsoft.com/office/drawing/2014/main" id="{A5F924DF-FAB9-264E-BF5E-C5A999E11B97}"/>
              </a:ext>
            </a:extLst>
          </p:cNvPr>
          <p:cNvSpPr txBox="1"/>
          <p:nvPr/>
        </p:nvSpPr>
        <p:spPr>
          <a:xfrm>
            <a:off x="6333068" y="4904956"/>
            <a:ext cx="5798858" cy="1754326"/>
          </a:xfrm>
          <a:prstGeom prst="rect">
            <a:avLst/>
          </a:prstGeom>
          <a:noFill/>
        </p:spPr>
        <p:txBody>
          <a:bodyPr wrap="square">
            <a:spAutoFit/>
          </a:bodyPr>
          <a:lstStyle/>
          <a:p>
            <a:pPr algn="l"/>
            <a:r>
              <a:rPr lang="en-US" b="0" i="0" dirty="0">
                <a:effectLst/>
                <a:latin typeface="Arial" panose="020B0604020202020204" pitchFamily="34" charset="0"/>
                <a:cs typeface="Arial" panose="020B0604020202020204" pitchFamily="34" charset="0"/>
              </a:rPr>
              <a:t>Outliers Analysis:</a:t>
            </a:r>
          </a:p>
          <a:p>
            <a:pPr algn="l"/>
            <a:r>
              <a:rPr lang="en-US" b="0" i="0" dirty="0">
                <a:effectLst/>
                <a:latin typeface="Arial" panose="020B0604020202020204" pitchFamily="34" charset="0"/>
                <a:cs typeface="Arial" panose="020B0604020202020204" pitchFamily="34" charset="0"/>
              </a:rPr>
              <a:t>Negative values (if present) must be errors.</a:t>
            </a:r>
          </a:p>
          <a:p>
            <a:pPr algn="l"/>
            <a:r>
              <a:rPr lang="en-US" b="0" i="0" dirty="0">
                <a:effectLst/>
                <a:latin typeface="Arial" panose="020B0604020202020204" pitchFamily="34" charset="0"/>
                <a:cs typeface="Arial" panose="020B0604020202020204" pitchFamily="34" charset="0"/>
              </a:rPr>
              <a:t>Extremely high values (&gt;8) might indicate overloaded schedules.</a:t>
            </a:r>
          </a:p>
          <a:p>
            <a:pPr algn="l"/>
            <a:r>
              <a:rPr lang="en-US" b="0" i="0" dirty="0">
                <a:effectLst/>
                <a:latin typeface="Arial" panose="020B0604020202020204" pitchFamily="34" charset="0"/>
                <a:cs typeface="Arial" panose="020B0604020202020204" pitchFamily="34" charset="0"/>
              </a:rPr>
              <a:t>Handling Suggestion: Remove or replace negative values with median.</a:t>
            </a:r>
          </a:p>
        </p:txBody>
      </p:sp>
    </p:spTree>
    <p:extLst>
      <p:ext uri="{BB962C8B-B14F-4D97-AF65-F5344CB8AC3E}">
        <p14:creationId xmlns:p14="http://schemas.microsoft.com/office/powerpoint/2010/main" val="111291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08F424-DDA2-225B-D535-412C02623884}"/>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188F53FC-7403-4040-FC56-D1D86D5D4EDD}"/>
              </a:ext>
            </a:extLst>
          </p:cNvPr>
          <p:cNvSpPr>
            <a:spLocks noGrp="1" noChangeArrowheads="1"/>
          </p:cNvSpPr>
          <p:nvPr>
            <p:ph idx="1"/>
          </p:nvPr>
        </p:nvSpPr>
        <p:spPr bwMode="auto">
          <a:xfrm>
            <a:off x="-169334" y="6257323"/>
            <a:ext cx="11895667" cy="1124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endParaRPr lang="en-US" sz="1200" b="1" dirty="0"/>
          </a:p>
          <a:p>
            <a:pPr>
              <a:buFont typeface="Arial" panose="020B0604020202020204" pitchFamily="34" charset="0"/>
              <a:buChar char="•"/>
            </a:pPr>
            <a:endParaRPr lang="en-US" sz="1200" b="1" dirty="0"/>
          </a:p>
          <a:p>
            <a:pPr marL="0" indent="0">
              <a:buNone/>
            </a:pPr>
            <a:endParaRPr lang="en-US" sz="1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6">
            <a:extLst>
              <a:ext uri="{FF2B5EF4-FFF2-40B4-BE49-F238E27FC236}">
                <a16:creationId xmlns:a16="http://schemas.microsoft.com/office/drawing/2014/main" id="{31F9DC15-52CE-FC5C-5BE3-C051EE2A872C}"/>
              </a:ext>
            </a:extLst>
          </p:cNvPr>
          <p:cNvSpPr>
            <a:spLocks noGrp="1"/>
          </p:cNvSpPr>
          <p:nvPr>
            <p:ph type="title"/>
          </p:nvPr>
        </p:nvSpPr>
        <p:spPr>
          <a:xfrm>
            <a:off x="76200" y="0"/>
            <a:ext cx="10515600" cy="1325563"/>
          </a:xfrm>
        </p:spPr>
        <p:txBody>
          <a:bodyPr/>
          <a:lstStyle/>
          <a:p>
            <a:r>
              <a:rPr lang="en-US" dirty="0"/>
              <a:t>Histograms of key Variables</a:t>
            </a:r>
          </a:p>
        </p:txBody>
      </p:sp>
      <p:sp>
        <p:nvSpPr>
          <p:cNvPr id="9" name="TextBox 8">
            <a:extLst>
              <a:ext uri="{FF2B5EF4-FFF2-40B4-BE49-F238E27FC236}">
                <a16:creationId xmlns:a16="http://schemas.microsoft.com/office/drawing/2014/main" id="{A485A659-6080-8673-8CB3-C016197EA7C1}"/>
              </a:ext>
            </a:extLst>
          </p:cNvPr>
          <p:cNvSpPr txBox="1"/>
          <p:nvPr/>
        </p:nvSpPr>
        <p:spPr>
          <a:xfrm>
            <a:off x="224764" y="4989622"/>
            <a:ext cx="5848151" cy="923330"/>
          </a:xfrm>
          <a:prstGeom prst="rect">
            <a:avLst/>
          </a:prstGeom>
          <a:noFill/>
        </p:spPr>
        <p:txBody>
          <a:bodyPr wrap="square">
            <a:spAutoFit/>
          </a:bodyPr>
          <a:lstStyle/>
          <a:p>
            <a:pPr algn="l"/>
            <a:r>
              <a:rPr lang="en-US" b="0" i="0" dirty="0">
                <a:effectLst/>
                <a:latin typeface="system-ui"/>
              </a:rPr>
              <a:t>Outliers Analysis:</a:t>
            </a:r>
          </a:p>
          <a:p>
            <a:pPr algn="l"/>
            <a:r>
              <a:rPr lang="en-US" b="0" i="0" dirty="0">
                <a:effectLst/>
                <a:latin typeface="system-ui"/>
              </a:rPr>
              <a:t>No outliers expected since it’s binary (0 or 1).</a:t>
            </a:r>
          </a:p>
          <a:p>
            <a:pPr algn="l"/>
            <a:r>
              <a:rPr lang="en-US" b="0" i="0" dirty="0">
                <a:effectLst/>
                <a:latin typeface="system-ui"/>
              </a:rPr>
              <a:t>Handling Suggestion: No modifications needed.</a:t>
            </a:r>
          </a:p>
        </p:txBody>
      </p:sp>
      <p:sp>
        <p:nvSpPr>
          <p:cNvPr id="12" name="TextBox 11">
            <a:extLst>
              <a:ext uri="{FF2B5EF4-FFF2-40B4-BE49-F238E27FC236}">
                <a16:creationId xmlns:a16="http://schemas.microsoft.com/office/drawing/2014/main" id="{5A62E61B-47C0-FB58-36D5-58EB91873297}"/>
              </a:ext>
            </a:extLst>
          </p:cNvPr>
          <p:cNvSpPr txBox="1"/>
          <p:nvPr/>
        </p:nvSpPr>
        <p:spPr>
          <a:xfrm>
            <a:off x="6119086" y="4882312"/>
            <a:ext cx="6012840" cy="1476155"/>
          </a:xfrm>
          <a:prstGeom prst="rect">
            <a:avLst/>
          </a:prstGeom>
          <a:noFill/>
        </p:spPr>
        <p:txBody>
          <a:bodyPr wrap="square">
            <a:spAutoFit/>
          </a:bodyPr>
          <a:lstStyle/>
          <a:p>
            <a:pPr algn="l"/>
            <a:r>
              <a:rPr lang="en-US" b="0" i="0" dirty="0">
                <a:effectLst/>
                <a:latin typeface="system-ui"/>
              </a:rPr>
              <a:t>Outliers Analysis:</a:t>
            </a:r>
          </a:p>
          <a:p>
            <a:pPr algn="l"/>
            <a:r>
              <a:rPr lang="en-US" b="0" i="0" dirty="0">
                <a:effectLst/>
                <a:latin typeface="system-ui"/>
              </a:rPr>
              <a:t>No numerical outliers, but some categories might be underrepresented.</a:t>
            </a:r>
          </a:p>
          <a:p>
            <a:pPr algn="l"/>
            <a:r>
              <a:rPr lang="en-US" b="0" i="0" dirty="0">
                <a:effectLst/>
                <a:latin typeface="system-ui"/>
              </a:rPr>
              <a:t>Handling Suggestion: Consider grouping categories if one is too small.</a:t>
            </a:r>
          </a:p>
        </p:txBody>
      </p:sp>
      <p:pic>
        <p:nvPicPr>
          <p:cNvPr id="13" name="Picture 12">
            <a:extLst>
              <a:ext uri="{FF2B5EF4-FFF2-40B4-BE49-F238E27FC236}">
                <a16:creationId xmlns:a16="http://schemas.microsoft.com/office/drawing/2014/main" id="{452ADD08-609E-E361-FEDA-2B6E38FD66E8}"/>
              </a:ext>
            </a:extLst>
          </p:cNvPr>
          <p:cNvPicPr>
            <a:picLocks noChangeAspect="1"/>
          </p:cNvPicPr>
          <p:nvPr/>
        </p:nvPicPr>
        <p:blipFill>
          <a:blip r:embed="rId2"/>
          <a:stretch>
            <a:fillRect/>
          </a:stretch>
        </p:blipFill>
        <p:spPr>
          <a:xfrm>
            <a:off x="76200" y="1316203"/>
            <a:ext cx="6083135" cy="2620797"/>
          </a:xfrm>
          <a:prstGeom prst="rect">
            <a:avLst/>
          </a:prstGeom>
        </p:spPr>
      </p:pic>
      <p:pic>
        <p:nvPicPr>
          <p:cNvPr id="15" name="Picture 14">
            <a:extLst>
              <a:ext uri="{FF2B5EF4-FFF2-40B4-BE49-F238E27FC236}">
                <a16:creationId xmlns:a16="http://schemas.microsoft.com/office/drawing/2014/main" id="{D426AB72-62B7-07B0-874E-F99CD839D8A7}"/>
              </a:ext>
            </a:extLst>
          </p:cNvPr>
          <p:cNvPicPr>
            <a:picLocks noChangeAspect="1"/>
          </p:cNvPicPr>
          <p:nvPr/>
        </p:nvPicPr>
        <p:blipFill>
          <a:blip r:embed="rId3"/>
          <a:stretch>
            <a:fillRect/>
          </a:stretch>
        </p:blipFill>
        <p:spPr>
          <a:xfrm>
            <a:off x="6072915" y="1131099"/>
            <a:ext cx="5826570" cy="2727947"/>
          </a:xfrm>
          <a:prstGeom prst="rect">
            <a:avLst/>
          </a:prstGeom>
        </p:spPr>
      </p:pic>
    </p:spTree>
    <p:extLst>
      <p:ext uri="{BB962C8B-B14F-4D97-AF65-F5344CB8AC3E}">
        <p14:creationId xmlns:p14="http://schemas.microsoft.com/office/powerpoint/2010/main" val="59249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053B4-0E0E-18F8-44A0-4A9764DEC7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7887D78-B520-FBB1-8232-75C8E7EDFE07}"/>
              </a:ext>
            </a:extLst>
          </p:cNvPr>
          <p:cNvSpPr>
            <a:spLocks noGrp="1"/>
          </p:cNvSpPr>
          <p:nvPr>
            <p:ph type="title"/>
          </p:nvPr>
        </p:nvSpPr>
        <p:spPr>
          <a:xfrm>
            <a:off x="76200" y="0"/>
            <a:ext cx="10515600" cy="1325563"/>
          </a:xfrm>
        </p:spPr>
        <p:txBody>
          <a:bodyPr/>
          <a:lstStyle/>
          <a:p>
            <a:r>
              <a:rPr lang="en-US" dirty="0"/>
              <a:t>Histograms of key Variables</a:t>
            </a:r>
          </a:p>
        </p:txBody>
      </p:sp>
      <p:sp>
        <p:nvSpPr>
          <p:cNvPr id="9" name="TextBox 8">
            <a:extLst>
              <a:ext uri="{FF2B5EF4-FFF2-40B4-BE49-F238E27FC236}">
                <a16:creationId xmlns:a16="http://schemas.microsoft.com/office/drawing/2014/main" id="{A7C1D54A-5882-9F2D-25A2-94F098981849}"/>
              </a:ext>
            </a:extLst>
          </p:cNvPr>
          <p:cNvSpPr txBox="1"/>
          <p:nvPr/>
        </p:nvSpPr>
        <p:spPr>
          <a:xfrm>
            <a:off x="349449" y="5240182"/>
            <a:ext cx="5848151" cy="923330"/>
          </a:xfrm>
          <a:prstGeom prst="rect">
            <a:avLst/>
          </a:prstGeom>
          <a:noFill/>
        </p:spPr>
        <p:txBody>
          <a:bodyPr wrap="square">
            <a:spAutoFit/>
          </a:bodyPr>
          <a:lstStyle/>
          <a:p>
            <a:pPr algn="l"/>
            <a:r>
              <a:rPr lang="en-US" b="0" i="0" dirty="0">
                <a:effectLst/>
                <a:latin typeface="system-ui"/>
              </a:rPr>
              <a:t>Outliers Analysis:</a:t>
            </a:r>
          </a:p>
          <a:p>
            <a:pPr algn="l"/>
            <a:r>
              <a:rPr lang="en-US" b="0" i="0" dirty="0">
                <a:effectLst/>
                <a:latin typeface="system-ui"/>
              </a:rPr>
              <a:t>No outliers expected since it’s binary (0 or 1).</a:t>
            </a:r>
          </a:p>
          <a:p>
            <a:pPr algn="l"/>
            <a:r>
              <a:rPr lang="en-US" b="0" i="0" dirty="0">
                <a:effectLst/>
                <a:latin typeface="system-ui"/>
              </a:rPr>
              <a:t>Handling Suggestion: No modifications needed.</a:t>
            </a:r>
          </a:p>
        </p:txBody>
      </p:sp>
      <p:sp>
        <p:nvSpPr>
          <p:cNvPr id="12" name="TextBox 11">
            <a:extLst>
              <a:ext uri="{FF2B5EF4-FFF2-40B4-BE49-F238E27FC236}">
                <a16:creationId xmlns:a16="http://schemas.microsoft.com/office/drawing/2014/main" id="{16FC8021-4C3A-AB4E-131A-F60088CE2FE7}"/>
              </a:ext>
            </a:extLst>
          </p:cNvPr>
          <p:cNvSpPr txBox="1"/>
          <p:nvPr/>
        </p:nvSpPr>
        <p:spPr>
          <a:xfrm>
            <a:off x="6060776" y="1165446"/>
            <a:ext cx="6012840" cy="3693319"/>
          </a:xfrm>
          <a:prstGeom prst="rect">
            <a:avLst/>
          </a:prstGeom>
          <a:noFill/>
        </p:spPr>
        <p:txBody>
          <a:bodyPr wrap="square">
            <a:spAutoFit/>
          </a:bodyPr>
          <a:lstStyle/>
          <a:p>
            <a:pPr algn="l"/>
            <a:r>
              <a:rPr lang="en-US" b="0" i="0" dirty="0">
                <a:effectLst/>
                <a:latin typeface="system-ui"/>
              </a:rPr>
              <a:t>Summary of Outliers &amp; Actions</a:t>
            </a:r>
          </a:p>
          <a:p>
            <a:pPr algn="l"/>
            <a:r>
              <a:rPr lang="en-US" b="0" i="0" dirty="0">
                <a:effectLst/>
                <a:latin typeface="system-ui"/>
              </a:rPr>
              <a:t>Variable Outliers? </a:t>
            </a:r>
          </a:p>
          <a:p>
            <a:pPr algn="l"/>
            <a:endParaRPr lang="en-US" b="0" i="0" dirty="0">
              <a:effectLst/>
              <a:latin typeface="system-ui"/>
            </a:endParaRPr>
          </a:p>
          <a:p>
            <a:pPr algn="l"/>
            <a:r>
              <a:rPr lang="en-US" b="0" i="0" dirty="0">
                <a:effectLst/>
                <a:latin typeface="system-ui"/>
              </a:rPr>
              <a:t>Handling Suggestion</a:t>
            </a:r>
          </a:p>
          <a:p>
            <a:pPr algn="l"/>
            <a:endParaRPr lang="en-US" b="0" i="0" dirty="0">
              <a:effectLst/>
              <a:latin typeface="system-ui"/>
            </a:endParaRPr>
          </a:p>
          <a:p>
            <a:pPr algn="l"/>
            <a:r>
              <a:rPr lang="en-US" b="0" i="0" dirty="0">
                <a:effectLst/>
                <a:latin typeface="system-ui"/>
              </a:rPr>
              <a:t>Hours Worked Per Day Yes ( &lt;4, &gt;12) Cap or remove extremes</a:t>
            </a:r>
          </a:p>
          <a:p>
            <a:pPr algn="l"/>
            <a:endParaRPr lang="en-US" b="0" i="0" dirty="0">
              <a:effectLst/>
              <a:latin typeface="system-ui"/>
            </a:endParaRPr>
          </a:p>
          <a:p>
            <a:pPr algn="l"/>
            <a:r>
              <a:rPr lang="en-US" b="0" i="0" dirty="0">
                <a:effectLst/>
                <a:latin typeface="system-ui"/>
              </a:rPr>
              <a:t>Meetings Per Day Yes ( &lt;0, &gt;8) Remove negatives, cap at 8</a:t>
            </a:r>
          </a:p>
          <a:p>
            <a:pPr algn="l"/>
            <a:endParaRPr lang="en-US" b="0" i="0" dirty="0">
              <a:effectLst/>
              <a:latin typeface="system-ui"/>
            </a:endParaRPr>
          </a:p>
          <a:p>
            <a:pPr algn="l"/>
            <a:r>
              <a:rPr lang="en-US" b="0" i="0" dirty="0">
                <a:effectLst/>
                <a:latin typeface="system-ui"/>
              </a:rPr>
              <a:t>Productivity Change No, No</a:t>
            </a:r>
            <a:r>
              <a:rPr lang="en-US" dirty="0">
                <a:latin typeface="system-ui"/>
              </a:rPr>
              <a:t> </a:t>
            </a:r>
            <a:r>
              <a:rPr lang="en-US" b="0" i="0" dirty="0">
                <a:effectLst/>
                <a:latin typeface="system-ui"/>
              </a:rPr>
              <a:t>changes</a:t>
            </a:r>
          </a:p>
          <a:p>
            <a:pPr algn="l"/>
            <a:endParaRPr lang="en-US" b="0" i="0" dirty="0">
              <a:effectLst/>
              <a:latin typeface="system-ui"/>
            </a:endParaRPr>
          </a:p>
          <a:p>
            <a:pPr algn="l"/>
            <a:r>
              <a:rPr lang="en-US" b="0" i="0" dirty="0">
                <a:effectLst/>
                <a:latin typeface="system-ui"/>
              </a:rPr>
              <a:t>Stress Level No Possibly regroup categories</a:t>
            </a:r>
          </a:p>
          <a:p>
            <a:pPr algn="l"/>
            <a:r>
              <a:rPr lang="en-US" b="0" i="0" dirty="0">
                <a:effectLst/>
                <a:latin typeface="system-ui"/>
              </a:rPr>
              <a:t>Salary Changes No, No changes</a:t>
            </a:r>
          </a:p>
        </p:txBody>
      </p:sp>
      <p:pic>
        <p:nvPicPr>
          <p:cNvPr id="14" name="Picture 13">
            <a:extLst>
              <a:ext uri="{FF2B5EF4-FFF2-40B4-BE49-F238E27FC236}">
                <a16:creationId xmlns:a16="http://schemas.microsoft.com/office/drawing/2014/main" id="{7D429C94-E2C8-E232-3467-AB394364B385}"/>
              </a:ext>
            </a:extLst>
          </p:cNvPr>
          <p:cNvPicPr>
            <a:picLocks noChangeAspect="1"/>
          </p:cNvPicPr>
          <p:nvPr/>
        </p:nvPicPr>
        <p:blipFill>
          <a:blip r:embed="rId2"/>
          <a:stretch>
            <a:fillRect/>
          </a:stretch>
        </p:blipFill>
        <p:spPr>
          <a:xfrm>
            <a:off x="244314" y="1165446"/>
            <a:ext cx="5723812" cy="2754621"/>
          </a:xfrm>
          <a:prstGeom prst="rect">
            <a:avLst/>
          </a:prstGeom>
        </p:spPr>
      </p:pic>
    </p:spTree>
    <p:extLst>
      <p:ext uri="{BB962C8B-B14F-4D97-AF65-F5344CB8AC3E}">
        <p14:creationId xmlns:p14="http://schemas.microsoft.com/office/powerpoint/2010/main" val="236042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2A7D-C982-BC08-9112-2D54319FBFD8}"/>
              </a:ext>
            </a:extLst>
          </p:cNvPr>
          <p:cNvSpPr>
            <a:spLocks noGrp="1"/>
          </p:cNvSpPr>
          <p:nvPr>
            <p:ph type="title"/>
          </p:nvPr>
        </p:nvSpPr>
        <p:spPr>
          <a:xfrm>
            <a:off x="546495" y="14908"/>
            <a:ext cx="4194840" cy="889849"/>
          </a:xfrm>
        </p:spPr>
        <p:txBody>
          <a:bodyPr anchor="b">
            <a:normAutofit fontScale="90000"/>
          </a:bodyPr>
          <a:lstStyle/>
          <a:p>
            <a:br>
              <a:rPr lang="en-US" sz="3200" dirty="0"/>
            </a:br>
            <a:br>
              <a:rPr lang="en-US" sz="3200" dirty="0"/>
            </a:br>
            <a:br>
              <a:rPr lang="en-US" sz="3200" dirty="0"/>
            </a:br>
            <a:r>
              <a:rPr lang="en-US" sz="3200" dirty="0"/>
              <a:t>Descriptive Statistics</a:t>
            </a:r>
            <a:br>
              <a:rPr lang="en-US" sz="3200" dirty="0"/>
            </a:br>
            <a:endParaRPr lang="en-US" sz="3200" dirty="0"/>
          </a:p>
        </p:txBody>
      </p:sp>
      <p:sp>
        <p:nvSpPr>
          <p:cNvPr id="4" name="Rectangle 1">
            <a:extLst>
              <a:ext uri="{FF2B5EF4-FFF2-40B4-BE49-F238E27FC236}">
                <a16:creationId xmlns:a16="http://schemas.microsoft.com/office/drawing/2014/main" id="{B0A2A7EA-D502-5BD9-D491-6B78976034CE}"/>
              </a:ext>
            </a:extLst>
          </p:cNvPr>
          <p:cNvSpPr>
            <a:spLocks noGrp="1" noChangeArrowheads="1"/>
          </p:cNvSpPr>
          <p:nvPr>
            <p:ph idx="1"/>
          </p:nvPr>
        </p:nvSpPr>
        <p:spPr bwMode="auto">
          <a:xfrm>
            <a:off x="5044759" y="459832"/>
            <a:ext cx="5287039" cy="58207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fontScale="92500" lnSpcReduction="20000"/>
          </a:bodyPr>
          <a:lstStyle/>
          <a:p>
            <a:pPr>
              <a:buFont typeface="Arial" panose="020B0604020202020204" pitchFamily="34" charset="0"/>
              <a:buChar char="•"/>
            </a:pPr>
            <a:r>
              <a:rPr lang="en-US" sz="1700" b="1" dirty="0">
                <a:latin typeface="Arial" panose="020B0604020202020204" pitchFamily="34" charset="0"/>
                <a:cs typeface="Arial" panose="020B0604020202020204" pitchFamily="34" charset="0"/>
              </a:rPr>
              <a:t>Hours Worked Per Day:</a:t>
            </a: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Mean: 7.5</a:t>
            </a: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Mode: 7.2</a:t>
            </a: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Spread: Std Dev: 2.1</a:t>
            </a: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Skewness: -0.1( Symmetric)</a:t>
            </a: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Kurtosis: 2.3(Near Normal)</a:t>
            </a:r>
          </a:p>
          <a:p>
            <a:pPr marL="742950" lvl="1" indent="-285750">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700" b="1" dirty="0">
                <a:latin typeface="Arial" panose="020B0604020202020204" pitchFamily="34" charset="0"/>
                <a:cs typeface="Arial" panose="020B0604020202020204" pitchFamily="34" charset="0"/>
              </a:rPr>
              <a:t>Meetings Per Day:</a:t>
            </a:r>
            <a:endParaRPr lang="en-US" sz="17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Mean: 3.5</a:t>
            </a: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Mode: 3.1</a:t>
            </a: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Spread: Std Dev: 1.7</a:t>
            </a: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Skewness: 1.2( Right skewed)</a:t>
            </a:r>
          </a:p>
          <a:p>
            <a:pPr marL="742950" lvl="1"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Kurtosis: 3.5(Slightly Peaked)</a:t>
            </a:r>
          </a:p>
          <a:p>
            <a:pPr marL="0" marR="0" lvl="0" indent="0" defTabSz="914400" rtl="0" eaLnBrk="0" fontAlgn="base" latinLnBrk="0" hangingPunct="0">
              <a:spcBef>
                <a:spcPct val="0"/>
              </a:spcBef>
              <a:spcAft>
                <a:spcPct val="0"/>
              </a:spcAft>
              <a:buClrTx/>
              <a:buSzTx/>
              <a:buFontTx/>
              <a:buNone/>
              <a:tabLst/>
            </a:pPr>
            <a:endParaRPr kumimoji="0" lang="en-US" altLang="en-US" sz="1700" b="0" i="0" u="none" strike="noStrike" cap="none" normalizeH="0" baseline="0" dirty="0">
              <a:ln>
                <a:noFill/>
              </a:ln>
              <a:effectLst/>
              <a:latin typeface="Arial" panose="020B0604020202020204" pitchFamily="34" charset="0"/>
              <a:cs typeface="Arial" panose="020B0604020202020204" pitchFamily="34" charset="0"/>
            </a:endParaRPr>
          </a:p>
          <a:p>
            <a:pPr marL="228600" lvl="1">
              <a:spcBef>
                <a:spcPts val="1000"/>
              </a:spcBef>
            </a:pPr>
            <a:r>
              <a:rPr lang="en-US" sz="1700" b="1" dirty="0">
                <a:latin typeface="Arial" panose="020B0604020202020204" pitchFamily="34" charset="0"/>
                <a:cs typeface="Arial" panose="020B0604020202020204" pitchFamily="34" charset="0"/>
              </a:rPr>
              <a:t>Key Observations:</a:t>
            </a:r>
          </a:p>
          <a:p>
            <a:pPr marL="742950" lvl="1" indent="-285750"/>
            <a:r>
              <a:rPr lang="en-US" sz="1700" dirty="0">
                <a:latin typeface="Arial" panose="020B0604020202020204" pitchFamily="34" charset="0"/>
                <a:cs typeface="Arial" panose="020B0604020202020204" pitchFamily="34" charset="0"/>
              </a:rPr>
              <a:t>Hours Worked Per Day is roughly normally distributed (mean ≈ mode, skew ~ 0).</a:t>
            </a:r>
          </a:p>
          <a:p>
            <a:pPr marL="742950" lvl="1" indent="-285750"/>
            <a:r>
              <a:rPr lang="en-US" sz="1700" dirty="0">
                <a:latin typeface="Arial" panose="020B0604020202020204" pitchFamily="34" charset="0"/>
                <a:cs typeface="Arial" panose="020B0604020202020204" pitchFamily="34" charset="0"/>
              </a:rPr>
              <a:t>Meetings Per Day is right-skewed (long tail on the right side).</a:t>
            </a:r>
          </a:p>
          <a:p>
            <a:pPr marL="742950" lvl="1" indent="-285750"/>
            <a:r>
              <a:rPr lang="en-US" sz="1700" dirty="0">
                <a:latin typeface="Arial" panose="020B0604020202020204" pitchFamily="34" charset="0"/>
                <a:cs typeface="Arial" panose="020B0604020202020204" pitchFamily="34" charset="0"/>
              </a:rPr>
              <a:t>Salary Changes &amp; Productivity Change are binary, so no spread, skewness, or kurtosis applies.</a:t>
            </a:r>
          </a:p>
          <a:p>
            <a:pPr marL="742950" lvl="1" indent="-285750"/>
            <a:r>
              <a:rPr lang="en-US" sz="1700" dirty="0">
                <a:latin typeface="Arial" panose="020B0604020202020204" pitchFamily="34" charset="0"/>
                <a:cs typeface="Arial" panose="020B0604020202020204" pitchFamily="34" charset="0"/>
              </a:rPr>
              <a:t>Stress Level is categorical, so descriptive statistics aren’t meaningful.</a:t>
            </a:r>
          </a:p>
          <a:p>
            <a:pPr marL="0" marR="0" lvl="0" indent="0" defTabSz="914400" rtl="0" eaLnBrk="0" fontAlgn="base" latinLnBrk="0" hangingPunct="0">
              <a:spcBef>
                <a:spcPct val="0"/>
              </a:spcBef>
              <a:spcAft>
                <a:spcPct val="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pic>
        <p:nvPicPr>
          <p:cNvPr id="12" name="Picture 11" descr="A diagram of a distribution of hours&#10;&#10;AI-generated content may be incorrect.">
            <a:extLst>
              <a:ext uri="{FF2B5EF4-FFF2-40B4-BE49-F238E27FC236}">
                <a16:creationId xmlns:a16="http://schemas.microsoft.com/office/drawing/2014/main" id="{324FAC30-12F8-D63F-99BA-E77970FE84DB}"/>
              </a:ext>
            </a:extLst>
          </p:cNvPr>
          <p:cNvPicPr>
            <a:picLocks noChangeAspect="1"/>
          </p:cNvPicPr>
          <p:nvPr/>
        </p:nvPicPr>
        <p:blipFill>
          <a:blip r:embed="rId2"/>
          <a:stretch>
            <a:fillRect/>
          </a:stretch>
        </p:blipFill>
        <p:spPr>
          <a:xfrm>
            <a:off x="389469" y="624959"/>
            <a:ext cx="4351866" cy="2730794"/>
          </a:xfrm>
          <a:prstGeom prst="rect">
            <a:avLst/>
          </a:prstGeom>
        </p:spPr>
      </p:pic>
      <p:grpSp>
        <p:nvGrpSpPr>
          <p:cNvPr id="17" name="Group 1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8" name="Rectangle 1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0DBE613F-0C12-B428-1964-441942BC5B16}"/>
              </a:ext>
            </a:extLst>
          </p:cNvPr>
          <p:cNvPicPr>
            <a:picLocks noChangeAspect="1"/>
          </p:cNvPicPr>
          <p:nvPr/>
        </p:nvPicPr>
        <p:blipFill>
          <a:blip r:embed="rId3"/>
          <a:stretch>
            <a:fillRect/>
          </a:stretch>
        </p:blipFill>
        <p:spPr>
          <a:xfrm>
            <a:off x="221825" y="3603801"/>
            <a:ext cx="4519510" cy="2779052"/>
          </a:xfrm>
          <a:prstGeom prst="rect">
            <a:avLst/>
          </a:prstGeom>
        </p:spPr>
      </p:pic>
    </p:spTree>
    <p:extLst>
      <p:ext uri="{BB962C8B-B14F-4D97-AF65-F5344CB8AC3E}">
        <p14:creationId xmlns:p14="http://schemas.microsoft.com/office/powerpoint/2010/main" val="207869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C143-FDF9-DEC0-4E14-E4E89677068C}"/>
              </a:ext>
            </a:extLst>
          </p:cNvPr>
          <p:cNvSpPr>
            <a:spLocks noGrp="1"/>
          </p:cNvSpPr>
          <p:nvPr>
            <p:ph type="title"/>
          </p:nvPr>
        </p:nvSpPr>
        <p:spPr>
          <a:xfrm>
            <a:off x="254000" y="246591"/>
            <a:ext cx="10515600" cy="1325563"/>
          </a:xfrm>
        </p:spPr>
        <p:txBody>
          <a:bodyPr>
            <a:normAutofit/>
          </a:bodyPr>
          <a:lstStyle/>
          <a:p>
            <a:r>
              <a:rPr lang="en-US" sz="2800" dirty="0"/>
              <a:t>Probability Mass Function (PMF) Comparison</a:t>
            </a:r>
            <a:br>
              <a:rPr lang="en-US" sz="2800" dirty="0"/>
            </a:br>
            <a:br>
              <a:rPr lang="en-US" sz="2800" dirty="0"/>
            </a:br>
            <a:endParaRPr lang="en-US" sz="2800" dirty="0"/>
          </a:p>
        </p:txBody>
      </p:sp>
      <p:sp>
        <p:nvSpPr>
          <p:cNvPr id="5" name="Rectangle 2">
            <a:extLst>
              <a:ext uri="{FF2B5EF4-FFF2-40B4-BE49-F238E27FC236}">
                <a16:creationId xmlns:a16="http://schemas.microsoft.com/office/drawing/2014/main" id="{AC1CCA96-BD15-3700-AFF4-EE9109128DFA}"/>
              </a:ext>
            </a:extLst>
          </p:cNvPr>
          <p:cNvSpPr>
            <a:spLocks noGrp="1" noChangeArrowheads="1"/>
          </p:cNvSpPr>
          <p:nvPr>
            <p:ph idx="1"/>
          </p:nvPr>
        </p:nvSpPr>
        <p:spPr bwMode="auto">
          <a:xfrm>
            <a:off x="254000" y="823231"/>
            <a:ext cx="9262534" cy="120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a:buNone/>
            </a:pPr>
            <a:r>
              <a:rPr kumimoji="0" lang="en-US" altLang="en-US" sz="1400" b="0" i="0" u="none" strike="noStrike" cap="none" normalizeH="0" baseline="0" dirty="0">
                <a:ln>
                  <a:noFill/>
                </a:ln>
                <a:solidFill>
                  <a:schemeClr val="tx1"/>
                </a:solidFill>
                <a:effectLst/>
                <a:latin typeface="Arial" panose="020B0604020202020204" pitchFamily="34" charset="0"/>
              </a:rPr>
              <a:t>Compare the distribution of </a:t>
            </a:r>
            <a:r>
              <a:rPr kumimoji="0" lang="en-US" altLang="en-US" sz="1400" b="1" i="0" u="none" strike="noStrike" cap="none" normalizeH="0" baseline="0" dirty="0">
                <a:ln>
                  <a:noFill/>
                </a:ln>
                <a:solidFill>
                  <a:schemeClr val="tx1"/>
                </a:solidFill>
                <a:effectLst/>
                <a:latin typeface="Arial" panose="020B0604020202020204" pitchFamily="34" charset="0"/>
              </a:rPr>
              <a:t>Hours Worked Per Day</a:t>
            </a:r>
            <a:r>
              <a:rPr kumimoji="0" lang="en-US" altLang="en-US" sz="1400" b="0" i="0" u="none" strike="noStrike" cap="none" normalizeH="0" baseline="0" dirty="0">
                <a:ln>
                  <a:noFill/>
                </a:ln>
                <a:solidFill>
                  <a:schemeClr val="tx1"/>
                </a:solidFill>
                <a:effectLst/>
                <a:latin typeface="Arial" panose="020B0604020202020204" pitchFamily="34" charset="0"/>
              </a:rPr>
              <a:t> </a:t>
            </a:r>
            <a:r>
              <a:rPr lang="en-US" sz="1400" dirty="0">
                <a:latin typeface="Arial" panose="020B0604020202020204" pitchFamily="34" charset="0"/>
              </a:rPr>
              <a:t>under two different scenarios:</a:t>
            </a:r>
          </a:p>
          <a:p>
            <a:pPr algn="l"/>
            <a:r>
              <a:rPr lang="en-US" sz="1400" dirty="0">
                <a:latin typeface="Arial" panose="020B0604020202020204" pitchFamily="34" charset="0"/>
              </a:rPr>
              <a:t>1️⃣ Employees who worked from home (Work_From_Home = 1)</a:t>
            </a:r>
          </a:p>
          <a:p>
            <a:pPr algn="l"/>
            <a:r>
              <a:rPr lang="en-US" sz="1400" dirty="0">
                <a:latin typeface="Arial" panose="020B0604020202020204" pitchFamily="34" charset="0"/>
              </a:rPr>
              <a:t>2️⃣ Employees who did not work from home (Work_From_Home =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B11B194-A1DA-9244-B194-C134781A0560}"/>
              </a:ext>
            </a:extLst>
          </p:cNvPr>
          <p:cNvPicPr>
            <a:picLocks noChangeAspect="1"/>
          </p:cNvPicPr>
          <p:nvPr/>
        </p:nvPicPr>
        <p:blipFill>
          <a:blip r:embed="rId2"/>
          <a:stretch>
            <a:fillRect/>
          </a:stretch>
        </p:blipFill>
        <p:spPr>
          <a:xfrm>
            <a:off x="0" y="2132892"/>
            <a:ext cx="8119978" cy="4090108"/>
          </a:xfrm>
          <a:prstGeom prst="rect">
            <a:avLst/>
          </a:prstGeom>
        </p:spPr>
      </p:pic>
      <p:sp>
        <p:nvSpPr>
          <p:cNvPr id="10" name="Rectangle 2">
            <a:extLst>
              <a:ext uri="{FF2B5EF4-FFF2-40B4-BE49-F238E27FC236}">
                <a16:creationId xmlns:a16="http://schemas.microsoft.com/office/drawing/2014/main" id="{8222E36E-8912-BCA5-6BD9-4DA62D2C1CBB}"/>
              </a:ext>
            </a:extLst>
          </p:cNvPr>
          <p:cNvSpPr txBox="1">
            <a:spLocks noChangeArrowheads="1"/>
          </p:cNvSpPr>
          <p:nvPr/>
        </p:nvSpPr>
        <p:spPr bwMode="auto">
          <a:xfrm>
            <a:off x="8238511" y="2262455"/>
            <a:ext cx="3454401" cy="2564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1600" dirty="0">
                <a:latin typeface="Arial" panose="020B0604020202020204" pitchFamily="34" charset="0"/>
              </a:rPr>
              <a:t>Interpretation:</a:t>
            </a:r>
          </a:p>
          <a:p>
            <a:r>
              <a:rPr lang="en-US" altLang="en-US" sz="1600" dirty="0">
                <a:latin typeface="Arial" panose="020B0604020202020204" pitchFamily="34" charset="0"/>
              </a:rPr>
              <a:t>WFH employees tend to have higher probabilities for extreme values (longer or shorter work hours), this suggests flexibility in working hours.                                            </a:t>
            </a:r>
          </a:p>
          <a:p>
            <a:r>
              <a:rPr lang="en-US" altLang="en-US" sz="1600" dirty="0">
                <a:latin typeface="Arial" panose="020B0604020202020204" pitchFamily="34" charset="0"/>
              </a:rPr>
              <a:t>Non-WFH employees have a more concentrated distribution, it indicates a more standardized work schedule.</a:t>
            </a:r>
          </a:p>
        </p:txBody>
      </p:sp>
    </p:spTree>
    <p:extLst>
      <p:ext uri="{BB962C8B-B14F-4D97-AF65-F5344CB8AC3E}">
        <p14:creationId xmlns:p14="http://schemas.microsoft.com/office/powerpoint/2010/main" val="85890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3414</TotalTime>
  <Words>3770</Words>
  <Application>Microsoft Office PowerPoint</Application>
  <PresentationFormat>Widescreen</PresentationFormat>
  <Paragraphs>327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system-ui</vt:lpstr>
      <vt:lpstr>Office Theme</vt:lpstr>
      <vt:lpstr>Impact of COVID-19 on Work Habit, Stress Level A Statistical Analysis</vt:lpstr>
      <vt:lpstr>Introduction </vt:lpstr>
      <vt:lpstr>Introduction </vt:lpstr>
      <vt:lpstr>Dataset Overview</vt:lpstr>
      <vt:lpstr>Histograms of key Variables</vt:lpstr>
      <vt:lpstr>Histograms of key Variables</vt:lpstr>
      <vt:lpstr>Histograms of key Variables</vt:lpstr>
      <vt:lpstr>   Descriptive Statistics </vt:lpstr>
      <vt:lpstr>Probability Mass Function (PMF) Comparison  </vt:lpstr>
      <vt:lpstr>PowerPoint Presentation</vt:lpstr>
      <vt:lpstr>PowerPoint Presentation</vt:lpstr>
      <vt:lpstr>Cumulative Distribution Function (CDF)</vt:lpstr>
      <vt:lpstr>Analytical Distribution</vt:lpstr>
      <vt:lpstr>Correlation and Covariance</vt:lpstr>
      <vt:lpstr>Correlation and Covariance</vt:lpstr>
      <vt:lpstr>Hypothesis Testing</vt:lpstr>
      <vt:lpstr>Regression Analysis</vt:lpstr>
      <vt:lpstr>Regression Analysis</vt:lpstr>
      <vt:lpstr>Regression Analysis</vt:lpstr>
      <vt:lpstr>Regression Analysis</vt:lpstr>
      <vt:lpstr>Conclusion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Dhiraj Dave</dc:creator>
  <cp:lastModifiedBy>Dhiraj Dave</cp:lastModifiedBy>
  <cp:revision>75</cp:revision>
  <dcterms:created xsi:type="dcterms:W3CDTF">2025-02-16T02:17:24Z</dcterms:created>
  <dcterms:modified xsi:type="dcterms:W3CDTF">2025-03-01T04:11:19Z</dcterms:modified>
</cp:coreProperties>
</file>