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La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db1755fc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db1755fc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fd887fa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fd887fa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fd0d3aba8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fd0d3aba8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fd0d3aba8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fd0d3aba8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fd0d3aba8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fd0d3aba8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fd0d3aba8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fd0d3aba8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fd0d3aba8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fd0d3aba8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fd0d3aba8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fd0d3aba8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fd887fa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bfd887fa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fd0d3aba8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fd0d3aba8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fd887fa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fd887fa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fd0d3aba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fd0d3aba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fd0d3aba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fd0d3aba8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fd887fa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fd887fa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fd0d3aba8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fd0d3aba8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fd0d3aba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fd0d3aba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fd0d3aba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fd0d3aba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fd0d3aba8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fd0d3aba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fd0d3aba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fd0d3aba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fd887fa9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fd887fa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fd0d3aba8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fd0d3aba8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ers.usda.gov/data-products/food-environment-atlas/" TargetMode="External"/><Relationship Id="rId4" Type="http://schemas.openxmlformats.org/officeDocument/2006/relationships/hyperlink" Target="https://www.ncbi.nlm.nih.gov/pmc/articles/PMC4287570/" TargetMode="External"/><Relationship Id="rId5" Type="http://schemas.openxmlformats.org/officeDocument/2006/relationships/hyperlink" Target="https://www.ncbi.nlm.nih.gov/pmc/articles/PMC2708156/" TargetMode="External"/><Relationship Id="rId6" Type="http://schemas.openxmlformats.org/officeDocument/2006/relationships/hyperlink" Target="https://www.cdc.gov/obesity/strategies/inde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6110700" cy="1872900"/>
          </a:xfrm>
          <a:prstGeom prst="rect">
            <a:avLst/>
          </a:prstGeom>
        </p:spPr>
        <p:txBody>
          <a:bodyPr anchorCtr="0" anchor="ctr" bIns="91425" lIns="91425" spcFirstLastPara="1" rIns="91425" wrap="square" tIns="91425">
            <a:normAutofit/>
          </a:bodyPr>
          <a:lstStyle/>
          <a:p>
            <a:pPr indent="0" lvl="0" marL="0" rtl="0" algn="l">
              <a:lnSpc>
                <a:spcPct val="125000"/>
              </a:lnSpc>
              <a:spcBef>
                <a:spcPts val="2400"/>
              </a:spcBef>
              <a:spcAft>
                <a:spcPts val="1200"/>
              </a:spcAft>
              <a:buNone/>
            </a:pPr>
            <a:r>
              <a:rPr lang="en" sz="2300">
                <a:solidFill>
                  <a:srgbClr val="24292E"/>
                </a:solidFill>
                <a:latin typeface="Arial"/>
                <a:ea typeface="Arial"/>
                <a:cs typeface="Arial"/>
                <a:sym typeface="Arial"/>
              </a:rPr>
              <a:t>Food-Environment-Effect-On-Obesity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Jyoti Shukla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p:cNvPicPr preferRelativeResize="0"/>
          <p:nvPr/>
        </p:nvPicPr>
        <p:blipFill>
          <a:blip r:embed="rId3">
            <a:alphaModFix/>
          </a:blip>
          <a:stretch>
            <a:fillRect/>
          </a:stretch>
        </p:blipFill>
        <p:spPr>
          <a:xfrm>
            <a:off x="0" y="17123"/>
            <a:ext cx="9143999" cy="51092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p:cNvPicPr preferRelativeResize="0"/>
          <p:nvPr/>
        </p:nvPicPr>
        <p:blipFill>
          <a:blip r:embed="rId3">
            <a:alphaModFix/>
          </a:blip>
          <a:stretch>
            <a:fillRect/>
          </a:stretch>
        </p:blipFill>
        <p:spPr>
          <a:xfrm>
            <a:off x="1593433" y="304800"/>
            <a:ext cx="6566732"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1" name="Google Shape;35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4"/>
          <p:cNvPicPr preferRelativeResize="0"/>
          <p:nvPr/>
        </p:nvPicPr>
        <p:blipFill>
          <a:blip r:embed="rId3">
            <a:alphaModFix/>
          </a:blip>
          <a:stretch>
            <a:fillRect/>
          </a:stretch>
        </p:blipFill>
        <p:spPr>
          <a:xfrm>
            <a:off x="107156" y="0"/>
            <a:ext cx="8929688"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8" name="Google Shape;35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9" name="Google Shape;359;p25"/>
          <p:cNvPicPr preferRelativeResize="0"/>
          <p:nvPr/>
        </p:nvPicPr>
        <p:blipFill>
          <a:blip r:embed="rId3">
            <a:alphaModFix/>
          </a:blip>
          <a:stretch>
            <a:fillRect/>
          </a:stretch>
        </p:blipFill>
        <p:spPr>
          <a:xfrm>
            <a:off x="76840" y="0"/>
            <a:ext cx="8990321"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0" lang="en" sz="2000">
                <a:solidFill>
                  <a:srgbClr val="980000"/>
                </a:solidFill>
                <a:latin typeface="Arial"/>
                <a:ea typeface="Arial"/>
                <a:cs typeface="Arial"/>
                <a:sym typeface="Arial"/>
              </a:rPr>
              <a:t>What factor or factors are contributing to obesity and diabetes in America? 	</a:t>
            </a:r>
            <a:endParaRPr sz="2000"/>
          </a:p>
        </p:txBody>
      </p:sp>
      <p:sp>
        <p:nvSpPr>
          <p:cNvPr id="365" name="Google Shape;365;p26"/>
          <p:cNvSpPr txBox="1"/>
          <p:nvPr>
            <p:ph idx="1" type="body"/>
          </p:nvPr>
        </p:nvSpPr>
        <p:spPr>
          <a:xfrm>
            <a:off x="1303800" y="1423650"/>
            <a:ext cx="7030500" cy="3398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FF"/>
              </a:buClr>
              <a:buSzPts val="1300"/>
              <a:buFont typeface="Arial"/>
              <a:buChar char="●"/>
            </a:pPr>
            <a:r>
              <a:rPr lang="en">
                <a:solidFill>
                  <a:srgbClr val="0000FF"/>
                </a:solidFill>
                <a:latin typeface="Arial"/>
                <a:ea typeface="Arial"/>
                <a:cs typeface="Arial"/>
                <a:sym typeface="Arial"/>
              </a:rPr>
              <a:t>Recreational facilities promote healthy and active living and can help to reduce obesity</a:t>
            </a:r>
            <a:endParaRPr>
              <a:solidFill>
                <a:srgbClr val="0000FF"/>
              </a:solidFill>
              <a:latin typeface="Arial"/>
              <a:ea typeface="Arial"/>
              <a:cs typeface="Arial"/>
              <a:sym typeface="Arial"/>
            </a:endParaRPr>
          </a:p>
          <a:p>
            <a:pPr indent="-311150" lvl="0" marL="457200" rtl="0" algn="l">
              <a:spcBef>
                <a:spcPts val="0"/>
              </a:spcBef>
              <a:spcAft>
                <a:spcPts val="0"/>
              </a:spcAft>
              <a:buClr>
                <a:srgbClr val="0000FF"/>
              </a:buClr>
              <a:buSzPts val="1300"/>
              <a:buFont typeface="Arial"/>
              <a:buChar char="●"/>
            </a:pPr>
            <a:r>
              <a:rPr lang="en">
                <a:solidFill>
                  <a:srgbClr val="0000FF"/>
                </a:solidFill>
                <a:latin typeface="Arial"/>
                <a:ea typeface="Arial"/>
                <a:cs typeface="Arial"/>
                <a:sym typeface="Arial"/>
              </a:rPr>
              <a:t>Full-service restaurants are a healthier alternative to fast food restaurants as they provide well cooked nutritious, low-calorie healthy food.</a:t>
            </a:r>
            <a:endParaRPr>
              <a:solidFill>
                <a:srgbClr val="0000FF"/>
              </a:solidFill>
              <a:latin typeface="Arial"/>
              <a:ea typeface="Arial"/>
              <a:cs typeface="Arial"/>
              <a:sym typeface="Arial"/>
            </a:endParaRPr>
          </a:p>
          <a:p>
            <a:pPr indent="-311150" lvl="0" marL="457200" rtl="0" algn="l">
              <a:spcBef>
                <a:spcPts val="0"/>
              </a:spcBef>
              <a:spcAft>
                <a:spcPts val="0"/>
              </a:spcAft>
              <a:buClr>
                <a:srgbClr val="0000FF"/>
              </a:buClr>
              <a:buSzPts val="1300"/>
              <a:buFont typeface="Arial"/>
              <a:buChar char="●"/>
            </a:pPr>
            <a:r>
              <a:rPr lang="en">
                <a:solidFill>
                  <a:srgbClr val="0000FF"/>
                </a:solidFill>
                <a:latin typeface="Arial"/>
                <a:ea typeface="Arial"/>
                <a:cs typeface="Arial"/>
                <a:sym typeface="Arial"/>
              </a:rPr>
              <a:t>The affordability of healthy food items has a great impact on controlling obesity. If the prices are 1% less expensive compared to unhealthy products like soda, obesity can be reduced</a:t>
            </a:r>
            <a:endParaRPr>
              <a:solidFill>
                <a:srgbClr val="0000FF"/>
              </a:solidFill>
              <a:latin typeface="Arial"/>
              <a:ea typeface="Arial"/>
              <a:cs typeface="Arial"/>
              <a:sym typeface="Arial"/>
            </a:endParaRPr>
          </a:p>
          <a:p>
            <a:pPr indent="-311150" lvl="0" marL="457200" rtl="0" algn="l">
              <a:spcBef>
                <a:spcPts val="0"/>
              </a:spcBef>
              <a:spcAft>
                <a:spcPts val="0"/>
              </a:spcAft>
              <a:buClr>
                <a:srgbClr val="0000FF"/>
              </a:buClr>
              <a:buSzPts val="1300"/>
              <a:buFont typeface="Arial"/>
              <a:buChar char="●"/>
            </a:pPr>
            <a:r>
              <a:rPr lang="en">
                <a:solidFill>
                  <a:srgbClr val="0000FF"/>
                </a:solidFill>
                <a:latin typeface="Arial"/>
                <a:ea typeface="Arial"/>
                <a:cs typeface="Arial"/>
                <a:sym typeface="Arial"/>
              </a:rPr>
              <a:t>Reducing Poverty also helps to control obesity as the low income people try to but food which is less pricy and these are not healthy</a:t>
            </a:r>
            <a:endParaRPr>
              <a:solidFill>
                <a:srgbClr val="0000FF"/>
              </a:solidFill>
              <a:latin typeface="Arial"/>
              <a:ea typeface="Arial"/>
              <a:cs typeface="Arial"/>
              <a:sym typeface="Arial"/>
            </a:endParaRPr>
          </a:p>
          <a:p>
            <a:pPr indent="-311150" lvl="0" marL="457200" rtl="0" algn="l">
              <a:spcBef>
                <a:spcPts val="0"/>
              </a:spcBef>
              <a:spcAft>
                <a:spcPts val="0"/>
              </a:spcAft>
              <a:buClr>
                <a:srgbClr val="0000FF"/>
              </a:buClr>
              <a:buSzPts val="1300"/>
              <a:buFont typeface="Arial"/>
              <a:buChar char="●"/>
            </a:pPr>
            <a:r>
              <a:rPr lang="en">
                <a:solidFill>
                  <a:srgbClr val="0000FF"/>
                </a:solidFill>
                <a:latin typeface="Arial"/>
                <a:ea typeface="Arial"/>
                <a:cs typeface="Arial"/>
                <a:sym typeface="Arial"/>
              </a:rPr>
              <a:t>Specialized food stores like retail bakeries, meat and seafood markets, dairy stores, and produce markets are popular and often visited by people. Obesity can be reduced if the number of specialized stores per 1000 population increase</a:t>
            </a:r>
            <a:endParaRPr>
              <a:solidFill>
                <a:srgbClr val="0000FF"/>
              </a:solidFill>
              <a:latin typeface="Arial"/>
              <a:ea typeface="Arial"/>
              <a:cs typeface="Arial"/>
              <a:sym typeface="Arial"/>
            </a:endParaRPr>
          </a:p>
          <a:p>
            <a:pPr indent="-311150" lvl="0" marL="457200" rtl="0" algn="l">
              <a:spcBef>
                <a:spcPts val="0"/>
              </a:spcBef>
              <a:spcAft>
                <a:spcPts val="0"/>
              </a:spcAft>
              <a:buClr>
                <a:srgbClr val="0000FF"/>
              </a:buClr>
              <a:buSzPts val="1300"/>
              <a:buFont typeface="Arial"/>
              <a:buChar char="●"/>
            </a:pPr>
            <a:r>
              <a:rPr lang="en">
                <a:solidFill>
                  <a:srgbClr val="0000FF"/>
                </a:solidFill>
                <a:latin typeface="Arial"/>
                <a:ea typeface="Arial"/>
                <a:cs typeface="Arial"/>
                <a:sym typeface="Arial"/>
              </a:rPr>
              <a:t>If more people travel to work by public transportation, obesity can be controlled</a:t>
            </a:r>
            <a:endParaRPr>
              <a:solidFill>
                <a:srgbClr val="0000FF"/>
              </a:solidFill>
              <a:latin typeface="Arial"/>
              <a:ea typeface="Arial"/>
              <a:cs typeface="Arial"/>
              <a:sym typeface="Arial"/>
            </a:endParaRPr>
          </a:p>
          <a:p>
            <a:pPr indent="-311150" lvl="0" marL="457200" rtl="0" algn="l">
              <a:spcBef>
                <a:spcPts val="0"/>
              </a:spcBef>
              <a:spcAft>
                <a:spcPts val="0"/>
              </a:spcAft>
              <a:buClr>
                <a:srgbClr val="0000FF"/>
              </a:buClr>
              <a:buSzPts val="1300"/>
              <a:buFont typeface="Arial"/>
              <a:buChar char="●"/>
            </a:pPr>
            <a:r>
              <a:rPr lang="en">
                <a:solidFill>
                  <a:srgbClr val="0000FF"/>
                </a:solidFill>
                <a:latin typeface="Arial"/>
                <a:ea typeface="Arial"/>
                <a:cs typeface="Arial"/>
                <a:sym typeface="Arial"/>
              </a:rPr>
              <a:t>Finally Education helps to create more awareness about the importance of healthy and active living and can help to reduce obesity.</a:t>
            </a:r>
            <a:endParaRPr>
              <a:solidFill>
                <a:srgbClr val="0000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056750" y="78100"/>
            <a:ext cx="7030500" cy="610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0" lang="en" sz="2000">
                <a:solidFill>
                  <a:srgbClr val="0000FF"/>
                </a:solidFill>
                <a:latin typeface="Arial"/>
                <a:ea typeface="Arial"/>
                <a:cs typeface="Arial"/>
                <a:sym typeface="Arial"/>
              </a:rPr>
              <a:t>Recreational and Fitness facilities helps to reduce obesity</a:t>
            </a:r>
            <a:endParaRPr sz="2000"/>
          </a:p>
        </p:txBody>
      </p:sp>
      <p:sp>
        <p:nvSpPr>
          <p:cNvPr id="371" name="Google Shape;371;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2" name="Google Shape;372;p27"/>
          <p:cNvPicPr preferRelativeResize="0"/>
          <p:nvPr/>
        </p:nvPicPr>
        <p:blipFill>
          <a:blip r:embed="rId3">
            <a:alphaModFix/>
          </a:blip>
          <a:stretch>
            <a:fillRect/>
          </a:stretch>
        </p:blipFill>
        <p:spPr>
          <a:xfrm>
            <a:off x="154050" y="574400"/>
            <a:ext cx="8877699" cy="456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0" lang="en" sz="2000">
                <a:solidFill>
                  <a:srgbClr val="980000"/>
                </a:solidFill>
                <a:latin typeface="Arial"/>
                <a:ea typeface="Arial"/>
                <a:cs typeface="Arial"/>
                <a:sym typeface="Arial"/>
              </a:rPr>
              <a:t>What factor or factors contained in the dataset DO NOT seem to contributing to one or both of these health issues?</a:t>
            </a:r>
            <a:endParaRPr sz="2000"/>
          </a:p>
        </p:txBody>
      </p:sp>
      <p:sp>
        <p:nvSpPr>
          <p:cNvPr id="378" name="Google Shape;378;p28"/>
          <p:cNvSpPr txBox="1"/>
          <p:nvPr>
            <p:ph idx="1" type="body"/>
          </p:nvPr>
        </p:nvSpPr>
        <p:spPr>
          <a:xfrm>
            <a:off x="1196650" y="1597875"/>
            <a:ext cx="7030500" cy="25416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0000FF"/>
              </a:buClr>
              <a:buSzPts val="1600"/>
              <a:buFont typeface="Arial"/>
              <a:buChar char="●"/>
            </a:pPr>
            <a:r>
              <a:rPr lang="en" sz="1600">
                <a:solidFill>
                  <a:srgbClr val="0000FF"/>
                </a:solidFill>
                <a:latin typeface="Arial"/>
                <a:ea typeface="Arial"/>
                <a:cs typeface="Arial"/>
                <a:sym typeface="Arial"/>
              </a:rPr>
              <a:t>Low accessibility to stores is a hurdle for having access to healthy food, it does not have any effect on obesity and diabetes. I observed in the visualization low accessibility to store is not really impacting obesity. The same scatter plot graph is shown in the next slide.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4" name="Google Shape;38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5" name="Google Shape;385;p29"/>
          <p:cNvPicPr preferRelativeResize="0"/>
          <p:nvPr/>
        </p:nvPicPr>
        <p:blipFill>
          <a:blip r:embed="rId3">
            <a:alphaModFix/>
          </a:blip>
          <a:stretch>
            <a:fillRect/>
          </a:stretch>
        </p:blipFill>
        <p:spPr>
          <a:xfrm>
            <a:off x="0" y="5139"/>
            <a:ext cx="9143999" cy="51332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1303800" y="2158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200">
                <a:solidFill>
                  <a:srgbClr val="980000"/>
                </a:solidFill>
                <a:latin typeface="Arial"/>
                <a:ea typeface="Arial"/>
                <a:cs typeface="Arial"/>
                <a:sym typeface="Arial"/>
              </a:rPr>
              <a:t>Recommendation to County Officials or State Govt:</a:t>
            </a:r>
            <a:endParaRPr sz="2200"/>
          </a:p>
        </p:txBody>
      </p:sp>
      <p:sp>
        <p:nvSpPr>
          <p:cNvPr id="391" name="Google Shape;391;p30"/>
          <p:cNvSpPr txBox="1"/>
          <p:nvPr>
            <p:ph idx="1" type="body"/>
          </p:nvPr>
        </p:nvSpPr>
        <p:spPr>
          <a:xfrm>
            <a:off x="1154100" y="1117500"/>
            <a:ext cx="7329900" cy="39036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rgbClr val="0000FF"/>
              </a:buClr>
              <a:buSzPts val="1400"/>
              <a:buFont typeface="Arial"/>
              <a:buChar char="●"/>
            </a:pPr>
            <a:r>
              <a:rPr lang="en" sz="1400">
                <a:solidFill>
                  <a:srgbClr val="0000FF"/>
                </a:solidFill>
                <a:latin typeface="Arial"/>
                <a:ea typeface="Arial"/>
                <a:cs typeface="Arial"/>
                <a:sym typeface="Arial"/>
              </a:rPr>
              <a:t>Make healthy food products more affordable with the help of food assistance programs like SNAP(S) (Supplemental Nutrition Assistance Program). Increase of taxes on unhealthy products and subsidies for healthy ones can also help. </a:t>
            </a:r>
            <a:endParaRPr sz="1400">
              <a:solidFill>
                <a:srgbClr val="0000FF"/>
              </a:solidFill>
              <a:latin typeface="Arial"/>
              <a:ea typeface="Arial"/>
              <a:cs typeface="Arial"/>
              <a:sym typeface="Arial"/>
            </a:endParaRPr>
          </a:p>
          <a:p>
            <a:pPr indent="-317500" lvl="0" marL="457200" rtl="0" algn="just">
              <a:spcBef>
                <a:spcPts val="0"/>
              </a:spcBef>
              <a:spcAft>
                <a:spcPts val="0"/>
              </a:spcAft>
              <a:buClr>
                <a:srgbClr val="0000FF"/>
              </a:buClr>
              <a:buSzPts val="1400"/>
              <a:buFont typeface="Arial"/>
              <a:buChar char="●"/>
            </a:pPr>
            <a:r>
              <a:rPr lang="en" sz="1400">
                <a:solidFill>
                  <a:srgbClr val="0000FF"/>
                </a:solidFill>
                <a:latin typeface="Arial"/>
                <a:ea typeface="Arial"/>
                <a:cs typeface="Arial"/>
                <a:sym typeface="Arial"/>
              </a:rPr>
              <a:t>Open more recreational facilities for every 1000 population to promote active living. </a:t>
            </a:r>
            <a:endParaRPr sz="1400">
              <a:solidFill>
                <a:srgbClr val="0000FF"/>
              </a:solidFill>
              <a:latin typeface="Arial"/>
              <a:ea typeface="Arial"/>
              <a:cs typeface="Arial"/>
              <a:sym typeface="Arial"/>
            </a:endParaRPr>
          </a:p>
          <a:p>
            <a:pPr indent="-317500" lvl="0" marL="457200" rtl="0" algn="just">
              <a:spcBef>
                <a:spcPts val="0"/>
              </a:spcBef>
              <a:spcAft>
                <a:spcPts val="0"/>
              </a:spcAft>
              <a:buClr>
                <a:srgbClr val="0000FF"/>
              </a:buClr>
              <a:buSzPts val="1400"/>
              <a:buFont typeface="Arial"/>
              <a:buChar char="●"/>
            </a:pPr>
            <a:r>
              <a:rPr lang="en" sz="1400">
                <a:solidFill>
                  <a:srgbClr val="0000FF"/>
                </a:solidFill>
                <a:latin typeface="Arial"/>
                <a:ea typeface="Arial"/>
                <a:cs typeface="Arial"/>
                <a:sym typeface="Arial"/>
              </a:rPr>
              <a:t>Open more healthy food outlets like full-service restaurants and specialized stores (retail bakeries, meat and seafood markets, dairy stores, and produce markets) for every 1000 population. </a:t>
            </a:r>
            <a:endParaRPr sz="1400">
              <a:solidFill>
                <a:srgbClr val="0000FF"/>
              </a:solidFill>
              <a:latin typeface="Arial"/>
              <a:ea typeface="Arial"/>
              <a:cs typeface="Arial"/>
              <a:sym typeface="Arial"/>
            </a:endParaRPr>
          </a:p>
          <a:p>
            <a:pPr indent="-317500" lvl="0" marL="457200" rtl="0" algn="just">
              <a:spcBef>
                <a:spcPts val="0"/>
              </a:spcBef>
              <a:spcAft>
                <a:spcPts val="0"/>
              </a:spcAft>
              <a:buClr>
                <a:srgbClr val="0000FF"/>
              </a:buClr>
              <a:buSzPts val="1400"/>
              <a:buFont typeface="Arial"/>
              <a:buChar char="●"/>
            </a:pPr>
            <a:r>
              <a:rPr lang="en" sz="1400">
                <a:solidFill>
                  <a:srgbClr val="0000FF"/>
                </a:solidFill>
                <a:latin typeface="Arial"/>
                <a:ea typeface="Arial"/>
                <a:cs typeface="Arial"/>
                <a:sym typeface="Arial"/>
              </a:rPr>
              <a:t>Control the number of supermarkets and club stores per 1000 population. They make food products like soda, instant and processed food, more convenient and readily available. It increases obesity risk.</a:t>
            </a:r>
            <a:endParaRPr sz="1400">
              <a:solidFill>
                <a:srgbClr val="0000FF"/>
              </a:solidFill>
              <a:latin typeface="Arial"/>
              <a:ea typeface="Arial"/>
              <a:cs typeface="Arial"/>
              <a:sym typeface="Arial"/>
            </a:endParaRPr>
          </a:p>
          <a:p>
            <a:pPr indent="-317500" lvl="0" marL="457200" rtl="0" algn="l">
              <a:lnSpc>
                <a:spcPct val="95947"/>
              </a:lnSpc>
              <a:spcBef>
                <a:spcPts val="0"/>
              </a:spcBef>
              <a:spcAft>
                <a:spcPts val="0"/>
              </a:spcAft>
              <a:buClr>
                <a:srgbClr val="0000FF"/>
              </a:buClr>
              <a:buSzPts val="1400"/>
              <a:buFont typeface="Arial"/>
              <a:buChar char="●"/>
            </a:pPr>
            <a:r>
              <a:rPr lang="en" sz="1400">
                <a:solidFill>
                  <a:srgbClr val="0000FF"/>
                </a:solidFill>
                <a:latin typeface="Arial"/>
                <a:ea typeface="Arial"/>
                <a:cs typeface="Arial"/>
                <a:sym typeface="Arial"/>
              </a:rPr>
              <a:t>Grocery store Vs Convenience store food quality is a characteristic of the food environment that has been found to vary by store type, with convenience stores generally selling fresh produce of lower quality than grocery stores which impacts health</a:t>
            </a:r>
            <a:r>
              <a:rPr lang="en" sz="1400">
                <a:solidFill>
                  <a:srgbClr val="4A86E8"/>
                </a:solidFill>
                <a:latin typeface="Arial"/>
                <a:ea typeface="Arial"/>
                <a:cs typeface="Arial"/>
                <a:sym typeface="Arial"/>
              </a:rPr>
              <a:t>.</a:t>
            </a:r>
            <a:endParaRPr sz="1400">
              <a:solidFill>
                <a:srgbClr val="0000FF"/>
              </a:solidFill>
              <a:latin typeface="Arial"/>
              <a:ea typeface="Arial"/>
              <a:cs typeface="Arial"/>
              <a:sym typeface="Arial"/>
            </a:endParaRPr>
          </a:p>
          <a:p>
            <a:pPr indent="-317500" lvl="0" marL="457200" rtl="0" algn="just">
              <a:spcBef>
                <a:spcPts val="0"/>
              </a:spcBef>
              <a:spcAft>
                <a:spcPts val="0"/>
              </a:spcAft>
              <a:buClr>
                <a:srgbClr val="0000FF"/>
              </a:buClr>
              <a:buSzPts val="1400"/>
              <a:buFont typeface="Arial"/>
              <a:buChar char="●"/>
            </a:pPr>
            <a:r>
              <a:rPr lang="en" sz="1400">
                <a:solidFill>
                  <a:srgbClr val="0000FF"/>
                </a:solidFill>
                <a:latin typeface="Arial"/>
                <a:ea typeface="Arial"/>
                <a:cs typeface="Arial"/>
                <a:sym typeface="Arial"/>
              </a:rPr>
              <a:t>My analysis suggests that active lifestyle, healthier food environment and choices are significant in controlling obesity</a:t>
            </a:r>
            <a:endParaRPr sz="1400">
              <a:solidFill>
                <a:srgbClr val="0000FF"/>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400">
                <a:solidFill>
                  <a:srgbClr val="980000"/>
                </a:solidFill>
                <a:latin typeface="Arial"/>
                <a:ea typeface="Arial"/>
                <a:cs typeface="Arial"/>
                <a:sym typeface="Arial"/>
              </a:rPr>
              <a:t>Strategies to Prevent Obesity</a:t>
            </a:r>
            <a:endParaRPr/>
          </a:p>
        </p:txBody>
      </p:sp>
      <p:sp>
        <p:nvSpPr>
          <p:cNvPr id="397" name="Google Shape;397;p31"/>
          <p:cNvSpPr txBox="1"/>
          <p:nvPr>
            <p:ph idx="1" type="body"/>
          </p:nvPr>
        </p:nvSpPr>
        <p:spPr>
          <a:xfrm>
            <a:off x="1303800" y="1382650"/>
            <a:ext cx="7030500" cy="31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FF"/>
                </a:solidFill>
                <a:latin typeface="Arial"/>
                <a:ea typeface="Arial"/>
                <a:cs typeface="Arial"/>
                <a:sym typeface="Arial"/>
              </a:rPr>
              <a:t>There is no single or simple solution to the obesity epidemic. </a:t>
            </a:r>
            <a:endParaRPr sz="1500">
              <a:solidFill>
                <a:srgbClr val="0000FF"/>
              </a:solidFill>
              <a:latin typeface="Arial"/>
              <a:ea typeface="Arial"/>
              <a:cs typeface="Arial"/>
              <a:sym typeface="Arial"/>
            </a:endParaRPr>
          </a:p>
          <a:p>
            <a:pPr indent="0" lvl="0" marL="0" rtl="0" algn="l">
              <a:spcBef>
                <a:spcPts val="1200"/>
              </a:spcBef>
              <a:spcAft>
                <a:spcPts val="0"/>
              </a:spcAft>
              <a:buNone/>
            </a:pPr>
            <a:r>
              <a:rPr lang="en" sz="1500">
                <a:solidFill>
                  <a:srgbClr val="0000FF"/>
                </a:solidFill>
                <a:latin typeface="Arial"/>
                <a:ea typeface="Arial"/>
                <a:cs typeface="Arial"/>
                <a:sym typeface="Arial"/>
              </a:rPr>
              <a:t>It’s a complex problem and there has to be a multifaceted approach. </a:t>
            </a:r>
            <a:endParaRPr sz="1500">
              <a:solidFill>
                <a:srgbClr val="0000FF"/>
              </a:solidFill>
              <a:latin typeface="Arial"/>
              <a:ea typeface="Arial"/>
              <a:cs typeface="Arial"/>
              <a:sym typeface="Arial"/>
            </a:endParaRPr>
          </a:p>
          <a:p>
            <a:pPr indent="0" lvl="0" marL="0" rtl="0" algn="l">
              <a:spcBef>
                <a:spcPts val="1200"/>
              </a:spcBef>
              <a:spcAft>
                <a:spcPts val="0"/>
              </a:spcAft>
              <a:buNone/>
            </a:pPr>
            <a:r>
              <a:rPr lang="en" sz="1500">
                <a:solidFill>
                  <a:srgbClr val="0000FF"/>
                </a:solidFill>
                <a:latin typeface="Arial"/>
                <a:ea typeface="Arial"/>
                <a:cs typeface="Arial"/>
                <a:sym typeface="Arial"/>
              </a:rPr>
              <a:t>Policy makers, state and local organizations, business and community leaders, school, childcare and healthcare professionals, and individuals must work together to create an environment that supports a healthy lifestyle. </a:t>
            </a:r>
            <a:endParaRPr sz="1500">
              <a:solidFill>
                <a:srgbClr val="0000FF"/>
              </a:solidFill>
              <a:latin typeface="Arial"/>
              <a:ea typeface="Arial"/>
              <a:cs typeface="Arial"/>
              <a:sym typeface="Arial"/>
            </a:endParaRPr>
          </a:p>
          <a:p>
            <a:pPr indent="0" lvl="0" marL="0" rtl="0" algn="l">
              <a:spcBef>
                <a:spcPts val="1200"/>
              </a:spcBef>
              <a:spcAft>
                <a:spcPts val="1200"/>
              </a:spcAft>
              <a:buNone/>
            </a:pPr>
            <a:r>
              <a:rPr lang="en" sz="1500">
                <a:solidFill>
                  <a:srgbClr val="0000FF"/>
                </a:solidFill>
                <a:latin typeface="Arial"/>
                <a:ea typeface="Arial"/>
                <a:cs typeface="Arial"/>
                <a:sym typeface="Arial"/>
              </a:rPr>
              <a:t>There are several ways state and local organizations can create a supportive environment to promote healthy living behaviors that prevent obesity as I described in the Recommendation to County officials and State Govt slide..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96625" y="2449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80000"/>
                </a:solidFill>
                <a:latin typeface="Arial"/>
                <a:ea typeface="Arial"/>
                <a:cs typeface="Arial"/>
                <a:sym typeface="Arial"/>
              </a:rPr>
              <a:t>Obesity</a:t>
            </a:r>
            <a:endParaRPr>
              <a:solidFill>
                <a:srgbClr val="980000"/>
              </a:solidFill>
              <a:latin typeface="Arial"/>
              <a:ea typeface="Arial"/>
              <a:cs typeface="Arial"/>
              <a:sym typeface="Arial"/>
            </a:endParaRPr>
          </a:p>
        </p:txBody>
      </p:sp>
      <p:sp>
        <p:nvSpPr>
          <p:cNvPr id="284" name="Google Shape;284;p14"/>
          <p:cNvSpPr txBox="1"/>
          <p:nvPr>
            <p:ph idx="1" type="body"/>
          </p:nvPr>
        </p:nvSpPr>
        <p:spPr>
          <a:xfrm>
            <a:off x="1196625" y="999300"/>
            <a:ext cx="7207500" cy="40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FF"/>
                </a:solidFill>
                <a:highlight>
                  <a:srgbClr val="FFFFFF"/>
                </a:highlight>
                <a:latin typeface="Arial"/>
                <a:ea typeface="Arial"/>
                <a:cs typeface="Arial"/>
                <a:sym typeface="Arial"/>
              </a:rPr>
              <a:t>Obesity is a complex disease involving an excessive amount of body fat. Obesity isn't just a cosmetic concern. It is a medical problem that increases your risk of other diseases and health problems, such as heart disease, diabetes, high blood pressure and certain cancers. Everybody knows about human risk factors such as diet, physical activity, inactivity, drug use, and genetics. </a:t>
            </a:r>
            <a:endParaRPr sz="1500">
              <a:solidFill>
                <a:srgbClr val="0000FF"/>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500">
              <a:solidFill>
                <a:srgbClr val="0000FF"/>
              </a:solidFill>
              <a:highlight>
                <a:srgbClr val="FFFFFF"/>
              </a:highlight>
              <a:latin typeface="Arial"/>
              <a:ea typeface="Arial"/>
              <a:cs typeface="Arial"/>
              <a:sym typeface="Arial"/>
            </a:endParaRPr>
          </a:p>
          <a:p>
            <a:pPr indent="0" lvl="0" marL="0" rtl="0" algn="l">
              <a:spcBef>
                <a:spcPts val="0"/>
              </a:spcBef>
              <a:spcAft>
                <a:spcPts val="0"/>
              </a:spcAft>
              <a:buNone/>
            </a:pPr>
            <a:r>
              <a:rPr b="1" lang="en" sz="1500">
                <a:solidFill>
                  <a:srgbClr val="0000FF"/>
                </a:solidFill>
                <a:highlight>
                  <a:srgbClr val="FFFFFF"/>
                </a:highlight>
                <a:latin typeface="Arial"/>
                <a:ea typeface="Arial"/>
                <a:cs typeface="Arial"/>
                <a:sym typeface="Arial"/>
              </a:rPr>
              <a:t>Many key factors in our society include education, skills, food marketing, affordability of healthy foods, physical activity, and food environment.</a:t>
            </a:r>
            <a:endParaRPr b="1" sz="1500">
              <a:solidFill>
                <a:srgbClr val="0000FF"/>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500">
              <a:solidFill>
                <a:srgbClr val="0000FF"/>
              </a:solidFill>
              <a:highlight>
                <a:srgbClr val="FFFFFF"/>
              </a:highlight>
              <a:latin typeface="Arial"/>
              <a:ea typeface="Arial"/>
              <a:cs typeface="Arial"/>
              <a:sym typeface="Arial"/>
            </a:endParaRPr>
          </a:p>
          <a:p>
            <a:pPr indent="0" lvl="0" marL="0" rtl="0" algn="l">
              <a:spcBef>
                <a:spcPts val="0"/>
              </a:spcBef>
              <a:spcAft>
                <a:spcPts val="0"/>
              </a:spcAft>
              <a:buNone/>
            </a:pPr>
            <a:r>
              <a:rPr b="1" lang="en" sz="1500">
                <a:solidFill>
                  <a:srgbClr val="0000FF"/>
                </a:solidFill>
                <a:highlight>
                  <a:srgbClr val="FFFFFF"/>
                </a:highlight>
                <a:latin typeface="Arial"/>
                <a:ea typeface="Arial"/>
                <a:cs typeface="Arial"/>
                <a:sym typeface="Arial"/>
              </a:rPr>
              <a:t>The food environment plays a major and frequently dominant role in nutrition choice, eating habits, and eventually energy intake. </a:t>
            </a:r>
            <a:endParaRPr b="1" sz="1500">
              <a:solidFill>
                <a:srgbClr val="0000FF"/>
              </a:solidFill>
              <a:highlight>
                <a:srgbClr val="FFFFFF"/>
              </a:highlight>
              <a:latin typeface="Arial"/>
              <a:ea typeface="Arial"/>
              <a:cs typeface="Arial"/>
              <a:sym typeface="Arial"/>
            </a:endParaRPr>
          </a:p>
          <a:p>
            <a:pPr indent="0" lvl="0" marL="0" rtl="0" algn="l">
              <a:spcBef>
                <a:spcPts val="1200"/>
              </a:spcBef>
              <a:spcAft>
                <a:spcPts val="1200"/>
              </a:spcAft>
              <a:buNone/>
            </a:pPr>
            <a:r>
              <a:rPr b="1" lang="en" sz="1500">
                <a:solidFill>
                  <a:srgbClr val="0000FF"/>
                </a:solidFill>
                <a:highlight>
                  <a:srgbClr val="FFFFFF"/>
                </a:highlight>
                <a:latin typeface="Arial"/>
                <a:ea typeface="Arial"/>
                <a:cs typeface="Arial"/>
                <a:sym typeface="Arial"/>
              </a:rPr>
              <a:t>Through this project, I have analyzed the impact of food environments on adult obesity rates the same is going to present to the County Officials / State Governors some actionable insights.</a:t>
            </a:r>
            <a:endParaRPr sz="1500">
              <a:solidFill>
                <a:srgbClr val="0000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2400">
                <a:solidFill>
                  <a:srgbClr val="980000"/>
                </a:solidFill>
                <a:latin typeface="Arial"/>
                <a:ea typeface="Arial"/>
                <a:cs typeface="Arial"/>
                <a:sym typeface="Arial"/>
              </a:rPr>
              <a:t>Reference:</a:t>
            </a:r>
            <a:endParaRPr sz="2400">
              <a:solidFill>
                <a:srgbClr val="980000"/>
              </a:solidFill>
            </a:endParaRPr>
          </a:p>
        </p:txBody>
      </p:sp>
      <p:sp>
        <p:nvSpPr>
          <p:cNvPr id="403" name="Google Shape;403;p32"/>
          <p:cNvSpPr txBox="1"/>
          <p:nvPr>
            <p:ph idx="1" type="body"/>
          </p:nvPr>
        </p:nvSpPr>
        <p:spPr>
          <a:xfrm>
            <a:off x="1135425" y="13624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FF"/>
              </a:solidFill>
              <a:latin typeface="Arial"/>
              <a:ea typeface="Arial"/>
              <a:cs typeface="Arial"/>
              <a:sym typeface="Arial"/>
            </a:endParaRPr>
          </a:p>
          <a:p>
            <a:pPr indent="-317500" lvl="0" marL="457200" rtl="0" algn="l">
              <a:lnSpc>
                <a:spcPct val="125000"/>
              </a:lnSpc>
              <a:spcBef>
                <a:spcPts val="0"/>
              </a:spcBef>
              <a:spcAft>
                <a:spcPts val="0"/>
              </a:spcAft>
              <a:buClr>
                <a:srgbClr val="0000FF"/>
              </a:buClr>
              <a:buSzPts val="1400"/>
              <a:buFont typeface="Arial"/>
              <a:buAutoNum type="arabicPeriod"/>
            </a:pPr>
            <a:r>
              <a:rPr lang="en" sz="1600" u="sng">
                <a:solidFill>
                  <a:srgbClr val="0000FF"/>
                </a:solidFill>
                <a:latin typeface="Arial"/>
                <a:ea typeface="Arial"/>
                <a:cs typeface="Arial"/>
                <a:sym typeface="Arial"/>
                <a:hlinkClick r:id="rId3">
                  <a:extLst>
                    <a:ext uri="{A12FA001-AC4F-418D-AE19-62706E023703}">
                      <ahyp:hlinkClr val="tx"/>
                    </a:ext>
                  </a:extLst>
                </a:hlinkClick>
              </a:rPr>
              <a:t>https://www.ers.usda.gov/data-products/food-environment-atlas/</a:t>
            </a:r>
            <a:endParaRPr sz="1600">
              <a:solidFill>
                <a:srgbClr val="0000FF"/>
              </a:solidFill>
              <a:latin typeface="Arial"/>
              <a:ea typeface="Arial"/>
              <a:cs typeface="Arial"/>
              <a:sym typeface="Arial"/>
            </a:endParaRPr>
          </a:p>
          <a:p>
            <a:pPr indent="-317500" lvl="0" marL="457200" rtl="0" algn="l">
              <a:lnSpc>
                <a:spcPct val="125000"/>
              </a:lnSpc>
              <a:spcBef>
                <a:spcPts val="0"/>
              </a:spcBef>
              <a:spcAft>
                <a:spcPts val="0"/>
              </a:spcAft>
              <a:buClr>
                <a:srgbClr val="0000FF"/>
              </a:buClr>
              <a:buSzPts val="1400"/>
              <a:buFont typeface="Arial"/>
              <a:buAutoNum type="arabicPeriod"/>
            </a:pPr>
            <a:r>
              <a:rPr lang="en" sz="1600" u="sng">
                <a:solidFill>
                  <a:srgbClr val="0000FF"/>
                </a:solidFill>
                <a:latin typeface="Arial"/>
                <a:ea typeface="Arial"/>
                <a:cs typeface="Arial"/>
                <a:sym typeface="Arial"/>
                <a:hlinkClick r:id="rId4">
                  <a:extLst>
                    <a:ext uri="{A12FA001-AC4F-418D-AE19-62706E023703}">
                      <ahyp:hlinkClr val="tx"/>
                    </a:ext>
                  </a:extLst>
                </a:hlinkClick>
              </a:rPr>
              <a:t>https://www.ncbi.nlm.nih.gov/pmc/articles/PMC4287570/</a:t>
            </a:r>
            <a:endParaRPr sz="1600">
              <a:solidFill>
                <a:srgbClr val="0000FF"/>
              </a:solidFill>
              <a:latin typeface="Arial"/>
              <a:ea typeface="Arial"/>
              <a:cs typeface="Arial"/>
              <a:sym typeface="Arial"/>
            </a:endParaRPr>
          </a:p>
          <a:p>
            <a:pPr indent="-330200" lvl="0" marL="457200" rtl="0" algn="l">
              <a:lnSpc>
                <a:spcPct val="125000"/>
              </a:lnSpc>
              <a:spcBef>
                <a:spcPts val="0"/>
              </a:spcBef>
              <a:spcAft>
                <a:spcPts val="0"/>
              </a:spcAft>
              <a:buClr>
                <a:srgbClr val="0000FF"/>
              </a:buClr>
              <a:buSzPts val="1600"/>
              <a:buFont typeface="Arial"/>
              <a:buAutoNum type="arabicPeriod"/>
            </a:pPr>
            <a:r>
              <a:rPr lang="en" sz="1600" u="sng">
                <a:solidFill>
                  <a:srgbClr val="0000FF"/>
                </a:solidFill>
                <a:latin typeface="Arial"/>
                <a:ea typeface="Arial"/>
                <a:cs typeface="Arial"/>
                <a:sym typeface="Arial"/>
                <a:hlinkClick r:id="rId5">
                  <a:extLst>
                    <a:ext uri="{A12FA001-AC4F-418D-AE19-62706E023703}">
                      <ahyp:hlinkClr val="tx"/>
                    </a:ext>
                  </a:extLst>
                </a:hlinkClick>
              </a:rPr>
              <a:t>https://www.ncbi.nlm.nih.gov/pmc/articles/PMC2708156/</a:t>
            </a:r>
            <a:endParaRPr sz="1600">
              <a:solidFill>
                <a:srgbClr val="0000FF"/>
              </a:solidFill>
              <a:latin typeface="Arial"/>
              <a:ea typeface="Arial"/>
              <a:cs typeface="Arial"/>
              <a:sym typeface="Arial"/>
            </a:endParaRPr>
          </a:p>
          <a:p>
            <a:pPr indent="-330200" lvl="0" marL="457200" rtl="0" algn="l">
              <a:lnSpc>
                <a:spcPct val="125000"/>
              </a:lnSpc>
              <a:spcBef>
                <a:spcPts val="0"/>
              </a:spcBef>
              <a:spcAft>
                <a:spcPts val="0"/>
              </a:spcAft>
              <a:buClr>
                <a:srgbClr val="0000FF"/>
              </a:buClr>
              <a:buSzPts val="1600"/>
              <a:buFont typeface="Arial"/>
              <a:buAutoNum type="arabicPeriod"/>
            </a:pPr>
            <a:r>
              <a:rPr lang="en" sz="1600" u="sng">
                <a:solidFill>
                  <a:srgbClr val="0000FF"/>
                </a:solidFill>
                <a:latin typeface="Arial"/>
                <a:ea typeface="Arial"/>
                <a:cs typeface="Arial"/>
                <a:sym typeface="Arial"/>
                <a:hlinkClick r:id="rId6">
                  <a:extLst>
                    <a:ext uri="{A12FA001-AC4F-418D-AE19-62706E023703}">
                      <ahyp:hlinkClr val="tx"/>
                    </a:ext>
                  </a:extLst>
                </a:hlinkClick>
              </a:rPr>
              <a:t>https://www.cdc.gov/obesity/strategies/index.html</a:t>
            </a:r>
            <a:endParaRPr sz="1600">
              <a:solidFill>
                <a:srgbClr val="0000FF"/>
              </a:solidFill>
              <a:latin typeface="Arial"/>
              <a:ea typeface="Arial"/>
              <a:cs typeface="Arial"/>
              <a:sym typeface="Arial"/>
            </a:endParaRPr>
          </a:p>
          <a:p>
            <a:pPr indent="0" lvl="0" marL="0" rtl="0" algn="l">
              <a:spcBef>
                <a:spcPts val="1200"/>
              </a:spcBef>
              <a:spcAft>
                <a:spcPts val="1200"/>
              </a:spcAft>
              <a:buNone/>
            </a:pPr>
            <a:r>
              <a:t/>
            </a:r>
            <a:endParaRPr sz="1600">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9" name="Google Shape;40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solidFill>
                  <a:srgbClr val="0000FF"/>
                </a:solidFill>
              </a:rPr>
              <a:t>Thank you so much!</a:t>
            </a:r>
            <a:endParaRPr sz="24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11950" y="231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980000"/>
                </a:solidFill>
                <a:latin typeface="Arial"/>
                <a:ea typeface="Arial"/>
                <a:cs typeface="Arial"/>
                <a:sym typeface="Arial"/>
              </a:rPr>
              <a:t>Data Source and understand data</a:t>
            </a:r>
            <a:endParaRPr sz="2400">
              <a:solidFill>
                <a:srgbClr val="980000"/>
              </a:solidFill>
              <a:latin typeface="Arial"/>
              <a:ea typeface="Arial"/>
              <a:cs typeface="Arial"/>
              <a:sym typeface="Arial"/>
            </a:endParaRPr>
          </a:p>
        </p:txBody>
      </p:sp>
      <p:sp>
        <p:nvSpPr>
          <p:cNvPr id="290" name="Google Shape;290;p15"/>
          <p:cNvSpPr txBox="1"/>
          <p:nvPr>
            <p:ph idx="1" type="body"/>
          </p:nvPr>
        </p:nvSpPr>
        <p:spPr>
          <a:xfrm>
            <a:off x="1056750" y="1086850"/>
            <a:ext cx="7030500" cy="388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500">
                <a:solidFill>
                  <a:srgbClr val="0000FF"/>
                </a:solidFill>
                <a:latin typeface="Arial"/>
                <a:ea typeface="Arial"/>
                <a:cs typeface="Arial"/>
                <a:sym typeface="Arial"/>
              </a:rPr>
              <a:t>I have used  2014 data from USDA (United States Department of Agriculture, Economic Research Service) Food Atlas [https://www.ers.usda.gov/data-products/food-environment-atlas/data-access-and-documentation-downloads/#February%202014%20Version]. </a:t>
            </a:r>
            <a:endParaRPr sz="1500">
              <a:solidFill>
                <a:srgbClr val="0000FF"/>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500">
                <a:solidFill>
                  <a:srgbClr val="0000FF"/>
                </a:solidFill>
                <a:latin typeface="Arial"/>
                <a:ea typeface="Arial"/>
                <a:cs typeface="Arial"/>
                <a:sym typeface="Arial"/>
              </a:rPr>
              <a:t>It is a public dataset containing data for 3179 US counties. It has 212 different variable names from different categories like Health, Insecurity, local, restaurants, stores, socio-economic data of each county. It also provides some Supplemental data like population, meal programs in the USDA dataset. The data is in the form of a single excel file with data sorted in multiple sheets as per the category</a:t>
            </a:r>
            <a:endParaRPr sz="1500">
              <a:solidFill>
                <a:srgbClr val="0000FF"/>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500">
                <a:solidFill>
                  <a:srgbClr val="0000FF"/>
                </a:solidFill>
                <a:latin typeface="Arial"/>
                <a:ea typeface="Arial"/>
                <a:cs typeface="Arial"/>
                <a:sym typeface="Arial"/>
              </a:rPr>
              <a:t>For this project, I have used the Food Environment Atlas Data: FoodEnvironmentAtlas2014.xls file</a:t>
            </a:r>
            <a:endParaRPr sz="1500">
              <a:solidFill>
                <a:srgbClr val="0000FF"/>
              </a:solidFill>
              <a:latin typeface="Arial"/>
              <a:ea typeface="Arial"/>
              <a:cs typeface="Arial"/>
              <a:sym typeface="Arial"/>
            </a:endParaRPr>
          </a:p>
          <a:p>
            <a:pPr indent="0" lvl="0" marL="0" marR="0" rtl="0" algn="l">
              <a:lnSpc>
                <a:spcPct val="95000"/>
              </a:lnSpc>
              <a:spcBef>
                <a:spcPts val="1200"/>
              </a:spcBef>
              <a:spcAft>
                <a:spcPts val="1200"/>
              </a:spcAft>
              <a:buSzPts val="852"/>
              <a:buNone/>
            </a:pPr>
            <a:r>
              <a:rPr lang="en" sz="1500">
                <a:solidFill>
                  <a:srgbClr val="0000FF"/>
                </a:solidFill>
                <a:latin typeface="Arial"/>
                <a:ea typeface="Arial"/>
                <a:cs typeface="Arial"/>
                <a:sym typeface="Arial"/>
              </a:rPr>
              <a:t>For Data Analysis and Visualization I have used some variables from the list, which are described in the Variable and constraints section.</a:t>
            </a:r>
            <a:endParaRPr sz="12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108700"/>
            <a:ext cx="7030500" cy="7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Arial"/>
                <a:ea typeface="Arial"/>
                <a:cs typeface="Arial"/>
                <a:sym typeface="Arial"/>
              </a:rPr>
              <a:t>Work Domain Analysis</a:t>
            </a:r>
            <a:endParaRPr sz="2400">
              <a:latin typeface="Arial"/>
              <a:ea typeface="Arial"/>
              <a:cs typeface="Arial"/>
              <a:sym typeface="Arial"/>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150725" y="721525"/>
            <a:ext cx="7896326" cy="449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222222"/>
                </a:solidFill>
                <a:highlight>
                  <a:srgbClr val="FFFFFF"/>
                </a:highlight>
                <a:latin typeface="Lato"/>
                <a:ea typeface="Lato"/>
                <a:cs typeface="Lato"/>
                <a:sym typeface="Lato"/>
              </a:rPr>
              <a:t>Part-Whole Decomposition</a:t>
            </a:r>
            <a:endParaRPr sz="2400"/>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4" name="Google Shape;304;p17"/>
          <p:cNvPicPr preferRelativeResize="0"/>
          <p:nvPr/>
        </p:nvPicPr>
        <p:blipFill>
          <a:blip r:embed="rId3">
            <a:alphaModFix/>
          </a:blip>
          <a:stretch>
            <a:fillRect/>
          </a:stretch>
        </p:blipFill>
        <p:spPr>
          <a:xfrm>
            <a:off x="91850" y="1533250"/>
            <a:ext cx="8970499" cy="238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227275" y="0"/>
            <a:ext cx="7030500" cy="50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400">
                <a:solidFill>
                  <a:srgbClr val="222222"/>
                </a:solidFill>
                <a:highlight>
                  <a:srgbClr val="FFFFFF"/>
                </a:highlight>
                <a:latin typeface="Lato"/>
                <a:ea typeface="Lato"/>
                <a:cs typeface="Lato"/>
                <a:sym typeface="Lato"/>
              </a:rPr>
              <a:t>Variables &amp; Constraints</a:t>
            </a:r>
            <a:endParaRPr sz="2400"/>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1" name="Google Shape;311;p18"/>
          <p:cNvPicPr preferRelativeResize="0"/>
          <p:nvPr/>
        </p:nvPicPr>
        <p:blipFill>
          <a:blip r:embed="rId3">
            <a:alphaModFix/>
          </a:blip>
          <a:stretch>
            <a:fillRect/>
          </a:stretch>
        </p:blipFill>
        <p:spPr>
          <a:xfrm>
            <a:off x="1126475" y="410776"/>
            <a:ext cx="7385150" cy="4732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222222"/>
                </a:solidFill>
                <a:highlight>
                  <a:srgbClr val="FFFFFF"/>
                </a:highlight>
                <a:latin typeface="Lato"/>
                <a:ea typeface="Lato"/>
                <a:cs typeface="Lato"/>
                <a:sym typeface="Lato"/>
              </a:rPr>
              <a:t>Abstraction Network</a:t>
            </a:r>
            <a:endParaRPr sz="2400"/>
          </a:p>
        </p:txBody>
      </p:sp>
      <p:sp>
        <p:nvSpPr>
          <p:cNvPr id="317" name="Google Shape;31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8" name="Google Shape;318;p19"/>
          <p:cNvPicPr preferRelativeResize="0"/>
          <p:nvPr/>
        </p:nvPicPr>
        <p:blipFill>
          <a:blip r:embed="rId3">
            <a:alphaModFix/>
          </a:blip>
          <a:stretch>
            <a:fillRect/>
          </a:stretch>
        </p:blipFill>
        <p:spPr>
          <a:xfrm>
            <a:off x="1126825" y="1270575"/>
            <a:ext cx="7207476" cy="3872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980000"/>
                </a:solidFill>
                <a:latin typeface="Arial"/>
                <a:ea typeface="Arial"/>
                <a:cs typeface="Arial"/>
                <a:sym typeface="Arial"/>
              </a:rPr>
              <a:t>Data Visualization</a:t>
            </a:r>
            <a:endParaRPr sz="2400">
              <a:solidFill>
                <a:srgbClr val="980000"/>
              </a:solidFill>
              <a:latin typeface="Arial"/>
              <a:ea typeface="Arial"/>
              <a:cs typeface="Arial"/>
              <a:sym typeface="Arial"/>
            </a:endParaRPr>
          </a:p>
        </p:txBody>
      </p:sp>
      <p:sp>
        <p:nvSpPr>
          <p:cNvPr id="324" name="Google Shape;324;p20"/>
          <p:cNvSpPr txBox="1"/>
          <p:nvPr>
            <p:ph idx="1" type="body"/>
          </p:nvPr>
        </p:nvSpPr>
        <p:spPr>
          <a:xfrm>
            <a:off x="1227250" y="1301175"/>
            <a:ext cx="7030500" cy="37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FF"/>
                </a:solidFill>
                <a:latin typeface="Arial"/>
                <a:ea typeface="Arial"/>
                <a:cs typeface="Arial"/>
                <a:sym typeface="Arial"/>
              </a:rPr>
              <a:t>I have merged sociodemographic, restaurants, food stores, and obesity data from the Food Environment Atlas Data to show the frames of reference how the obesity over the total  population and the the main reasons are mostly poverty, less healthy food access choice, more fast food consumption and less access to recreation and fitness centers..</a:t>
            </a:r>
            <a:endParaRPr sz="1500">
              <a:solidFill>
                <a:srgbClr val="0000FF"/>
              </a:solidFill>
              <a:latin typeface="Arial"/>
              <a:ea typeface="Arial"/>
              <a:cs typeface="Arial"/>
              <a:sym typeface="Arial"/>
            </a:endParaRPr>
          </a:p>
          <a:p>
            <a:pPr indent="0" lvl="0" marL="0" rtl="0" algn="l">
              <a:spcBef>
                <a:spcPts val="1200"/>
              </a:spcBef>
              <a:spcAft>
                <a:spcPts val="0"/>
              </a:spcAft>
              <a:buNone/>
            </a:pPr>
            <a:r>
              <a:rPr lang="en" sz="1500">
                <a:solidFill>
                  <a:srgbClr val="0000FF"/>
                </a:solidFill>
                <a:latin typeface="Arial"/>
                <a:ea typeface="Arial"/>
                <a:cs typeface="Arial"/>
                <a:sym typeface="Arial"/>
              </a:rPr>
              <a:t>From the Visualization it shows the active lifestyle, healthier food environment and choices are significant in controlling obesity and diabetes both..</a:t>
            </a:r>
            <a:endParaRPr sz="1500">
              <a:solidFill>
                <a:srgbClr val="0000FF"/>
              </a:solidFill>
              <a:latin typeface="Arial"/>
              <a:ea typeface="Arial"/>
              <a:cs typeface="Arial"/>
              <a:sym typeface="Arial"/>
            </a:endParaRPr>
          </a:p>
          <a:p>
            <a:pPr indent="0" lvl="0" marL="0" rtl="0" algn="l">
              <a:spcBef>
                <a:spcPts val="1200"/>
              </a:spcBef>
              <a:spcAft>
                <a:spcPts val="0"/>
              </a:spcAft>
              <a:buNone/>
            </a:pPr>
            <a:r>
              <a:rPr lang="en" sz="1500">
                <a:solidFill>
                  <a:srgbClr val="0000FF"/>
                </a:solidFill>
                <a:latin typeface="Arial"/>
                <a:ea typeface="Arial"/>
                <a:cs typeface="Arial"/>
                <a:sym typeface="Arial"/>
              </a:rPr>
              <a:t>For visualization i have used scatter plot, bar graph and dual axis graph to represent the required data. I have </a:t>
            </a:r>
            <a:r>
              <a:rPr lang="en" sz="1500">
                <a:solidFill>
                  <a:srgbClr val="0000FF"/>
                </a:solidFill>
                <a:latin typeface="Arial"/>
                <a:ea typeface="Arial"/>
                <a:cs typeface="Arial"/>
                <a:sym typeface="Arial"/>
              </a:rPr>
              <a:t>chosen</a:t>
            </a:r>
            <a:r>
              <a:rPr lang="en" sz="1500">
                <a:solidFill>
                  <a:srgbClr val="0000FF"/>
                </a:solidFill>
                <a:latin typeface="Arial"/>
                <a:ea typeface="Arial"/>
                <a:cs typeface="Arial"/>
                <a:sym typeface="Arial"/>
              </a:rPr>
              <a:t> the below frames as they shows how the poverty, and less </a:t>
            </a:r>
            <a:r>
              <a:rPr lang="en" sz="1500">
                <a:solidFill>
                  <a:srgbClr val="0000FF"/>
                </a:solidFill>
                <a:latin typeface="Arial"/>
                <a:ea typeface="Arial"/>
                <a:cs typeface="Arial"/>
                <a:sym typeface="Arial"/>
              </a:rPr>
              <a:t>nutrition</a:t>
            </a:r>
            <a:r>
              <a:rPr lang="en" sz="1500">
                <a:solidFill>
                  <a:srgbClr val="0000FF"/>
                </a:solidFill>
                <a:latin typeface="Arial"/>
                <a:ea typeface="Arial"/>
                <a:cs typeface="Arial"/>
                <a:sym typeface="Arial"/>
              </a:rPr>
              <a:t> food impacts </a:t>
            </a:r>
            <a:r>
              <a:rPr lang="en" sz="1500">
                <a:solidFill>
                  <a:srgbClr val="0000FF"/>
                </a:solidFill>
                <a:latin typeface="Arial"/>
                <a:ea typeface="Arial"/>
                <a:cs typeface="Arial"/>
                <a:sym typeface="Arial"/>
              </a:rPr>
              <a:t>people's</a:t>
            </a:r>
            <a:r>
              <a:rPr lang="en" sz="1500">
                <a:solidFill>
                  <a:srgbClr val="0000FF"/>
                </a:solidFill>
                <a:latin typeface="Arial"/>
                <a:ea typeface="Arial"/>
                <a:cs typeface="Arial"/>
                <a:sym typeface="Arial"/>
              </a:rPr>
              <a:t>’ health.</a:t>
            </a:r>
            <a:endParaRPr sz="1500">
              <a:solidFill>
                <a:srgbClr val="0000FF"/>
              </a:solidFill>
              <a:latin typeface="Arial"/>
              <a:ea typeface="Arial"/>
              <a:cs typeface="Arial"/>
              <a:sym typeface="Arial"/>
            </a:endParaRPr>
          </a:p>
          <a:p>
            <a:pPr indent="0" lvl="0" marL="0" rtl="0" algn="l">
              <a:spcBef>
                <a:spcPts val="1200"/>
              </a:spcBef>
              <a:spcAft>
                <a:spcPts val="1200"/>
              </a:spcAft>
              <a:buNone/>
            </a:pPr>
            <a:r>
              <a:t/>
            </a:r>
            <a:endParaRPr sz="1400">
              <a:solidFill>
                <a:srgbClr val="0000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2400">
                <a:solidFill>
                  <a:srgbClr val="222222"/>
                </a:solidFill>
                <a:latin typeface="Arial"/>
                <a:ea typeface="Arial"/>
                <a:cs typeface="Arial"/>
                <a:sym typeface="Arial"/>
              </a:rPr>
              <a:t>Frames of reference</a:t>
            </a:r>
            <a:endParaRPr sz="2400"/>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21"/>
          <p:cNvPicPr preferRelativeResize="0"/>
          <p:nvPr/>
        </p:nvPicPr>
        <p:blipFill>
          <a:blip r:embed="rId3">
            <a:alphaModFix/>
          </a:blip>
          <a:stretch>
            <a:fillRect/>
          </a:stretch>
        </p:blipFill>
        <p:spPr>
          <a:xfrm>
            <a:off x="1102175" y="1321724"/>
            <a:ext cx="7674424" cy="382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