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58" r:id="rId5"/>
    <p:sldId id="260" r:id="rId6"/>
    <p:sldId id="266" r:id="rId7"/>
    <p:sldId id="261" r:id="rId8"/>
    <p:sldId id="262" r:id="rId9"/>
    <p:sldId id="265" r:id="rId10"/>
    <p:sldId id="26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1" d="100"/>
          <a:sy n="101" d="100"/>
        </p:scale>
        <p:origin x="-1320"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32241A3-9381-1C42-B7A0-701442C71E4B}" type="datetimeFigureOut">
              <a:rPr lang="en-US" smtClean="0"/>
              <a:t>4/16/16</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632241A3-9381-1C42-B7A0-701442C71E4B}" type="datetimeFigureOut">
              <a:rPr lang="en-US" smtClean="0"/>
              <a:t>4/16/16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584C5-174C-F242-9D64-E15D1BCC79D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32241A3-9381-1C42-B7A0-701442C71E4B}" type="datetimeFigureOut">
              <a:rPr lang="en-US" smtClean="0"/>
              <a:t>4/16/16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4584C5-174C-F242-9D64-E15D1BCC79D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632241A3-9381-1C42-B7A0-701442C71E4B}" type="datetimeFigureOut">
              <a:rPr lang="en-US" smtClean="0"/>
              <a:t>4/16/16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4584C5-174C-F242-9D64-E15D1BCC79D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632241A3-9381-1C42-B7A0-701442C71E4B}" type="datetimeFigureOut">
              <a:rPr lang="en-US" smtClean="0"/>
              <a:t>4/16/16</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632241A3-9381-1C42-B7A0-701442C71E4B}" type="datetimeFigureOut">
              <a:rPr lang="en-US" smtClean="0"/>
              <a:t>4/16/16</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B54584C5-174C-F242-9D64-E15D1BCC79D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2241A3-9381-1C42-B7A0-701442C71E4B}" type="datetimeFigureOut">
              <a:rPr lang="en-US" smtClean="0"/>
              <a:t>4/16/16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584C5-174C-F242-9D64-E15D1BCC79D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632241A3-9381-1C42-B7A0-701442C71E4B}" type="datetimeFigureOut">
              <a:rPr lang="en-US" smtClean="0"/>
              <a:t>4/16/16</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B54584C5-174C-F242-9D64-E15D1BCC79D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632241A3-9381-1C42-B7A0-701442C71E4B}" type="datetimeFigureOut">
              <a:rPr lang="en-US" smtClean="0"/>
              <a:t>4/16/16</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B54584C5-174C-F242-9D64-E15D1BCC79D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632241A3-9381-1C42-B7A0-701442C71E4B}" type="datetimeFigureOut">
              <a:rPr lang="en-US" smtClean="0"/>
              <a:t>4/16/16</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B54584C5-174C-F242-9D64-E15D1BCC79D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32241A3-9381-1C42-B7A0-701442C71E4B}" type="datetimeFigureOut">
              <a:rPr lang="en-US" smtClean="0"/>
              <a:t>4/16/16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584C5-174C-F242-9D64-E15D1BCC79D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32241A3-9381-1C42-B7A0-701442C71E4B}" type="datetimeFigureOut">
              <a:rPr lang="en-US" smtClean="0"/>
              <a:t>4/16/16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584C5-174C-F242-9D64-E15D1BCC79D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32241A3-9381-1C42-B7A0-701442C71E4B}" type="datetimeFigureOut">
              <a:rPr lang="en-US" smtClean="0"/>
              <a:t>4/16/16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584C5-174C-F242-9D64-E15D1BCC79D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32241A3-9381-1C42-B7A0-701442C71E4B}" type="datetimeFigureOut">
              <a:rPr lang="en-US" smtClean="0"/>
              <a:t>4/16/16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584C5-174C-F242-9D64-E15D1BCC79D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32241A3-9381-1C42-B7A0-701442C71E4B}" type="datetimeFigureOut">
              <a:rPr lang="en-US" smtClean="0"/>
              <a:t>4/16/16</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632241A3-9381-1C42-B7A0-701442C71E4B}" type="datetimeFigureOut">
              <a:rPr lang="en-US" smtClean="0"/>
              <a:t>4/16/16</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B54584C5-174C-F242-9D64-E15D1BCC79D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32241A3-9381-1C42-B7A0-701442C71E4B}" type="datetimeFigureOut">
              <a:rPr lang="en-US" smtClean="0"/>
              <a:t>4/16/16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584C5-174C-F242-9D64-E15D1BCC79D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32241A3-9381-1C42-B7A0-701442C71E4B}" type="datetimeFigureOut">
              <a:rPr lang="en-US" smtClean="0"/>
              <a:t>4/16/16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4584C5-174C-F242-9D64-E15D1BCC79D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32241A3-9381-1C42-B7A0-701442C71E4B}" type="datetimeFigureOut">
              <a:rPr lang="en-US" smtClean="0"/>
              <a:t>4/16/16</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B54584C5-174C-F242-9D64-E15D1BCC79D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32241A3-9381-1C42-B7A0-701442C71E4B}" type="datetimeFigureOut">
              <a:rPr lang="en-US" smtClean="0"/>
              <a:t>4/16/16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584C5-174C-F242-9D64-E15D1BCC79D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632241A3-9381-1C42-B7A0-701442C71E4B}" type="datetimeFigureOut">
              <a:rPr lang="en-US" smtClean="0"/>
              <a:t>4/16/16</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B54584C5-174C-F242-9D64-E15D1BCC79D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1525" y="4624668"/>
            <a:ext cx="8237676" cy="933450"/>
          </a:xfrm>
        </p:spPr>
        <p:txBody>
          <a:bodyPr>
            <a:normAutofit fontScale="90000"/>
          </a:bodyPr>
          <a:lstStyle/>
          <a:p>
            <a:r>
              <a:rPr lang="en-US" sz="6600" dirty="0" smtClean="0"/>
              <a:t>Assignment 3 </a:t>
            </a:r>
            <a:endParaRPr lang="en-US" sz="6600" dirty="0"/>
          </a:p>
        </p:txBody>
      </p:sp>
      <p:sp>
        <p:nvSpPr>
          <p:cNvPr id="3" name="Subtitle 2"/>
          <p:cNvSpPr>
            <a:spLocks noGrp="1"/>
          </p:cNvSpPr>
          <p:nvPr>
            <p:ph type="subTitle" idx="1"/>
          </p:nvPr>
        </p:nvSpPr>
        <p:spPr>
          <a:xfrm>
            <a:off x="601525" y="5558118"/>
            <a:ext cx="7975485" cy="1299882"/>
          </a:xfrm>
        </p:spPr>
        <p:txBody>
          <a:bodyPr>
            <a:noAutofit/>
          </a:bodyPr>
          <a:lstStyle/>
          <a:p>
            <a:r>
              <a:rPr lang="en-US" sz="1600" b="1" dirty="0" smtClean="0"/>
              <a:t>Group 7</a:t>
            </a:r>
          </a:p>
          <a:p>
            <a:r>
              <a:rPr lang="en-US" sz="1600" dirty="0" err="1"/>
              <a:t>Aditya</a:t>
            </a:r>
            <a:r>
              <a:rPr lang="en-US" sz="1600" dirty="0"/>
              <a:t> </a:t>
            </a:r>
            <a:r>
              <a:rPr lang="en-US" sz="1600" dirty="0" err="1"/>
              <a:t>Madhav</a:t>
            </a:r>
            <a:r>
              <a:rPr lang="en-US" sz="1600" dirty="0"/>
              <a:t> </a:t>
            </a:r>
            <a:r>
              <a:rPr lang="en-US" sz="1600" dirty="0" err="1"/>
              <a:t>Shinde</a:t>
            </a:r>
            <a:endParaRPr lang="en-US" sz="1600" dirty="0"/>
          </a:p>
          <a:p>
            <a:r>
              <a:rPr lang="en-US" sz="1600" dirty="0" err="1"/>
              <a:t>Jyotirmayee</a:t>
            </a:r>
            <a:r>
              <a:rPr lang="en-US" sz="1600" dirty="0"/>
              <a:t> </a:t>
            </a:r>
            <a:r>
              <a:rPr lang="en-US" sz="1600" dirty="0" err="1" smtClean="0"/>
              <a:t>Mahanandia</a:t>
            </a:r>
            <a:endParaRPr lang="en-US" sz="1600" dirty="0" smtClean="0"/>
          </a:p>
          <a:p>
            <a:r>
              <a:rPr lang="en-US" sz="1600" dirty="0" smtClean="0"/>
              <a:t>Rachitha Dhanraj</a:t>
            </a:r>
            <a:endParaRPr lang="en-US" sz="1600" dirty="0"/>
          </a:p>
        </p:txBody>
      </p:sp>
    </p:spTree>
    <p:extLst>
      <p:ext uri="{BB962C8B-B14F-4D97-AF65-F5344CB8AC3E}">
        <p14:creationId xmlns:p14="http://schemas.microsoft.com/office/powerpoint/2010/main" val="371968456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8975" y="2758781"/>
            <a:ext cx="7556313" cy="1116106"/>
          </a:xfrm>
        </p:spPr>
        <p:txBody>
          <a:bodyPr/>
          <a:lstStyle/>
          <a:p>
            <a:pPr algn="ctr"/>
            <a:r>
              <a:rPr lang="en-US" sz="6600" dirty="0" smtClean="0"/>
              <a:t>THANK  YOU!!!</a:t>
            </a:r>
            <a:endParaRPr lang="en-US" sz="6600" dirty="0"/>
          </a:p>
        </p:txBody>
      </p:sp>
    </p:spTree>
    <p:extLst>
      <p:ext uri="{BB962C8B-B14F-4D97-AF65-F5344CB8AC3E}">
        <p14:creationId xmlns:p14="http://schemas.microsoft.com/office/powerpoint/2010/main" val="236837279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498474" y="1088702"/>
            <a:ext cx="7781640" cy="5427017"/>
          </a:xfrm>
        </p:spPr>
        <p:txBody>
          <a:bodyPr>
            <a:normAutofit/>
          </a:bodyPr>
          <a:lstStyle/>
          <a:p>
            <a:pPr marL="0" indent="0">
              <a:buNone/>
            </a:pPr>
            <a:r>
              <a:rPr lang="en-US" sz="1800" dirty="0" smtClean="0"/>
              <a:t>The main goal is to manage power supply efficiently for a given area:</a:t>
            </a:r>
          </a:p>
          <a:p>
            <a:r>
              <a:rPr lang="en-US" sz="1800" dirty="0" smtClean="0"/>
              <a:t>Our problem statement is from the perspective of the electricity providers like National Grid. By predicting the electricity usage for the next year, the electricity providers can manage power supply for that particular region for working days and holidays.</a:t>
            </a:r>
          </a:p>
          <a:p>
            <a:r>
              <a:rPr lang="en-US" sz="1800" dirty="0" smtClean="0"/>
              <a:t>Prediction of electricity usage over the next year for that area will help determine:</a:t>
            </a:r>
          </a:p>
          <a:p>
            <a:pPr marL="0" indent="0">
              <a:buNone/>
            </a:pPr>
            <a:r>
              <a:rPr lang="en-US" sz="1800" dirty="0" smtClean="0"/>
              <a:t>-The </a:t>
            </a:r>
            <a:r>
              <a:rPr lang="en-US" sz="1800" dirty="0"/>
              <a:t>area with maximum usage of electricity during </a:t>
            </a:r>
            <a:r>
              <a:rPr lang="en-US" sz="1800" dirty="0" smtClean="0"/>
              <a:t>working days(Kwh)</a:t>
            </a:r>
            <a:endParaRPr lang="en-US" sz="1800" dirty="0"/>
          </a:p>
          <a:p>
            <a:pPr marL="0" indent="0">
              <a:buNone/>
            </a:pPr>
            <a:r>
              <a:rPr lang="en-US" sz="1800" dirty="0"/>
              <a:t>-The area with maximum usage of electricity during </a:t>
            </a:r>
            <a:r>
              <a:rPr lang="en-US" sz="1800" dirty="0" smtClean="0"/>
              <a:t>holidays(Kwh)</a:t>
            </a:r>
            <a:endParaRPr lang="en-US" sz="1800" dirty="0"/>
          </a:p>
          <a:p>
            <a:r>
              <a:rPr lang="en-US" sz="1800" dirty="0" smtClean="0"/>
              <a:t>The behavior </a:t>
            </a:r>
            <a:r>
              <a:rPr lang="en-US" sz="1800" dirty="0"/>
              <a:t>of electricity consumption based on the day of the year ( Holiday or Working day) for all </a:t>
            </a:r>
            <a:r>
              <a:rPr lang="en-US" sz="1800" dirty="0" smtClean="0"/>
              <a:t>areas</a:t>
            </a:r>
            <a:r>
              <a:rPr lang="en-US" sz="1800" dirty="0"/>
              <a:t> </a:t>
            </a:r>
            <a:r>
              <a:rPr lang="en-US" sz="1800" dirty="0" smtClean="0"/>
              <a:t>is analyzed by exploratory data analysis.</a:t>
            </a:r>
          </a:p>
          <a:p>
            <a:endParaRPr lang="en-US" sz="1800" dirty="0" smtClean="0"/>
          </a:p>
        </p:txBody>
      </p:sp>
    </p:spTree>
    <p:extLst>
      <p:ext uri="{BB962C8B-B14F-4D97-AF65-F5344CB8AC3E}">
        <p14:creationId xmlns:p14="http://schemas.microsoft.com/office/powerpoint/2010/main" val="184808140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Pipeline</a:t>
            </a:r>
            <a:endParaRPr lang="en-US" dirty="0"/>
          </a:p>
        </p:txBody>
      </p:sp>
      <p:pic>
        <p:nvPicPr>
          <p:cNvPr id="3" name="Picture 2" descr="Screen Shot 2016-04-16 at 2.16.4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74" y="1884423"/>
            <a:ext cx="7853846" cy="3695927"/>
          </a:xfrm>
          <a:prstGeom prst="rect">
            <a:avLst/>
          </a:prstGeom>
        </p:spPr>
      </p:pic>
    </p:spTree>
    <p:extLst>
      <p:ext uri="{BB962C8B-B14F-4D97-AF65-F5344CB8AC3E}">
        <p14:creationId xmlns:p14="http://schemas.microsoft.com/office/powerpoint/2010/main" val="375686393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Detail</a:t>
            </a:r>
            <a:endParaRPr lang="en-US" dirty="0"/>
          </a:p>
        </p:txBody>
      </p:sp>
      <p:sp>
        <p:nvSpPr>
          <p:cNvPr id="3" name="Content Placeholder 2"/>
          <p:cNvSpPr>
            <a:spLocks noGrp="1"/>
          </p:cNvSpPr>
          <p:nvPr>
            <p:ph idx="1"/>
          </p:nvPr>
        </p:nvSpPr>
        <p:spPr>
          <a:xfrm>
            <a:off x="498474" y="1927590"/>
            <a:ext cx="7397969" cy="4535617"/>
          </a:xfrm>
        </p:spPr>
        <p:txBody>
          <a:bodyPr>
            <a:normAutofit/>
          </a:bodyPr>
          <a:lstStyle/>
          <a:p>
            <a:r>
              <a:rPr lang="en-US" dirty="0" smtClean="0"/>
              <a:t>Step </a:t>
            </a:r>
            <a:r>
              <a:rPr lang="en-US" smtClean="0"/>
              <a:t>1: </a:t>
            </a:r>
            <a:r>
              <a:rPr lang="en-US" dirty="0"/>
              <a:t>A</a:t>
            </a:r>
            <a:r>
              <a:rPr lang="en-US" dirty="0" smtClean="0"/>
              <a:t>ll the CSV files </a:t>
            </a:r>
            <a:r>
              <a:rPr lang="en-US" dirty="0"/>
              <a:t>were merged </a:t>
            </a:r>
            <a:r>
              <a:rPr lang="en-US" dirty="0" smtClean="0"/>
              <a:t>according to area</a:t>
            </a:r>
            <a:r>
              <a:rPr lang="en-US" dirty="0"/>
              <a:t> </a:t>
            </a:r>
            <a:r>
              <a:rPr lang="en-US" dirty="0" smtClean="0"/>
              <a:t>using R. The null values </a:t>
            </a:r>
            <a:r>
              <a:rPr lang="en-US" dirty="0"/>
              <a:t>were removed using </a:t>
            </a:r>
            <a:r>
              <a:rPr lang="en-US" dirty="0" smtClean="0"/>
              <a:t>R.</a:t>
            </a:r>
          </a:p>
          <a:p>
            <a:r>
              <a:rPr lang="en-US" dirty="0" smtClean="0"/>
              <a:t>Step 2: The prediction model was built for each area using Azure. The missing </a:t>
            </a:r>
            <a:r>
              <a:rPr lang="en-US" dirty="0"/>
              <a:t>values were </a:t>
            </a:r>
            <a:r>
              <a:rPr lang="en-US" dirty="0" smtClean="0"/>
              <a:t>replaced with mean values. We used Boosted decision tree regression Model for the prediction.</a:t>
            </a:r>
          </a:p>
          <a:p>
            <a:r>
              <a:rPr lang="en-US" dirty="0"/>
              <a:t>Step </a:t>
            </a:r>
            <a:r>
              <a:rPr lang="en-US" dirty="0" smtClean="0"/>
              <a:t>3: The prediction </a:t>
            </a:r>
            <a:r>
              <a:rPr lang="en-US" dirty="0"/>
              <a:t>model </a:t>
            </a:r>
            <a:r>
              <a:rPr lang="en-US" dirty="0" smtClean="0"/>
              <a:t>was deployed and the </a:t>
            </a:r>
            <a:r>
              <a:rPr lang="en-US" dirty="0"/>
              <a:t>w</a:t>
            </a:r>
            <a:r>
              <a:rPr lang="en-US" dirty="0" smtClean="0"/>
              <a:t>eb </a:t>
            </a:r>
            <a:r>
              <a:rPr lang="en-US" dirty="0"/>
              <a:t>API key </a:t>
            </a:r>
            <a:r>
              <a:rPr lang="en-US" dirty="0" smtClean="0"/>
              <a:t>was used in </a:t>
            </a:r>
            <a:r>
              <a:rPr lang="en-US" dirty="0"/>
              <a:t>R script to confirm the predicted values</a:t>
            </a:r>
            <a:r>
              <a:rPr lang="en-US" dirty="0" smtClean="0"/>
              <a:t>.</a:t>
            </a:r>
          </a:p>
          <a:p>
            <a:r>
              <a:rPr lang="en-US" dirty="0" smtClean="0"/>
              <a:t>Step 4: Exploratory Data Analysis was performed using Power BI tool to study trends of the data.</a:t>
            </a:r>
          </a:p>
          <a:p>
            <a:endParaRPr lang="en-US" dirty="0"/>
          </a:p>
        </p:txBody>
      </p:sp>
    </p:spTree>
    <p:extLst>
      <p:ext uri="{BB962C8B-B14F-4D97-AF65-F5344CB8AC3E}">
        <p14:creationId xmlns:p14="http://schemas.microsoft.com/office/powerpoint/2010/main" val="394729953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Specification</a:t>
            </a:r>
            <a:endParaRPr lang="en-US" dirty="0"/>
          </a:p>
        </p:txBody>
      </p:sp>
      <p:sp>
        <p:nvSpPr>
          <p:cNvPr id="3" name="Content Placeholder 2"/>
          <p:cNvSpPr>
            <a:spLocks noGrp="1"/>
          </p:cNvSpPr>
          <p:nvPr>
            <p:ph idx="1"/>
          </p:nvPr>
        </p:nvSpPr>
        <p:spPr>
          <a:xfrm>
            <a:off x="498474" y="1940223"/>
            <a:ext cx="7556313" cy="4164821"/>
          </a:xfrm>
        </p:spPr>
        <p:txBody>
          <a:bodyPr>
            <a:noAutofit/>
          </a:bodyPr>
          <a:lstStyle/>
          <a:p>
            <a:r>
              <a:rPr lang="en-US" sz="2400" dirty="0" smtClean="0"/>
              <a:t>Data Preprocessing: Microsoft Azure Machine </a:t>
            </a:r>
            <a:r>
              <a:rPr lang="en-US" sz="2400" dirty="0" smtClean="0"/>
              <a:t>Learning and </a:t>
            </a:r>
            <a:r>
              <a:rPr lang="en-US" sz="2400" dirty="0" err="1" smtClean="0"/>
              <a:t>RStudio</a:t>
            </a:r>
            <a:r>
              <a:rPr lang="en-US" sz="2400" dirty="0" smtClean="0"/>
              <a:t> </a:t>
            </a:r>
            <a:endParaRPr lang="en-US" sz="2400" dirty="0" smtClean="0"/>
          </a:p>
          <a:p>
            <a:r>
              <a:rPr lang="en-US" sz="2400" dirty="0" smtClean="0"/>
              <a:t>Exploratory Data Analysis: Power BI tool</a:t>
            </a:r>
          </a:p>
          <a:p>
            <a:r>
              <a:rPr lang="en-US" sz="2400" dirty="0" smtClean="0"/>
              <a:t>Build Predictive Model:  </a:t>
            </a:r>
            <a:r>
              <a:rPr lang="en-US" sz="2400" dirty="0"/>
              <a:t>Microsoft Azure Machine </a:t>
            </a:r>
            <a:r>
              <a:rPr lang="en-US" sz="2400" dirty="0" smtClean="0"/>
              <a:t>Learning.</a:t>
            </a:r>
          </a:p>
          <a:p>
            <a:r>
              <a:rPr lang="en-US" sz="2400" dirty="0" smtClean="0"/>
              <a:t>Deploying Web Service: </a:t>
            </a:r>
            <a:r>
              <a:rPr lang="en-US" sz="2400" dirty="0"/>
              <a:t>Microsoft Azure Machine </a:t>
            </a:r>
            <a:r>
              <a:rPr lang="en-US" sz="2400" dirty="0" smtClean="0"/>
              <a:t>Learning.</a:t>
            </a:r>
          </a:p>
          <a:p>
            <a:pPr marL="0" indent="0">
              <a:buNone/>
            </a:pPr>
            <a:endParaRPr lang="en-US" sz="2400" dirty="0" smtClean="0"/>
          </a:p>
          <a:p>
            <a:endParaRPr lang="en-US" sz="2400" dirty="0" smtClean="0"/>
          </a:p>
          <a:p>
            <a:endParaRPr lang="en-US" sz="2400" dirty="0" smtClean="0"/>
          </a:p>
          <a:p>
            <a:endParaRPr lang="en-US" sz="2400" dirty="0" smtClean="0"/>
          </a:p>
          <a:p>
            <a:endParaRPr lang="en-US" sz="2400" dirty="0" smtClean="0"/>
          </a:p>
        </p:txBody>
      </p:sp>
    </p:spTree>
    <p:extLst>
      <p:ext uri="{BB962C8B-B14F-4D97-AF65-F5344CB8AC3E}">
        <p14:creationId xmlns:p14="http://schemas.microsoft.com/office/powerpoint/2010/main" val="7240043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pic>
        <p:nvPicPr>
          <p:cNvPr id="5" name="Picture 4" descr="af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76700"/>
            <a:ext cx="8054787" cy="2781300"/>
          </a:xfrm>
          <a:prstGeom prst="rect">
            <a:avLst/>
          </a:prstGeom>
        </p:spPr>
      </p:pic>
      <p:pic>
        <p:nvPicPr>
          <p:cNvPr id="6" name="Picture 5" descr="Screen Shot 2016-04-16 at 10.11.4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046261"/>
            <a:ext cx="8054787" cy="3225800"/>
          </a:xfrm>
          <a:prstGeom prst="rect">
            <a:avLst/>
          </a:prstGeom>
        </p:spPr>
      </p:pic>
    </p:spTree>
    <p:extLst>
      <p:ext uri="{BB962C8B-B14F-4D97-AF65-F5344CB8AC3E}">
        <p14:creationId xmlns:p14="http://schemas.microsoft.com/office/powerpoint/2010/main" val="1585029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RStudio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473" y="1139610"/>
            <a:ext cx="8081785" cy="5181916"/>
          </a:xfrm>
        </p:spPr>
      </p:pic>
    </p:spTree>
    <p:extLst>
      <p:ext uri="{BB962C8B-B14F-4D97-AF65-F5344CB8AC3E}">
        <p14:creationId xmlns:p14="http://schemas.microsoft.com/office/powerpoint/2010/main" val="64709575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 Azure ML Model</a:t>
            </a:r>
            <a:endParaRPr lang="en-US" dirty="0"/>
          </a:p>
        </p:txBody>
      </p:sp>
      <p:pic>
        <p:nvPicPr>
          <p:cNvPr id="5" name="Picture 4" descr="Trial_Cu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193" y="1169642"/>
            <a:ext cx="7414251" cy="5383545"/>
          </a:xfrm>
          <a:prstGeom prst="rect">
            <a:avLst/>
          </a:prstGeom>
        </p:spPr>
      </p:pic>
    </p:spTree>
    <p:extLst>
      <p:ext uri="{BB962C8B-B14F-4D97-AF65-F5344CB8AC3E}">
        <p14:creationId xmlns:p14="http://schemas.microsoft.com/office/powerpoint/2010/main" val="133840733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p>
        </p:txBody>
      </p:sp>
      <p:sp>
        <p:nvSpPr>
          <p:cNvPr id="8" name="TextBox 7"/>
          <p:cNvSpPr txBox="1"/>
          <p:nvPr/>
        </p:nvSpPr>
        <p:spPr>
          <a:xfrm>
            <a:off x="700097" y="1861044"/>
            <a:ext cx="6919564" cy="3139321"/>
          </a:xfrm>
          <a:prstGeom prst="rect">
            <a:avLst/>
          </a:prstGeom>
          <a:noFill/>
        </p:spPr>
        <p:txBody>
          <a:bodyPr wrap="square" rtlCol="0">
            <a:spAutoFit/>
          </a:bodyPr>
          <a:lstStyle/>
          <a:p>
            <a:r>
              <a:rPr lang="en-US" b="1" dirty="0" smtClean="0"/>
              <a:t>Boosted Decision Tree Regression:</a:t>
            </a:r>
          </a:p>
          <a:p>
            <a:r>
              <a:rPr lang="en-US" dirty="0" smtClean="0"/>
              <a:t>Coefficient of Determination(R-squared value)= </a:t>
            </a:r>
            <a:r>
              <a:rPr lang="en-US" b="1" dirty="0" smtClean="0"/>
              <a:t>0.86</a:t>
            </a:r>
          </a:p>
          <a:p>
            <a:endParaRPr lang="en-US" b="1" dirty="0" smtClean="0"/>
          </a:p>
          <a:p>
            <a:endParaRPr lang="en-US" b="1" dirty="0"/>
          </a:p>
          <a:p>
            <a:r>
              <a:rPr lang="en-US" b="1" dirty="0" smtClean="0"/>
              <a:t>Linear Regression</a:t>
            </a:r>
            <a:r>
              <a:rPr lang="en-US" b="1" dirty="0"/>
              <a:t>:</a:t>
            </a:r>
          </a:p>
          <a:p>
            <a:r>
              <a:rPr lang="en-US" dirty="0"/>
              <a:t>Coefficient of Determination(R-squared value)= </a:t>
            </a:r>
            <a:r>
              <a:rPr lang="en-US" b="1" dirty="0" smtClean="0"/>
              <a:t>0.31</a:t>
            </a:r>
          </a:p>
          <a:p>
            <a:endParaRPr lang="en-US" b="1" dirty="0" smtClean="0"/>
          </a:p>
          <a:p>
            <a:endParaRPr lang="en-US" b="1" dirty="0" smtClean="0"/>
          </a:p>
          <a:p>
            <a:r>
              <a:rPr lang="en-US" b="1" dirty="0" smtClean="0"/>
              <a:t>Neural Network:</a:t>
            </a:r>
            <a:endParaRPr lang="en-US" b="1" dirty="0"/>
          </a:p>
          <a:p>
            <a:r>
              <a:rPr lang="en-US" dirty="0"/>
              <a:t>Coefficient of Determination(R-squared value)= </a:t>
            </a:r>
            <a:r>
              <a:rPr lang="en-US" b="1" dirty="0" smtClean="0"/>
              <a:t>0.36</a:t>
            </a:r>
            <a:endParaRPr lang="en-US" b="1" dirty="0"/>
          </a:p>
          <a:p>
            <a:endParaRPr lang="en-US" b="1" dirty="0" smtClean="0"/>
          </a:p>
        </p:txBody>
      </p:sp>
    </p:spTree>
    <p:extLst>
      <p:ext uri="{BB962C8B-B14F-4D97-AF65-F5344CB8AC3E}">
        <p14:creationId xmlns:p14="http://schemas.microsoft.com/office/powerpoint/2010/main" val="202020949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579</TotalTime>
  <Words>335</Words>
  <Application>Microsoft Macintosh PowerPoint</Application>
  <PresentationFormat>On-screen Show (4:3)</PresentationFormat>
  <Paragraphs>41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Advantage</vt:lpstr>
      <vt:lpstr>Assignment 3 </vt:lpstr>
      <vt:lpstr>Problem Statement</vt:lpstr>
      <vt:lpstr>Activity Pipeline</vt:lpstr>
      <vt:lpstr>Workflow Detail</vt:lpstr>
      <vt:lpstr>Technical Specification</vt:lpstr>
      <vt:lpstr>Dataset</vt:lpstr>
      <vt:lpstr>RStudio</vt:lpstr>
      <vt:lpstr>MS Azure ML Model</vt:lpstr>
      <vt:lpstr>Metrics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dc:title>
  <dc:creator>Rachitha Dhanraj</dc:creator>
  <cp:lastModifiedBy>Rachitha Dhanraj</cp:lastModifiedBy>
  <cp:revision>47</cp:revision>
  <dcterms:created xsi:type="dcterms:W3CDTF">2016-04-09T14:21:34Z</dcterms:created>
  <dcterms:modified xsi:type="dcterms:W3CDTF">2016-04-16T14:17:49Z</dcterms:modified>
</cp:coreProperties>
</file>