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C3B3865-8A8C-4D3A-B97E-93849D8D069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1AE5A3-3D3E-4E53-AE79-46B2D561FF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stoncrimeanalysis.azurewebsites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 Data Sciences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Final Project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Group 7:</a:t>
            </a:r>
          </a:p>
          <a:p>
            <a:r>
              <a:rPr lang="en-US" dirty="0" err="1"/>
              <a:t>Jyotirmayee</a:t>
            </a:r>
            <a:r>
              <a:rPr lang="en-US" dirty="0"/>
              <a:t> </a:t>
            </a:r>
            <a:r>
              <a:rPr lang="en-US" dirty="0" err="1"/>
              <a:t>Mahanandia</a:t>
            </a:r>
            <a:endParaRPr lang="en-US" dirty="0"/>
          </a:p>
          <a:p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Madhav</a:t>
            </a:r>
            <a:r>
              <a:rPr lang="en-US" dirty="0"/>
              <a:t> </a:t>
            </a:r>
            <a:r>
              <a:rPr lang="en-US" dirty="0" err="1"/>
              <a:t>Shinde</a:t>
            </a:r>
            <a:endParaRPr lang="en-US" dirty="0"/>
          </a:p>
          <a:p>
            <a:r>
              <a:rPr lang="en-US" dirty="0"/>
              <a:t>Rachitha Dhanraj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355311"/>
            <a:ext cx="9366325" cy="1143000"/>
          </a:xfrm>
        </p:spPr>
        <p:txBody>
          <a:bodyPr/>
          <a:lstStyle/>
          <a:p>
            <a:r>
              <a:rPr lang="en-US" dirty="0"/>
              <a:t>Building the Predictive Model: </a:t>
            </a:r>
          </a:p>
        </p:txBody>
      </p:sp>
      <p:pic>
        <p:nvPicPr>
          <p:cNvPr id="4" name="Picture 3" descr="Macintosh HD:Users:rachithadhanraj:Desktop:Project_Repository:mul logistic regression:Training 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61" y="1543797"/>
            <a:ext cx="4496063" cy="47165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901765" y="1473217"/>
            <a:ext cx="5573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data </a:t>
            </a:r>
            <a:r>
              <a:rPr lang="en-US" dirty="0"/>
              <a:t>was split into a 70:30 partition where 70% of the data was used for the training model and 30% was used for the scoring the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The web service was deployed and the API key was obtained.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79" y="938016"/>
            <a:ext cx="9366325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 and Exploratory Data Analysis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420471" y="2554942"/>
            <a:ext cx="741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http://bostoncrimeanalysis.azurewebsites.net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202" y="2417194"/>
            <a:ext cx="9366325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0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504723"/>
            <a:ext cx="9366325" cy="1143000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92942"/>
            <a:ext cx="9605383" cy="4039688"/>
          </a:xfrm>
        </p:spPr>
        <p:txBody>
          <a:bodyPr>
            <a:normAutofit fontScale="92500"/>
          </a:bodyPr>
          <a:lstStyle/>
          <a:p>
            <a:pPr marL="68580" indent="0" algn="just"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The </a:t>
            </a:r>
            <a:r>
              <a:rPr lang="en-US" dirty="0"/>
              <a:t>main objective of our project is to predict a crime incident that has the highest probability of occurrence at a given street</a:t>
            </a:r>
            <a:r>
              <a:rPr lang="en-US" dirty="0" smtClean="0"/>
              <a:t>, at </a:t>
            </a:r>
            <a:r>
              <a:rPr lang="en-US" dirty="0"/>
              <a:t>a particular date </a:t>
            </a:r>
            <a:r>
              <a:rPr lang="en-US" dirty="0" smtClean="0"/>
              <a:t>and time using classification technique.</a:t>
            </a:r>
          </a:p>
          <a:p>
            <a:pPr marL="68580" indent="0" algn="just">
              <a:buNone/>
            </a:pPr>
            <a:endParaRPr lang="en-US" b="1" dirty="0"/>
          </a:p>
          <a:p>
            <a:pPr marL="68580" indent="0" algn="just">
              <a:buNone/>
            </a:pPr>
            <a:r>
              <a:rPr lang="en-US" b="1" dirty="0"/>
              <a:t>E</a:t>
            </a:r>
            <a:r>
              <a:rPr lang="en-US" b="1" dirty="0" smtClean="0"/>
              <a:t>nd </a:t>
            </a:r>
            <a:r>
              <a:rPr lang="en-US" b="1" dirty="0"/>
              <a:t>User: </a:t>
            </a:r>
            <a:r>
              <a:rPr lang="en-US" dirty="0"/>
              <a:t>Law Enforcement </a:t>
            </a:r>
            <a:r>
              <a:rPr lang="en-US" dirty="0" smtClean="0"/>
              <a:t>Agencies</a:t>
            </a:r>
          </a:p>
          <a:p>
            <a:pPr marL="68580" indent="0" algn="just">
              <a:buNone/>
            </a:pPr>
            <a:endParaRPr lang="en-US" dirty="0"/>
          </a:p>
          <a:p>
            <a:pPr marL="68580" indent="0" algn="just">
              <a:buNone/>
            </a:pPr>
            <a:r>
              <a:rPr lang="en-US" b="1" dirty="0" smtClean="0"/>
              <a:t>Utility:</a:t>
            </a:r>
            <a:r>
              <a:rPr lang="en-US" dirty="0" smtClean="0"/>
              <a:t> The </a:t>
            </a:r>
            <a:r>
              <a:rPr lang="en-US" dirty="0"/>
              <a:t>end users such as the Law Enforcement Agencies will be benefitted by the analysis and visualization of crime occurrence patterns.</a:t>
            </a:r>
          </a:p>
          <a:p>
            <a:pPr marL="68580" indent="0" algn="just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370252"/>
            <a:ext cx="9366325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 descr="Screen Shot 2016-04-30 at 3.37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5" y="1472827"/>
            <a:ext cx="8638989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325429"/>
            <a:ext cx="9366325" cy="1143000"/>
          </a:xfrm>
        </p:spPr>
        <p:txBody>
          <a:bodyPr/>
          <a:lstStyle/>
          <a:p>
            <a:r>
              <a:rPr lang="en-US" dirty="0" smtClean="0"/>
              <a:t>Dataset - </a:t>
            </a:r>
            <a:r>
              <a:rPr lang="en-US" dirty="0"/>
              <a:t>Boston Crime </a:t>
            </a:r>
            <a:r>
              <a:rPr lang="en-US" dirty="0" smtClean="0"/>
              <a:t>2012-2015</a:t>
            </a:r>
            <a:endParaRPr lang="en-US" dirty="0"/>
          </a:p>
        </p:txBody>
      </p:sp>
      <p:pic>
        <p:nvPicPr>
          <p:cNvPr id="5" name="Picture 4" descr="original 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68" y="4034117"/>
            <a:ext cx="10342212" cy="216647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06264" y="1546711"/>
            <a:ext cx="9036423" cy="233799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Nature code </a:t>
            </a:r>
          </a:p>
          <a:p>
            <a:pPr lvl="0"/>
            <a:r>
              <a:rPr lang="en-US" dirty="0"/>
              <a:t>Incident Type </a:t>
            </a:r>
            <a:endParaRPr lang="en-US" dirty="0" smtClean="0"/>
          </a:p>
          <a:p>
            <a:pPr lvl="0"/>
            <a:r>
              <a:rPr lang="en-US" dirty="0"/>
              <a:t>MAIN_CRIMECODE </a:t>
            </a:r>
            <a:endParaRPr lang="en-US" dirty="0" smtClean="0"/>
          </a:p>
          <a:p>
            <a:pPr lvl="0"/>
            <a:r>
              <a:rPr lang="en-US" dirty="0"/>
              <a:t>UCRPART </a:t>
            </a:r>
            <a:endParaRPr lang="en-US" dirty="0" smtClean="0"/>
          </a:p>
          <a:p>
            <a:pPr lvl="0"/>
            <a:r>
              <a:rPr lang="en-US" dirty="0"/>
              <a:t>STREETNAME </a:t>
            </a:r>
            <a:endParaRPr lang="en-US" dirty="0" smtClean="0"/>
          </a:p>
          <a:p>
            <a:pPr lvl="0"/>
            <a:r>
              <a:rPr lang="en-US" dirty="0"/>
              <a:t>DAY </a:t>
            </a:r>
            <a:endParaRPr lang="en-US" dirty="0" smtClean="0"/>
          </a:p>
          <a:p>
            <a:pPr lvl="0"/>
            <a:r>
              <a:rPr lang="en-US" dirty="0"/>
              <a:t>TIME</a:t>
            </a:r>
          </a:p>
          <a:p>
            <a:pPr lvl="0"/>
            <a:r>
              <a:rPr lang="en-US" dirty="0"/>
              <a:t>Year</a:t>
            </a:r>
          </a:p>
          <a:p>
            <a:pPr lvl="0"/>
            <a:r>
              <a:rPr lang="en-US" dirty="0"/>
              <a:t>Month</a:t>
            </a:r>
          </a:p>
          <a:p>
            <a:pPr lvl="0"/>
            <a:r>
              <a:rPr lang="en-US" dirty="0"/>
              <a:t>DAY_WEEK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1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79" y="370253"/>
            <a:ext cx="9366325" cy="1143000"/>
          </a:xfrm>
        </p:spPr>
        <p:txBody>
          <a:bodyPr/>
          <a:lstStyle/>
          <a:p>
            <a:r>
              <a:rPr lang="en-US" dirty="0" smtClean="0"/>
              <a:t>After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64" y="1546711"/>
            <a:ext cx="9036423" cy="2337996"/>
          </a:xfrm>
        </p:spPr>
        <p:txBody>
          <a:bodyPr/>
          <a:lstStyle/>
          <a:p>
            <a:pPr lvl="0"/>
            <a:r>
              <a:rPr lang="en-US" dirty="0"/>
              <a:t>Incident( 24 categories)</a:t>
            </a:r>
          </a:p>
          <a:p>
            <a:pPr lvl="0"/>
            <a:r>
              <a:rPr lang="en-US" dirty="0"/>
              <a:t>Date</a:t>
            </a:r>
          </a:p>
          <a:p>
            <a:pPr lvl="0"/>
            <a:r>
              <a:rPr lang="en-US" dirty="0"/>
              <a:t>Time</a:t>
            </a:r>
          </a:p>
          <a:p>
            <a:pPr lvl="0"/>
            <a:r>
              <a:rPr lang="en-US" dirty="0"/>
              <a:t>Street Name</a:t>
            </a:r>
          </a:p>
          <a:p>
            <a:endParaRPr lang="en-US" dirty="0"/>
          </a:p>
        </p:txBody>
      </p:sp>
      <p:pic>
        <p:nvPicPr>
          <p:cNvPr id="5" name="Picture 4" descr="current 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79" y="3511176"/>
            <a:ext cx="10249273" cy="2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MS Azure Machine Learning Studio </a:t>
            </a:r>
            <a:r>
              <a:rPr lang="en-US" dirty="0"/>
              <a:t>for processing </a:t>
            </a:r>
            <a:r>
              <a:rPr lang="en-US" dirty="0" smtClean="0"/>
              <a:t>the dataset</a:t>
            </a:r>
            <a:r>
              <a:rPr lang="en-US" dirty="0"/>
              <a:t>. </a:t>
            </a:r>
            <a:r>
              <a:rPr lang="en-US" dirty="0" smtClean="0"/>
              <a:t>The following </a:t>
            </a:r>
            <a:r>
              <a:rPr lang="en-US" dirty="0"/>
              <a:t>steps </a:t>
            </a:r>
            <a:r>
              <a:rPr lang="en-US" dirty="0" smtClean="0"/>
              <a:t>were taken to </a:t>
            </a:r>
            <a:r>
              <a:rPr lang="en-US" dirty="0"/>
              <a:t>clean and process </a:t>
            </a:r>
            <a:r>
              <a:rPr lang="en-US" dirty="0" smtClean="0"/>
              <a:t>the dataset:</a:t>
            </a:r>
            <a:endParaRPr lang="en-US" dirty="0"/>
          </a:p>
          <a:p>
            <a:pPr lvl="0"/>
            <a:r>
              <a:rPr lang="en-US" dirty="0" smtClean="0"/>
              <a:t>Removed </a:t>
            </a:r>
            <a:r>
              <a:rPr lang="en-US" dirty="0"/>
              <a:t>Null and blank values from dataset</a:t>
            </a:r>
          </a:p>
          <a:p>
            <a:pPr lvl="0"/>
            <a:r>
              <a:rPr lang="en-US" dirty="0" smtClean="0"/>
              <a:t>Removed </a:t>
            </a:r>
            <a:r>
              <a:rPr lang="en-US" dirty="0"/>
              <a:t>unwanted attribute from dataset</a:t>
            </a:r>
          </a:p>
          <a:p>
            <a:pPr lvl="0"/>
            <a:r>
              <a:rPr lang="en-US" dirty="0"/>
              <a:t>After </a:t>
            </a:r>
            <a:r>
              <a:rPr lang="en-US" dirty="0" smtClean="0"/>
              <a:t>pre-processing the dataset, </a:t>
            </a:r>
            <a:r>
              <a:rPr lang="en-US" dirty="0"/>
              <a:t>we </a:t>
            </a:r>
            <a:r>
              <a:rPr lang="en-US" dirty="0" smtClean="0"/>
              <a:t>uploaded it </a:t>
            </a:r>
            <a:r>
              <a:rPr lang="en-US" dirty="0"/>
              <a:t>on MS Azure Machine Learning </a:t>
            </a:r>
            <a:r>
              <a:rPr lang="en-US" dirty="0" smtClean="0"/>
              <a:t>Studio </a:t>
            </a:r>
            <a:r>
              <a:rPr lang="en-US" dirty="0"/>
              <a:t>to clean missing </a:t>
            </a:r>
            <a:r>
              <a:rPr lang="en-US" dirty="0" smtClean="0"/>
              <a:t>values.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79" y="14941"/>
            <a:ext cx="9366325" cy="1143000"/>
          </a:xfrm>
        </p:spPr>
        <p:txBody>
          <a:bodyPr/>
          <a:lstStyle/>
          <a:p>
            <a:r>
              <a:rPr lang="en-US" dirty="0" smtClean="0"/>
              <a:t>[I]Association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76" y="1150472"/>
            <a:ext cx="9022677" cy="1270000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/>
              <a:t>Cramer’s V association measure for categorical </a:t>
            </a:r>
            <a:r>
              <a:rPr lang="en-US" b="1" dirty="0" smtClean="0"/>
              <a:t>variables:</a:t>
            </a:r>
          </a:p>
          <a:p>
            <a:pPr marL="68580" indent="0">
              <a:buNone/>
            </a:pPr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predictor variable UCRPART on INCIDENT TYPE outcome variable to find a high </a:t>
            </a:r>
            <a:r>
              <a:rPr lang="en-US" i="1" dirty="0"/>
              <a:t>Cramer’s V value of 0.839</a:t>
            </a: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6" name="Picture 5" descr="Macintosh HD:Users:rachithadhanraj:Desktop:Cramer UCRPART 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81" y="2402541"/>
            <a:ext cx="8365565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48312" y="3947459"/>
            <a:ext cx="9022677" cy="83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Effect of predictor variable STREET NAME on INCIDENT TYPE outcome variable to find a high </a:t>
            </a:r>
            <a:r>
              <a:rPr lang="en-US" i="1" dirty="0" smtClean="0"/>
              <a:t>Cramer’s V value of </a:t>
            </a:r>
            <a:r>
              <a:rPr lang="en-US" i="1" dirty="0"/>
              <a:t>0.261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8" name="Picture 7" descr="Macintosh HD:Users:rachithadhanraj:Desktop:Screen Shot 2016-04-29 at 8.01.09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63" y="4796118"/>
            <a:ext cx="8361083" cy="1628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85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19" y="0"/>
            <a:ext cx="9366325" cy="114300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smtClean="0"/>
              <a:t>II]Classification: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734" y="1785769"/>
            <a:ext cx="9157148" cy="4011407"/>
          </a:xfrm>
        </p:spPr>
        <p:txBody>
          <a:bodyPr/>
          <a:lstStyle/>
          <a:p>
            <a:pPr marL="68580" lvl="0" indent="0">
              <a:buNone/>
            </a:pPr>
            <a:r>
              <a:rPr lang="en-US" dirty="0"/>
              <a:t>The Machine learning modules used in building the predictive model were classification algorithms since the outcome variable considered is “</a:t>
            </a:r>
            <a:r>
              <a:rPr lang="en-US" dirty="0" smtClean="0"/>
              <a:t>incident-categorical variable” </a:t>
            </a:r>
            <a:r>
              <a:rPr lang="en-US" dirty="0"/>
              <a:t>that has 24 different categories. </a:t>
            </a:r>
            <a:endParaRPr lang="en-US" dirty="0" smtClean="0"/>
          </a:p>
          <a:p>
            <a:pPr marL="68580" lvl="0" indent="0">
              <a:buNone/>
            </a:pPr>
            <a:endParaRPr lang="en-US" dirty="0"/>
          </a:p>
          <a:p>
            <a:pPr lvl="0"/>
            <a:r>
              <a:rPr lang="en-US" dirty="0"/>
              <a:t>Multiclass Decision Forest</a:t>
            </a:r>
          </a:p>
          <a:p>
            <a:pPr lvl="0"/>
            <a:r>
              <a:rPr lang="en-US" dirty="0"/>
              <a:t>Multiclass Decision Jungle</a:t>
            </a:r>
          </a:p>
          <a:p>
            <a:pPr lvl="0"/>
            <a:r>
              <a:rPr lang="en-US" dirty="0"/>
              <a:t>Multiclass Logistic Regression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9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79" y="0"/>
            <a:ext cx="9366325" cy="1143000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64" y="1718235"/>
            <a:ext cx="9036423" cy="4198471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Multiclass Decision Forest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Overall Accuracy = 0.32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Multiclass Decision </a:t>
            </a:r>
            <a:r>
              <a:rPr lang="en-US" dirty="0" smtClean="0"/>
              <a:t>Jungle</a:t>
            </a:r>
            <a:r>
              <a:rPr lang="en-US" dirty="0" smtClean="0"/>
              <a:t>:</a:t>
            </a:r>
          </a:p>
          <a:p>
            <a:r>
              <a:rPr lang="en-US" dirty="0"/>
              <a:t>Overall Accuracy = </a:t>
            </a:r>
            <a:r>
              <a:rPr lang="en-US" dirty="0" smtClean="0"/>
              <a:t>0.31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Multiclass </a:t>
            </a:r>
            <a:r>
              <a:rPr lang="en-US" dirty="0" smtClean="0"/>
              <a:t>Logistic Regression</a:t>
            </a:r>
            <a:r>
              <a:rPr lang="en-US" dirty="0" smtClean="0"/>
              <a:t>:</a:t>
            </a:r>
          </a:p>
          <a:p>
            <a:r>
              <a:rPr lang="en-US" dirty="0"/>
              <a:t>Overall Accuracy = </a:t>
            </a:r>
            <a:r>
              <a:rPr lang="en-US" dirty="0" smtClean="0"/>
              <a:t>0.34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3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223</TotalTime>
  <Words>360</Words>
  <Application>Microsoft Macintosh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Advance Data Sciences  Final Project</vt:lpstr>
      <vt:lpstr>Project Objective</vt:lpstr>
      <vt:lpstr>Architecture</vt:lpstr>
      <vt:lpstr>Dataset - Boston Crime 2012-2015</vt:lpstr>
      <vt:lpstr>After Processing</vt:lpstr>
      <vt:lpstr>Data Pre-processing </vt:lpstr>
      <vt:lpstr>[I]Association</vt:lpstr>
      <vt:lpstr>[II]Classification:</vt:lpstr>
      <vt:lpstr>Model Evaluation</vt:lpstr>
      <vt:lpstr>Building the Predictive Model: </vt:lpstr>
      <vt:lpstr>Demo and Exploratory Data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Aditya Shinde</dc:creator>
  <cp:lastModifiedBy>Rachitha Dhanraj</cp:lastModifiedBy>
  <cp:revision>29</cp:revision>
  <dcterms:created xsi:type="dcterms:W3CDTF">2016-04-29T23:08:28Z</dcterms:created>
  <dcterms:modified xsi:type="dcterms:W3CDTF">2016-04-30T07:44:34Z</dcterms:modified>
</cp:coreProperties>
</file>