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4" r:id="rId4"/>
    <p:sldId id="275" r:id="rId5"/>
    <p:sldId id="276" r:id="rId6"/>
    <p:sldId id="277" r:id="rId7"/>
    <p:sldId id="278" r:id="rId8"/>
    <p:sldId id="279" r:id="rId9"/>
    <p:sldId id="256" r:id="rId10"/>
    <p:sldId id="258" r:id="rId11"/>
    <p:sldId id="259" r:id="rId12"/>
    <p:sldId id="260" r:id="rId13"/>
    <p:sldId id="261" r:id="rId14"/>
    <p:sldId id="262" r:id="rId15"/>
    <p:sldId id="263" r:id="rId16"/>
    <p:sldId id="267" r:id="rId17"/>
    <p:sldId id="264" r:id="rId18"/>
    <p:sldId id="265" r:id="rId19"/>
    <p:sldId id="266" r:id="rId20"/>
    <p:sldId id="268" r:id="rId21"/>
    <p:sldId id="269" r:id="rId22"/>
    <p:sldId id="270" r:id="rId23"/>
    <p:sldId id="271"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20" y="-3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E388B3-79DB-42B8-A920-FD0E6B4AD013}" type="datetimeFigureOut">
              <a:rPr lang="en-US" smtClean="0"/>
              <a:t>3/18/16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D35F-6905-4DDF-90E0-F1A92F18827F}" type="slidenum">
              <a:rPr lang="en-US" smtClean="0"/>
              <a:t>‹#›</a:t>
            </a:fld>
            <a:endParaRPr lang="en-US"/>
          </a:p>
        </p:txBody>
      </p:sp>
    </p:spTree>
    <p:extLst>
      <p:ext uri="{BB962C8B-B14F-4D97-AF65-F5344CB8AC3E}">
        <p14:creationId xmlns:p14="http://schemas.microsoft.com/office/powerpoint/2010/main" val="2193098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E388B3-79DB-42B8-A920-FD0E6B4AD013}" type="datetimeFigureOut">
              <a:rPr lang="en-US" smtClean="0"/>
              <a:t>3/18/16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D35F-6905-4DDF-90E0-F1A92F18827F}" type="slidenum">
              <a:rPr lang="en-US" smtClean="0"/>
              <a:t>‹#›</a:t>
            </a:fld>
            <a:endParaRPr lang="en-US"/>
          </a:p>
        </p:txBody>
      </p:sp>
    </p:spTree>
    <p:extLst>
      <p:ext uri="{BB962C8B-B14F-4D97-AF65-F5344CB8AC3E}">
        <p14:creationId xmlns:p14="http://schemas.microsoft.com/office/powerpoint/2010/main" val="1825963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E388B3-79DB-42B8-A920-FD0E6B4AD013}" type="datetimeFigureOut">
              <a:rPr lang="en-US" smtClean="0"/>
              <a:t>3/18/16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D35F-6905-4DDF-90E0-F1A92F18827F}" type="slidenum">
              <a:rPr lang="en-US" smtClean="0"/>
              <a:t>‹#›</a:t>
            </a:fld>
            <a:endParaRPr lang="en-US"/>
          </a:p>
        </p:txBody>
      </p:sp>
    </p:spTree>
    <p:extLst>
      <p:ext uri="{BB962C8B-B14F-4D97-AF65-F5344CB8AC3E}">
        <p14:creationId xmlns:p14="http://schemas.microsoft.com/office/powerpoint/2010/main" val="321615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E388B3-79DB-42B8-A920-FD0E6B4AD013}" type="datetimeFigureOut">
              <a:rPr lang="en-US" smtClean="0"/>
              <a:t>3/18/16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D35F-6905-4DDF-90E0-F1A92F18827F}" type="slidenum">
              <a:rPr lang="en-US" smtClean="0"/>
              <a:t>‹#›</a:t>
            </a:fld>
            <a:endParaRPr lang="en-US"/>
          </a:p>
        </p:txBody>
      </p:sp>
    </p:spTree>
    <p:extLst>
      <p:ext uri="{BB962C8B-B14F-4D97-AF65-F5344CB8AC3E}">
        <p14:creationId xmlns:p14="http://schemas.microsoft.com/office/powerpoint/2010/main" val="3399152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E388B3-79DB-42B8-A920-FD0E6B4AD013}" type="datetimeFigureOut">
              <a:rPr lang="en-US" smtClean="0"/>
              <a:t>3/18/16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D35F-6905-4DDF-90E0-F1A92F18827F}" type="slidenum">
              <a:rPr lang="en-US" smtClean="0"/>
              <a:t>‹#›</a:t>
            </a:fld>
            <a:endParaRPr lang="en-US"/>
          </a:p>
        </p:txBody>
      </p:sp>
    </p:spTree>
    <p:extLst>
      <p:ext uri="{BB962C8B-B14F-4D97-AF65-F5344CB8AC3E}">
        <p14:creationId xmlns:p14="http://schemas.microsoft.com/office/powerpoint/2010/main" val="75711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E388B3-79DB-42B8-A920-FD0E6B4AD013}" type="datetimeFigureOut">
              <a:rPr lang="en-US" smtClean="0"/>
              <a:t>3/18/16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4D35F-6905-4DDF-90E0-F1A92F18827F}" type="slidenum">
              <a:rPr lang="en-US" smtClean="0"/>
              <a:t>‹#›</a:t>
            </a:fld>
            <a:endParaRPr lang="en-US"/>
          </a:p>
        </p:txBody>
      </p:sp>
    </p:spTree>
    <p:extLst>
      <p:ext uri="{BB962C8B-B14F-4D97-AF65-F5344CB8AC3E}">
        <p14:creationId xmlns:p14="http://schemas.microsoft.com/office/powerpoint/2010/main" val="364515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E388B3-79DB-42B8-A920-FD0E6B4AD013}" type="datetimeFigureOut">
              <a:rPr lang="en-US" smtClean="0"/>
              <a:t>3/18/16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4D35F-6905-4DDF-90E0-F1A92F18827F}" type="slidenum">
              <a:rPr lang="en-US" smtClean="0"/>
              <a:t>‹#›</a:t>
            </a:fld>
            <a:endParaRPr lang="en-US"/>
          </a:p>
        </p:txBody>
      </p:sp>
    </p:spTree>
    <p:extLst>
      <p:ext uri="{BB962C8B-B14F-4D97-AF65-F5344CB8AC3E}">
        <p14:creationId xmlns:p14="http://schemas.microsoft.com/office/powerpoint/2010/main" val="139027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E388B3-79DB-42B8-A920-FD0E6B4AD013}" type="datetimeFigureOut">
              <a:rPr lang="en-US" smtClean="0"/>
              <a:t>3/18/16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4D35F-6905-4DDF-90E0-F1A92F18827F}" type="slidenum">
              <a:rPr lang="en-US" smtClean="0"/>
              <a:t>‹#›</a:t>
            </a:fld>
            <a:endParaRPr lang="en-US"/>
          </a:p>
        </p:txBody>
      </p:sp>
    </p:spTree>
    <p:extLst>
      <p:ext uri="{BB962C8B-B14F-4D97-AF65-F5344CB8AC3E}">
        <p14:creationId xmlns:p14="http://schemas.microsoft.com/office/powerpoint/2010/main" val="2723842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388B3-79DB-42B8-A920-FD0E6B4AD013}" type="datetimeFigureOut">
              <a:rPr lang="en-US" smtClean="0"/>
              <a:t>3/18/16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4D35F-6905-4DDF-90E0-F1A92F18827F}" type="slidenum">
              <a:rPr lang="en-US" smtClean="0"/>
              <a:t>‹#›</a:t>
            </a:fld>
            <a:endParaRPr lang="en-US"/>
          </a:p>
        </p:txBody>
      </p:sp>
    </p:spTree>
    <p:extLst>
      <p:ext uri="{BB962C8B-B14F-4D97-AF65-F5344CB8AC3E}">
        <p14:creationId xmlns:p14="http://schemas.microsoft.com/office/powerpoint/2010/main" val="345450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E388B3-79DB-42B8-A920-FD0E6B4AD013}" type="datetimeFigureOut">
              <a:rPr lang="en-US" smtClean="0"/>
              <a:t>3/18/16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4D35F-6905-4DDF-90E0-F1A92F18827F}" type="slidenum">
              <a:rPr lang="en-US" smtClean="0"/>
              <a:t>‹#›</a:t>
            </a:fld>
            <a:endParaRPr lang="en-US"/>
          </a:p>
        </p:txBody>
      </p:sp>
    </p:spTree>
    <p:extLst>
      <p:ext uri="{BB962C8B-B14F-4D97-AF65-F5344CB8AC3E}">
        <p14:creationId xmlns:p14="http://schemas.microsoft.com/office/powerpoint/2010/main" val="3012784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E388B3-79DB-42B8-A920-FD0E6B4AD013}" type="datetimeFigureOut">
              <a:rPr lang="en-US" smtClean="0"/>
              <a:t>3/18/16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4D35F-6905-4DDF-90E0-F1A92F18827F}" type="slidenum">
              <a:rPr lang="en-US" smtClean="0"/>
              <a:t>‹#›</a:t>
            </a:fld>
            <a:endParaRPr lang="en-US"/>
          </a:p>
        </p:txBody>
      </p:sp>
    </p:spTree>
    <p:extLst>
      <p:ext uri="{BB962C8B-B14F-4D97-AF65-F5344CB8AC3E}">
        <p14:creationId xmlns:p14="http://schemas.microsoft.com/office/powerpoint/2010/main" val="15960698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388B3-79DB-42B8-A920-FD0E6B4AD013}" type="datetimeFigureOut">
              <a:rPr lang="en-US" smtClean="0"/>
              <a:t>3/18/16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4D35F-6905-4DDF-90E0-F1A92F18827F}" type="slidenum">
              <a:rPr lang="en-US" smtClean="0"/>
              <a:t>‹#›</a:t>
            </a:fld>
            <a:endParaRPr lang="en-US"/>
          </a:p>
        </p:txBody>
      </p:sp>
    </p:spTree>
    <p:extLst>
      <p:ext uri="{BB962C8B-B14F-4D97-AF65-F5344CB8AC3E}">
        <p14:creationId xmlns:p14="http://schemas.microsoft.com/office/powerpoint/2010/main" val="1763456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450" y="2278074"/>
            <a:ext cx="10515600" cy="1325563"/>
          </a:xfrm>
        </p:spPr>
        <p:txBody>
          <a:bodyPr/>
          <a:lstStyle/>
          <a:p>
            <a:pPr algn="ctr"/>
            <a:r>
              <a:rPr lang="en-US" dirty="0" smtClean="0"/>
              <a:t>Problem 1</a:t>
            </a:r>
            <a:endParaRPr lang="en-US" dirty="0"/>
          </a:p>
        </p:txBody>
      </p:sp>
    </p:spTree>
    <p:extLst>
      <p:ext uri="{BB962C8B-B14F-4D97-AF65-F5344CB8AC3E}">
        <p14:creationId xmlns:p14="http://schemas.microsoft.com/office/powerpoint/2010/main" val="2246629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b="1" dirty="0"/>
              <a:t>Loan amount &amp; purchase amount by state </a:t>
            </a:r>
            <a:endParaRPr lang="en-US" sz="3600"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1600" dirty="0" smtClean="0"/>
          </a:p>
          <a:p>
            <a:pPr marL="0" indent="0">
              <a:buNone/>
            </a:pPr>
            <a:endParaRPr lang="en-US" sz="1600" dirty="0"/>
          </a:p>
          <a:p>
            <a:pPr marL="0" indent="0">
              <a:buNone/>
            </a:pPr>
            <a:r>
              <a:rPr lang="en-US" sz="1600" dirty="0" smtClean="0"/>
              <a:t>This bar graph shows value of loan and sum purchase amount of home by different state. From this graph we can clearly determine which state have highest loan amount and purchase amount. In this graph Florida State approved largest loan amount and also have highest purchase amount of home. There is also filter of whether it is their first home or not. By this you can analyze amount of loan in particular state approved for first home buyers.</a:t>
            </a:r>
          </a:p>
          <a:p>
            <a:pPr marL="0" indent="0">
              <a:buNone/>
            </a:pPr>
            <a:endParaRPr lang="en-US" dirty="0"/>
          </a:p>
        </p:txBody>
      </p:sp>
      <p:pic>
        <p:nvPicPr>
          <p:cNvPr id="4" name="Content Placeholder 3" descr="E:\loan amount vs state.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0943" y="1825625"/>
            <a:ext cx="5040689" cy="2795814"/>
          </a:xfrm>
          <a:prstGeom prst="rect">
            <a:avLst/>
          </a:prstGeom>
          <a:noFill/>
          <a:ln>
            <a:noFill/>
          </a:ln>
        </p:spPr>
      </p:pic>
    </p:spTree>
    <p:extLst>
      <p:ext uri="{BB962C8B-B14F-4D97-AF65-F5344CB8AC3E}">
        <p14:creationId xmlns:p14="http://schemas.microsoft.com/office/powerpoint/2010/main" val="78163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b="1" dirty="0"/>
              <a:t>Monthly income &amp; Monthly expenses by states </a:t>
            </a:r>
            <a:endParaRPr lang="en-US" sz="36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endParaRPr lang="en-US" sz="1600" dirty="0"/>
          </a:p>
          <a:p>
            <a:pPr marL="0" indent="0">
              <a:buNone/>
            </a:pPr>
            <a:r>
              <a:rPr lang="en-US" sz="1600" dirty="0" smtClean="0"/>
              <a:t>From </a:t>
            </a:r>
            <a:r>
              <a:rPr lang="en-US" sz="1600" dirty="0"/>
              <a:t>this Geo map we can determine total monthly income &amp; expenses of people who have taken loan. From map we can clearly determine that people in Florida have maximum monthly income &amp; also have maximum expenses. There is also filter of status by which can filter data. You can filter data by active, pay-off, default.</a:t>
            </a:r>
          </a:p>
          <a:p>
            <a:pPr marL="0" indent="0">
              <a:buNone/>
            </a:pPr>
            <a:endParaRPr lang="en-US" sz="1600" dirty="0"/>
          </a:p>
        </p:txBody>
      </p:sp>
      <p:pic>
        <p:nvPicPr>
          <p:cNvPr id="4" name="Picture 3" descr="E:\geomap.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8758" y="1610713"/>
            <a:ext cx="5943600" cy="3343275"/>
          </a:xfrm>
          <a:prstGeom prst="rect">
            <a:avLst/>
          </a:prstGeom>
          <a:noFill/>
          <a:ln>
            <a:noFill/>
          </a:ln>
        </p:spPr>
      </p:pic>
    </p:spTree>
    <p:extLst>
      <p:ext uri="{BB962C8B-B14F-4D97-AF65-F5344CB8AC3E}">
        <p14:creationId xmlns:p14="http://schemas.microsoft.com/office/powerpoint/2010/main" val="3258062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Avg. credit score and Avg. median state income by state</a:t>
            </a:r>
            <a:endParaRPr lang="en-US" sz="36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1800" dirty="0" smtClean="0"/>
          </a:p>
          <a:p>
            <a:pPr marL="0" indent="0">
              <a:buNone/>
            </a:pPr>
            <a:r>
              <a:rPr lang="en-US" sz="1800" dirty="0" smtClean="0"/>
              <a:t>In </a:t>
            </a:r>
            <a:r>
              <a:rPr lang="en-US" sz="1800" dirty="0"/>
              <a:t>this graph we can analyze average credit score and median state income by state. We can also determine average income and credit score for defaulter and non-defaulter.</a:t>
            </a:r>
          </a:p>
          <a:p>
            <a:pPr marL="0" indent="0">
              <a:buNone/>
            </a:pPr>
            <a:endParaRPr lang="en-US" sz="1800" dirty="0"/>
          </a:p>
        </p:txBody>
      </p:sp>
      <p:pic>
        <p:nvPicPr>
          <p:cNvPr id="4" name="Picture 3" descr="E:\defaul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2597" y="1839278"/>
            <a:ext cx="6186805" cy="3179445"/>
          </a:xfrm>
          <a:prstGeom prst="rect">
            <a:avLst/>
          </a:prstGeom>
          <a:noFill/>
          <a:ln>
            <a:noFill/>
          </a:ln>
        </p:spPr>
      </p:pic>
    </p:spTree>
    <p:extLst>
      <p:ext uri="{BB962C8B-B14F-4D97-AF65-F5344CB8AC3E}">
        <p14:creationId xmlns:p14="http://schemas.microsoft.com/office/powerpoint/2010/main" val="210896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b="1" dirty="0"/>
              <a:t>Credit scored by </a:t>
            </a:r>
            <a:r>
              <a:rPr lang="en-US" sz="3600" b="1" dirty="0" smtClean="0"/>
              <a:t>state</a:t>
            </a:r>
            <a:endParaRPr lang="en-US" sz="3600"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r>
              <a:rPr lang="en-US" sz="1600" dirty="0" smtClean="0"/>
              <a:t>This </a:t>
            </a:r>
            <a:r>
              <a:rPr lang="en-US" sz="1600" dirty="0"/>
              <a:t>heat map shows credit card scores of people in different states. Also classify heat map by whether people buying their first home or not. You can determine in which state people having highest credit score. So people in Florida having highest credit score in both (First home Y/N).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1800" dirty="0"/>
          </a:p>
        </p:txBody>
      </p:sp>
      <p:pic>
        <p:nvPicPr>
          <p:cNvPr id="4" name="Picture 3" descr="E:\heat map.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2740" y="1757363"/>
            <a:ext cx="6446520" cy="3343275"/>
          </a:xfrm>
          <a:prstGeom prst="rect">
            <a:avLst/>
          </a:prstGeom>
          <a:noFill/>
          <a:ln>
            <a:noFill/>
          </a:ln>
        </p:spPr>
      </p:pic>
    </p:spTree>
    <p:extLst>
      <p:ext uri="{BB962C8B-B14F-4D97-AF65-F5344CB8AC3E}">
        <p14:creationId xmlns:p14="http://schemas.microsoft.com/office/powerpoint/2010/main" val="1183374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Dashboard</a:t>
            </a:r>
            <a:endParaRPr lang="en-US" sz="36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425624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Using XLMINER</a:t>
            </a:r>
            <a:endParaRPr lang="en-US" dirty="0"/>
          </a:p>
        </p:txBody>
      </p:sp>
      <p:sp>
        <p:nvSpPr>
          <p:cNvPr id="3" name="Content Placeholder 2"/>
          <p:cNvSpPr>
            <a:spLocks noGrp="1"/>
          </p:cNvSpPr>
          <p:nvPr>
            <p:ph idx="1"/>
          </p:nvPr>
        </p:nvSpPr>
        <p:spPr/>
        <p:txBody>
          <a:bodyPr/>
          <a:lstStyle/>
          <a:p>
            <a:r>
              <a:rPr lang="en-US" sz="1800" dirty="0" smtClean="0"/>
              <a:t>We did analysis using </a:t>
            </a:r>
            <a:r>
              <a:rPr lang="en-US" sz="1800" dirty="0" err="1" smtClean="0"/>
              <a:t>xlminer</a:t>
            </a:r>
            <a:r>
              <a:rPr lang="en-US" sz="1800" dirty="0" smtClean="0"/>
              <a:t> for logistic regression, cart and random forest we found logistic regression is best algorithm for this dataset</a:t>
            </a:r>
          </a:p>
          <a:p>
            <a:pPr marL="0" indent="0">
              <a:buNone/>
            </a:pPr>
            <a:endParaRPr lang="en-US" dirty="0" smtClean="0"/>
          </a:p>
          <a:p>
            <a:pPr marL="0" indent="0">
              <a:buNone/>
            </a:pPr>
            <a:endParaRPr lang="en-US" dirty="0"/>
          </a:p>
          <a:p>
            <a:pPr marL="0" indent="0">
              <a:buNone/>
            </a:pPr>
            <a:endParaRPr lang="en-US" dirty="0" smtClean="0"/>
          </a:p>
          <a:p>
            <a:pPr marL="0" indent="0">
              <a:buNone/>
            </a:pPr>
            <a:r>
              <a:rPr lang="en-US" sz="1600" b="1" dirty="0" smtClean="0"/>
              <a:t>                                       Logistic </a:t>
            </a:r>
            <a:r>
              <a:rPr lang="en-US" sz="1600" b="1" dirty="0"/>
              <a:t>Regression                                          </a:t>
            </a:r>
            <a:r>
              <a:rPr lang="en-US" sz="1600" b="1" dirty="0" smtClean="0"/>
              <a:t>Cart</a:t>
            </a:r>
            <a:r>
              <a:rPr lang="en-US" sz="1600" b="1" dirty="0"/>
              <a:t>	</a:t>
            </a:r>
            <a:r>
              <a:rPr lang="en-US" sz="1600" b="1" dirty="0" smtClean="0"/>
              <a:t>                  Random Forest</a:t>
            </a:r>
          </a:p>
          <a:p>
            <a:pPr marL="0" indent="0">
              <a:buNone/>
            </a:pPr>
            <a:endParaRPr lang="en-US" sz="1600" smtClean="0"/>
          </a:p>
          <a:p>
            <a:pPr marL="0" indent="0">
              <a:buNone/>
            </a:pPr>
            <a:r>
              <a:rPr lang="en-US" sz="1600" smtClean="0"/>
              <a:t>As </a:t>
            </a:r>
            <a:r>
              <a:rPr lang="en-US" sz="1600" dirty="0"/>
              <a:t>you can see curve for logistic regression closer to upper left corner and AUC value for logistic regression is maximum. So I suggest logistic regression model for Mortgage Defaults dataset. If we compare error report for each model for validation data is almost same, so I use ROC curve for model selection. </a:t>
            </a:r>
          </a:p>
          <a:p>
            <a:pPr marL="0" indent="0">
              <a:buNone/>
            </a:pPr>
            <a:endParaRPr lang="en-US" sz="1600" dirty="0"/>
          </a:p>
          <a:p>
            <a:pPr marL="0" indent="0">
              <a:buNone/>
            </a:pPr>
            <a:endParaRPr lang="en-US" sz="1600" dirty="0"/>
          </a:p>
        </p:txBody>
      </p:sp>
      <p:pic>
        <p:nvPicPr>
          <p:cNvPr id="4" name="Picture 3" descr="D:\New folder\car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8465" y="2540952"/>
            <a:ext cx="1965960" cy="1416685"/>
          </a:xfrm>
          <a:prstGeom prst="rect">
            <a:avLst/>
          </a:prstGeom>
          <a:noFill/>
          <a:ln>
            <a:noFill/>
          </a:ln>
        </p:spPr>
      </p:pic>
      <p:pic>
        <p:nvPicPr>
          <p:cNvPr id="5" name="Picture 4" descr="D:\New folder\fores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9245" y="2539682"/>
            <a:ext cx="1880870" cy="1379220"/>
          </a:xfrm>
          <a:prstGeom prst="rect">
            <a:avLst/>
          </a:prstGeom>
          <a:noFill/>
          <a:ln>
            <a:noFill/>
          </a:ln>
        </p:spPr>
      </p:pic>
      <p:pic>
        <p:nvPicPr>
          <p:cNvPr id="6" name="Picture 5" descr="D:\ROC_regr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8605" y="2540317"/>
            <a:ext cx="2166620" cy="1432560"/>
          </a:xfrm>
          <a:prstGeom prst="rect">
            <a:avLst/>
          </a:prstGeom>
          <a:noFill/>
          <a:ln>
            <a:noFill/>
          </a:ln>
        </p:spPr>
      </p:pic>
    </p:spTree>
    <p:extLst>
      <p:ext uri="{BB962C8B-B14F-4D97-AF65-F5344CB8AC3E}">
        <p14:creationId xmlns:p14="http://schemas.microsoft.com/office/powerpoint/2010/main" val="3996576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3</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7569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Analysis of Spam Dataset</a:t>
            </a:r>
          </a:p>
        </p:txBody>
      </p:sp>
      <p:pic>
        <p:nvPicPr>
          <p:cNvPr id="4" name="Content Placeholder 3"/>
          <p:cNvPicPr>
            <a:picLocks noGrp="1" noChangeAspect="1"/>
          </p:cNvPicPr>
          <p:nvPr>
            <p:ph idx="1"/>
          </p:nvPr>
        </p:nvPicPr>
        <p:blipFill>
          <a:blip r:embed="rId2"/>
          <a:stretch>
            <a:fillRect/>
          </a:stretch>
        </p:blipFill>
        <p:spPr>
          <a:xfrm>
            <a:off x="3379133" y="1825625"/>
            <a:ext cx="5433733" cy="4351338"/>
          </a:xfrm>
          <a:prstGeom prst="rect">
            <a:avLst/>
          </a:prstGeom>
        </p:spPr>
      </p:pic>
    </p:spTree>
    <p:extLst>
      <p:ext uri="{BB962C8B-B14F-4D97-AF65-F5344CB8AC3E}">
        <p14:creationId xmlns:p14="http://schemas.microsoft.com/office/powerpoint/2010/main" val="1901147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endParaRPr lang="en-US" dirty="0"/>
          </a:p>
          <a:p>
            <a:endParaRPr lang="en-US" dirty="0" smtClean="0"/>
          </a:p>
          <a:p>
            <a:endParaRPr lang="en-US" dirty="0"/>
          </a:p>
          <a:p>
            <a:pPr marL="0" indent="0">
              <a:buNone/>
            </a:pPr>
            <a:endParaRPr lang="en-US" dirty="0"/>
          </a:p>
        </p:txBody>
      </p:sp>
      <p:pic>
        <p:nvPicPr>
          <p:cNvPr id="5" name="Content Placeholder 3"/>
          <p:cNvPicPr>
            <a:picLocks/>
          </p:cNvPicPr>
          <p:nvPr/>
        </p:nvPicPr>
        <p:blipFill>
          <a:blip r:embed="rId2"/>
          <a:stretch>
            <a:fillRect/>
          </a:stretch>
        </p:blipFill>
        <p:spPr>
          <a:xfrm>
            <a:off x="838200" y="3387064"/>
            <a:ext cx="2800350" cy="1295400"/>
          </a:xfrm>
          <a:prstGeom prst="rect">
            <a:avLst/>
          </a:prstGeom>
        </p:spPr>
      </p:pic>
      <p:pic>
        <p:nvPicPr>
          <p:cNvPr id="6" name="Picture 5"/>
          <p:cNvPicPr/>
          <p:nvPr/>
        </p:nvPicPr>
        <p:blipFill>
          <a:blip r:embed="rId3"/>
          <a:stretch>
            <a:fillRect/>
          </a:stretch>
        </p:blipFill>
        <p:spPr>
          <a:xfrm>
            <a:off x="4809744" y="3323056"/>
            <a:ext cx="2706624" cy="1359408"/>
          </a:xfrm>
          <a:prstGeom prst="rect">
            <a:avLst/>
          </a:prstGeom>
        </p:spPr>
      </p:pic>
      <p:pic>
        <p:nvPicPr>
          <p:cNvPr id="7" name="Picture 6"/>
          <p:cNvPicPr/>
          <p:nvPr/>
        </p:nvPicPr>
        <p:blipFill>
          <a:blip r:embed="rId4"/>
          <a:stretch>
            <a:fillRect/>
          </a:stretch>
        </p:blipFill>
        <p:spPr>
          <a:xfrm>
            <a:off x="8595360" y="3323056"/>
            <a:ext cx="2758440" cy="1359408"/>
          </a:xfrm>
          <a:prstGeom prst="rect">
            <a:avLst/>
          </a:prstGeom>
        </p:spPr>
      </p:pic>
      <p:sp>
        <p:nvSpPr>
          <p:cNvPr id="8" name="TextBox 7"/>
          <p:cNvSpPr txBox="1"/>
          <p:nvPr/>
        </p:nvSpPr>
        <p:spPr>
          <a:xfrm>
            <a:off x="1296550" y="2484580"/>
            <a:ext cx="2514600" cy="369332"/>
          </a:xfrm>
          <a:prstGeom prst="rect">
            <a:avLst/>
          </a:prstGeom>
          <a:noFill/>
        </p:spPr>
        <p:txBody>
          <a:bodyPr wrap="square" rtlCol="0">
            <a:spAutoFit/>
          </a:bodyPr>
          <a:lstStyle/>
          <a:p>
            <a:r>
              <a:rPr lang="en-US" dirty="0" smtClean="0"/>
              <a:t>Logistic</a:t>
            </a:r>
            <a:endParaRPr lang="en-US" dirty="0"/>
          </a:p>
        </p:txBody>
      </p:sp>
      <p:sp>
        <p:nvSpPr>
          <p:cNvPr id="9" name="TextBox 8"/>
          <p:cNvSpPr txBox="1"/>
          <p:nvPr/>
        </p:nvSpPr>
        <p:spPr>
          <a:xfrm>
            <a:off x="5146174" y="2484580"/>
            <a:ext cx="2532888" cy="369332"/>
          </a:xfrm>
          <a:prstGeom prst="rect">
            <a:avLst/>
          </a:prstGeom>
          <a:noFill/>
        </p:spPr>
        <p:txBody>
          <a:bodyPr wrap="square" rtlCol="0">
            <a:spAutoFit/>
          </a:bodyPr>
          <a:lstStyle/>
          <a:p>
            <a:r>
              <a:rPr lang="en-US" dirty="0" smtClean="0"/>
              <a:t>CART</a:t>
            </a:r>
            <a:endParaRPr lang="en-US" dirty="0"/>
          </a:p>
        </p:txBody>
      </p:sp>
      <p:sp>
        <p:nvSpPr>
          <p:cNvPr id="10" name="TextBox 9"/>
          <p:cNvSpPr txBox="1"/>
          <p:nvPr/>
        </p:nvSpPr>
        <p:spPr>
          <a:xfrm>
            <a:off x="8931790" y="2557732"/>
            <a:ext cx="2642616" cy="369332"/>
          </a:xfrm>
          <a:prstGeom prst="rect">
            <a:avLst/>
          </a:prstGeom>
          <a:noFill/>
        </p:spPr>
        <p:txBody>
          <a:bodyPr wrap="square" rtlCol="0">
            <a:spAutoFit/>
          </a:bodyPr>
          <a:lstStyle/>
          <a:p>
            <a:r>
              <a:rPr lang="en-US" dirty="0" smtClean="0"/>
              <a:t>Random Forest</a:t>
            </a:r>
            <a:endParaRPr lang="en-US" dirty="0"/>
          </a:p>
        </p:txBody>
      </p:sp>
    </p:spTree>
    <p:extLst>
      <p:ext uri="{BB962C8B-B14F-4D97-AF65-F5344CB8AC3E}">
        <p14:creationId xmlns:p14="http://schemas.microsoft.com/office/powerpoint/2010/main" val="1843985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the 3 Algorithms</a:t>
            </a: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p:txBody>
      </p:sp>
      <p:pic>
        <p:nvPicPr>
          <p:cNvPr id="4" name="Content Placeholder 3"/>
          <p:cNvPicPr>
            <a:picLocks noChangeAspect="1"/>
          </p:cNvPicPr>
          <p:nvPr/>
        </p:nvPicPr>
        <p:blipFill>
          <a:blip r:embed="rId2"/>
          <a:stretch>
            <a:fillRect/>
          </a:stretch>
        </p:blipFill>
        <p:spPr>
          <a:xfrm>
            <a:off x="1088707" y="1926368"/>
            <a:ext cx="9191625" cy="3619500"/>
          </a:xfrm>
          <a:prstGeom prst="rect">
            <a:avLst/>
          </a:prstGeom>
        </p:spPr>
      </p:pic>
    </p:spTree>
    <p:extLst>
      <p:ext uri="{BB962C8B-B14F-4D97-AF65-F5344CB8AC3E}">
        <p14:creationId xmlns:p14="http://schemas.microsoft.com/office/powerpoint/2010/main" val="377071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Figure1: Total Value </a:t>
            </a:r>
            <a:r>
              <a:rPr lang="en-US" b="1" dirty="0" err="1"/>
              <a:t>vs</a:t>
            </a:r>
            <a:r>
              <a:rPr lang="en-US" b="1" dirty="0"/>
              <a:t> Tax</a:t>
            </a:r>
            <a:r>
              <a:rPr lang="en-US" dirty="0"/>
              <a:t/>
            </a:r>
            <a:br>
              <a:rPr lang="en-US" dirty="0"/>
            </a:br>
            <a:endParaRPr lang="en-US" dirty="0"/>
          </a:p>
        </p:txBody>
      </p:sp>
      <p:sp>
        <p:nvSpPr>
          <p:cNvPr id="5" name="Content Placeholder 4"/>
          <p:cNvSpPr>
            <a:spLocks noGrp="1"/>
          </p:cNvSpPr>
          <p:nvPr>
            <p:ph idx="1"/>
          </p:nvPr>
        </p:nvSpPr>
        <p:spPr>
          <a:xfrm>
            <a:off x="313569" y="1066234"/>
            <a:ext cx="11633453" cy="5487968"/>
          </a:xfrm>
        </p:spPr>
        <p:txBody>
          <a:bodyPr/>
          <a:lstStyle/>
          <a:p>
            <a:pPr marL="0" indent="0">
              <a:buNone/>
            </a:pPr>
            <a:r>
              <a:rPr lang="en-US" dirty="0" smtClean="0"/>
              <a:t>Tax </a:t>
            </a:r>
            <a:r>
              <a:rPr lang="en-US" dirty="0"/>
              <a:t>has a linear relationship with Total Value. Tax is used as a significant variable to predict Total Value of the </a:t>
            </a:r>
            <a:r>
              <a:rPr lang="en-US" dirty="0" smtClean="0"/>
              <a:t>house.</a:t>
            </a:r>
          </a:p>
          <a:p>
            <a:pPr marL="0" indent="0">
              <a:buNone/>
            </a:pPr>
            <a:endParaRPr lang="en-US" dirty="0" smtClean="0"/>
          </a:p>
          <a:p>
            <a:pPr marL="0" indent="0">
              <a:buNone/>
            </a:pPr>
            <a:endParaRPr lang="en-US" dirty="0"/>
          </a:p>
        </p:txBody>
      </p:sp>
      <p:pic>
        <p:nvPicPr>
          <p:cNvPr id="8" name="Picture 7" descr="C:\Users\Rachitha Dhanraj\AppData\Local\Microsoft\Windows\INetCache\Content.Word\2.png"/>
          <p:cNvPicPr/>
          <p:nvPr/>
        </p:nvPicPr>
        <p:blipFill>
          <a:blip r:embed="rId2">
            <a:extLst>
              <a:ext uri="{28A0092B-C50C-407E-A947-70E740481C1C}">
                <a14:useLocalDpi xmlns:a14="http://schemas.microsoft.com/office/drawing/2010/main" val="0"/>
              </a:ext>
            </a:extLst>
          </a:blip>
          <a:srcRect/>
          <a:stretch>
            <a:fillRect/>
          </a:stretch>
        </p:blipFill>
        <p:spPr bwMode="auto">
          <a:xfrm>
            <a:off x="1003425" y="1912950"/>
            <a:ext cx="10488922" cy="4547172"/>
          </a:xfrm>
          <a:prstGeom prst="rect">
            <a:avLst/>
          </a:prstGeom>
          <a:noFill/>
          <a:ln>
            <a:noFill/>
          </a:ln>
        </p:spPr>
      </p:pic>
    </p:spTree>
    <p:extLst>
      <p:ext uri="{BB962C8B-B14F-4D97-AF65-F5344CB8AC3E}">
        <p14:creationId xmlns:p14="http://schemas.microsoft.com/office/powerpoint/2010/main" val="4055768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4</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252313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 (R Code)</a:t>
            </a:r>
          </a:p>
        </p:txBody>
      </p:sp>
      <p:pic>
        <p:nvPicPr>
          <p:cNvPr id="4" name="Content Placeholder 3"/>
          <p:cNvPicPr>
            <a:picLocks noGrp="1" noChangeAspect="1"/>
          </p:cNvPicPr>
          <p:nvPr>
            <p:ph idx="1"/>
          </p:nvPr>
        </p:nvPicPr>
        <p:blipFill>
          <a:blip r:embed="rId2"/>
          <a:stretch>
            <a:fillRect/>
          </a:stretch>
        </p:blipFill>
        <p:spPr>
          <a:xfrm>
            <a:off x="2205037" y="2143919"/>
            <a:ext cx="7781925" cy="3714750"/>
          </a:xfrm>
          <a:prstGeom prst="rect">
            <a:avLst/>
          </a:prstGeom>
        </p:spPr>
      </p:pic>
    </p:spTree>
    <p:extLst>
      <p:ext uri="{BB962C8B-B14F-4D97-AF65-F5344CB8AC3E}">
        <p14:creationId xmlns:p14="http://schemas.microsoft.com/office/powerpoint/2010/main" val="649905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Forest(R Code)</a:t>
            </a:r>
          </a:p>
        </p:txBody>
      </p:sp>
      <p:pic>
        <p:nvPicPr>
          <p:cNvPr id="4" name="Content Placeholder 3" descr="D:\randomforestR.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4574" y="2355011"/>
            <a:ext cx="5544745" cy="2918933"/>
          </a:xfrm>
          <a:prstGeom prst="rect">
            <a:avLst/>
          </a:prstGeom>
          <a:noFill/>
          <a:ln>
            <a:noFill/>
          </a:ln>
        </p:spPr>
      </p:pic>
    </p:spTree>
    <p:extLst>
      <p:ext uri="{BB962C8B-B14F-4D97-AF65-F5344CB8AC3E}">
        <p14:creationId xmlns:p14="http://schemas.microsoft.com/office/powerpoint/2010/main" val="439116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RMS Graph</a:t>
            </a:r>
          </a:p>
        </p:txBody>
      </p:sp>
      <p:pic>
        <p:nvPicPr>
          <p:cNvPr id="4" name="Content Placeholder 3" descr="D:\plot_randomfores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3891" y="2023732"/>
            <a:ext cx="6424217" cy="3955123"/>
          </a:xfrm>
          <a:prstGeom prst="rect">
            <a:avLst/>
          </a:prstGeom>
          <a:noFill/>
          <a:ln>
            <a:noFill/>
          </a:ln>
        </p:spPr>
      </p:pic>
    </p:spTree>
    <p:extLst>
      <p:ext uri="{BB962C8B-B14F-4D97-AF65-F5344CB8AC3E}">
        <p14:creationId xmlns:p14="http://schemas.microsoft.com/office/powerpoint/2010/main" val="740899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p:pic>
        <p:nvPicPr>
          <p:cNvPr id="4" name="Picture 3" descr="Macintosh HD:Users:rachithadhanraj:Desktop:Screen Shot 2016-03-18 at 11.24.12 PM.png"/>
          <p:cNvPicPr/>
          <p:nvPr/>
        </p:nvPicPr>
        <p:blipFill>
          <a:blip r:embed="rId2">
            <a:extLst>
              <a:ext uri="{28A0092B-C50C-407E-A947-70E740481C1C}">
                <a14:useLocalDpi xmlns:a14="http://schemas.microsoft.com/office/drawing/2010/main" val="0"/>
              </a:ext>
            </a:extLst>
          </a:blip>
          <a:srcRect/>
          <a:stretch>
            <a:fillRect/>
          </a:stretch>
        </p:blipFill>
        <p:spPr bwMode="auto">
          <a:xfrm>
            <a:off x="772816" y="2034589"/>
            <a:ext cx="9230071" cy="3547457"/>
          </a:xfrm>
          <a:prstGeom prst="rect">
            <a:avLst/>
          </a:prstGeom>
          <a:noFill/>
          <a:ln>
            <a:noFill/>
          </a:ln>
        </p:spPr>
      </p:pic>
    </p:spTree>
    <p:extLst>
      <p:ext uri="{BB962C8B-B14F-4D97-AF65-F5344CB8AC3E}">
        <p14:creationId xmlns:p14="http://schemas.microsoft.com/office/powerpoint/2010/main" val="908822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RMSE value </a:t>
            </a:r>
            <a:endParaRPr lang="en-US" dirty="0"/>
          </a:p>
        </p:txBody>
      </p:sp>
      <p:sp>
        <p:nvSpPr>
          <p:cNvPr id="3" name="Content Placeholder 2"/>
          <p:cNvSpPr>
            <a:spLocks noGrp="1"/>
          </p:cNvSpPr>
          <p:nvPr>
            <p:ph idx="1"/>
          </p:nvPr>
        </p:nvSpPr>
        <p:spPr/>
        <p:txBody>
          <a:bodyPr/>
          <a:lstStyle/>
          <a:p>
            <a:pPr marL="0" indent="0">
              <a:buNone/>
            </a:pPr>
            <a:r>
              <a:rPr lang="en-US" dirty="0"/>
              <a:t>#</a:t>
            </a:r>
            <a:r>
              <a:rPr lang="en-US" dirty="0" err="1"/>
              <a:t>rmse</a:t>
            </a:r>
            <a:r>
              <a:rPr lang="en-US" dirty="0"/>
              <a:t> - test dataset</a:t>
            </a:r>
          </a:p>
          <a:p>
            <a:pPr marL="0" indent="0">
              <a:buNone/>
            </a:pPr>
            <a:r>
              <a:rPr lang="en-US" dirty="0" err="1"/>
              <a:t>rmse_blog</a:t>
            </a:r>
            <a:r>
              <a:rPr lang="en-US" dirty="0"/>
              <a:t> &lt;- </a:t>
            </a:r>
            <a:r>
              <a:rPr lang="en-US" dirty="0" err="1"/>
              <a:t>sqrt</a:t>
            </a:r>
            <a:r>
              <a:rPr lang="en-US" dirty="0"/>
              <a:t>(mean((</a:t>
            </a:r>
            <a:r>
              <a:rPr lang="en-US" dirty="0" err="1"/>
              <a:t>blog_predict</a:t>
            </a:r>
            <a:r>
              <a:rPr lang="en-US" dirty="0"/>
              <a:t> - blog_test$V281)^2)</a:t>
            </a:r>
            <a:r>
              <a:rPr lang="en-US" dirty="0" smtClean="0"/>
              <a:t>)</a:t>
            </a:r>
          </a:p>
          <a:p>
            <a:pPr marL="0" indent="0">
              <a:buNone/>
            </a:pPr>
            <a:r>
              <a:rPr lang="en-US" dirty="0" smtClean="0"/>
              <a:t>print(</a:t>
            </a:r>
            <a:r>
              <a:rPr lang="en-US" dirty="0" err="1" smtClean="0"/>
              <a:t>rmse_blog</a:t>
            </a:r>
            <a:r>
              <a:rPr lang="en-US" dirty="0" smtClean="0"/>
              <a:t>)</a:t>
            </a:r>
          </a:p>
          <a:p>
            <a:pPr marL="0" indent="0">
              <a:buNone/>
            </a:pPr>
            <a:r>
              <a:rPr lang="en-US" b="1" dirty="0" smtClean="0"/>
              <a:t>[</a:t>
            </a:r>
            <a:r>
              <a:rPr lang="en-US" b="1" dirty="0"/>
              <a:t>1] 25.44774</a:t>
            </a:r>
            <a:endParaRPr lang="en-US" dirty="0"/>
          </a:p>
          <a:p>
            <a:pPr marL="0" indent="0">
              <a:buNone/>
            </a:pPr>
            <a:endParaRPr lang="en-US" dirty="0"/>
          </a:p>
        </p:txBody>
      </p:sp>
    </p:spTree>
    <p:extLst>
      <p:ext uri="{BB962C8B-B14F-4D97-AF65-F5344CB8AC3E}">
        <p14:creationId xmlns:p14="http://schemas.microsoft.com/office/powerpoint/2010/main" val="2598521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b="1" dirty="0" smtClean="0"/>
              <a:t>Random </a:t>
            </a:r>
            <a:r>
              <a:rPr lang="en-US" b="1" dirty="0"/>
              <a:t>Forest RMSE: 23.399</a:t>
            </a:r>
            <a:endParaRPr lang="en-US" dirty="0"/>
          </a:p>
          <a:p>
            <a:r>
              <a:rPr lang="en-US" b="1" dirty="0"/>
              <a:t>CART RMSE: 24.388</a:t>
            </a:r>
            <a:endParaRPr lang="en-US" dirty="0"/>
          </a:p>
          <a:p>
            <a:r>
              <a:rPr lang="en-US" b="1" dirty="0"/>
              <a:t>Multiple Linear Regression RMSE: 25.447</a:t>
            </a:r>
            <a:endParaRPr lang="en-US" dirty="0"/>
          </a:p>
          <a:p>
            <a:pPr marL="0" indent="0">
              <a:buNone/>
            </a:pPr>
            <a:endParaRPr lang="en-US" b="1" dirty="0" smtClean="0"/>
          </a:p>
          <a:p>
            <a:pPr marL="0" indent="0">
              <a:buNone/>
            </a:pPr>
            <a:r>
              <a:rPr lang="en-US" b="1" dirty="0" smtClean="0"/>
              <a:t>From </a:t>
            </a:r>
            <a:r>
              <a:rPr lang="en-US" b="1" dirty="0"/>
              <a:t>the above RMSE values we conclude that Random Forest is the best model for prediction of the number of comments in the next 24 hours.</a:t>
            </a:r>
            <a:endParaRPr lang="en-US" dirty="0"/>
          </a:p>
          <a:p>
            <a:pPr marL="0" indent="0">
              <a:buNone/>
            </a:pPr>
            <a:endParaRPr lang="en-US" dirty="0"/>
          </a:p>
        </p:txBody>
      </p:sp>
    </p:spTree>
    <p:extLst>
      <p:ext uri="{BB962C8B-B14F-4D97-AF65-F5344CB8AC3E}">
        <p14:creationId xmlns:p14="http://schemas.microsoft.com/office/powerpoint/2010/main" val="3923463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Figure2: Total Value </a:t>
            </a:r>
            <a:r>
              <a:rPr lang="en-US" b="1" dirty="0" err="1"/>
              <a:t>vs</a:t>
            </a:r>
            <a:r>
              <a:rPr lang="en-US" b="1" dirty="0"/>
              <a:t> Tax considering the year the houses were built</a:t>
            </a:r>
            <a:r>
              <a:rPr lang="en-US" dirty="0"/>
              <a:t/>
            </a:r>
            <a:br>
              <a:rPr lang="en-US" dirty="0"/>
            </a:br>
            <a:endParaRPr lang="en-US" dirty="0"/>
          </a:p>
        </p:txBody>
      </p:sp>
      <p:sp>
        <p:nvSpPr>
          <p:cNvPr id="3" name="Content Placeholder 2"/>
          <p:cNvSpPr>
            <a:spLocks noGrp="1"/>
          </p:cNvSpPr>
          <p:nvPr>
            <p:ph idx="1"/>
          </p:nvPr>
        </p:nvSpPr>
        <p:spPr>
          <a:xfrm>
            <a:off x="219499" y="1270073"/>
            <a:ext cx="11790238" cy="5331168"/>
          </a:xfrm>
        </p:spPr>
        <p:txBody>
          <a:bodyPr/>
          <a:lstStyle/>
          <a:p>
            <a:pPr marL="0" indent="0">
              <a:buNone/>
            </a:pPr>
            <a:r>
              <a:rPr lang="en-US" dirty="0"/>
              <a:t>From the figure below we find that year has no significant relationship in predicting the total value of the house</a:t>
            </a:r>
            <a:r>
              <a:rPr lang="en-US" dirty="0" smtClean="0"/>
              <a:t>.</a:t>
            </a:r>
          </a:p>
          <a:p>
            <a:pPr marL="0" indent="0">
              <a:buNone/>
            </a:pPr>
            <a:endParaRPr lang="en-US" dirty="0"/>
          </a:p>
          <a:p>
            <a:pPr marL="0" indent="0">
              <a:buNone/>
            </a:pPr>
            <a:endParaRPr lang="en-US" dirty="0"/>
          </a:p>
        </p:txBody>
      </p:sp>
      <p:pic>
        <p:nvPicPr>
          <p:cNvPr id="4" name="Picture 3" descr="C:\Users\Rachitha Dhanraj\AppData\Local\Microsoft\Windows\INetCache\Content.Word\3.png"/>
          <p:cNvPicPr/>
          <p:nvPr/>
        </p:nvPicPr>
        <p:blipFill>
          <a:blip r:embed="rId2">
            <a:extLst>
              <a:ext uri="{28A0092B-C50C-407E-A947-70E740481C1C}">
                <a14:useLocalDpi xmlns:a14="http://schemas.microsoft.com/office/drawing/2010/main" val="0"/>
              </a:ext>
            </a:extLst>
          </a:blip>
          <a:srcRect/>
          <a:stretch>
            <a:fillRect/>
          </a:stretch>
        </p:blipFill>
        <p:spPr bwMode="auto">
          <a:xfrm>
            <a:off x="282213" y="2210867"/>
            <a:ext cx="11664810" cy="4092456"/>
          </a:xfrm>
          <a:prstGeom prst="rect">
            <a:avLst/>
          </a:prstGeom>
          <a:noFill/>
          <a:ln>
            <a:noFill/>
          </a:ln>
        </p:spPr>
      </p:pic>
    </p:spTree>
    <p:extLst>
      <p:ext uri="{BB962C8B-B14F-4D97-AF65-F5344CB8AC3E}">
        <p14:creationId xmlns:p14="http://schemas.microsoft.com/office/powerpoint/2010/main" val="277467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Figure 3: Total Value </a:t>
            </a:r>
            <a:r>
              <a:rPr lang="en-US" b="1" dirty="0" err="1"/>
              <a:t>vs</a:t>
            </a:r>
            <a:r>
              <a:rPr lang="en-US" b="1" dirty="0"/>
              <a:t> the area in square feet and the number of rooms</a:t>
            </a:r>
            <a:r>
              <a:rPr lang="en-US" dirty="0"/>
              <a:t/>
            </a:r>
            <a:br>
              <a:rPr lang="en-US" dirty="0"/>
            </a:br>
            <a:endParaRPr lang="en-US" dirty="0"/>
          </a:p>
        </p:txBody>
      </p:sp>
      <p:sp>
        <p:nvSpPr>
          <p:cNvPr id="3" name="Content Placeholder 2"/>
          <p:cNvSpPr>
            <a:spLocks noGrp="1"/>
          </p:cNvSpPr>
          <p:nvPr>
            <p:ph idx="1"/>
          </p:nvPr>
        </p:nvSpPr>
        <p:spPr>
          <a:xfrm>
            <a:off x="838200" y="1285753"/>
            <a:ext cx="10575754" cy="1771830"/>
          </a:xfrm>
        </p:spPr>
        <p:txBody>
          <a:bodyPr/>
          <a:lstStyle/>
          <a:p>
            <a:pPr marL="0" indent="0">
              <a:buNone/>
            </a:pPr>
            <a:r>
              <a:rPr lang="en-US" dirty="0"/>
              <a:t>The graphs below shows the relationship between the area in square feet and the total value. It is not necessary for the total value of the house to high if the area is more. Similarly is not required for the total value of the house to be more if the number of rooms are more</a:t>
            </a:r>
            <a:r>
              <a:rPr lang="en-US" dirty="0" smtClean="0"/>
              <a:t>.</a:t>
            </a:r>
          </a:p>
        </p:txBody>
      </p:sp>
      <p:pic>
        <p:nvPicPr>
          <p:cNvPr id="4" name="Picture 3"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4" y="2947823"/>
            <a:ext cx="11800537" cy="3709443"/>
          </a:xfrm>
          <a:prstGeom prst="rect">
            <a:avLst/>
          </a:prstGeom>
        </p:spPr>
      </p:pic>
    </p:spTree>
    <p:extLst>
      <p:ext uri="{BB962C8B-B14F-4D97-AF65-F5344CB8AC3E}">
        <p14:creationId xmlns:p14="http://schemas.microsoft.com/office/powerpoint/2010/main" val="1450922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a:xfrm>
            <a:off x="838200" y="1825625"/>
            <a:ext cx="10515600" cy="2204111"/>
          </a:xfrm>
        </p:spPr>
        <p:txBody>
          <a:bodyPr/>
          <a:lstStyle/>
          <a:p>
            <a:r>
              <a:rPr lang="en-US" dirty="0" smtClean="0"/>
              <a:t>AOC</a:t>
            </a:r>
            <a:r>
              <a:rPr lang="en-US" dirty="0"/>
              <a:t>= 1.19827e+009</a:t>
            </a:r>
          </a:p>
          <a:p>
            <a:r>
              <a:rPr lang="en-US" dirty="0"/>
              <a:t>RMSE= 21.102 </a:t>
            </a:r>
          </a:p>
          <a:p>
            <a:r>
              <a:rPr lang="en-US" dirty="0"/>
              <a:t>RROC curve</a:t>
            </a:r>
          </a:p>
          <a:p>
            <a:pPr marL="0" indent="0">
              <a:buNone/>
            </a:pPr>
            <a:endParaRPr lang="en-US" dirty="0"/>
          </a:p>
        </p:txBody>
      </p:sp>
      <p:pic>
        <p:nvPicPr>
          <p:cNvPr id="4" name="Picture 3"/>
          <p:cNvPicPr>
            <a:picLocks noChangeAspect="1"/>
          </p:cNvPicPr>
          <p:nvPr/>
        </p:nvPicPr>
        <p:blipFill>
          <a:blip r:embed="rId2"/>
          <a:stretch>
            <a:fillRect/>
          </a:stretch>
        </p:blipFill>
        <p:spPr>
          <a:xfrm>
            <a:off x="5344010" y="1201886"/>
            <a:ext cx="6319055" cy="4568321"/>
          </a:xfrm>
          <a:prstGeom prst="rect">
            <a:avLst/>
          </a:prstGeom>
        </p:spPr>
      </p:pic>
    </p:spTree>
    <p:extLst>
      <p:ext uri="{BB962C8B-B14F-4D97-AF65-F5344CB8AC3E}">
        <p14:creationId xmlns:p14="http://schemas.microsoft.com/office/powerpoint/2010/main" val="226472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p:sp>
        <p:nvSpPr>
          <p:cNvPr id="3" name="Content Placeholder 2"/>
          <p:cNvSpPr>
            <a:spLocks noGrp="1"/>
          </p:cNvSpPr>
          <p:nvPr>
            <p:ph idx="1"/>
          </p:nvPr>
        </p:nvSpPr>
        <p:spPr>
          <a:xfrm>
            <a:off x="838200" y="1825625"/>
            <a:ext cx="3112784" cy="2502030"/>
          </a:xfrm>
        </p:spPr>
        <p:txBody>
          <a:bodyPr/>
          <a:lstStyle/>
          <a:p>
            <a:r>
              <a:rPr lang="en-US" dirty="0"/>
              <a:t>AOC = 1365.45</a:t>
            </a:r>
          </a:p>
          <a:p>
            <a:r>
              <a:rPr lang="en-US" dirty="0"/>
              <a:t>RMSE = 0.02254</a:t>
            </a:r>
          </a:p>
          <a:p>
            <a:r>
              <a:rPr lang="en-US" dirty="0"/>
              <a:t>RROC curve</a:t>
            </a:r>
          </a:p>
          <a:p>
            <a:pPr marL="0" indent="0">
              <a:buNone/>
            </a:pPr>
            <a:endParaRPr lang="en-US" dirty="0"/>
          </a:p>
        </p:txBody>
      </p:sp>
      <p:pic>
        <p:nvPicPr>
          <p:cNvPr id="4" name="Picture 3"/>
          <p:cNvPicPr>
            <a:picLocks noChangeAspect="1"/>
          </p:cNvPicPr>
          <p:nvPr/>
        </p:nvPicPr>
        <p:blipFill>
          <a:blip r:embed="rId2"/>
          <a:stretch>
            <a:fillRect/>
          </a:stretch>
        </p:blipFill>
        <p:spPr>
          <a:xfrm>
            <a:off x="4735527" y="1584945"/>
            <a:ext cx="5884231" cy="4091182"/>
          </a:xfrm>
          <a:prstGeom prst="rect">
            <a:avLst/>
          </a:prstGeom>
        </p:spPr>
      </p:pic>
    </p:spTree>
    <p:extLst>
      <p:ext uri="{BB962C8B-B14F-4D97-AF65-F5344CB8AC3E}">
        <p14:creationId xmlns:p14="http://schemas.microsoft.com/office/powerpoint/2010/main" val="2035271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a:t>
            </a:r>
            <a:endParaRPr lang="en-US" dirty="0"/>
          </a:p>
        </p:txBody>
      </p:sp>
      <p:sp>
        <p:nvSpPr>
          <p:cNvPr id="3" name="Content Placeholder 2"/>
          <p:cNvSpPr>
            <a:spLocks noGrp="1"/>
          </p:cNvSpPr>
          <p:nvPr>
            <p:ph idx="1"/>
          </p:nvPr>
        </p:nvSpPr>
        <p:spPr>
          <a:xfrm>
            <a:off x="838200" y="1825625"/>
            <a:ext cx="3630175" cy="2188432"/>
          </a:xfrm>
        </p:spPr>
        <p:txBody>
          <a:bodyPr/>
          <a:lstStyle/>
          <a:p>
            <a:r>
              <a:rPr lang="en-US" dirty="0"/>
              <a:t>AOC = 1.42429e+009</a:t>
            </a:r>
          </a:p>
          <a:p>
            <a:r>
              <a:rPr lang="en-US" dirty="0"/>
              <a:t>RMSE= 22.614</a:t>
            </a:r>
          </a:p>
          <a:p>
            <a:r>
              <a:rPr lang="en-US" dirty="0"/>
              <a:t>RROC curve</a:t>
            </a:r>
          </a:p>
          <a:p>
            <a:pPr marL="0" indent="0">
              <a:buNone/>
            </a:pPr>
            <a:endParaRPr lang="en-US" dirty="0"/>
          </a:p>
        </p:txBody>
      </p:sp>
      <p:pic>
        <p:nvPicPr>
          <p:cNvPr id="4" name="Picture 3"/>
          <p:cNvPicPr>
            <a:picLocks noChangeAspect="1"/>
          </p:cNvPicPr>
          <p:nvPr/>
        </p:nvPicPr>
        <p:blipFill>
          <a:blip r:embed="rId2"/>
          <a:stretch>
            <a:fillRect/>
          </a:stretch>
        </p:blipFill>
        <p:spPr>
          <a:xfrm>
            <a:off x="4864555" y="1413104"/>
            <a:ext cx="6681696" cy="4811819"/>
          </a:xfrm>
          <a:prstGeom prst="rect">
            <a:avLst/>
          </a:prstGeom>
        </p:spPr>
      </p:pic>
    </p:spTree>
    <p:extLst>
      <p:ext uri="{BB962C8B-B14F-4D97-AF65-F5344CB8AC3E}">
        <p14:creationId xmlns:p14="http://schemas.microsoft.com/office/powerpoint/2010/main" val="177158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From </a:t>
            </a:r>
            <a:r>
              <a:rPr lang="en-US" dirty="0"/>
              <a:t>the below observations we recommend that </a:t>
            </a:r>
            <a:r>
              <a:rPr lang="en-US" b="1" dirty="0"/>
              <a:t>Random Forest to be the best model for prediction</a:t>
            </a:r>
            <a:r>
              <a:rPr lang="en-US" dirty="0"/>
              <a:t> of the total value of the houses in the West Roxbury Dataset with lower AOC and RMSE values. </a:t>
            </a:r>
          </a:p>
          <a:p>
            <a:r>
              <a:rPr lang="en-US" dirty="0"/>
              <a:t>Multiple Regression Model is not chosen as the best because the problem of </a:t>
            </a:r>
            <a:r>
              <a:rPr lang="en-US" dirty="0" err="1"/>
              <a:t>overfitting</a:t>
            </a:r>
            <a:r>
              <a:rPr lang="en-US" dirty="0"/>
              <a:t> could have occurred and its Area over curve value is significantly higher compared to CART and Random Forest.</a:t>
            </a:r>
          </a:p>
          <a:p>
            <a:pPr marL="0" indent="0">
              <a:buNone/>
            </a:pPr>
            <a:endParaRPr lang="en-US" dirty="0"/>
          </a:p>
        </p:txBody>
      </p:sp>
    </p:spTree>
    <p:extLst>
      <p:ext uri="{BB962C8B-B14F-4D97-AF65-F5344CB8AC3E}">
        <p14:creationId xmlns:p14="http://schemas.microsoft.com/office/powerpoint/2010/main" val="154710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0815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654</Words>
  <Application>Microsoft Macintosh PowerPoint</Application>
  <PresentationFormat>Custom</PresentationFormat>
  <Paragraphs>100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Problem 1</vt:lpstr>
      <vt:lpstr>Figure1: Total Value vs Tax </vt:lpstr>
      <vt:lpstr>Figure2: Total Value vs Tax considering the year the houses were built </vt:lpstr>
      <vt:lpstr>Figure 3: Total Value vs the area in square feet and the number of rooms </vt:lpstr>
      <vt:lpstr>Random Forest</vt:lpstr>
      <vt:lpstr>Multiple Linear Regression</vt:lpstr>
      <vt:lpstr>CART</vt:lpstr>
      <vt:lpstr>Conclusion</vt:lpstr>
      <vt:lpstr>Problem 2</vt:lpstr>
      <vt:lpstr>Loan amount &amp; purchase amount by state </vt:lpstr>
      <vt:lpstr>Monthly income &amp; Monthly expenses by states </vt:lpstr>
      <vt:lpstr>Avg. credit score and Avg. median state income by state</vt:lpstr>
      <vt:lpstr>Credit scored by state</vt:lpstr>
      <vt:lpstr>Dashboard</vt:lpstr>
      <vt:lpstr>Analysis Using XLMINER</vt:lpstr>
      <vt:lpstr>Problem 3</vt:lpstr>
      <vt:lpstr>Exploratory Analysis of Spam Dataset</vt:lpstr>
      <vt:lpstr>Confusion Matrix</vt:lpstr>
      <vt:lpstr>Comparison of the 3 Algorithms</vt:lpstr>
      <vt:lpstr>Problem 4</vt:lpstr>
      <vt:lpstr>CART (R Code)</vt:lpstr>
      <vt:lpstr>Random Forest(R Code)</vt:lpstr>
      <vt:lpstr>RMS Graph</vt:lpstr>
      <vt:lpstr>Multiple Linear Regression</vt:lpstr>
      <vt:lpstr>RMSE value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2</dc:title>
  <dc:creator>Aditya Shinde</dc:creator>
  <cp:lastModifiedBy>Rachitha Dhanraj</cp:lastModifiedBy>
  <cp:revision>9</cp:revision>
  <dcterms:created xsi:type="dcterms:W3CDTF">2016-03-19T02:55:10Z</dcterms:created>
  <dcterms:modified xsi:type="dcterms:W3CDTF">2016-03-19T03:55:01Z</dcterms:modified>
</cp:coreProperties>
</file>