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64" r:id="rId9"/>
    <p:sldId id="265" r:id="rId10"/>
    <p:sldId id="267" r:id="rId11"/>
    <p:sldId id="268" r:id="rId12"/>
  </p:sldIdLst>
  <p:sldSz cx="14630400" cy="8229600"/>
  <p:notesSz cx="14630400" cy="82296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293"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97280" y="2551176"/>
            <a:ext cx="12435840" cy="1728216"/>
          </a:xfrm>
          <a:prstGeom prst="rect">
            <a:avLst/>
          </a:prstGeom>
        </p:spPr>
        <p:txBody>
          <a:bodyPr wrap="square" lIns="0" tIns="0" rIns="0" bIns="0">
            <a:spAutoFit/>
          </a:bodyPr>
          <a:lstStyle>
            <a:lvl1pPr>
              <a:defRPr sz="4050" b="1" i="0">
                <a:solidFill>
                  <a:schemeClr val="bg1"/>
                </a:solidFill>
                <a:latin typeface="Cambria"/>
                <a:cs typeface="Cambria"/>
              </a:defRPr>
            </a:lvl1pPr>
          </a:lstStyle>
          <a:p>
            <a:endParaRPr/>
          </a:p>
        </p:txBody>
      </p:sp>
      <p:sp>
        <p:nvSpPr>
          <p:cNvPr id="3" name="Holder 3"/>
          <p:cNvSpPr>
            <a:spLocks noGrp="1"/>
          </p:cNvSpPr>
          <p:nvPr>
            <p:ph type="subTitle" idx="4"/>
          </p:nvPr>
        </p:nvSpPr>
        <p:spPr>
          <a:xfrm>
            <a:off x="2194560" y="4608576"/>
            <a:ext cx="10241280" cy="2057400"/>
          </a:xfrm>
          <a:prstGeom prst="rect">
            <a:avLst/>
          </a:prstGeom>
        </p:spPr>
        <p:txBody>
          <a:bodyPr wrap="square" lIns="0" tIns="0" rIns="0" bIns="0">
            <a:spAutoFit/>
          </a:bodyPr>
          <a:lstStyle>
            <a:lvl1pPr>
              <a:defRPr sz="1500" b="0" i="0">
                <a:solidFill>
                  <a:schemeClr val="bg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1"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500" b="0" i="0">
                <a:solidFill>
                  <a:schemeClr val="bg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1" i="0">
                <a:solidFill>
                  <a:schemeClr val="bg1"/>
                </a:solidFill>
                <a:latin typeface="Cambria"/>
                <a:cs typeface="Cambria"/>
              </a:defRPr>
            </a:lvl1pPr>
          </a:lstStyle>
          <a:p>
            <a:endParaRPr/>
          </a:p>
        </p:txBody>
      </p:sp>
      <p:sp>
        <p:nvSpPr>
          <p:cNvPr id="3" name="Holder 3"/>
          <p:cNvSpPr>
            <a:spLocks noGrp="1"/>
          </p:cNvSpPr>
          <p:nvPr>
            <p:ph sz="half" idx="2"/>
          </p:nvPr>
        </p:nvSpPr>
        <p:spPr>
          <a:xfrm>
            <a:off x="731520" y="1892808"/>
            <a:ext cx="6364224" cy="543153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534656" y="1892808"/>
            <a:ext cx="6364224" cy="543153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1"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4630400" cy="8229598"/>
          </a:xfrm>
          <a:prstGeom prst="rect">
            <a:avLst/>
          </a:prstGeom>
        </p:spPr>
      </p:pic>
      <p:sp>
        <p:nvSpPr>
          <p:cNvPr id="2" name="Holder 2"/>
          <p:cNvSpPr>
            <a:spLocks noGrp="1"/>
          </p:cNvSpPr>
          <p:nvPr>
            <p:ph type="title"/>
          </p:nvPr>
        </p:nvSpPr>
        <p:spPr>
          <a:xfrm>
            <a:off x="2320289" y="874521"/>
            <a:ext cx="9977755" cy="1206500"/>
          </a:xfrm>
          <a:prstGeom prst="rect">
            <a:avLst/>
          </a:prstGeom>
        </p:spPr>
        <p:txBody>
          <a:bodyPr wrap="square" lIns="0" tIns="0" rIns="0" bIns="0">
            <a:spAutoFit/>
          </a:bodyPr>
          <a:lstStyle>
            <a:lvl1pPr>
              <a:defRPr sz="4050" b="1" i="0">
                <a:solidFill>
                  <a:schemeClr val="bg1"/>
                </a:solidFill>
                <a:latin typeface="Cambria"/>
                <a:cs typeface="Cambria"/>
              </a:defRPr>
            </a:lvl1pPr>
          </a:lstStyle>
          <a:p>
            <a:endParaRPr/>
          </a:p>
        </p:txBody>
      </p:sp>
      <p:sp>
        <p:nvSpPr>
          <p:cNvPr id="3" name="Holder 3"/>
          <p:cNvSpPr>
            <a:spLocks noGrp="1"/>
          </p:cNvSpPr>
          <p:nvPr>
            <p:ph type="body" idx="1"/>
          </p:nvPr>
        </p:nvSpPr>
        <p:spPr>
          <a:xfrm>
            <a:off x="625246" y="1981961"/>
            <a:ext cx="13707110" cy="5299709"/>
          </a:xfrm>
          <a:prstGeom prst="rect">
            <a:avLst/>
          </a:prstGeom>
        </p:spPr>
        <p:txBody>
          <a:bodyPr wrap="square" lIns="0" tIns="0" rIns="0" bIns="0">
            <a:spAutoFit/>
          </a:bodyPr>
          <a:lstStyle>
            <a:lvl1pPr>
              <a:defRPr sz="1500" b="0" i="0">
                <a:solidFill>
                  <a:schemeClr val="bg1"/>
                </a:solidFill>
                <a:latin typeface="Cambria"/>
                <a:cs typeface="Cambria"/>
              </a:defRPr>
            </a:lvl1pPr>
          </a:lstStyle>
          <a:p>
            <a:endParaRPr/>
          </a:p>
        </p:txBody>
      </p:sp>
      <p:sp>
        <p:nvSpPr>
          <p:cNvPr id="4" name="Holder 4"/>
          <p:cNvSpPr>
            <a:spLocks noGrp="1"/>
          </p:cNvSpPr>
          <p:nvPr>
            <p:ph type="ftr" sz="quarter" idx="5"/>
          </p:nvPr>
        </p:nvSpPr>
        <p:spPr>
          <a:xfrm>
            <a:off x="4974336" y="7653528"/>
            <a:ext cx="4681728" cy="4114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31520" y="7653528"/>
            <a:ext cx="3364992" cy="4114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6/7/2025</a:t>
            </a:fld>
            <a:endParaRPr lang="en-US"/>
          </a:p>
        </p:txBody>
      </p:sp>
      <p:sp>
        <p:nvSpPr>
          <p:cNvPr id="6" name="Holder 6"/>
          <p:cNvSpPr>
            <a:spLocks noGrp="1"/>
          </p:cNvSpPr>
          <p:nvPr>
            <p:ph type="sldNum" sz="quarter" idx="7"/>
          </p:nvPr>
        </p:nvSpPr>
        <p:spPr>
          <a:xfrm>
            <a:off x="10533888" y="7653528"/>
            <a:ext cx="3364992" cy="4114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www.anudip.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625246" y="3879197"/>
            <a:ext cx="10622280" cy="690574"/>
          </a:xfrm>
          <a:prstGeom prst="rect">
            <a:avLst/>
          </a:prstGeom>
        </p:spPr>
        <p:txBody>
          <a:bodyPr vert="horz" wrap="square" lIns="0" tIns="13335" rIns="0" bIns="0" rtlCol="0">
            <a:spAutoFit/>
          </a:bodyPr>
          <a:lstStyle/>
          <a:p>
            <a:pPr marL="12700">
              <a:lnSpc>
                <a:spcPct val="100000"/>
              </a:lnSpc>
              <a:spcBef>
                <a:spcPts val="105"/>
              </a:spcBef>
              <a:tabLst>
                <a:tab pos="2053589" algn="l"/>
                <a:tab pos="2444750" algn="l"/>
                <a:tab pos="3674745" algn="l"/>
                <a:tab pos="4984750" algn="l"/>
                <a:tab pos="6253480" algn="l"/>
              </a:tabLst>
            </a:pPr>
            <a:r>
              <a:rPr sz="4000" b="1" spc="310" dirty="0">
                <a:solidFill>
                  <a:srgbClr val="FFFFFF"/>
                </a:solidFill>
                <a:latin typeface="Cambria"/>
                <a:cs typeface="Cambria"/>
              </a:rPr>
              <a:t>TOPIC</a:t>
            </a:r>
            <a:r>
              <a:rPr sz="4000" b="1" dirty="0">
                <a:solidFill>
                  <a:srgbClr val="FFFFFF"/>
                </a:solidFill>
                <a:latin typeface="Cambria"/>
                <a:cs typeface="Cambria"/>
              </a:rPr>
              <a:t>	</a:t>
            </a:r>
            <a:r>
              <a:rPr sz="4400" b="1" spc="35" dirty="0">
                <a:solidFill>
                  <a:srgbClr val="FFFFFF"/>
                </a:solidFill>
                <a:latin typeface="Cambria"/>
                <a:cs typeface="Cambria"/>
              </a:rPr>
              <a:t>-</a:t>
            </a:r>
            <a:r>
              <a:rPr sz="4400" b="1" dirty="0">
                <a:solidFill>
                  <a:srgbClr val="FFFFFF"/>
                </a:solidFill>
                <a:latin typeface="Cambria"/>
                <a:cs typeface="Cambria"/>
              </a:rPr>
              <a:t>	</a:t>
            </a:r>
            <a:r>
              <a:rPr sz="4000" b="1" spc="375" dirty="0">
                <a:solidFill>
                  <a:srgbClr val="FFFFFF"/>
                </a:solidFill>
                <a:latin typeface="Cambria"/>
                <a:cs typeface="Cambria"/>
              </a:rPr>
              <a:t>“</a:t>
            </a:r>
            <a:r>
              <a:rPr lang="en-IN" sz="4000" b="1" dirty="0">
                <a:solidFill>
                  <a:schemeClr val="bg1"/>
                </a:solidFill>
              </a:rPr>
              <a:t>Movie Ticket Booking System</a:t>
            </a:r>
            <a:r>
              <a:rPr sz="4000" b="1" spc="260" dirty="0">
                <a:solidFill>
                  <a:srgbClr val="FFFFFF"/>
                </a:solidFill>
                <a:latin typeface="Cambria"/>
                <a:cs typeface="Cambria"/>
              </a:rPr>
              <a:t>”</a:t>
            </a:r>
            <a:endParaRPr sz="4000" dirty="0">
              <a:latin typeface="Cambria"/>
              <a:cs typeface="Cambria"/>
            </a:endParaRPr>
          </a:p>
        </p:txBody>
      </p:sp>
      <p:sp>
        <p:nvSpPr>
          <p:cNvPr id="7" name="object 7"/>
          <p:cNvSpPr txBox="1"/>
          <p:nvPr/>
        </p:nvSpPr>
        <p:spPr>
          <a:xfrm>
            <a:off x="625246" y="5015687"/>
            <a:ext cx="8601710" cy="1888337"/>
          </a:xfrm>
          <a:prstGeom prst="rect">
            <a:avLst/>
          </a:prstGeom>
        </p:spPr>
        <p:txBody>
          <a:bodyPr vert="horz" wrap="square" lIns="0" tIns="53975" rIns="0" bIns="0" rtlCol="0">
            <a:spAutoFit/>
          </a:bodyPr>
          <a:lstStyle/>
          <a:p>
            <a:pPr marL="12700" marR="2837815">
              <a:lnSpc>
                <a:spcPts val="2590"/>
              </a:lnSpc>
              <a:spcBef>
                <a:spcPts val="425"/>
              </a:spcBef>
            </a:pPr>
            <a:r>
              <a:rPr sz="2400" b="1" spc="175" dirty="0">
                <a:solidFill>
                  <a:schemeClr val="bg1"/>
                </a:solidFill>
                <a:latin typeface="Cambria"/>
                <a:cs typeface="Cambria"/>
              </a:rPr>
              <a:t>NAME-</a:t>
            </a:r>
            <a:r>
              <a:rPr sz="2400" b="1" spc="270" dirty="0">
                <a:solidFill>
                  <a:schemeClr val="bg1"/>
                </a:solidFill>
                <a:latin typeface="Cambria"/>
                <a:cs typeface="Cambria"/>
              </a:rPr>
              <a:t> </a:t>
            </a:r>
            <a:r>
              <a:rPr lang="en-US" sz="2400" b="1" spc="270" dirty="0">
                <a:solidFill>
                  <a:schemeClr val="bg1"/>
                </a:solidFill>
                <a:latin typeface="Cambria"/>
                <a:cs typeface="Cambria"/>
              </a:rPr>
              <a:t>Jyoti Baban </a:t>
            </a:r>
            <a:r>
              <a:rPr lang="en-US" sz="2400" b="1" spc="270" dirty="0" err="1">
                <a:solidFill>
                  <a:schemeClr val="bg1"/>
                </a:solidFill>
                <a:latin typeface="Cambria"/>
                <a:cs typeface="Cambria"/>
              </a:rPr>
              <a:t>Lohkare</a:t>
            </a:r>
            <a:endParaRPr lang="en-IN" sz="1800" dirty="0">
              <a:solidFill>
                <a:schemeClr val="bg1"/>
              </a:solidFill>
            </a:endParaRPr>
          </a:p>
          <a:p>
            <a:pPr marL="12700" marR="2837815">
              <a:lnSpc>
                <a:spcPts val="2590"/>
              </a:lnSpc>
              <a:spcBef>
                <a:spcPts val="425"/>
              </a:spcBef>
            </a:pPr>
            <a:r>
              <a:rPr sz="2400" b="1" spc="229" dirty="0">
                <a:solidFill>
                  <a:schemeClr val="bg1"/>
                </a:solidFill>
                <a:latin typeface="Cambria"/>
                <a:cs typeface="Cambria"/>
              </a:rPr>
              <a:t>ROLL</a:t>
            </a:r>
            <a:r>
              <a:rPr sz="2400" b="1" spc="295" dirty="0">
                <a:solidFill>
                  <a:schemeClr val="bg1"/>
                </a:solidFill>
                <a:latin typeface="Cambria"/>
                <a:cs typeface="Cambria"/>
              </a:rPr>
              <a:t> </a:t>
            </a:r>
            <a:r>
              <a:rPr sz="2400" b="1" spc="135" dirty="0">
                <a:solidFill>
                  <a:schemeClr val="bg1"/>
                </a:solidFill>
                <a:latin typeface="Cambria"/>
                <a:cs typeface="Cambria"/>
              </a:rPr>
              <a:t>NO-</a:t>
            </a:r>
            <a:r>
              <a:rPr sz="2400" b="1" spc="295" dirty="0">
                <a:solidFill>
                  <a:schemeClr val="bg1"/>
                </a:solidFill>
                <a:latin typeface="Cambria"/>
                <a:cs typeface="Cambria"/>
              </a:rPr>
              <a:t> </a:t>
            </a:r>
            <a:r>
              <a:rPr lang="en-US" sz="2000" b="1" dirty="0">
                <a:solidFill>
                  <a:schemeClr val="bg1"/>
                </a:solidFill>
              </a:rPr>
              <a:t>(55) </a:t>
            </a:r>
          </a:p>
          <a:p>
            <a:pPr marL="12700" marR="2837815">
              <a:lnSpc>
                <a:spcPts val="2590"/>
              </a:lnSpc>
              <a:spcBef>
                <a:spcPts val="425"/>
              </a:spcBef>
            </a:pPr>
            <a:r>
              <a:rPr lang="en-US" sz="2400" b="1" dirty="0">
                <a:solidFill>
                  <a:schemeClr val="bg1"/>
                </a:solidFill>
              </a:rPr>
              <a:t>Exam Seat No</a:t>
            </a:r>
            <a:r>
              <a:rPr lang="en-US" sz="2400" dirty="0">
                <a:solidFill>
                  <a:schemeClr val="bg1"/>
                </a:solidFill>
              </a:rPr>
              <a:t>: - </a:t>
            </a:r>
            <a:r>
              <a:rPr lang="en-US" sz="2400" b="1" dirty="0">
                <a:solidFill>
                  <a:schemeClr val="bg1"/>
                </a:solidFill>
              </a:rPr>
              <a:t>3140</a:t>
            </a:r>
            <a:endParaRPr lang="en-US" sz="2000" b="1" dirty="0">
              <a:solidFill>
                <a:schemeClr val="bg1"/>
              </a:solidFill>
            </a:endParaRPr>
          </a:p>
          <a:p>
            <a:pPr marL="12700" marR="2837815">
              <a:lnSpc>
                <a:spcPts val="2590"/>
              </a:lnSpc>
              <a:spcBef>
                <a:spcPts val="425"/>
              </a:spcBef>
            </a:pPr>
            <a:r>
              <a:rPr sz="2400" b="1" spc="235" dirty="0">
                <a:solidFill>
                  <a:schemeClr val="bg1"/>
                </a:solidFill>
                <a:latin typeface="Cambria"/>
                <a:cs typeface="Cambria"/>
              </a:rPr>
              <a:t>CLASS-</a:t>
            </a:r>
            <a:r>
              <a:rPr sz="2400" b="1" spc="295" dirty="0">
                <a:solidFill>
                  <a:schemeClr val="bg1"/>
                </a:solidFill>
                <a:latin typeface="Cambria"/>
                <a:cs typeface="Cambria"/>
              </a:rPr>
              <a:t> </a:t>
            </a:r>
            <a:r>
              <a:rPr lang="en-IN" sz="2400" b="1" spc="260" dirty="0">
                <a:solidFill>
                  <a:schemeClr val="bg1"/>
                </a:solidFill>
                <a:latin typeface="Cambria"/>
                <a:cs typeface="Cambria"/>
              </a:rPr>
              <a:t>SY</a:t>
            </a:r>
            <a:r>
              <a:rPr sz="2400" b="1" spc="295" dirty="0">
                <a:solidFill>
                  <a:schemeClr val="bg1"/>
                </a:solidFill>
                <a:latin typeface="Cambria"/>
                <a:cs typeface="Cambria"/>
              </a:rPr>
              <a:t> </a:t>
            </a:r>
            <a:r>
              <a:rPr sz="2400" b="1" spc="150" dirty="0">
                <a:solidFill>
                  <a:schemeClr val="bg1"/>
                </a:solidFill>
                <a:latin typeface="Cambria"/>
                <a:cs typeface="Cambria"/>
              </a:rPr>
              <a:t>M.SC(C</a:t>
            </a:r>
            <a:r>
              <a:rPr lang="en-IN" sz="2400" b="1" spc="150" dirty="0">
                <a:solidFill>
                  <a:schemeClr val="bg1"/>
                </a:solidFill>
                <a:latin typeface="Cambria"/>
                <a:cs typeface="Cambria"/>
              </a:rPr>
              <a:t>S</a:t>
            </a:r>
            <a:r>
              <a:rPr sz="2400" b="1" spc="150" dirty="0">
                <a:solidFill>
                  <a:schemeClr val="bg1"/>
                </a:solidFill>
                <a:latin typeface="Cambria"/>
                <a:cs typeface="Cambria"/>
              </a:rPr>
              <a:t>)</a:t>
            </a:r>
            <a:endParaRPr sz="2400" dirty="0">
              <a:solidFill>
                <a:schemeClr val="bg1"/>
              </a:solidFill>
              <a:latin typeface="Cambria"/>
              <a:cs typeface="Cambria"/>
            </a:endParaRPr>
          </a:p>
          <a:p>
            <a:pPr marL="12700">
              <a:lnSpc>
                <a:spcPts val="2735"/>
              </a:lnSpc>
              <a:tabLst>
                <a:tab pos="1865630" algn="l"/>
              </a:tabLst>
            </a:pPr>
            <a:r>
              <a:rPr sz="2400" b="1" spc="240" dirty="0">
                <a:solidFill>
                  <a:schemeClr val="bg1"/>
                </a:solidFill>
                <a:latin typeface="Cambria"/>
                <a:cs typeface="Cambria"/>
              </a:rPr>
              <a:t>COLLEGE-</a:t>
            </a:r>
            <a:r>
              <a:rPr sz="2400" b="1" dirty="0">
                <a:solidFill>
                  <a:schemeClr val="bg1"/>
                </a:solidFill>
                <a:latin typeface="Cambria"/>
                <a:cs typeface="Cambria"/>
              </a:rPr>
              <a:t>	</a:t>
            </a:r>
            <a:r>
              <a:rPr sz="2400" b="1" spc="225" dirty="0">
                <a:solidFill>
                  <a:schemeClr val="bg1"/>
                </a:solidFill>
                <a:latin typeface="Cambria"/>
                <a:cs typeface="Cambria"/>
              </a:rPr>
              <a:t>DR</a:t>
            </a:r>
            <a:r>
              <a:rPr sz="2400" b="1" spc="290" dirty="0">
                <a:solidFill>
                  <a:schemeClr val="bg1"/>
                </a:solidFill>
                <a:latin typeface="Cambria"/>
                <a:cs typeface="Cambria"/>
              </a:rPr>
              <a:t> </a:t>
            </a:r>
            <a:r>
              <a:rPr sz="2400" b="1" spc="200" dirty="0">
                <a:solidFill>
                  <a:schemeClr val="bg1"/>
                </a:solidFill>
                <a:latin typeface="Cambria"/>
                <a:cs typeface="Cambria"/>
              </a:rPr>
              <a:t>DY</a:t>
            </a:r>
            <a:r>
              <a:rPr sz="2400" b="1" spc="280" dirty="0">
                <a:solidFill>
                  <a:schemeClr val="bg1"/>
                </a:solidFill>
                <a:latin typeface="Cambria"/>
                <a:cs typeface="Cambria"/>
              </a:rPr>
              <a:t> </a:t>
            </a:r>
            <a:r>
              <a:rPr sz="2400" b="1" spc="140" dirty="0">
                <a:solidFill>
                  <a:schemeClr val="bg1"/>
                </a:solidFill>
                <a:latin typeface="Cambria"/>
                <a:cs typeface="Cambria"/>
              </a:rPr>
              <a:t>PATIL</a:t>
            </a:r>
            <a:r>
              <a:rPr sz="2400" b="1" spc="290" dirty="0">
                <a:solidFill>
                  <a:schemeClr val="bg1"/>
                </a:solidFill>
                <a:latin typeface="Cambria"/>
                <a:cs typeface="Cambria"/>
              </a:rPr>
              <a:t> </a:t>
            </a:r>
            <a:r>
              <a:rPr sz="2400" b="1" spc="285" dirty="0">
                <a:solidFill>
                  <a:schemeClr val="bg1"/>
                </a:solidFill>
                <a:latin typeface="Cambria"/>
                <a:cs typeface="Cambria"/>
              </a:rPr>
              <a:t>ACS</a:t>
            </a:r>
            <a:r>
              <a:rPr sz="2400" b="1" spc="295" dirty="0">
                <a:solidFill>
                  <a:schemeClr val="bg1"/>
                </a:solidFill>
                <a:latin typeface="Cambria"/>
                <a:cs typeface="Cambria"/>
              </a:rPr>
              <a:t> </a:t>
            </a:r>
            <a:r>
              <a:rPr sz="2400" b="1" spc="280" dirty="0">
                <a:solidFill>
                  <a:schemeClr val="bg1"/>
                </a:solidFill>
                <a:latin typeface="Cambria"/>
                <a:cs typeface="Cambria"/>
              </a:rPr>
              <a:t>COLLEGE</a:t>
            </a:r>
            <a:r>
              <a:rPr sz="2400" b="1" spc="295" dirty="0">
                <a:solidFill>
                  <a:schemeClr val="bg1"/>
                </a:solidFill>
                <a:latin typeface="Cambria"/>
                <a:cs typeface="Cambria"/>
              </a:rPr>
              <a:t> </a:t>
            </a:r>
            <a:r>
              <a:rPr sz="2400" b="1" spc="150" dirty="0">
                <a:solidFill>
                  <a:schemeClr val="bg1"/>
                </a:solidFill>
                <a:latin typeface="Cambria"/>
                <a:cs typeface="Cambria"/>
              </a:rPr>
              <a:t>PIMPRI</a:t>
            </a:r>
            <a:r>
              <a:rPr sz="2400" b="1" spc="295" dirty="0">
                <a:solidFill>
                  <a:schemeClr val="bg1"/>
                </a:solidFill>
                <a:latin typeface="Cambria"/>
                <a:cs typeface="Cambria"/>
              </a:rPr>
              <a:t> </a:t>
            </a:r>
            <a:r>
              <a:rPr sz="2400" b="1" spc="155" dirty="0">
                <a:solidFill>
                  <a:schemeClr val="bg1"/>
                </a:solidFill>
                <a:latin typeface="Cambria"/>
                <a:cs typeface="Cambria"/>
              </a:rPr>
              <a:t>PUNE</a:t>
            </a:r>
            <a:endParaRPr sz="2400" dirty="0">
              <a:solidFill>
                <a:schemeClr val="bg1"/>
              </a:solidFill>
              <a:latin typeface="Cambria"/>
              <a:cs typeface="Cambria"/>
            </a:endParaRPr>
          </a:p>
        </p:txBody>
      </p:sp>
      <p:pic>
        <p:nvPicPr>
          <p:cNvPr id="8" name="object 8"/>
          <p:cNvPicPr/>
          <p:nvPr/>
        </p:nvPicPr>
        <p:blipFill>
          <a:blip r:embed="rId2" cstate="print"/>
          <a:stretch>
            <a:fillRect/>
          </a:stretch>
        </p:blipFill>
        <p:spPr>
          <a:xfrm>
            <a:off x="5257800" y="533400"/>
            <a:ext cx="2842260" cy="22494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06571" y="247269"/>
            <a:ext cx="7033259" cy="647700"/>
          </a:xfrm>
          <a:prstGeom prst="rect">
            <a:avLst/>
          </a:prstGeom>
        </p:spPr>
        <p:txBody>
          <a:bodyPr vert="horz" wrap="square" lIns="0" tIns="16510" rIns="0" bIns="0" rtlCol="0">
            <a:spAutoFit/>
          </a:bodyPr>
          <a:lstStyle/>
          <a:p>
            <a:pPr marL="12700">
              <a:lnSpc>
                <a:spcPct val="100000"/>
              </a:lnSpc>
              <a:spcBef>
                <a:spcPts val="130"/>
              </a:spcBef>
              <a:tabLst>
                <a:tab pos="2706370" algn="l"/>
              </a:tabLst>
            </a:pPr>
            <a:r>
              <a:rPr lang="en-IN" dirty="0"/>
              <a:t>Input and Output Screens</a:t>
            </a:r>
            <a:endParaRPr spc="325" dirty="0"/>
          </a:p>
        </p:txBody>
      </p:sp>
      <p:sp>
        <p:nvSpPr>
          <p:cNvPr id="59" name="object 59"/>
          <p:cNvSpPr txBox="1"/>
          <p:nvPr/>
        </p:nvSpPr>
        <p:spPr>
          <a:xfrm>
            <a:off x="396241" y="1219200"/>
            <a:ext cx="14249400" cy="6784550"/>
          </a:xfrm>
          <a:prstGeom prst="rect">
            <a:avLst/>
          </a:prstGeom>
        </p:spPr>
        <p:txBody>
          <a:bodyPr vert="horz" wrap="square" lIns="0" tIns="13335" rIns="0" bIns="0" rtlCol="0">
            <a:spAutoFit/>
          </a:bodyPr>
          <a:lstStyle/>
          <a:p>
            <a:pPr marL="342900" indent="-342900">
              <a:buFont typeface="Wingdings" panose="05000000000000000000" pitchFamily="2" charset="2"/>
              <a:buChar char="Ø"/>
            </a:pPr>
            <a:r>
              <a:rPr lang="en-US" sz="2000" b="1" dirty="0">
                <a:solidFill>
                  <a:schemeClr val="bg1"/>
                </a:solidFill>
              </a:rPr>
              <a:t>Input Screens (User Interface):</a:t>
            </a:r>
          </a:p>
          <a:p>
            <a:r>
              <a:rPr lang="en-US" sz="2000" b="1" dirty="0">
                <a:solidFill>
                  <a:schemeClr val="bg1"/>
                </a:solidFill>
              </a:rPr>
              <a:t>Movie Search Page:</a:t>
            </a:r>
            <a:endParaRPr lang="en-US" sz="2000" dirty="0">
              <a:solidFill>
                <a:schemeClr val="bg1"/>
              </a:solidFill>
            </a:endParaRPr>
          </a:p>
          <a:p>
            <a:pPr lvl="1"/>
            <a:r>
              <a:rPr lang="en-US" sz="2000" dirty="0">
                <a:solidFill>
                  <a:schemeClr val="bg1"/>
                </a:solidFill>
              </a:rPr>
              <a:t>Select city/mall, browse movies</a:t>
            </a:r>
          </a:p>
          <a:p>
            <a:pPr lvl="1"/>
            <a:r>
              <a:rPr lang="en-US" sz="2000" dirty="0">
                <a:solidFill>
                  <a:schemeClr val="bg1"/>
                </a:solidFill>
              </a:rPr>
              <a:t>Choose language or genre filters</a:t>
            </a:r>
          </a:p>
          <a:p>
            <a:pPr lvl="1"/>
            <a:endParaRPr lang="en-US" sz="2000" dirty="0">
              <a:solidFill>
                <a:schemeClr val="bg1"/>
              </a:solidFill>
            </a:endParaRPr>
          </a:p>
          <a:p>
            <a:pPr marL="342900" indent="-342900">
              <a:buFont typeface="Wingdings" panose="05000000000000000000" pitchFamily="2" charset="2"/>
              <a:buChar char="Ø"/>
            </a:pPr>
            <a:r>
              <a:rPr lang="en-US" sz="2000" b="1" dirty="0">
                <a:solidFill>
                  <a:schemeClr val="bg1"/>
                </a:solidFill>
              </a:rPr>
              <a:t>Show Selection:</a:t>
            </a:r>
            <a:endParaRPr lang="en-US" sz="2000" dirty="0">
              <a:solidFill>
                <a:schemeClr val="bg1"/>
              </a:solidFill>
            </a:endParaRPr>
          </a:p>
          <a:p>
            <a:pPr lvl="1"/>
            <a:r>
              <a:rPr lang="en-US" sz="2000" dirty="0">
                <a:solidFill>
                  <a:schemeClr val="bg1"/>
                </a:solidFill>
              </a:rPr>
              <a:t>Choose date and time for the selected movie</a:t>
            </a:r>
          </a:p>
          <a:p>
            <a:pPr lvl="1"/>
            <a:r>
              <a:rPr lang="en-US" sz="2000" dirty="0">
                <a:solidFill>
                  <a:schemeClr val="bg1"/>
                </a:solidFill>
              </a:rPr>
              <a:t>Select theatre or hall</a:t>
            </a:r>
          </a:p>
          <a:p>
            <a:pPr lvl="1"/>
            <a:endParaRPr lang="en-US" sz="2000" dirty="0">
              <a:solidFill>
                <a:schemeClr val="bg1"/>
              </a:solidFill>
            </a:endParaRPr>
          </a:p>
          <a:p>
            <a:pPr marL="342900" indent="-342900">
              <a:buFont typeface="Wingdings" panose="05000000000000000000" pitchFamily="2" charset="2"/>
              <a:buChar char="Ø"/>
            </a:pPr>
            <a:r>
              <a:rPr lang="en-US" sz="2000" b="1" dirty="0">
                <a:solidFill>
                  <a:schemeClr val="bg1"/>
                </a:solidFill>
              </a:rPr>
              <a:t>Seat Selection GUI:</a:t>
            </a:r>
            <a:endParaRPr lang="en-US" sz="2000" dirty="0">
              <a:solidFill>
                <a:schemeClr val="bg1"/>
              </a:solidFill>
            </a:endParaRPr>
          </a:p>
          <a:p>
            <a:pPr lvl="1"/>
            <a:r>
              <a:rPr lang="en-US" sz="2000" dirty="0">
                <a:solidFill>
                  <a:schemeClr val="bg1"/>
                </a:solidFill>
              </a:rPr>
              <a:t>Click on available seats</a:t>
            </a:r>
          </a:p>
          <a:p>
            <a:pPr lvl="1"/>
            <a:r>
              <a:rPr lang="en-US" sz="2000" dirty="0">
                <a:solidFill>
                  <a:schemeClr val="bg1"/>
                </a:solidFill>
              </a:rPr>
              <a:t>Visual layout for booked vs available seats</a:t>
            </a:r>
          </a:p>
          <a:p>
            <a:pPr lvl="1"/>
            <a:endParaRPr lang="en-US" sz="2000" dirty="0">
              <a:solidFill>
                <a:schemeClr val="bg1"/>
              </a:solidFill>
            </a:endParaRPr>
          </a:p>
          <a:p>
            <a:pPr marL="342900" indent="-342900">
              <a:buFont typeface="Wingdings" panose="05000000000000000000" pitchFamily="2" charset="2"/>
              <a:buChar char="Ø"/>
            </a:pPr>
            <a:r>
              <a:rPr lang="en-US" sz="2000" b="1" dirty="0">
                <a:solidFill>
                  <a:schemeClr val="bg1"/>
                </a:solidFill>
              </a:rPr>
              <a:t>Output Screens:</a:t>
            </a:r>
          </a:p>
          <a:p>
            <a:r>
              <a:rPr lang="en-US" sz="2000" b="1" dirty="0">
                <a:solidFill>
                  <a:schemeClr val="bg1"/>
                </a:solidFill>
              </a:rPr>
              <a:t>Booking Confirmation:</a:t>
            </a:r>
            <a:endParaRPr lang="en-US" sz="2000" dirty="0">
              <a:solidFill>
                <a:schemeClr val="bg1"/>
              </a:solidFill>
            </a:endParaRPr>
          </a:p>
          <a:p>
            <a:pPr lvl="1"/>
            <a:r>
              <a:rPr lang="en-US" sz="2000" dirty="0">
                <a:solidFill>
                  <a:schemeClr val="bg1"/>
                </a:solidFill>
              </a:rPr>
              <a:t>Displays movie name, showtime, theatre, seat numbers</a:t>
            </a:r>
          </a:p>
          <a:p>
            <a:pPr lvl="1"/>
            <a:r>
              <a:rPr lang="en-US" sz="2000" dirty="0">
                <a:solidFill>
                  <a:schemeClr val="bg1"/>
                </a:solidFill>
              </a:rPr>
              <a:t>Shows booking ID and user details</a:t>
            </a:r>
          </a:p>
          <a:p>
            <a:pPr lvl="1"/>
            <a:endParaRPr lang="en-US" sz="2000" dirty="0">
              <a:solidFill>
                <a:schemeClr val="bg1"/>
              </a:solidFill>
            </a:endParaRPr>
          </a:p>
          <a:p>
            <a:pPr marL="342900" indent="-342900">
              <a:buFont typeface="Wingdings" panose="05000000000000000000" pitchFamily="2" charset="2"/>
              <a:buChar char="Ø"/>
            </a:pPr>
            <a:r>
              <a:rPr lang="en-US" sz="2000" b="1" dirty="0">
                <a:solidFill>
                  <a:schemeClr val="bg1"/>
                </a:solidFill>
              </a:rPr>
              <a:t>Pop-up Alerts:</a:t>
            </a:r>
            <a:endParaRPr lang="en-US" sz="2000" dirty="0">
              <a:solidFill>
                <a:schemeClr val="bg1"/>
              </a:solidFill>
            </a:endParaRPr>
          </a:p>
          <a:p>
            <a:pPr lvl="1"/>
            <a:r>
              <a:rPr lang="en-US" sz="2000" dirty="0">
                <a:solidFill>
                  <a:schemeClr val="bg1"/>
                </a:solidFill>
              </a:rPr>
              <a:t>Invalid login</a:t>
            </a:r>
          </a:p>
          <a:p>
            <a:pPr lvl="1"/>
            <a:r>
              <a:rPr lang="en-US" sz="2000" dirty="0">
                <a:solidFill>
                  <a:schemeClr val="bg1"/>
                </a:solidFill>
              </a:rPr>
              <a:t>Booking success or failure</a:t>
            </a:r>
          </a:p>
          <a:p>
            <a:pPr lvl="1"/>
            <a:r>
              <a:rPr lang="en-US" sz="2000" dirty="0">
                <a:solidFill>
                  <a:schemeClr val="bg1"/>
                </a:solidFill>
              </a:rPr>
              <a:t>Payment or confirmation messages (if implemented)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038600" y="228600"/>
            <a:ext cx="6081268" cy="639919"/>
          </a:xfrm>
          <a:prstGeom prst="rect">
            <a:avLst/>
          </a:prstGeom>
        </p:spPr>
        <p:txBody>
          <a:bodyPr vert="horz" wrap="square" lIns="0" tIns="16510" rIns="0" bIns="0" rtlCol="0">
            <a:spAutoFit/>
          </a:bodyPr>
          <a:lstStyle/>
          <a:p>
            <a:pPr marL="12700">
              <a:lnSpc>
                <a:spcPct val="100000"/>
              </a:lnSpc>
              <a:spcBef>
                <a:spcPts val="130"/>
              </a:spcBef>
              <a:tabLst>
                <a:tab pos="3162300" algn="l"/>
              </a:tabLst>
            </a:pPr>
            <a:r>
              <a:rPr lang="en-IN" dirty="0"/>
              <a:t>Reports (If Applicable)</a:t>
            </a:r>
            <a:endParaRPr spc="409" dirty="0"/>
          </a:p>
        </p:txBody>
      </p:sp>
      <p:sp>
        <p:nvSpPr>
          <p:cNvPr id="6" name="TextBox 5">
            <a:extLst>
              <a:ext uri="{FF2B5EF4-FFF2-40B4-BE49-F238E27FC236}">
                <a16:creationId xmlns:a16="http://schemas.microsoft.com/office/drawing/2014/main" id="{8ECC5DCE-AE94-1AED-4850-E0AF905388E0}"/>
              </a:ext>
            </a:extLst>
          </p:cNvPr>
          <p:cNvSpPr txBox="1"/>
          <p:nvPr/>
        </p:nvSpPr>
        <p:spPr>
          <a:xfrm>
            <a:off x="457200" y="1676400"/>
            <a:ext cx="13411200" cy="5632311"/>
          </a:xfrm>
          <a:prstGeom prst="rect">
            <a:avLst/>
          </a:prstGeom>
          <a:noFill/>
        </p:spPr>
        <p:txBody>
          <a:bodyPr wrap="square">
            <a:spAutoFit/>
          </a:bodyPr>
          <a:lstStyle/>
          <a:p>
            <a:pPr marL="342900" indent="-342900">
              <a:buFont typeface="Wingdings" panose="05000000000000000000" pitchFamily="2" charset="2"/>
              <a:buChar char="Ø"/>
            </a:pPr>
            <a:r>
              <a:rPr lang="en-US" sz="2400" b="1" dirty="0">
                <a:solidFill>
                  <a:schemeClr val="bg1"/>
                </a:solidFill>
              </a:rPr>
              <a:t>Daily Booking Report:</a:t>
            </a:r>
            <a:endParaRPr lang="en-US" sz="2400" dirty="0">
              <a:solidFill>
                <a:schemeClr val="bg1"/>
              </a:solidFill>
            </a:endParaRPr>
          </a:p>
          <a:p>
            <a:pPr marL="742950" lvl="1" indent="-285750">
              <a:buFont typeface="Arial" panose="020B0604020202020204" pitchFamily="34" charset="0"/>
              <a:buChar char="•"/>
            </a:pPr>
            <a:r>
              <a:rPr lang="en-US" sz="2400" dirty="0">
                <a:solidFill>
                  <a:schemeClr val="bg1"/>
                </a:solidFill>
              </a:rPr>
              <a:t>Number of tickets booked per movie</a:t>
            </a:r>
          </a:p>
          <a:p>
            <a:pPr marL="742950" lvl="1" indent="-285750">
              <a:buFont typeface="Arial" panose="020B0604020202020204" pitchFamily="34" charset="0"/>
              <a:buChar char="•"/>
            </a:pPr>
            <a:r>
              <a:rPr lang="en-US" sz="2400" dirty="0">
                <a:solidFill>
                  <a:schemeClr val="bg1"/>
                </a:solidFill>
              </a:rPr>
              <a:t>Time-wise breakdown of bookings</a:t>
            </a:r>
          </a:p>
          <a:p>
            <a:pPr marL="742950" lvl="1" indent="-285750">
              <a:buFont typeface="Arial" panose="020B0604020202020204" pitchFamily="34" charset="0"/>
              <a:buChar char="•"/>
            </a:pPr>
            <a:endParaRPr lang="en-US" sz="2400" dirty="0">
              <a:solidFill>
                <a:schemeClr val="bg1"/>
              </a:solidFill>
            </a:endParaRPr>
          </a:p>
          <a:p>
            <a:pPr marL="342900" indent="-342900">
              <a:buFont typeface="Wingdings" panose="05000000000000000000" pitchFamily="2" charset="2"/>
              <a:buChar char="Ø"/>
            </a:pPr>
            <a:r>
              <a:rPr lang="en-US" sz="2400" b="1" dirty="0">
                <a:solidFill>
                  <a:schemeClr val="bg1"/>
                </a:solidFill>
              </a:rPr>
              <a:t>Revenue Report:</a:t>
            </a:r>
            <a:endParaRPr lang="en-US" sz="2400" dirty="0">
              <a:solidFill>
                <a:schemeClr val="bg1"/>
              </a:solidFill>
            </a:endParaRPr>
          </a:p>
          <a:p>
            <a:pPr marL="742950" lvl="1" indent="-285750">
              <a:buFont typeface="Arial" panose="020B0604020202020204" pitchFamily="34" charset="0"/>
              <a:buChar char="•"/>
            </a:pPr>
            <a:r>
              <a:rPr lang="en-US" sz="2400" dirty="0">
                <a:solidFill>
                  <a:schemeClr val="bg1"/>
                </a:solidFill>
              </a:rPr>
              <a:t>Total earnings per movie, show, or day</a:t>
            </a:r>
          </a:p>
          <a:p>
            <a:pPr marL="742950" lvl="1" indent="-285750">
              <a:buFont typeface="Arial" panose="020B0604020202020204" pitchFamily="34" charset="0"/>
              <a:buChar char="•"/>
            </a:pPr>
            <a:r>
              <a:rPr lang="en-US" sz="2400" dirty="0">
                <a:solidFill>
                  <a:schemeClr val="bg1"/>
                </a:solidFill>
              </a:rPr>
              <a:t>Comparison across theatres</a:t>
            </a:r>
          </a:p>
          <a:p>
            <a:pPr marL="742950" lvl="1" indent="-285750">
              <a:buFont typeface="Arial" panose="020B0604020202020204" pitchFamily="34" charset="0"/>
              <a:buChar char="•"/>
            </a:pPr>
            <a:endParaRPr lang="en-US" sz="2400" dirty="0">
              <a:solidFill>
                <a:schemeClr val="bg1"/>
              </a:solidFill>
            </a:endParaRPr>
          </a:p>
          <a:p>
            <a:pPr marL="342900" indent="-342900">
              <a:buFont typeface="Wingdings" panose="05000000000000000000" pitchFamily="2" charset="2"/>
              <a:buChar char="Ø"/>
            </a:pPr>
            <a:r>
              <a:rPr lang="en-US" sz="2400" b="1" dirty="0">
                <a:solidFill>
                  <a:schemeClr val="bg1"/>
                </a:solidFill>
              </a:rPr>
              <a:t>User Report (Optional):</a:t>
            </a:r>
            <a:endParaRPr lang="en-US" sz="2400" dirty="0">
              <a:solidFill>
                <a:schemeClr val="bg1"/>
              </a:solidFill>
            </a:endParaRPr>
          </a:p>
          <a:p>
            <a:pPr marL="742950" lvl="1" indent="-285750">
              <a:buFont typeface="Arial" panose="020B0604020202020204" pitchFamily="34" charset="0"/>
              <a:buChar char="•"/>
            </a:pPr>
            <a:r>
              <a:rPr lang="en-US" sz="2400" dirty="0">
                <a:solidFill>
                  <a:schemeClr val="bg1"/>
                </a:solidFill>
              </a:rPr>
              <a:t>Registered users and their booking history</a:t>
            </a:r>
          </a:p>
          <a:p>
            <a:pPr marL="742950" lvl="1" indent="-285750">
              <a:buFont typeface="Arial" panose="020B0604020202020204" pitchFamily="34" charset="0"/>
              <a:buChar char="•"/>
            </a:pPr>
            <a:r>
              <a:rPr lang="en-US" sz="2400" dirty="0">
                <a:solidFill>
                  <a:schemeClr val="bg1"/>
                </a:solidFill>
              </a:rPr>
              <a:t>User feedback or issue logs (if collected)</a:t>
            </a:r>
          </a:p>
          <a:p>
            <a:pPr marL="457200" lvl="1"/>
            <a:endParaRPr lang="en-US" sz="2400" dirty="0">
              <a:solidFill>
                <a:schemeClr val="bg1"/>
              </a:solidFill>
            </a:endParaRPr>
          </a:p>
          <a:p>
            <a:pPr marL="342900" indent="-342900">
              <a:buFont typeface="Wingdings" panose="05000000000000000000" pitchFamily="2" charset="2"/>
              <a:buChar char="Ø"/>
            </a:pPr>
            <a:r>
              <a:rPr lang="en-US" sz="2400" b="1" dirty="0">
                <a:solidFill>
                  <a:schemeClr val="bg1"/>
                </a:solidFill>
              </a:rPr>
              <a:t>Report Format Examples:</a:t>
            </a:r>
          </a:p>
          <a:p>
            <a:pPr>
              <a:buFont typeface="Arial" panose="020B0604020202020204" pitchFamily="34" charset="0"/>
              <a:buChar char="•"/>
            </a:pPr>
            <a:r>
              <a:rPr lang="en-US" sz="2400" dirty="0">
                <a:solidFill>
                  <a:schemeClr val="bg1"/>
                </a:solidFill>
              </a:rPr>
              <a:t>Tables or charts showing booking trends</a:t>
            </a:r>
          </a:p>
          <a:p>
            <a:pPr>
              <a:buFont typeface="Arial" panose="020B0604020202020204" pitchFamily="34" charset="0"/>
              <a:buChar char="•"/>
            </a:pPr>
            <a:r>
              <a:rPr lang="en-US" sz="2400" dirty="0">
                <a:solidFill>
                  <a:schemeClr val="bg1"/>
                </a:solidFill>
              </a:rPr>
              <a:t>Export options (CSV or PDF format, optional)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8000" y="123403"/>
            <a:ext cx="8214359" cy="647700"/>
          </a:xfrm>
          <a:prstGeom prst="rect">
            <a:avLst/>
          </a:prstGeom>
        </p:spPr>
        <p:txBody>
          <a:bodyPr vert="horz" wrap="square" lIns="0" tIns="16510" rIns="0" bIns="0" rtlCol="0">
            <a:spAutoFit/>
          </a:bodyPr>
          <a:lstStyle/>
          <a:p>
            <a:pPr marL="12700">
              <a:lnSpc>
                <a:spcPct val="100000"/>
              </a:lnSpc>
              <a:spcBef>
                <a:spcPts val="130"/>
              </a:spcBef>
              <a:tabLst>
                <a:tab pos="4502150" algn="l"/>
                <a:tab pos="5455285" algn="l"/>
              </a:tabLst>
            </a:pPr>
            <a:r>
              <a:rPr spc="335" dirty="0"/>
              <a:t>INTRODUCTION</a:t>
            </a:r>
            <a:r>
              <a:rPr dirty="0"/>
              <a:t>	</a:t>
            </a:r>
            <a:r>
              <a:rPr spc="325" dirty="0"/>
              <a:t>TO</a:t>
            </a:r>
            <a:r>
              <a:rPr dirty="0"/>
              <a:t>	</a:t>
            </a:r>
            <a:r>
              <a:rPr spc="360" dirty="0"/>
              <a:t>COMPANY</a:t>
            </a:r>
          </a:p>
        </p:txBody>
      </p:sp>
      <p:sp>
        <p:nvSpPr>
          <p:cNvPr id="39" name="object 39"/>
          <p:cNvSpPr txBox="1"/>
          <p:nvPr/>
        </p:nvSpPr>
        <p:spPr>
          <a:xfrm>
            <a:off x="685800" y="1338399"/>
            <a:ext cx="13487400" cy="5245026"/>
          </a:xfrm>
          <a:prstGeom prst="rect">
            <a:avLst/>
          </a:prstGeom>
        </p:spPr>
        <p:txBody>
          <a:bodyPr vert="horz" wrap="square" lIns="0" tIns="12700" rIns="0" bIns="0" rtlCol="0">
            <a:spAutoFit/>
          </a:bodyPr>
          <a:lstStyle/>
          <a:p>
            <a:r>
              <a:rPr lang="en-US" sz="2400" b="1" dirty="0">
                <a:solidFill>
                  <a:schemeClr val="bg1"/>
                </a:solidFill>
              </a:rPr>
              <a:t>Organization Name: </a:t>
            </a:r>
            <a:r>
              <a:rPr lang="en-US" sz="2400" dirty="0">
                <a:solidFill>
                  <a:schemeClr val="bg1"/>
                </a:solidFill>
              </a:rPr>
              <a:t>Anudip Foundation for Social Welfare</a:t>
            </a:r>
            <a:endParaRPr lang="en-IN" sz="2400" dirty="0">
              <a:solidFill>
                <a:schemeClr val="bg1"/>
              </a:solidFill>
            </a:endParaRPr>
          </a:p>
          <a:p>
            <a:r>
              <a:rPr lang="en-US" sz="2400" b="1" dirty="0">
                <a:solidFill>
                  <a:schemeClr val="bg1"/>
                </a:solidFill>
              </a:rPr>
              <a:t>Year of Establishment: </a:t>
            </a:r>
            <a:r>
              <a:rPr lang="en-US" sz="2400" dirty="0">
                <a:solidFill>
                  <a:schemeClr val="bg1"/>
                </a:solidFill>
              </a:rPr>
              <a:t>2007</a:t>
            </a:r>
            <a:endParaRPr lang="en-IN" sz="2400" b="1" dirty="0">
              <a:solidFill>
                <a:schemeClr val="bg1"/>
              </a:solidFill>
            </a:endParaRPr>
          </a:p>
          <a:p>
            <a:r>
              <a:rPr lang="en-US" sz="2400" b="1" dirty="0">
                <a:solidFill>
                  <a:schemeClr val="bg1"/>
                </a:solidFill>
              </a:rPr>
              <a:t>Type: </a:t>
            </a:r>
            <a:r>
              <a:rPr lang="en-US" sz="2400" dirty="0">
                <a:solidFill>
                  <a:schemeClr val="bg1"/>
                </a:solidFill>
              </a:rPr>
              <a:t>Non-Profit Organization </a:t>
            </a:r>
            <a:r>
              <a:rPr lang="en-US" sz="2400" b="1" dirty="0">
                <a:solidFill>
                  <a:schemeClr val="bg1"/>
                </a:solidFill>
              </a:rPr>
              <a:t>Headquarters: </a:t>
            </a:r>
            <a:r>
              <a:rPr lang="en-US" sz="2400" dirty="0">
                <a:solidFill>
                  <a:schemeClr val="bg1"/>
                </a:solidFill>
              </a:rPr>
              <a:t>Kolkata, Mumbai, Pune </a:t>
            </a:r>
            <a:r>
              <a:rPr lang="en-US" sz="2400" b="1" dirty="0">
                <a:solidFill>
                  <a:schemeClr val="bg1"/>
                </a:solidFill>
              </a:rPr>
              <a:t>Website: </a:t>
            </a:r>
            <a:r>
              <a:rPr lang="en-US" sz="2400" u="sng" dirty="0">
                <a:solidFill>
                  <a:schemeClr val="bg1"/>
                </a:solidFill>
                <a:hlinkClick r:id="rId2">
                  <a:extLst>
                    <a:ext uri="{A12FA001-AC4F-418D-AE19-62706E023703}">
                      <ahyp:hlinkClr xmlns:ahyp="http://schemas.microsoft.com/office/drawing/2018/hyperlinkcolor" val="tx"/>
                    </a:ext>
                  </a:extLst>
                </a:hlinkClick>
              </a:rPr>
              <a:t>www.anudip.org</a:t>
            </a:r>
            <a:endParaRPr lang="en-US" sz="2400" u="sng" dirty="0">
              <a:solidFill>
                <a:schemeClr val="bg1"/>
              </a:solidFill>
            </a:endParaRPr>
          </a:p>
          <a:p>
            <a:endParaRPr lang="en-IN" sz="2400" dirty="0">
              <a:solidFill>
                <a:schemeClr val="bg1"/>
              </a:solidFill>
            </a:endParaRPr>
          </a:p>
          <a:p>
            <a:pPr marL="457200" indent="-457200">
              <a:buFont typeface="Wingdings" panose="05000000000000000000" pitchFamily="2" charset="2"/>
              <a:buChar char="Ø"/>
            </a:pPr>
            <a:r>
              <a:rPr lang="en-US" sz="2800" b="1" dirty="0">
                <a:solidFill>
                  <a:schemeClr val="bg1"/>
                </a:solidFill>
              </a:rPr>
              <a:t>Overview:</a:t>
            </a:r>
            <a:endParaRPr lang="en-IN" sz="2800" b="1" dirty="0">
              <a:solidFill>
                <a:schemeClr val="bg1"/>
              </a:solidFill>
            </a:endParaRPr>
          </a:p>
          <a:p>
            <a:r>
              <a:rPr lang="en-US" sz="2400" dirty="0">
                <a:solidFill>
                  <a:schemeClr val="bg1"/>
                </a:solidFill>
              </a:rPr>
              <a:t>Anudip Foundation is a globally recognized non-profit organization dedicated to transforming lives through technology-enabled education and livelihood programs. Established in 2007, Anudip empowers youth, women, and marginalized communities by equipping them with essential digital, technical, and professional skills. By merging technology with social innovation, the organization creates pathways to sustainable employment and economic independence.</a:t>
            </a:r>
            <a:endParaRPr lang="en-IN" sz="2400" dirty="0">
              <a:solidFill>
                <a:schemeClr val="bg1"/>
              </a:solidFill>
            </a:endParaRPr>
          </a:p>
          <a:p>
            <a:r>
              <a:rPr lang="en-US" sz="2400" dirty="0">
                <a:solidFill>
                  <a:schemeClr val="bg1"/>
                </a:solidFill>
              </a:rPr>
              <a:t>Operating in over 20 states across India and with a growing global presence, Anudip collaborates with government institutions, corporate partners, and international NGOs to implement high-impact programs. These initiatives aim to bridge the digital divide, promote gender equality, and enhance the employability of underserved populations.</a:t>
            </a:r>
            <a:endParaRPr lang="en-IN" sz="24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bject 50"/>
          <p:cNvSpPr txBox="1"/>
          <p:nvPr/>
        </p:nvSpPr>
        <p:spPr>
          <a:xfrm>
            <a:off x="533400" y="1828800"/>
            <a:ext cx="13792200" cy="4814138"/>
          </a:xfrm>
          <a:prstGeom prst="rect">
            <a:avLst/>
          </a:prstGeom>
        </p:spPr>
        <p:txBody>
          <a:bodyPr vert="horz" wrap="square" lIns="0" tIns="12700" rIns="0" bIns="0" rtlCol="0">
            <a:spAutoFit/>
          </a:bodyPr>
          <a:lstStyle/>
          <a:p>
            <a:pPr marL="342900" indent="-342900">
              <a:buFont typeface="Wingdings" panose="05000000000000000000" pitchFamily="2" charset="2"/>
              <a:buChar char="Ø"/>
            </a:pPr>
            <a:r>
              <a:rPr lang="en-US" sz="2400" b="1" dirty="0">
                <a:solidFill>
                  <a:schemeClr val="bg1"/>
                </a:solidFill>
              </a:rPr>
              <a:t>Objective:</a:t>
            </a:r>
          </a:p>
          <a:p>
            <a:r>
              <a:rPr lang="en-US" sz="2400" dirty="0">
                <a:solidFill>
                  <a:schemeClr val="bg1"/>
                </a:solidFill>
              </a:rPr>
              <a:t>To automate and simplify the movie ticket booking process through a desktop-based application.</a:t>
            </a:r>
          </a:p>
          <a:p>
            <a:pPr marL="342900" indent="-342900">
              <a:buFont typeface="Wingdings" panose="05000000000000000000" pitchFamily="2" charset="2"/>
              <a:buChar char="Ø"/>
            </a:pPr>
            <a:endParaRPr lang="en-US" sz="2400" dirty="0">
              <a:solidFill>
                <a:schemeClr val="bg1"/>
              </a:solidFill>
            </a:endParaRPr>
          </a:p>
          <a:p>
            <a:pPr marL="342900" indent="-342900">
              <a:buFont typeface="Wingdings" panose="05000000000000000000" pitchFamily="2" charset="2"/>
              <a:buChar char="Ø"/>
            </a:pPr>
            <a:r>
              <a:rPr lang="en-US" sz="2400" b="1" dirty="0">
                <a:solidFill>
                  <a:schemeClr val="bg1"/>
                </a:solidFill>
              </a:rPr>
              <a:t>Key Features:</a:t>
            </a:r>
          </a:p>
          <a:p>
            <a:r>
              <a:rPr lang="en-US" sz="2400" dirty="0">
                <a:solidFill>
                  <a:schemeClr val="bg1"/>
                </a:solidFill>
              </a:rPr>
              <a:t>User registration and login</a:t>
            </a:r>
          </a:p>
          <a:p>
            <a:r>
              <a:rPr lang="en-US" sz="2400" dirty="0">
                <a:solidFill>
                  <a:schemeClr val="bg1"/>
                </a:solidFill>
              </a:rPr>
              <a:t>View available movies and showtimes</a:t>
            </a:r>
          </a:p>
          <a:p>
            <a:r>
              <a:rPr lang="en-US" sz="2400" dirty="0">
                <a:solidFill>
                  <a:schemeClr val="bg1"/>
                </a:solidFill>
              </a:rPr>
              <a:t>Select theatre, date, and seats</a:t>
            </a:r>
          </a:p>
          <a:p>
            <a:r>
              <a:rPr lang="en-US" sz="2400" dirty="0">
                <a:solidFill>
                  <a:schemeClr val="bg1"/>
                </a:solidFill>
              </a:rPr>
              <a:t>Instant ticket booking and confirmation</a:t>
            </a:r>
          </a:p>
          <a:p>
            <a:r>
              <a:rPr lang="en-US" sz="2400" dirty="0">
                <a:solidFill>
                  <a:schemeClr val="bg1"/>
                </a:solidFill>
              </a:rPr>
              <a:t>Admin panel for managing movies, shows, and bookings</a:t>
            </a:r>
          </a:p>
          <a:p>
            <a:endParaRPr lang="en-US" sz="2400" dirty="0">
              <a:solidFill>
                <a:schemeClr val="bg1"/>
              </a:solidFill>
            </a:endParaRPr>
          </a:p>
          <a:p>
            <a:pPr marL="342900" indent="-342900">
              <a:buFont typeface="Wingdings" panose="05000000000000000000" pitchFamily="2" charset="2"/>
              <a:buChar char="Ø"/>
            </a:pPr>
            <a:r>
              <a:rPr lang="en-US" sz="2400" b="1" dirty="0">
                <a:solidFill>
                  <a:schemeClr val="bg1"/>
                </a:solidFill>
              </a:rPr>
              <a:t>Why this Project?</a:t>
            </a:r>
          </a:p>
          <a:p>
            <a:r>
              <a:rPr lang="en-US" sz="2400" dirty="0">
                <a:solidFill>
                  <a:schemeClr val="bg1"/>
                </a:solidFill>
              </a:rPr>
              <a:t>Manual ticketing is time-consuming and prone to human error. This system provides a faster, more accurate, and user-friendly way to handle bookings.</a:t>
            </a:r>
          </a:p>
        </p:txBody>
      </p:sp>
      <p:sp>
        <p:nvSpPr>
          <p:cNvPr id="52" name="TextBox 51">
            <a:extLst>
              <a:ext uri="{FF2B5EF4-FFF2-40B4-BE49-F238E27FC236}">
                <a16:creationId xmlns:a16="http://schemas.microsoft.com/office/drawing/2014/main" id="{B215ABA0-9471-3747-E926-BBE05145D6C1}"/>
              </a:ext>
            </a:extLst>
          </p:cNvPr>
          <p:cNvSpPr txBox="1"/>
          <p:nvPr/>
        </p:nvSpPr>
        <p:spPr>
          <a:xfrm>
            <a:off x="3352800" y="381000"/>
            <a:ext cx="7315200" cy="707886"/>
          </a:xfrm>
          <a:prstGeom prst="rect">
            <a:avLst/>
          </a:prstGeom>
          <a:noFill/>
        </p:spPr>
        <p:txBody>
          <a:bodyPr wrap="square">
            <a:spAutoFit/>
          </a:bodyPr>
          <a:lstStyle/>
          <a:p>
            <a:pPr algn="ctr"/>
            <a:r>
              <a:rPr lang="en-IN" sz="4000" b="1" dirty="0">
                <a:solidFill>
                  <a:schemeClr val="bg1"/>
                </a:solidFill>
              </a:rPr>
              <a:t>Project Overview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txBox="1"/>
          <p:nvPr/>
        </p:nvSpPr>
        <p:spPr>
          <a:xfrm>
            <a:off x="381000" y="1243180"/>
            <a:ext cx="13792200" cy="6666569"/>
          </a:xfrm>
          <a:prstGeom prst="rect">
            <a:avLst/>
          </a:prstGeom>
        </p:spPr>
        <p:txBody>
          <a:bodyPr vert="horz" wrap="square" lIns="0" tIns="201295" rIns="0" bIns="0" rtlCol="0">
            <a:spAutoFit/>
          </a:bodyPr>
          <a:lstStyle/>
          <a:p>
            <a:pPr marL="457200" indent="-457200">
              <a:buFont typeface="Wingdings" panose="05000000000000000000" pitchFamily="2" charset="2"/>
              <a:buChar char="Ø"/>
            </a:pPr>
            <a:r>
              <a:rPr lang="en-US" sz="2800" b="1" dirty="0">
                <a:solidFill>
                  <a:schemeClr val="bg1"/>
                </a:solidFill>
              </a:rPr>
              <a:t>Customer Functionality:</a:t>
            </a:r>
          </a:p>
          <a:p>
            <a:pPr marL="342900" indent="-342900">
              <a:buFont typeface="Wingdings" panose="05000000000000000000" pitchFamily="2" charset="2"/>
              <a:buChar char="§"/>
            </a:pPr>
            <a:r>
              <a:rPr lang="en-US" sz="2400" dirty="0">
                <a:solidFill>
                  <a:schemeClr val="bg1"/>
                </a:solidFill>
              </a:rPr>
              <a:t>User Registration and Login</a:t>
            </a:r>
          </a:p>
          <a:p>
            <a:pPr marL="342900" indent="-342900">
              <a:buFont typeface="Wingdings" panose="05000000000000000000" pitchFamily="2" charset="2"/>
              <a:buChar char="§"/>
            </a:pPr>
            <a:r>
              <a:rPr lang="en-US" sz="2400" dirty="0">
                <a:solidFill>
                  <a:schemeClr val="bg1"/>
                </a:solidFill>
              </a:rPr>
              <a:t>Browse current and upcoming movies</a:t>
            </a:r>
          </a:p>
          <a:p>
            <a:pPr marL="342900" indent="-342900">
              <a:buFont typeface="Wingdings" panose="05000000000000000000" pitchFamily="2" charset="2"/>
              <a:buChar char="§"/>
            </a:pPr>
            <a:r>
              <a:rPr lang="en-US" sz="2400" dirty="0">
                <a:solidFill>
                  <a:schemeClr val="bg1"/>
                </a:solidFill>
              </a:rPr>
              <a:t>View theatre-wise show listings</a:t>
            </a:r>
          </a:p>
          <a:p>
            <a:pPr marL="342900" indent="-342900">
              <a:buFont typeface="Wingdings" panose="05000000000000000000" pitchFamily="2" charset="2"/>
              <a:buChar char="§"/>
            </a:pPr>
            <a:r>
              <a:rPr lang="en-US" sz="2400" dirty="0">
                <a:solidFill>
                  <a:schemeClr val="bg1"/>
                </a:solidFill>
              </a:rPr>
              <a:t>Book tickets with seat selection</a:t>
            </a:r>
          </a:p>
          <a:p>
            <a:pPr marL="342900" indent="-342900">
              <a:buFont typeface="Wingdings" panose="05000000000000000000" pitchFamily="2" charset="2"/>
              <a:buChar char="§"/>
            </a:pPr>
            <a:r>
              <a:rPr lang="en-US" sz="2400" dirty="0">
                <a:solidFill>
                  <a:schemeClr val="bg1"/>
                </a:solidFill>
              </a:rPr>
              <a:t>View booking confirmation</a:t>
            </a:r>
          </a:p>
          <a:p>
            <a:endParaRPr lang="en-US" sz="2400" dirty="0">
              <a:solidFill>
                <a:schemeClr val="bg1"/>
              </a:solidFill>
            </a:endParaRPr>
          </a:p>
          <a:p>
            <a:pPr marL="457200" indent="-457200">
              <a:buFont typeface="Wingdings" panose="05000000000000000000" pitchFamily="2" charset="2"/>
              <a:buChar char="Ø"/>
            </a:pPr>
            <a:r>
              <a:rPr lang="en-US" sz="2800" b="1" dirty="0">
                <a:solidFill>
                  <a:schemeClr val="bg1"/>
                </a:solidFill>
              </a:rPr>
              <a:t>Admin Functionality:</a:t>
            </a:r>
          </a:p>
          <a:p>
            <a:pPr marL="342900" indent="-342900">
              <a:buFont typeface="Wingdings" panose="05000000000000000000" pitchFamily="2" charset="2"/>
              <a:buChar char="§"/>
            </a:pPr>
            <a:r>
              <a:rPr lang="en-US" sz="2400" dirty="0">
                <a:solidFill>
                  <a:schemeClr val="bg1"/>
                </a:solidFill>
              </a:rPr>
              <a:t>Admin login</a:t>
            </a:r>
          </a:p>
          <a:p>
            <a:pPr marL="342900" indent="-342900">
              <a:buFont typeface="Wingdings" panose="05000000000000000000" pitchFamily="2" charset="2"/>
              <a:buChar char="§"/>
            </a:pPr>
            <a:r>
              <a:rPr lang="en-US" sz="2400" dirty="0">
                <a:solidFill>
                  <a:schemeClr val="bg1"/>
                </a:solidFill>
              </a:rPr>
              <a:t>Add, update, or delete movie listings</a:t>
            </a:r>
          </a:p>
          <a:p>
            <a:pPr marL="342900" indent="-342900">
              <a:buFont typeface="Wingdings" panose="05000000000000000000" pitchFamily="2" charset="2"/>
              <a:buChar char="§"/>
            </a:pPr>
            <a:r>
              <a:rPr lang="en-US" sz="2400" dirty="0">
                <a:solidFill>
                  <a:schemeClr val="bg1"/>
                </a:solidFill>
              </a:rPr>
              <a:t>Schedule shows in different theatres</a:t>
            </a:r>
          </a:p>
          <a:p>
            <a:pPr marL="342900" indent="-342900">
              <a:buFont typeface="Wingdings" panose="05000000000000000000" pitchFamily="2" charset="2"/>
              <a:buChar char="§"/>
            </a:pPr>
            <a:r>
              <a:rPr lang="en-US" sz="2400" dirty="0">
                <a:solidFill>
                  <a:schemeClr val="bg1"/>
                </a:solidFill>
              </a:rPr>
              <a:t>Monitor bookings and generate reports</a:t>
            </a:r>
          </a:p>
          <a:p>
            <a:endParaRPr lang="en-US" sz="2400" dirty="0">
              <a:solidFill>
                <a:schemeClr val="bg1"/>
              </a:solidFill>
            </a:endParaRPr>
          </a:p>
          <a:p>
            <a:pPr marL="457200" indent="-457200">
              <a:buFont typeface="Wingdings" panose="05000000000000000000" pitchFamily="2" charset="2"/>
              <a:buChar char="Ø"/>
            </a:pPr>
            <a:r>
              <a:rPr lang="en-US" sz="2800" b="1" dirty="0">
                <a:solidFill>
                  <a:schemeClr val="bg1"/>
                </a:solidFill>
              </a:rPr>
              <a:t>Scope Benefits:</a:t>
            </a:r>
          </a:p>
          <a:p>
            <a:pPr marL="342900" indent="-342900">
              <a:buFont typeface="Wingdings" panose="05000000000000000000" pitchFamily="2" charset="2"/>
              <a:buChar char="§"/>
            </a:pPr>
            <a:r>
              <a:rPr lang="en-US" sz="2400" dirty="0">
                <a:solidFill>
                  <a:schemeClr val="bg1"/>
                </a:solidFill>
              </a:rPr>
              <a:t>Eliminates manual booking and human errors</a:t>
            </a:r>
          </a:p>
          <a:p>
            <a:pPr marL="342900" indent="-342900">
              <a:buFont typeface="Wingdings" panose="05000000000000000000" pitchFamily="2" charset="2"/>
              <a:buChar char="§"/>
            </a:pPr>
            <a:r>
              <a:rPr lang="en-US" sz="2400" dirty="0">
                <a:solidFill>
                  <a:schemeClr val="bg1"/>
                </a:solidFill>
              </a:rPr>
              <a:t>Enhances convenience and speed for users</a:t>
            </a:r>
          </a:p>
          <a:p>
            <a:pPr marL="342900" indent="-342900">
              <a:buFont typeface="Wingdings" panose="05000000000000000000" pitchFamily="2" charset="2"/>
              <a:buChar char="§"/>
            </a:pPr>
            <a:r>
              <a:rPr lang="en-US" sz="2400" dirty="0">
                <a:solidFill>
                  <a:schemeClr val="bg1"/>
                </a:solidFill>
              </a:rPr>
              <a:t>Provides a centralized system for theatre management</a:t>
            </a:r>
          </a:p>
        </p:txBody>
      </p:sp>
      <p:sp>
        <p:nvSpPr>
          <p:cNvPr id="42" name="TextBox 41">
            <a:extLst>
              <a:ext uri="{FF2B5EF4-FFF2-40B4-BE49-F238E27FC236}">
                <a16:creationId xmlns:a16="http://schemas.microsoft.com/office/drawing/2014/main" id="{944AAE63-7D54-2174-F5A2-5F3CCBBD6D06}"/>
              </a:ext>
            </a:extLst>
          </p:cNvPr>
          <p:cNvSpPr txBox="1"/>
          <p:nvPr/>
        </p:nvSpPr>
        <p:spPr>
          <a:xfrm>
            <a:off x="4419600" y="152400"/>
            <a:ext cx="7315200" cy="707886"/>
          </a:xfrm>
          <a:prstGeom prst="rect">
            <a:avLst/>
          </a:prstGeom>
          <a:noFill/>
        </p:spPr>
        <p:txBody>
          <a:bodyPr wrap="square">
            <a:spAutoFit/>
          </a:bodyPr>
          <a:lstStyle/>
          <a:p>
            <a:r>
              <a:rPr lang="en-IN" sz="4000" b="1" dirty="0">
                <a:solidFill>
                  <a:schemeClr val="bg1"/>
                </a:solidFill>
              </a:rPr>
              <a:t>Scope of the 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0" y="171653"/>
            <a:ext cx="11271516" cy="639919"/>
          </a:xfrm>
          <a:prstGeom prst="rect">
            <a:avLst/>
          </a:prstGeom>
        </p:spPr>
        <p:txBody>
          <a:bodyPr vert="horz" wrap="square" lIns="0" tIns="16510" rIns="0" bIns="0" rtlCol="0">
            <a:spAutoFit/>
          </a:bodyPr>
          <a:lstStyle/>
          <a:p>
            <a:pPr marL="12700">
              <a:lnSpc>
                <a:spcPct val="100000"/>
              </a:lnSpc>
              <a:spcBef>
                <a:spcPts val="130"/>
              </a:spcBef>
              <a:tabLst>
                <a:tab pos="3721735" algn="l"/>
                <a:tab pos="4664710" algn="l"/>
              </a:tabLst>
            </a:pPr>
            <a:r>
              <a:rPr lang="en-IN" dirty="0"/>
              <a:t>Technologies / Programming Languages Used</a:t>
            </a:r>
            <a:endParaRPr spc="600" dirty="0"/>
          </a:p>
        </p:txBody>
      </p:sp>
      <p:sp>
        <p:nvSpPr>
          <p:cNvPr id="78" name="object 78"/>
          <p:cNvSpPr txBox="1"/>
          <p:nvPr/>
        </p:nvSpPr>
        <p:spPr>
          <a:xfrm>
            <a:off x="533400" y="1752600"/>
            <a:ext cx="13495020" cy="5614357"/>
          </a:xfrm>
          <a:prstGeom prst="rect">
            <a:avLst/>
          </a:prstGeom>
        </p:spPr>
        <p:txBody>
          <a:bodyPr vert="horz" wrap="square" lIns="0" tIns="12700" rIns="0" bIns="0" rtlCol="0">
            <a:spAutoFit/>
          </a:bodyPr>
          <a:lstStyle/>
          <a:p>
            <a:pPr marL="342900" indent="-342900">
              <a:buFont typeface="Wingdings" panose="05000000000000000000" pitchFamily="2" charset="2"/>
              <a:buChar char="Ø"/>
            </a:pPr>
            <a:r>
              <a:rPr lang="en-IN" sz="2400" b="1" dirty="0">
                <a:solidFill>
                  <a:schemeClr val="bg1"/>
                </a:solidFill>
              </a:rPr>
              <a:t>Frontend Technologies:</a:t>
            </a:r>
          </a:p>
          <a:p>
            <a:pPr marL="342900" indent="-342900">
              <a:buFont typeface="Wingdings" panose="05000000000000000000" pitchFamily="2" charset="2"/>
              <a:buChar char="§"/>
            </a:pPr>
            <a:r>
              <a:rPr lang="en-IN" sz="2400" b="1" dirty="0">
                <a:solidFill>
                  <a:schemeClr val="bg1"/>
                </a:solidFill>
              </a:rPr>
              <a:t>Python</a:t>
            </a:r>
            <a:r>
              <a:rPr lang="en-IN" sz="2400" dirty="0">
                <a:solidFill>
                  <a:schemeClr val="bg1"/>
                </a:solidFill>
              </a:rPr>
              <a:t> with </a:t>
            </a:r>
            <a:r>
              <a:rPr lang="en-IN" sz="2400" b="1" dirty="0" err="1">
                <a:solidFill>
                  <a:schemeClr val="bg1"/>
                </a:solidFill>
              </a:rPr>
              <a:t>Tkinter</a:t>
            </a:r>
            <a:r>
              <a:rPr lang="en-IN" sz="2400" dirty="0">
                <a:solidFill>
                  <a:schemeClr val="bg1"/>
                </a:solidFill>
              </a:rPr>
              <a:t> for GUI design</a:t>
            </a:r>
          </a:p>
          <a:p>
            <a:pPr marL="342900" indent="-342900">
              <a:buFont typeface="Wingdings" panose="05000000000000000000" pitchFamily="2" charset="2"/>
              <a:buChar char="§"/>
            </a:pPr>
            <a:r>
              <a:rPr lang="en-IN" sz="2400" dirty="0">
                <a:solidFill>
                  <a:schemeClr val="bg1"/>
                </a:solidFill>
              </a:rPr>
              <a:t>Custom dialog boxes for input/output</a:t>
            </a:r>
          </a:p>
          <a:p>
            <a:pPr marL="342900" indent="-342900">
              <a:buFont typeface="Wingdings" panose="05000000000000000000" pitchFamily="2" charset="2"/>
              <a:buChar char="§"/>
            </a:pPr>
            <a:r>
              <a:rPr lang="en-IN" sz="2400" dirty="0">
                <a:solidFill>
                  <a:schemeClr val="bg1"/>
                </a:solidFill>
              </a:rPr>
              <a:t>Event-driven programming model</a:t>
            </a:r>
          </a:p>
          <a:p>
            <a:endParaRPr lang="en-IN" sz="2400" dirty="0">
              <a:solidFill>
                <a:schemeClr val="bg1"/>
              </a:solidFill>
            </a:endParaRPr>
          </a:p>
          <a:p>
            <a:pPr marL="342900" indent="-342900">
              <a:buFont typeface="Wingdings" panose="05000000000000000000" pitchFamily="2" charset="2"/>
              <a:buChar char="Ø"/>
            </a:pPr>
            <a:r>
              <a:rPr lang="en-IN" sz="2400" b="1" dirty="0">
                <a:solidFill>
                  <a:schemeClr val="bg1"/>
                </a:solidFill>
              </a:rPr>
              <a:t>Backend Technologies:</a:t>
            </a:r>
          </a:p>
          <a:p>
            <a:pPr marL="342900" indent="-342900">
              <a:buFont typeface="Wingdings" panose="05000000000000000000" pitchFamily="2" charset="2"/>
              <a:buChar char="§"/>
            </a:pPr>
            <a:r>
              <a:rPr lang="en-IN" sz="2400" b="1" dirty="0">
                <a:solidFill>
                  <a:schemeClr val="bg1"/>
                </a:solidFill>
              </a:rPr>
              <a:t>MySQL</a:t>
            </a:r>
            <a:r>
              <a:rPr lang="en-IN" sz="2400" dirty="0">
                <a:solidFill>
                  <a:schemeClr val="bg1"/>
                </a:solidFill>
              </a:rPr>
              <a:t> for storing user, movie, show, and booking data</a:t>
            </a:r>
          </a:p>
          <a:p>
            <a:pPr marL="342900" indent="-342900">
              <a:buFont typeface="Wingdings" panose="05000000000000000000" pitchFamily="2" charset="2"/>
              <a:buChar char="§"/>
            </a:pPr>
            <a:r>
              <a:rPr lang="en-IN" sz="2400" b="1" dirty="0">
                <a:solidFill>
                  <a:schemeClr val="bg1"/>
                </a:solidFill>
              </a:rPr>
              <a:t>MySQL Connector for Python</a:t>
            </a:r>
            <a:r>
              <a:rPr lang="en-IN" sz="2400" dirty="0">
                <a:solidFill>
                  <a:schemeClr val="bg1"/>
                </a:solidFill>
              </a:rPr>
              <a:t> to handle database operations</a:t>
            </a:r>
          </a:p>
          <a:p>
            <a:endParaRPr lang="en-IN" sz="2400" dirty="0">
              <a:solidFill>
                <a:schemeClr val="bg1"/>
              </a:solidFill>
            </a:endParaRPr>
          </a:p>
          <a:p>
            <a:pPr marL="342900" indent="-342900">
              <a:buFont typeface="Wingdings" panose="05000000000000000000" pitchFamily="2" charset="2"/>
              <a:buChar char="Ø"/>
            </a:pPr>
            <a:r>
              <a:rPr lang="en-IN" sz="2400" b="1" dirty="0">
                <a:solidFill>
                  <a:schemeClr val="bg1"/>
                </a:solidFill>
              </a:rPr>
              <a:t>Additional Tools &amp; Libraries:</a:t>
            </a:r>
          </a:p>
          <a:p>
            <a:pPr marL="342900" indent="-342900">
              <a:buFont typeface="Wingdings" panose="05000000000000000000" pitchFamily="2" charset="2"/>
              <a:buChar char="§"/>
            </a:pPr>
            <a:r>
              <a:rPr lang="en-IN" sz="2400" b="1" dirty="0">
                <a:solidFill>
                  <a:schemeClr val="bg1"/>
                </a:solidFill>
              </a:rPr>
              <a:t>VS Code / PyCharm</a:t>
            </a:r>
            <a:r>
              <a:rPr lang="en-IN" sz="2400" dirty="0">
                <a:solidFill>
                  <a:schemeClr val="bg1"/>
                </a:solidFill>
              </a:rPr>
              <a:t> for development</a:t>
            </a:r>
          </a:p>
          <a:p>
            <a:pPr marL="342900" indent="-342900">
              <a:buFont typeface="Wingdings" panose="05000000000000000000" pitchFamily="2" charset="2"/>
              <a:buChar char="§"/>
            </a:pPr>
            <a:r>
              <a:rPr lang="en-IN" sz="2400" b="1" dirty="0">
                <a:solidFill>
                  <a:schemeClr val="bg1"/>
                </a:solidFill>
              </a:rPr>
              <a:t>MySQL Workbench</a:t>
            </a:r>
            <a:r>
              <a:rPr lang="en-IN" sz="2400" dirty="0">
                <a:solidFill>
                  <a:schemeClr val="bg1"/>
                </a:solidFill>
              </a:rPr>
              <a:t> for database design</a:t>
            </a:r>
          </a:p>
          <a:p>
            <a:pPr marL="342900" indent="-342900">
              <a:buFont typeface="Wingdings" panose="05000000000000000000" pitchFamily="2" charset="2"/>
              <a:buChar char="§"/>
            </a:pPr>
            <a:r>
              <a:rPr lang="en-IN" sz="2400" b="1" dirty="0">
                <a:solidFill>
                  <a:schemeClr val="bg1"/>
                </a:solidFill>
              </a:rPr>
              <a:t>datetime</a:t>
            </a:r>
            <a:r>
              <a:rPr lang="en-IN" sz="2400" dirty="0">
                <a:solidFill>
                  <a:schemeClr val="bg1"/>
                </a:solidFill>
              </a:rPr>
              <a:t> module for scheduling and booking timing</a:t>
            </a:r>
          </a:p>
          <a:p>
            <a:pPr marL="342900" indent="-342900">
              <a:buFont typeface="Wingdings" panose="05000000000000000000" pitchFamily="2" charset="2"/>
              <a:buChar char="§"/>
            </a:pPr>
            <a:r>
              <a:rPr lang="en-IN" sz="2400" b="1" dirty="0" err="1">
                <a:solidFill>
                  <a:schemeClr val="bg1"/>
                </a:solidFill>
              </a:rPr>
              <a:t>tkinter.messagebox</a:t>
            </a:r>
            <a:r>
              <a:rPr lang="en-IN" sz="2400" dirty="0">
                <a:solidFill>
                  <a:schemeClr val="bg1"/>
                </a:solidFill>
              </a:rPr>
              <a:t> for popups and user interaction</a:t>
            </a:r>
          </a:p>
          <a:p>
            <a:pPr marL="286385" marR="290195" indent="-274320">
              <a:lnSpc>
                <a:spcPct val="100000"/>
              </a:lnSpc>
              <a:spcBef>
                <a:spcPts val="1205"/>
              </a:spcBef>
              <a:buFont typeface="Arial MT"/>
              <a:buChar char="•"/>
              <a:tabLst>
                <a:tab pos="286385" algn="l"/>
              </a:tabLst>
            </a:pPr>
            <a:r>
              <a:rPr spc="60" dirty="0">
                <a:solidFill>
                  <a:schemeClr val="bg1"/>
                </a:solidFill>
                <a:latin typeface="Cambria"/>
                <a:cs typeface="Cambria"/>
              </a:rPr>
              <a:t>2</a:t>
            </a:r>
            <a:endParaRPr dirty="0">
              <a:solidFill>
                <a:schemeClr val="bg1"/>
              </a:solidFill>
              <a:latin typeface="Cambria"/>
              <a:cs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26054" y="228600"/>
            <a:ext cx="4695742" cy="647700"/>
          </a:xfrm>
          <a:prstGeom prst="rect">
            <a:avLst/>
          </a:prstGeom>
        </p:spPr>
        <p:txBody>
          <a:bodyPr vert="horz" wrap="square" lIns="0" tIns="16510" rIns="0" bIns="0" rtlCol="0">
            <a:spAutoFit/>
          </a:bodyPr>
          <a:lstStyle/>
          <a:p>
            <a:pPr marL="12700" algn="just">
              <a:lnSpc>
                <a:spcPct val="100000"/>
              </a:lnSpc>
              <a:spcBef>
                <a:spcPts val="130"/>
              </a:spcBef>
              <a:tabLst>
                <a:tab pos="2054860" algn="l"/>
                <a:tab pos="2646045" algn="l"/>
              </a:tabLst>
            </a:pPr>
            <a:r>
              <a:rPr lang="en-IN" dirty="0"/>
              <a:t>System Diagrams</a:t>
            </a:r>
            <a:endParaRPr spc="375" dirty="0"/>
          </a:p>
        </p:txBody>
      </p:sp>
      <p:sp>
        <p:nvSpPr>
          <p:cNvPr id="27" name="object 27"/>
          <p:cNvSpPr txBox="1"/>
          <p:nvPr/>
        </p:nvSpPr>
        <p:spPr>
          <a:xfrm>
            <a:off x="1240028" y="1304670"/>
            <a:ext cx="11797030" cy="2049920"/>
          </a:xfrm>
          <a:prstGeom prst="rect">
            <a:avLst/>
          </a:prstGeom>
        </p:spPr>
        <p:txBody>
          <a:bodyPr vert="horz" wrap="square" lIns="0" tIns="201295" rIns="0" bIns="0" rtlCol="0">
            <a:spAutoFit/>
          </a:bodyPr>
          <a:lstStyle/>
          <a:p>
            <a:pPr marL="342900" indent="-342900">
              <a:buFont typeface="Wingdings" panose="05000000000000000000" pitchFamily="2" charset="2"/>
              <a:buChar char="Ø"/>
            </a:pPr>
            <a:r>
              <a:rPr lang="en-US" sz="2400" b="1" dirty="0">
                <a:solidFill>
                  <a:schemeClr val="bg1"/>
                </a:solidFill>
              </a:rPr>
              <a:t>1. Entity-Relationship (ER) Diagram:</a:t>
            </a:r>
          </a:p>
          <a:p>
            <a:r>
              <a:rPr lang="en-US" sz="2400" dirty="0">
                <a:solidFill>
                  <a:schemeClr val="bg1"/>
                </a:solidFill>
              </a:rPr>
              <a:t>Illustrates the relationships among key database entities:</a:t>
            </a:r>
          </a:p>
          <a:p>
            <a:r>
              <a:rPr lang="en-US" sz="2400" b="1" dirty="0">
                <a:solidFill>
                  <a:schemeClr val="bg1"/>
                </a:solidFill>
              </a:rPr>
              <a:t>User</a:t>
            </a:r>
            <a:r>
              <a:rPr lang="en-US" sz="2400" dirty="0">
                <a:solidFill>
                  <a:schemeClr val="bg1"/>
                </a:solidFill>
              </a:rPr>
              <a:t> ↔ </a:t>
            </a:r>
            <a:r>
              <a:rPr lang="en-US" sz="2400" b="1" dirty="0">
                <a:solidFill>
                  <a:schemeClr val="bg1"/>
                </a:solidFill>
              </a:rPr>
              <a:t>Booking</a:t>
            </a:r>
            <a:r>
              <a:rPr lang="en-US" sz="2400" dirty="0">
                <a:solidFill>
                  <a:schemeClr val="bg1"/>
                </a:solidFill>
              </a:rPr>
              <a:t> ↔ </a:t>
            </a:r>
            <a:r>
              <a:rPr lang="en-US" sz="2400" b="1" dirty="0">
                <a:solidFill>
                  <a:schemeClr val="bg1"/>
                </a:solidFill>
              </a:rPr>
              <a:t>Show</a:t>
            </a:r>
            <a:r>
              <a:rPr lang="en-US" sz="2400" dirty="0">
                <a:solidFill>
                  <a:schemeClr val="bg1"/>
                </a:solidFill>
              </a:rPr>
              <a:t> ↔ </a:t>
            </a:r>
            <a:r>
              <a:rPr lang="en-US" sz="2400" b="1" dirty="0">
                <a:solidFill>
                  <a:schemeClr val="bg1"/>
                </a:solidFill>
              </a:rPr>
              <a:t>Movie</a:t>
            </a:r>
            <a:r>
              <a:rPr lang="en-US" sz="2400" dirty="0">
                <a:solidFill>
                  <a:schemeClr val="bg1"/>
                </a:solidFill>
              </a:rPr>
              <a:t> ↔ </a:t>
            </a:r>
            <a:r>
              <a:rPr lang="en-US" sz="2400" b="1" dirty="0">
                <a:solidFill>
                  <a:schemeClr val="bg1"/>
                </a:solidFill>
              </a:rPr>
              <a:t>Theatre</a:t>
            </a:r>
            <a:endParaRPr lang="en-US" sz="2400" dirty="0">
              <a:solidFill>
                <a:schemeClr val="bg1"/>
              </a:solidFill>
            </a:endParaRPr>
          </a:p>
          <a:p>
            <a:r>
              <a:rPr lang="en-US" sz="2400" dirty="0">
                <a:solidFill>
                  <a:schemeClr val="bg1"/>
                </a:solidFill>
              </a:rPr>
              <a:t>Captures one-to-many relationships (e.g., one movie can have many shows)</a:t>
            </a:r>
          </a:p>
          <a:p>
            <a:endParaRPr lang="en-US" sz="2400" dirty="0">
              <a:solidFill>
                <a:schemeClr val="bg1"/>
              </a:solidFill>
            </a:endParaRPr>
          </a:p>
        </p:txBody>
      </p:sp>
      <p:pic>
        <p:nvPicPr>
          <p:cNvPr id="31" name="Picture 30">
            <a:extLst>
              <a:ext uri="{FF2B5EF4-FFF2-40B4-BE49-F238E27FC236}">
                <a16:creationId xmlns:a16="http://schemas.microsoft.com/office/drawing/2014/main" id="{44005F0F-A528-CFF8-988A-EB75081AE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028" y="3528599"/>
            <a:ext cx="12552172" cy="44624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CB1F617B-C664-4965-22FC-4222AEDF1260}"/>
              </a:ext>
            </a:extLst>
          </p:cNvPr>
          <p:cNvSpPr txBox="1"/>
          <p:nvPr/>
        </p:nvSpPr>
        <p:spPr>
          <a:xfrm>
            <a:off x="838200" y="457200"/>
            <a:ext cx="12192000" cy="3046988"/>
          </a:xfrm>
          <a:prstGeom prst="rect">
            <a:avLst/>
          </a:prstGeom>
          <a:noFill/>
        </p:spPr>
        <p:txBody>
          <a:bodyPr wrap="square">
            <a:spAutoFit/>
          </a:bodyPr>
          <a:lstStyle/>
          <a:p>
            <a:pPr marL="342900" indent="-342900">
              <a:buFont typeface="Wingdings" panose="05000000000000000000" pitchFamily="2" charset="2"/>
              <a:buChar char="Ø"/>
            </a:pPr>
            <a:r>
              <a:rPr lang="en-US" sz="2400" b="1" dirty="0">
                <a:solidFill>
                  <a:schemeClr val="bg1"/>
                </a:solidFill>
              </a:rPr>
              <a:t>Class Diagram:</a:t>
            </a:r>
          </a:p>
          <a:p>
            <a:pPr>
              <a:buNone/>
            </a:pPr>
            <a:r>
              <a:rPr lang="en-US" sz="2400" dirty="0">
                <a:solidFill>
                  <a:schemeClr val="bg1"/>
                </a:solidFill>
              </a:rPr>
              <a:t>Defines core objects and their interactions:</a:t>
            </a:r>
          </a:p>
          <a:p>
            <a:pPr>
              <a:buFont typeface="Arial" panose="020B0604020202020204" pitchFamily="34" charset="0"/>
              <a:buChar char="•"/>
            </a:pPr>
            <a:r>
              <a:rPr lang="en-US" sz="2400" b="1" dirty="0">
                <a:solidFill>
                  <a:schemeClr val="bg1"/>
                </a:solidFill>
              </a:rPr>
              <a:t>Classes:</a:t>
            </a:r>
            <a:r>
              <a:rPr lang="en-US" sz="2400" dirty="0">
                <a:solidFill>
                  <a:schemeClr val="bg1"/>
                </a:solidFill>
              </a:rPr>
              <a:t> User, Admin, Movie, Show, Booking, Theatre</a:t>
            </a:r>
          </a:p>
          <a:p>
            <a:pPr>
              <a:buFont typeface="Arial" panose="020B0604020202020204" pitchFamily="34" charset="0"/>
              <a:buChar char="•"/>
            </a:pPr>
            <a:r>
              <a:rPr lang="en-US" sz="2400" b="1" dirty="0">
                <a:solidFill>
                  <a:schemeClr val="bg1"/>
                </a:solidFill>
              </a:rPr>
              <a:t>Attributes &amp; Methods:</a:t>
            </a:r>
            <a:r>
              <a:rPr lang="en-US" sz="2400" dirty="0">
                <a:solidFill>
                  <a:schemeClr val="bg1"/>
                </a:solidFill>
              </a:rPr>
              <a:t> Shows attributes (e.g., </a:t>
            </a:r>
            <a:r>
              <a:rPr lang="en-US" sz="2400" dirty="0" err="1">
                <a:solidFill>
                  <a:schemeClr val="bg1"/>
                </a:solidFill>
              </a:rPr>
              <a:t>movie_name</a:t>
            </a:r>
            <a:r>
              <a:rPr lang="en-US" sz="2400" dirty="0">
                <a:solidFill>
                  <a:schemeClr val="bg1"/>
                </a:solidFill>
              </a:rPr>
              <a:t>, </a:t>
            </a:r>
            <a:r>
              <a:rPr lang="en-US" sz="2400" dirty="0" err="1">
                <a:solidFill>
                  <a:schemeClr val="bg1"/>
                </a:solidFill>
              </a:rPr>
              <a:t>show_time</a:t>
            </a:r>
            <a:r>
              <a:rPr lang="en-US" sz="2400" dirty="0">
                <a:solidFill>
                  <a:schemeClr val="bg1"/>
                </a:solidFill>
              </a:rPr>
              <a:t>) and key functions (e.g., </a:t>
            </a:r>
            <a:r>
              <a:rPr lang="en-US" sz="2400" dirty="0" err="1">
                <a:solidFill>
                  <a:schemeClr val="bg1"/>
                </a:solidFill>
              </a:rPr>
              <a:t>book_ticket</a:t>
            </a:r>
            <a:r>
              <a:rPr lang="en-US" sz="2400" dirty="0">
                <a:solidFill>
                  <a:schemeClr val="bg1"/>
                </a:solidFill>
              </a:rPr>
              <a:t>(), login())</a:t>
            </a:r>
          </a:p>
          <a:p>
            <a:endParaRPr lang="en-US" sz="2400" dirty="0">
              <a:solidFill>
                <a:schemeClr val="bg1"/>
              </a:solidFill>
            </a:endParaRPr>
          </a:p>
          <a:p>
            <a:pPr marL="342900" indent="-342900">
              <a:buFont typeface="Wingdings" panose="05000000000000000000" pitchFamily="2" charset="2"/>
              <a:buChar char="Ø"/>
            </a:pPr>
            <a:r>
              <a:rPr lang="en-US" sz="2400" b="1" dirty="0">
                <a:solidFill>
                  <a:schemeClr val="bg1"/>
                </a:solidFill>
              </a:rPr>
              <a:t>Diagram Tools (Optional):</a:t>
            </a:r>
          </a:p>
          <a:p>
            <a:pPr>
              <a:buFont typeface="Arial" panose="020B0604020202020204" pitchFamily="34" charset="0"/>
              <a:buChar char="•"/>
            </a:pPr>
            <a:r>
              <a:rPr lang="en-US" sz="2400" dirty="0">
                <a:solidFill>
                  <a:schemeClr val="bg1"/>
                </a:solidFill>
              </a:rPr>
              <a:t>Drawn using </a:t>
            </a:r>
            <a:r>
              <a:rPr lang="en-US" sz="2400" b="1" dirty="0">
                <a:solidFill>
                  <a:schemeClr val="bg1"/>
                </a:solidFill>
              </a:rPr>
              <a:t>Draw.io</a:t>
            </a:r>
            <a:r>
              <a:rPr lang="en-US" sz="2400" dirty="0">
                <a:solidFill>
                  <a:schemeClr val="bg1"/>
                </a:solidFill>
              </a:rPr>
              <a:t>, </a:t>
            </a:r>
            <a:r>
              <a:rPr lang="en-US" sz="2400" b="1" dirty="0" err="1">
                <a:solidFill>
                  <a:schemeClr val="bg1"/>
                </a:solidFill>
              </a:rPr>
              <a:t>Lucidchart</a:t>
            </a:r>
            <a:r>
              <a:rPr lang="en-US" sz="2400" dirty="0">
                <a:solidFill>
                  <a:schemeClr val="bg1"/>
                </a:solidFill>
              </a:rPr>
              <a:t>, or manually</a:t>
            </a:r>
          </a:p>
        </p:txBody>
      </p:sp>
      <p:pic>
        <p:nvPicPr>
          <p:cNvPr id="44" name="Picture 43">
            <a:extLst>
              <a:ext uri="{FF2B5EF4-FFF2-40B4-BE49-F238E27FC236}">
                <a16:creationId xmlns:a16="http://schemas.microsoft.com/office/drawing/2014/main" id="{68ED1647-43EA-3283-7922-4EE05DA1C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657600"/>
            <a:ext cx="12954000" cy="43195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822825" y="406638"/>
            <a:ext cx="4851400" cy="647700"/>
          </a:xfrm>
          <a:prstGeom prst="rect">
            <a:avLst/>
          </a:prstGeom>
        </p:spPr>
        <p:txBody>
          <a:bodyPr vert="horz" wrap="square" lIns="0" tIns="16510" rIns="0" bIns="0" rtlCol="0">
            <a:spAutoFit/>
          </a:bodyPr>
          <a:lstStyle/>
          <a:p>
            <a:pPr marL="12700">
              <a:lnSpc>
                <a:spcPct val="100000"/>
              </a:lnSpc>
              <a:spcBef>
                <a:spcPts val="130"/>
              </a:spcBef>
              <a:tabLst>
                <a:tab pos="2787015" algn="l"/>
                <a:tab pos="3729990" algn="l"/>
              </a:tabLst>
            </a:pPr>
            <a:r>
              <a:rPr lang="en-IN" dirty="0"/>
              <a:t>Use Case Diagram</a:t>
            </a:r>
            <a:endParaRPr b="0" spc="600" dirty="0"/>
          </a:p>
        </p:txBody>
      </p:sp>
      <p:sp>
        <p:nvSpPr>
          <p:cNvPr id="25" name="object 25"/>
          <p:cNvSpPr txBox="1"/>
          <p:nvPr/>
        </p:nvSpPr>
        <p:spPr>
          <a:xfrm>
            <a:off x="914400" y="1295400"/>
            <a:ext cx="13030200" cy="6112571"/>
          </a:xfrm>
          <a:prstGeom prst="rect">
            <a:avLst/>
          </a:prstGeom>
        </p:spPr>
        <p:txBody>
          <a:bodyPr vert="horz" wrap="square" lIns="0" tIns="201295" rIns="0" bIns="0" rtlCol="0">
            <a:spAutoFit/>
          </a:bodyPr>
          <a:lstStyle/>
          <a:p>
            <a:pPr marL="342900" indent="-342900">
              <a:buFont typeface="Wingdings" panose="05000000000000000000" pitchFamily="2" charset="2"/>
              <a:buChar char="Ø"/>
            </a:pPr>
            <a:r>
              <a:rPr lang="en-US" sz="2400" b="1" dirty="0">
                <a:solidFill>
                  <a:schemeClr val="bg1"/>
                </a:solidFill>
              </a:rPr>
              <a:t>Actors:</a:t>
            </a:r>
          </a:p>
          <a:p>
            <a:pPr marL="342900" indent="-342900">
              <a:buFont typeface="Wingdings" panose="05000000000000000000" pitchFamily="2" charset="2"/>
              <a:buChar char="§"/>
            </a:pPr>
            <a:r>
              <a:rPr lang="en-US" sz="2400" b="1" dirty="0">
                <a:solidFill>
                  <a:schemeClr val="bg1"/>
                </a:solidFill>
              </a:rPr>
              <a:t>User</a:t>
            </a:r>
            <a:endParaRPr lang="en-US" sz="2400" dirty="0">
              <a:solidFill>
                <a:schemeClr val="bg1"/>
              </a:solidFill>
            </a:endParaRPr>
          </a:p>
          <a:p>
            <a:pPr marL="342900" indent="-342900">
              <a:buFont typeface="Wingdings" panose="05000000000000000000" pitchFamily="2" charset="2"/>
              <a:buChar char="§"/>
            </a:pPr>
            <a:r>
              <a:rPr lang="en-US" sz="2400" b="1" dirty="0">
                <a:solidFill>
                  <a:schemeClr val="bg1"/>
                </a:solidFill>
              </a:rPr>
              <a:t>Admin</a:t>
            </a:r>
          </a:p>
          <a:p>
            <a:endParaRPr lang="en-US" sz="2400" dirty="0">
              <a:solidFill>
                <a:schemeClr val="bg1"/>
              </a:solidFill>
            </a:endParaRPr>
          </a:p>
          <a:p>
            <a:pPr marL="342900" indent="-342900">
              <a:buFont typeface="Wingdings" panose="05000000000000000000" pitchFamily="2" charset="2"/>
              <a:buChar char="Ø"/>
            </a:pPr>
            <a:r>
              <a:rPr lang="en-US" sz="2400" b="1" dirty="0">
                <a:solidFill>
                  <a:schemeClr val="bg1"/>
                </a:solidFill>
              </a:rPr>
              <a:t>User Use Cases:</a:t>
            </a:r>
          </a:p>
          <a:p>
            <a:pPr marL="342900" indent="-342900">
              <a:buFont typeface="Wingdings" panose="05000000000000000000" pitchFamily="2" charset="2"/>
              <a:buChar char="§"/>
            </a:pPr>
            <a:r>
              <a:rPr lang="en-US" sz="2400" dirty="0">
                <a:solidFill>
                  <a:schemeClr val="bg1"/>
                </a:solidFill>
              </a:rPr>
              <a:t>Register / Login</a:t>
            </a:r>
          </a:p>
          <a:p>
            <a:pPr marL="342900" indent="-342900">
              <a:buFont typeface="Wingdings" panose="05000000000000000000" pitchFamily="2" charset="2"/>
              <a:buChar char="§"/>
            </a:pPr>
            <a:r>
              <a:rPr lang="en-US" sz="2400" dirty="0">
                <a:solidFill>
                  <a:schemeClr val="bg1"/>
                </a:solidFill>
              </a:rPr>
              <a:t>View Movies and Showtimes</a:t>
            </a:r>
          </a:p>
          <a:p>
            <a:pPr marL="342900" indent="-342900">
              <a:buFont typeface="Wingdings" panose="05000000000000000000" pitchFamily="2" charset="2"/>
              <a:buChar char="§"/>
            </a:pPr>
            <a:r>
              <a:rPr lang="en-US" sz="2400" dirty="0">
                <a:solidFill>
                  <a:schemeClr val="bg1"/>
                </a:solidFill>
              </a:rPr>
              <a:t>Select Theatre and Show</a:t>
            </a:r>
          </a:p>
          <a:p>
            <a:pPr marL="342900" indent="-342900">
              <a:buFont typeface="Wingdings" panose="05000000000000000000" pitchFamily="2" charset="2"/>
              <a:buChar char="§"/>
            </a:pPr>
            <a:r>
              <a:rPr lang="en-US" sz="2400" dirty="0">
                <a:solidFill>
                  <a:schemeClr val="bg1"/>
                </a:solidFill>
              </a:rPr>
              <a:t>Choose Seats and Book Tickets</a:t>
            </a:r>
          </a:p>
          <a:p>
            <a:pPr marL="342900" indent="-342900">
              <a:buFont typeface="Wingdings" panose="05000000000000000000" pitchFamily="2" charset="2"/>
              <a:buChar char="§"/>
            </a:pPr>
            <a:r>
              <a:rPr lang="en-US" sz="2400" dirty="0">
                <a:solidFill>
                  <a:schemeClr val="bg1"/>
                </a:solidFill>
              </a:rPr>
              <a:t>View Booking Confirmation</a:t>
            </a:r>
          </a:p>
          <a:p>
            <a:endParaRPr lang="en-US" sz="2400" dirty="0">
              <a:solidFill>
                <a:schemeClr val="bg1"/>
              </a:solidFill>
            </a:endParaRPr>
          </a:p>
          <a:p>
            <a:pPr marL="342900" indent="-342900">
              <a:buFont typeface="Wingdings" panose="05000000000000000000" pitchFamily="2" charset="2"/>
              <a:buChar char="Ø"/>
            </a:pPr>
            <a:r>
              <a:rPr lang="en-US" sz="2400" b="1" dirty="0">
                <a:solidFill>
                  <a:schemeClr val="bg1"/>
                </a:solidFill>
              </a:rPr>
              <a:t>Admin Use Cases:</a:t>
            </a:r>
          </a:p>
          <a:p>
            <a:pPr marL="342900" indent="-342900">
              <a:buFont typeface="Wingdings" panose="05000000000000000000" pitchFamily="2" charset="2"/>
              <a:buChar char="§"/>
            </a:pPr>
            <a:r>
              <a:rPr lang="en-US" sz="2400" dirty="0">
                <a:solidFill>
                  <a:schemeClr val="bg1"/>
                </a:solidFill>
              </a:rPr>
              <a:t>Admin Login</a:t>
            </a:r>
          </a:p>
          <a:p>
            <a:pPr marL="342900" indent="-342900">
              <a:buFont typeface="Wingdings" panose="05000000000000000000" pitchFamily="2" charset="2"/>
              <a:buChar char="§"/>
            </a:pPr>
            <a:r>
              <a:rPr lang="en-US" sz="2400" dirty="0">
                <a:solidFill>
                  <a:schemeClr val="bg1"/>
                </a:solidFill>
              </a:rPr>
              <a:t>Add/Edit/Delete Movies</a:t>
            </a:r>
          </a:p>
          <a:p>
            <a:pPr marL="342900" indent="-342900">
              <a:buFont typeface="Wingdings" panose="05000000000000000000" pitchFamily="2" charset="2"/>
              <a:buChar char="§"/>
            </a:pPr>
            <a:r>
              <a:rPr lang="en-US" sz="2400" dirty="0">
                <a:solidFill>
                  <a:schemeClr val="bg1"/>
                </a:solidFill>
              </a:rPr>
              <a:t>Schedule or Cancel Shows</a:t>
            </a:r>
          </a:p>
          <a:p>
            <a:pPr marL="342900" indent="-342900">
              <a:buFont typeface="Wingdings" panose="05000000000000000000" pitchFamily="2" charset="2"/>
              <a:buChar char="§"/>
            </a:pPr>
            <a:r>
              <a:rPr lang="en-US" sz="2400" dirty="0">
                <a:solidFill>
                  <a:schemeClr val="bg1"/>
                </a:solidFill>
              </a:rPr>
              <a:t>View Booking Reports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5000243" y="228600"/>
            <a:ext cx="4156711" cy="648896"/>
          </a:xfrm>
          <a:prstGeom prst="rect">
            <a:avLst/>
          </a:prstGeom>
        </p:spPr>
        <p:txBody>
          <a:bodyPr vert="horz" wrap="square" lIns="0" tIns="83820" rIns="0" bIns="0" rtlCol="0">
            <a:spAutoFit/>
          </a:bodyPr>
          <a:lstStyle/>
          <a:p>
            <a:pPr marL="12700" marR="5080" indent="229870">
              <a:lnSpc>
                <a:spcPts val="4400"/>
              </a:lnSpc>
              <a:spcBef>
                <a:spcPts val="660"/>
              </a:spcBef>
              <a:tabLst>
                <a:tab pos="2799080" algn="l"/>
                <a:tab pos="3279775" algn="l"/>
                <a:tab pos="4862195" algn="l"/>
                <a:tab pos="6863080" algn="l"/>
                <a:tab pos="7174230" algn="l"/>
                <a:tab pos="7764780" algn="l"/>
                <a:tab pos="8855710" algn="l"/>
              </a:tabLst>
            </a:pPr>
            <a:r>
              <a:rPr lang="en-IN" dirty="0"/>
              <a:t>Login Page</a:t>
            </a:r>
            <a:endParaRPr spc="600" dirty="0"/>
          </a:p>
        </p:txBody>
      </p:sp>
      <p:sp>
        <p:nvSpPr>
          <p:cNvPr id="39" name="object 39"/>
          <p:cNvSpPr txBox="1"/>
          <p:nvPr/>
        </p:nvSpPr>
        <p:spPr>
          <a:xfrm>
            <a:off x="990600" y="1338399"/>
            <a:ext cx="13302590" cy="5552802"/>
          </a:xfrm>
          <a:prstGeom prst="rect">
            <a:avLst/>
          </a:prstGeom>
        </p:spPr>
        <p:txBody>
          <a:bodyPr vert="horz" wrap="square" lIns="0" tIns="12700" rIns="0" bIns="0" rtlCol="0">
            <a:spAutoFit/>
          </a:bodyPr>
          <a:lstStyle/>
          <a:p>
            <a:pPr marL="342900" indent="-342900">
              <a:buFont typeface="Wingdings" panose="05000000000000000000" pitchFamily="2" charset="2"/>
              <a:buChar char="Ø"/>
            </a:pPr>
            <a:r>
              <a:rPr lang="en-US" sz="2400" b="1" dirty="0">
                <a:solidFill>
                  <a:schemeClr val="bg1"/>
                </a:solidFill>
              </a:rPr>
              <a:t>Purpose:</a:t>
            </a:r>
          </a:p>
          <a:p>
            <a:r>
              <a:rPr lang="en-US" sz="2400" dirty="0">
                <a:solidFill>
                  <a:schemeClr val="bg1"/>
                </a:solidFill>
              </a:rPr>
              <a:t>To authenticate users (both customers and admins) before accessing the system.</a:t>
            </a:r>
          </a:p>
          <a:p>
            <a:endParaRPr lang="en-US" sz="2400" dirty="0">
              <a:solidFill>
                <a:schemeClr val="bg1"/>
              </a:solidFill>
            </a:endParaRPr>
          </a:p>
          <a:p>
            <a:pPr marL="342900" indent="-342900">
              <a:buFont typeface="Wingdings" panose="05000000000000000000" pitchFamily="2" charset="2"/>
              <a:buChar char="Ø"/>
            </a:pPr>
            <a:r>
              <a:rPr lang="en-US" sz="2400" b="1" dirty="0">
                <a:solidFill>
                  <a:schemeClr val="bg1"/>
                </a:solidFill>
              </a:rPr>
              <a:t>Features of the Login Screen (</a:t>
            </a:r>
            <a:r>
              <a:rPr lang="en-US" sz="2400" b="1" dirty="0" err="1">
                <a:solidFill>
                  <a:schemeClr val="bg1"/>
                </a:solidFill>
              </a:rPr>
              <a:t>Tkinter</a:t>
            </a:r>
            <a:r>
              <a:rPr lang="en-US" sz="2400" b="1" dirty="0">
                <a:solidFill>
                  <a:schemeClr val="bg1"/>
                </a:solidFill>
              </a:rPr>
              <a:t> GUI):</a:t>
            </a:r>
          </a:p>
          <a:p>
            <a:pPr marL="342900" indent="-342900">
              <a:buFont typeface="Wingdings" panose="05000000000000000000" pitchFamily="2" charset="2"/>
              <a:buChar char="§"/>
            </a:pPr>
            <a:r>
              <a:rPr lang="en-US" sz="2400" b="1" dirty="0">
                <a:solidFill>
                  <a:schemeClr val="bg1"/>
                </a:solidFill>
              </a:rPr>
              <a:t>Input Fields:</a:t>
            </a:r>
            <a:endParaRPr lang="en-US" sz="2400" dirty="0">
              <a:solidFill>
                <a:schemeClr val="bg1"/>
              </a:solidFill>
            </a:endParaRPr>
          </a:p>
          <a:p>
            <a:pPr marL="342900" lvl="1" indent="-342900">
              <a:buFont typeface="Wingdings" panose="05000000000000000000" pitchFamily="2" charset="2"/>
              <a:buChar char="§"/>
            </a:pPr>
            <a:r>
              <a:rPr lang="en-US" sz="2400" dirty="0">
                <a:solidFill>
                  <a:schemeClr val="bg1"/>
                </a:solidFill>
              </a:rPr>
              <a:t>Username</a:t>
            </a:r>
          </a:p>
          <a:p>
            <a:pPr marL="342900" lvl="1" indent="-342900">
              <a:buFont typeface="Wingdings" panose="05000000000000000000" pitchFamily="2" charset="2"/>
              <a:buChar char="§"/>
            </a:pPr>
            <a:r>
              <a:rPr lang="en-US" sz="2400" dirty="0">
                <a:solidFill>
                  <a:schemeClr val="bg1"/>
                </a:solidFill>
              </a:rPr>
              <a:t>Password</a:t>
            </a:r>
          </a:p>
          <a:p>
            <a:pPr lvl="1"/>
            <a:endParaRPr lang="en-US" sz="2400" dirty="0">
              <a:solidFill>
                <a:schemeClr val="bg1"/>
              </a:solidFill>
            </a:endParaRPr>
          </a:p>
          <a:p>
            <a:pPr marL="342900" indent="-342900">
              <a:buFont typeface="Wingdings" panose="05000000000000000000" pitchFamily="2" charset="2"/>
              <a:buChar char="Ø"/>
            </a:pPr>
            <a:r>
              <a:rPr lang="en-US" sz="2400" b="1" dirty="0">
                <a:solidFill>
                  <a:schemeClr val="bg1"/>
                </a:solidFill>
              </a:rPr>
              <a:t>Buttons:</a:t>
            </a:r>
            <a:endParaRPr lang="en-US" sz="2400" dirty="0">
              <a:solidFill>
                <a:schemeClr val="bg1"/>
              </a:solidFill>
            </a:endParaRPr>
          </a:p>
          <a:p>
            <a:pPr marL="342900" lvl="1" indent="-342900">
              <a:buFont typeface="Wingdings" panose="05000000000000000000" pitchFamily="2" charset="2"/>
              <a:buChar char="§"/>
            </a:pPr>
            <a:r>
              <a:rPr lang="en-US" sz="2400" b="1" dirty="0">
                <a:solidFill>
                  <a:schemeClr val="bg1"/>
                </a:solidFill>
              </a:rPr>
              <a:t>Login</a:t>
            </a:r>
            <a:r>
              <a:rPr lang="en-US" sz="2400" dirty="0">
                <a:solidFill>
                  <a:schemeClr val="bg1"/>
                </a:solidFill>
              </a:rPr>
              <a:t>: Checks credentials from the MySQL database</a:t>
            </a:r>
          </a:p>
          <a:p>
            <a:pPr marL="342900" lvl="1" indent="-342900">
              <a:buFont typeface="Wingdings" panose="05000000000000000000" pitchFamily="2" charset="2"/>
              <a:buChar char="§"/>
            </a:pPr>
            <a:r>
              <a:rPr lang="en-US" sz="2400" b="1" dirty="0">
                <a:solidFill>
                  <a:schemeClr val="bg1"/>
                </a:solidFill>
              </a:rPr>
              <a:t>Register</a:t>
            </a:r>
            <a:r>
              <a:rPr lang="en-US" sz="2400" dirty="0">
                <a:solidFill>
                  <a:schemeClr val="bg1"/>
                </a:solidFill>
              </a:rPr>
              <a:t>: Opens registration form for new users</a:t>
            </a:r>
          </a:p>
          <a:p>
            <a:pPr lvl="1"/>
            <a:endParaRPr lang="en-US" sz="2400" dirty="0">
              <a:solidFill>
                <a:schemeClr val="bg1"/>
              </a:solidFill>
            </a:endParaRPr>
          </a:p>
          <a:p>
            <a:pPr marL="342900" indent="-342900">
              <a:buFont typeface="Wingdings" panose="05000000000000000000" pitchFamily="2" charset="2"/>
              <a:buChar char="Ø"/>
            </a:pPr>
            <a:r>
              <a:rPr lang="en-US" sz="2400" b="1" dirty="0">
                <a:solidFill>
                  <a:schemeClr val="bg1"/>
                </a:solidFill>
              </a:rPr>
              <a:t>Validation:</a:t>
            </a:r>
            <a:endParaRPr lang="en-US" sz="2400" dirty="0">
              <a:solidFill>
                <a:schemeClr val="bg1"/>
              </a:solidFill>
            </a:endParaRPr>
          </a:p>
          <a:p>
            <a:pPr marL="342900" lvl="1" indent="-342900">
              <a:buFont typeface="Wingdings" panose="05000000000000000000" pitchFamily="2" charset="2"/>
              <a:buChar char="§"/>
            </a:pPr>
            <a:r>
              <a:rPr lang="en-US" sz="2400" dirty="0">
                <a:solidFill>
                  <a:schemeClr val="bg1"/>
                </a:solidFill>
              </a:rPr>
              <a:t>Ensures no empty fields</a:t>
            </a:r>
          </a:p>
          <a:p>
            <a:pPr marL="342900" lvl="1" indent="-342900">
              <a:buFont typeface="Wingdings" panose="05000000000000000000" pitchFamily="2" charset="2"/>
              <a:buChar char="§"/>
            </a:pPr>
            <a:r>
              <a:rPr lang="en-US" sz="2400" dirty="0">
                <a:solidFill>
                  <a:schemeClr val="bg1"/>
                </a:solidFill>
              </a:rPr>
              <a:t>Verifies user credentials from database</a:t>
            </a:r>
          </a:p>
        </p:txBody>
      </p:sp>
      <p:pic>
        <p:nvPicPr>
          <p:cNvPr id="41" name="Picture 40">
            <a:extLst>
              <a:ext uri="{FF2B5EF4-FFF2-40B4-BE49-F238E27FC236}">
                <a16:creationId xmlns:a16="http://schemas.microsoft.com/office/drawing/2014/main" id="{D5A183EC-F19E-E365-B75B-71EA9E2EEC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87423" y="4495800"/>
            <a:ext cx="6042977" cy="3657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822</Words>
  <Application>Microsoft Office PowerPoint</Application>
  <PresentationFormat>Custom</PresentationFormat>
  <Paragraphs>145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MT</vt:lpstr>
      <vt:lpstr>Cambria</vt:lpstr>
      <vt:lpstr>Wingdings</vt:lpstr>
      <vt:lpstr>Office Theme</vt:lpstr>
      <vt:lpstr>PowerPoint Presentation</vt:lpstr>
      <vt:lpstr>INTRODUCTION TO COMPANY</vt:lpstr>
      <vt:lpstr>PowerPoint Presentation</vt:lpstr>
      <vt:lpstr>PowerPoint Presentation</vt:lpstr>
      <vt:lpstr>Technologies / Programming Languages Used</vt:lpstr>
      <vt:lpstr>System Diagrams</vt:lpstr>
      <vt:lpstr>PowerPoint Presentation</vt:lpstr>
      <vt:lpstr>Use Case Diagram</vt:lpstr>
      <vt:lpstr>Login Page</vt:lpstr>
      <vt:lpstr>Input and Output Screens</vt:lpstr>
      <vt:lpstr>Reports (If Applicable)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AI Activity  name- ashwita Ashok aher roll no- 01 class- fy m.sc(cs)college-  dr dy patil acs college pimpri pune</dc:title>
  <dc:creator>Dell</dc:creator>
  <cp:lastModifiedBy>ashwita aher</cp:lastModifiedBy>
  <cp:revision>2</cp:revision>
  <dcterms:created xsi:type="dcterms:W3CDTF">2025-06-05T21:07:48Z</dcterms:created>
  <dcterms:modified xsi:type="dcterms:W3CDTF">2025-06-07T05:33:55Z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2024-06-13T00:00:00Z</vt:filetime>
  </property>
  <property fmtid="{D5CDD505-2E9C-101B-9397-08002B2CF9AE}" pid="3" name="Creator">
    <vt:lpwstr>Microsoft® PowerPoint® 2019</vt:lpwstr>
  </property>
  <property fmtid="{D5CDD505-2E9C-101B-9397-08002B2CF9AE}" pid="4" name="LastSaved">
    <vt:filetime>2025-06-05T00:00:00Z</vt:filetime>
  </property>
  <property fmtid="{D5CDD505-2E9C-101B-9397-08002B2CF9AE}" pid="5" name="Producer">
    <vt:lpwstr>Microsoft® PowerPoint® 2019</vt:lpwstr>
  </property>
</Properties>
</file>