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7" r:id="rId2"/>
    <p:sldId id="397" r:id="rId3"/>
    <p:sldId id="401" r:id="rId4"/>
    <p:sldId id="479" r:id="rId5"/>
    <p:sldId id="264" r:id="rId6"/>
    <p:sldId id="434" r:id="rId7"/>
    <p:sldId id="484" r:id="rId8"/>
    <p:sldId id="381" r:id="rId9"/>
    <p:sldId id="482" r:id="rId10"/>
    <p:sldId id="485" r:id="rId11"/>
    <p:sldId id="486" r:id="rId12"/>
    <p:sldId id="470" r:id="rId13"/>
    <p:sldId id="477" r:id="rId14"/>
    <p:sldId id="474" r:id="rId15"/>
    <p:sldId id="478" r:id="rId16"/>
    <p:sldId id="480" r:id="rId17"/>
    <p:sldId id="481" r:id="rId18"/>
    <p:sldId id="487" r:id="rId19"/>
    <p:sldId id="475" r:id="rId20"/>
    <p:sldId id="460" r:id="rId21"/>
    <p:sldId id="461" r:id="rId22"/>
    <p:sldId id="459" r:id="rId23"/>
    <p:sldId id="426" r:id="rId24"/>
    <p:sldId id="438" r:id="rId25"/>
    <p:sldId id="439" r:id="rId26"/>
    <p:sldId id="440" r:id="rId27"/>
    <p:sldId id="441" r:id="rId28"/>
    <p:sldId id="469" r:id="rId29"/>
    <p:sldId id="483" r:id="rId30"/>
    <p:sldId id="488" r:id="rId31"/>
    <p:sldId id="427" r:id="rId32"/>
    <p:sldId id="395" r:id="rId33"/>
    <p:sldId id="396" r:id="rId34"/>
    <p:sldId id="443" r:id="rId35"/>
    <p:sldId id="454" r:id="rId36"/>
    <p:sldId id="455" r:id="rId37"/>
    <p:sldId id="456" r:id="rId38"/>
    <p:sldId id="451" r:id="rId39"/>
    <p:sldId id="452" r:id="rId40"/>
    <p:sldId id="453" r:id="rId41"/>
    <p:sldId id="432" r:id="rId42"/>
    <p:sldId id="433" r:id="rId43"/>
    <p:sldId id="446" r:id="rId44"/>
    <p:sldId id="447" r:id="rId45"/>
    <p:sldId id="448" r:id="rId46"/>
    <p:sldId id="355" r:id="rId47"/>
    <p:sldId id="370" r:id="rId48"/>
    <p:sldId id="282" r:id="rId49"/>
    <p:sldId id="283" r:id="rId50"/>
    <p:sldId id="392" r:id="rId51"/>
    <p:sldId id="361" r:id="rId52"/>
    <p:sldId id="431" r:id="rId53"/>
    <p:sldId id="457" r:id="rId54"/>
    <p:sldId id="458" r:id="rId55"/>
    <p:sldId id="29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4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G:\Graph.xlsx" TargetMode="External"/><Relationship Id="rId1" Type="http://schemas.openxmlformats.org/officeDocument/2006/relationships/themeOverride" Target="../theme/themeOverride5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G:\Graph.xlsx" TargetMode="External"/><Relationship Id="rId1" Type="http://schemas.openxmlformats.org/officeDocument/2006/relationships/themeOverride" Target="../theme/themeOverride6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21.37.81\Horticulture\draft%20under%20preparation\AAP\AAP%202017-18\Discussion%20meet%206-9%20March\AAP%202017-18\Final%20AAP\Pie%20Chart%202017-18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lang="en-US" sz="1998"/>
            </a:pPr>
            <a:r>
              <a:rPr lang="en-IN" sz="1998" dirty="0"/>
              <a:t>Production</a:t>
            </a:r>
          </a:p>
        </c:rich>
      </c:tx>
      <c:layout>
        <c:manualLayout>
          <c:xMode val="edge"/>
          <c:yMode val="edge"/>
          <c:x val="0.10372683640533679"/>
          <c:y val="2.5377326909922092E-3"/>
        </c:manualLayout>
      </c:layout>
      <c:overlay val="1"/>
    </c:title>
    <c:plotArea>
      <c:layout>
        <c:manualLayout>
          <c:layoutTarget val="inner"/>
          <c:xMode val="edge"/>
          <c:yMode val="edge"/>
          <c:x val="8.6947344156424244E-2"/>
          <c:y val="2.0973086590683414E-2"/>
          <c:w val="0.90764917627537534"/>
          <c:h val="0.76881068579404788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Fruits</c:v>
                </c:pt>
              </c:strCache>
            </c:strRef>
          </c:tx>
          <c:spPr>
            <a:ln w="19031">
              <a:solidFill>
                <a:srgbClr val="FF00FF"/>
              </a:solidFill>
            </a:ln>
          </c:spPr>
          <c:marker>
            <c:spPr>
              <a:ln w="19031">
                <a:solidFill>
                  <a:srgbClr val="FF00FF"/>
                </a:solidFill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</c:marker>
          <c:dLbls>
            <c:numFmt formatCode="#,##0.0" sourceLinked="0"/>
            <c:spPr>
              <a:noFill/>
              <a:ln w="25374">
                <a:noFill/>
              </a:ln>
            </c:spPr>
            <c:txPr>
              <a:bodyPr/>
              <a:lstStyle/>
              <a:p>
                <a:pPr>
                  <a:defRPr lang="en-US" sz="1199" b="1">
                    <a:solidFill>
                      <a:srgbClr val="7030A0"/>
                    </a:solidFill>
                    <a:latin typeface="Arial Narrow" panose="020B0606020202030204" pitchFamily="34" charset="0"/>
                    <a:cs typeface="Arial" pitchFamily="34" charset="0"/>
                  </a:defRPr>
                </a:pPr>
                <a:endParaRPr lang="en-US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Sheet1!$B$1:$N$1</c:f>
              <c:strCache>
                <c:ptCount val="13"/>
                <c:pt idx="0">
                  <c:v>2004-05</c:v>
                </c:pt>
                <c:pt idx="1">
                  <c:v>2005-06</c:v>
                </c:pt>
                <c:pt idx="2">
                  <c:v>2006-07</c:v>
                </c:pt>
                <c:pt idx="3">
                  <c:v>2007-08</c:v>
                </c:pt>
                <c:pt idx="4">
                  <c:v>2008-09</c:v>
                </c:pt>
                <c:pt idx="5">
                  <c:v>2009-10</c:v>
                </c:pt>
                <c:pt idx="6">
                  <c:v>2010-11</c:v>
                </c:pt>
                <c:pt idx="7">
                  <c:v>2011-12</c:v>
                </c:pt>
                <c:pt idx="8">
                  <c:v>2012-13</c:v>
                </c:pt>
                <c:pt idx="9">
                  <c:v>2013-14</c:v>
                </c:pt>
                <c:pt idx="10">
                  <c:v>2104-15</c:v>
                </c:pt>
                <c:pt idx="11">
                  <c:v>2015-16</c:v>
                </c:pt>
                <c:pt idx="12">
                  <c:v>2016-17</c:v>
                </c:pt>
              </c:strCache>
            </c:strRef>
          </c:cat>
          <c:val>
            <c:numRef>
              <c:f>Sheet1!$B$2:$N$2</c:f>
              <c:numCache>
                <c:formatCode>General</c:formatCode>
                <c:ptCount val="13"/>
                <c:pt idx="0">
                  <c:v>50.867000000000004</c:v>
                </c:pt>
                <c:pt idx="1">
                  <c:v>55.355999999999995</c:v>
                </c:pt>
                <c:pt idx="2">
                  <c:v>59.563000000000002</c:v>
                </c:pt>
                <c:pt idx="3">
                  <c:v>65.587000000000003</c:v>
                </c:pt>
                <c:pt idx="4">
                  <c:v>68.465000000000003</c:v>
                </c:pt>
                <c:pt idx="5">
                  <c:v>71.516000000000005</c:v>
                </c:pt>
                <c:pt idx="6">
                  <c:v>74.877999999999986</c:v>
                </c:pt>
                <c:pt idx="7">
                  <c:v>76.424000000000007</c:v>
                </c:pt>
                <c:pt idx="8">
                  <c:v>81.284999999999997</c:v>
                </c:pt>
                <c:pt idx="9">
                  <c:v>88.977000000000004</c:v>
                </c:pt>
                <c:pt idx="10">
                  <c:v>86.60199999999999</c:v>
                </c:pt>
                <c:pt idx="11">
                  <c:v>90.179999999999978</c:v>
                </c:pt>
                <c:pt idx="12">
                  <c:v>93.7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767-486C-AF11-22DC49DE3ED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Vegetables</c:v>
                </c:pt>
              </c:strCache>
            </c:strRef>
          </c:tx>
          <c:spPr>
            <a:ln w="19031">
              <a:solidFill>
                <a:srgbClr val="008000"/>
              </a:solidFill>
            </a:ln>
          </c:spPr>
          <c:marker>
            <c:spPr>
              <a:ln w="19031">
                <a:solidFill>
                  <a:srgbClr val="008000"/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/>
              </a:sp3d>
            </c:spPr>
          </c:marker>
          <c:dLbls>
            <c:dLbl>
              <c:idx val="0"/>
              <c:layout>
                <c:manualLayout>
                  <c:x val="2.1456667483259516E-3"/>
                  <c:y val="2.129057467151867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767-486C-AF11-22DC49DE3ED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2121129831381577E-3"/>
                  <c:y val="2.9475606942947142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767-486C-AF11-22DC49DE3ED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953019911597919E-3"/>
                  <c:y val="1.5126284619404361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767-486C-AF11-22DC49DE3ED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3271733838425845"/>
                  <c:y val="-8.7887504295795539E-3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767-486C-AF11-22DC49DE3ED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1759947402937812E-2"/>
                  <c:y val="3.4258651614512942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767-486C-AF11-22DC49DE3ED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1070948137870616E-2"/>
                  <c:y val="4.0422753357782101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767-486C-AF11-22DC49DE3ED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 w="25374">
                <a:noFill/>
              </a:ln>
            </c:spPr>
            <c:txPr>
              <a:bodyPr/>
              <a:lstStyle/>
              <a:p>
                <a:pPr>
                  <a:defRPr lang="en-US" sz="1199" b="1">
                    <a:solidFill>
                      <a:schemeClr val="bg2">
                        <a:lumMod val="25000"/>
                      </a:schemeClr>
                    </a:solidFill>
                    <a:latin typeface="Arial Narrow" panose="020B0606020202030204" pitchFamily="34" charset="0"/>
                    <a:cs typeface="Arial" pitchFamily="34" charset="0"/>
                  </a:defRPr>
                </a:pPr>
                <a:endParaRPr lang="en-US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Sheet1!$B$1:$N$1</c:f>
              <c:strCache>
                <c:ptCount val="13"/>
                <c:pt idx="0">
                  <c:v>2004-05</c:v>
                </c:pt>
                <c:pt idx="1">
                  <c:v>2005-06</c:v>
                </c:pt>
                <c:pt idx="2">
                  <c:v>2006-07</c:v>
                </c:pt>
                <c:pt idx="3">
                  <c:v>2007-08</c:v>
                </c:pt>
                <c:pt idx="4">
                  <c:v>2008-09</c:v>
                </c:pt>
                <c:pt idx="5">
                  <c:v>2009-10</c:v>
                </c:pt>
                <c:pt idx="6">
                  <c:v>2010-11</c:v>
                </c:pt>
                <c:pt idx="7">
                  <c:v>2011-12</c:v>
                </c:pt>
                <c:pt idx="8">
                  <c:v>2012-13</c:v>
                </c:pt>
                <c:pt idx="9">
                  <c:v>2013-14</c:v>
                </c:pt>
                <c:pt idx="10">
                  <c:v>2104-15</c:v>
                </c:pt>
                <c:pt idx="11">
                  <c:v>2015-16</c:v>
                </c:pt>
                <c:pt idx="12">
                  <c:v>2016-17</c:v>
                </c:pt>
              </c:strCache>
            </c:strRef>
          </c:cat>
          <c:val>
            <c:numRef>
              <c:f>Sheet1!$B$3:$N$3</c:f>
              <c:numCache>
                <c:formatCode>General</c:formatCode>
                <c:ptCount val="13"/>
                <c:pt idx="0">
                  <c:v>101.24600000000002</c:v>
                </c:pt>
                <c:pt idx="1">
                  <c:v>111.399</c:v>
                </c:pt>
                <c:pt idx="2">
                  <c:v>114.99299999999999</c:v>
                </c:pt>
                <c:pt idx="3">
                  <c:v>128.44899999999998</c:v>
                </c:pt>
                <c:pt idx="4">
                  <c:v>129.078</c:v>
                </c:pt>
                <c:pt idx="5">
                  <c:v>133.738</c:v>
                </c:pt>
                <c:pt idx="6">
                  <c:v>146.554</c:v>
                </c:pt>
                <c:pt idx="7">
                  <c:v>156.32500000000007</c:v>
                </c:pt>
                <c:pt idx="8">
                  <c:v>162.18600000000001</c:v>
                </c:pt>
                <c:pt idx="9">
                  <c:v>162.89700000000047</c:v>
                </c:pt>
                <c:pt idx="10">
                  <c:v>169.47800000000001</c:v>
                </c:pt>
                <c:pt idx="11">
                  <c:v>169.06</c:v>
                </c:pt>
                <c:pt idx="12">
                  <c:v>176.17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1767-486C-AF11-22DC49DE3ED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Plantation Crops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triangle"/>
            <c:size val="6"/>
            <c:spPr>
              <a:ln>
                <a:solidFill>
                  <a:srgbClr val="0070C0"/>
                </a:solidFill>
              </a:ln>
            </c:spPr>
          </c:marker>
          <c:cat>
            <c:strRef>
              <c:f>Sheet1!$B$1:$N$1</c:f>
              <c:strCache>
                <c:ptCount val="13"/>
                <c:pt idx="0">
                  <c:v>2004-05</c:v>
                </c:pt>
                <c:pt idx="1">
                  <c:v>2005-06</c:v>
                </c:pt>
                <c:pt idx="2">
                  <c:v>2006-07</c:v>
                </c:pt>
                <c:pt idx="3">
                  <c:v>2007-08</c:v>
                </c:pt>
                <c:pt idx="4">
                  <c:v>2008-09</c:v>
                </c:pt>
                <c:pt idx="5">
                  <c:v>2009-10</c:v>
                </c:pt>
                <c:pt idx="6">
                  <c:v>2010-11</c:v>
                </c:pt>
                <c:pt idx="7">
                  <c:v>2011-12</c:v>
                </c:pt>
                <c:pt idx="8">
                  <c:v>2012-13</c:v>
                </c:pt>
                <c:pt idx="9">
                  <c:v>2013-14</c:v>
                </c:pt>
                <c:pt idx="10">
                  <c:v>2104-15</c:v>
                </c:pt>
                <c:pt idx="11">
                  <c:v>2015-16</c:v>
                </c:pt>
                <c:pt idx="12">
                  <c:v>2016-17</c:v>
                </c:pt>
              </c:strCache>
            </c:strRef>
          </c:cat>
          <c:val>
            <c:numRef>
              <c:f>Sheet1!$B$4:$N$4</c:f>
              <c:numCache>
                <c:formatCode>General</c:formatCode>
                <c:ptCount val="13"/>
                <c:pt idx="0">
                  <c:v>9.8350000000000026</c:v>
                </c:pt>
                <c:pt idx="1">
                  <c:v>11.263</c:v>
                </c:pt>
                <c:pt idx="2">
                  <c:v>12.007</c:v>
                </c:pt>
                <c:pt idx="3">
                  <c:v>11.3</c:v>
                </c:pt>
                <c:pt idx="4">
                  <c:v>11.336</c:v>
                </c:pt>
                <c:pt idx="5">
                  <c:v>11.947000000000001</c:v>
                </c:pt>
                <c:pt idx="6">
                  <c:v>12.007</c:v>
                </c:pt>
                <c:pt idx="7">
                  <c:v>12.993</c:v>
                </c:pt>
                <c:pt idx="8">
                  <c:v>16.984000000000002</c:v>
                </c:pt>
                <c:pt idx="9">
                  <c:v>16.300999999999988</c:v>
                </c:pt>
                <c:pt idx="10">
                  <c:v>15.575000000000006</c:v>
                </c:pt>
                <c:pt idx="11">
                  <c:v>16.66</c:v>
                </c:pt>
                <c:pt idx="12">
                  <c:v>18.350000000000001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767-486C-AF11-22DC49DE3ED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Others</c:v>
                </c:pt>
              </c:strCache>
            </c:strRef>
          </c:tx>
          <c:spPr>
            <a:ln>
              <a:solidFill>
                <a:srgbClr val="663300"/>
              </a:solidFill>
            </a:ln>
          </c:spPr>
          <c:marker>
            <c:symbol val="x"/>
            <c:size val="6"/>
            <c:spPr>
              <a:ln>
                <a:solidFill>
                  <a:srgbClr val="663300"/>
                </a:solidFill>
              </a:ln>
            </c:spPr>
          </c:marker>
          <c:cat>
            <c:strRef>
              <c:f>Sheet1!$B$1:$N$1</c:f>
              <c:strCache>
                <c:ptCount val="13"/>
                <c:pt idx="0">
                  <c:v>2004-05</c:v>
                </c:pt>
                <c:pt idx="1">
                  <c:v>2005-06</c:v>
                </c:pt>
                <c:pt idx="2">
                  <c:v>2006-07</c:v>
                </c:pt>
                <c:pt idx="3">
                  <c:v>2007-08</c:v>
                </c:pt>
                <c:pt idx="4">
                  <c:v>2008-09</c:v>
                </c:pt>
                <c:pt idx="5">
                  <c:v>2009-10</c:v>
                </c:pt>
                <c:pt idx="6">
                  <c:v>2010-11</c:v>
                </c:pt>
                <c:pt idx="7">
                  <c:v>2011-12</c:v>
                </c:pt>
                <c:pt idx="8">
                  <c:v>2012-13</c:v>
                </c:pt>
                <c:pt idx="9">
                  <c:v>2013-14</c:v>
                </c:pt>
                <c:pt idx="10">
                  <c:v>2104-15</c:v>
                </c:pt>
                <c:pt idx="11">
                  <c:v>2015-16</c:v>
                </c:pt>
                <c:pt idx="12">
                  <c:v>2016-17</c:v>
                </c:pt>
              </c:strCache>
            </c:strRef>
          </c:cat>
          <c:val>
            <c:numRef>
              <c:f>Sheet1!$B$5:$N$5</c:f>
              <c:numCache>
                <c:formatCode>General</c:formatCode>
                <c:ptCount val="13"/>
                <c:pt idx="0">
                  <c:v>4.9850000000000003</c:v>
                </c:pt>
                <c:pt idx="1">
                  <c:v>4.798</c:v>
                </c:pt>
                <c:pt idx="2">
                  <c:v>5.25</c:v>
                </c:pt>
                <c:pt idx="3">
                  <c:v>5.9</c:v>
                </c:pt>
                <c:pt idx="4">
                  <c:v>5.8369999999999997</c:v>
                </c:pt>
                <c:pt idx="5">
                  <c:v>5.9080000000000004</c:v>
                </c:pt>
                <c:pt idx="6">
                  <c:v>6.9859999999999998</c:v>
                </c:pt>
                <c:pt idx="7">
                  <c:v>7.4139999999999997</c:v>
                </c:pt>
                <c:pt idx="8">
                  <c:v>8.39</c:v>
                </c:pt>
                <c:pt idx="9">
                  <c:v>9.1770000000000014</c:v>
                </c:pt>
                <c:pt idx="10">
                  <c:v>9.3310000000000013</c:v>
                </c:pt>
                <c:pt idx="11">
                  <c:v>10.28</c:v>
                </c:pt>
                <c:pt idx="12">
                  <c:v>11.629999999999999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767-486C-AF11-22DC49DE3ED2}"/>
            </c:ext>
          </c:extLst>
        </c:ser>
        <c:dLbls/>
        <c:marker val="1"/>
        <c:axId val="43441536"/>
        <c:axId val="66503808"/>
      </c:lineChart>
      <c:catAx>
        <c:axId val="43441536"/>
        <c:scaling>
          <c:orientation val="minMax"/>
        </c:scaling>
        <c:axPos val="b"/>
        <c:numFmt formatCode="General" sourceLinked="0"/>
        <c:tickLblPos val="nextTo"/>
        <c:txPr>
          <a:bodyPr rot="-2700000" vert="horz" anchor="ctr" anchorCtr="0"/>
          <a:lstStyle/>
          <a:p>
            <a:pPr>
              <a:defRPr lang="en-US" sz="1199">
                <a:latin typeface="Calibri" panose="020F0502020204030204" pitchFamily="34" charset="0"/>
              </a:defRPr>
            </a:pPr>
            <a:endParaRPr lang="en-US"/>
          </a:p>
        </c:txPr>
        <c:crossAx val="66503808"/>
        <c:crosses val="autoZero"/>
        <c:auto val="1"/>
        <c:lblAlgn val="ctr"/>
        <c:lblOffset val="100"/>
      </c:catAx>
      <c:valAx>
        <c:axId val="6650380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 algn="l">
                  <a:defRPr lang="en-US" sz="1399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IN"/>
                  <a:t>Million Tons</a:t>
                </a:r>
              </a:p>
            </c:rich>
          </c:tx>
          <c:layout>
            <c:manualLayout>
              <c:xMode val="edge"/>
              <c:yMode val="edge"/>
              <c:x val="0.10146813569207695"/>
              <c:y val="6.0247136390760757E-2"/>
            </c:manualLayout>
          </c:layout>
        </c:title>
        <c:numFmt formatCode="#,##0" sourceLinked="0"/>
        <c:tickLblPos val="nextTo"/>
        <c:txPr>
          <a:bodyPr/>
          <a:lstStyle/>
          <a:p>
            <a:pPr>
              <a:defRPr lang="en-US">
                <a:latin typeface="Calibri" panose="020F0502020204030204" pitchFamily="34" charset="0"/>
              </a:defRPr>
            </a:pPr>
            <a:endParaRPr lang="en-US"/>
          </a:p>
        </c:txPr>
        <c:crossAx val="43441536"/>
        <c:crosses val="autoZero"/>
        <c:crossBetween val="between"/>
      </c:valAx>
      <c:spPr>
        <a:noFill/>
        <a:ln w="25374">
          <a:noFill/>
        </a:ln>
      </c:spPr>
    </c:plotArea>
    <c:legend>
      <c:legendPos val="b"/>
      <c:layout>
        <c:manualLayout>
          <c:xMode val="edge"/>
          <c:yMode val="edge"/>
          <c:x val="4.9337109697446688E-2"/>
          <c:y val="0.94068183251586612"/>
          <c:w val="0.85260237950482165"/>
          <c:h val="5.0324615153235677E-2"/>
        </c:manualLayout>
      </c:layout>
      <c:txPr>
        <a:bodyPr/>
        <a:lstStyle/>
        <a:p>
          <a:pPr>
            <a:defRPr lang="en-US" sz="1199"/>
          </a:pPr>
          <a:endParaRPr lang="en-US"/>
        </a:p>
      </c:txPr>
    </c:legend>
    <c:plotVisOnly val="1"/>
    <c:dispBlanksAs val="gap"/>
  </c:chart>
  <c:txPr>
    <a:bodyPr/>
    <a:lstStyle/>
    <a:p>
      <a:pPr>
        <a:defRPr sz="1399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7772875373337013E-2"/>
          <c:y val="4.1223264645110863E-2"/>
          <c:w val="0.77514390442574421"/>
          <c:h val="0.95656056290835956"/>
        </c:manualLayout>
      </c:layout>
      <c:pieChart>
        <c:varyColors val="1"/>
        <c:ser>
          <c:idx val="1"/>
          <c:order val="1"/>
          <c:explosion val="14"/>
          <c:dLbls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 dirty="0" smtClean="0">
                        <a:solidFill>
                          <a:prstClr val="black"/>
                        </a:solidFill>
                      </a:rPr>
                      <a:t>Onion
12.33%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pPr>
                      <a:defRPr lang="en-US" sz="700" b="1"/>
                    </a:pPr>
                    <a:r>
                      <a:rPr lang="en-US" dirty="0" smtClean="0"/>
                      <a:t>Okra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3.28%</a:t>
                    </a:r>
                  </a:p>
                </c:rich>
              </c:tx>
              <c:spPr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Potato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27.38%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Tomato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11.09%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b="1"/>
                </a:pPr>
                <a:endParaRPr lang="en-US"/>
              </a:p>
            </c:txPr>
            <c:showCatName val="1"/>
            <c:showPercent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Sheet4!$G$5:$G$13</c:f>
              <c:strCache>
                <c:ptCount val="9"/>
                <c:pt idx="0">
                  <c:v>BRINJAL</c:v>
                </c:pt>
                <c:pt idx="1">
                  <c:v>CABBAGE</c:v>
                </c:pt>
                <c:pt idx="2">
                  <c:v>CAULIFLOWER</c:v>
                </c:pt>
                <c:pt idx="3">
                  <c:v>ONION</c:v>
                </c:pt>
                <c:pt idx="4">
                  <c:v>OKRA/LADYFINGER</c:v>
                </c:pt>
                <c:pt idx="5">
                  <c:v>PEAS</c:v>
                </c:pt>
                <c:pt idx="6">
                  <c:v>POTATO</c:v>
                </c:pt>
                <c:pt idx="7">
                  <c:v>TOMATO</c:v>
                </c:pt>
                <c:pt idx="8">
                  <c:v>Others</c:v>
                </c:pt>
              </c:strCache>
            </c:strRef>
          </c:cat>
          <c:val>
            <c:numRef>
              <c:f>Sheet4!$I$5:$I$13</c:f>
              <c:numCache>
                <c:formatCode>0.00</c:formatCode>
                <c:ptCount val="9"/>
                <c:pt idx="0">
                  <c:v>7.4026379547665808</c:v>
                </c:pt>
                <c:pt idx="1">
                  <c:v>5.2086531290263993</c:v>
                </c:pt>
                <c:pt idx="2">
                  <c:v>4.7850346374888755</c:v>
                </c:pt>
                <c:pt idx="3">
                  <c:v>12.380647527831774</c:v>
                </c:pt>
                <c:pt idx="4">
                  <c:v>3.4593742615589282</c:v>
                </c:pt>
                <c:pt idx="5">
                  <c:v>2.845535881012585</c:v>
                </c:pt>
                <c:pt idx="6">
                  <c:v>25.680844689934752</c:v>
                </c:pt>
                <c:pt idx="7">
                  <c:v>11.07981308017624</c:v>
                </c:pt>
                <c:pt idx="8">
                  <c:v>27.16</c:v>
                </c:pt>
              </c:numCache>
            </c:numRef>
          </c:val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CatName val="1"/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Sheet4!$G$5:$G$13</c:f>
              <c:strCache>
                <c:ptCount val="9"/>
                <c:pt idx="0">
                  <c:v>BRINJAL</c:v>
                </c:pt>
                <c:pt idx="1">
                  <c:v>CABBAGE</c:v>
                </c:pt>
                <c:pt idx="2">
                  <c:v>CAULIFLOWER</c:v>
                </c:pt>
                <c:pt idx="3">
                  <c:v>ONION</c:v>
                </c:pt>
                <c:pt idx="4">
                  <c:v>OKRA/LADYFINGER</c:v>
                </c:pt>
                <c:pt idx="5">
                  <c:v>PEAS</c:v>
                </c:pt>
                <c:pt idx="6">
                  <c:v>POTATO</c:v>
                </c:pt>
                <c:pt idx="7">
                  <c:v>TOMATO</c:v>
                </c:pt>
                <c:pt idx="8">
                  <c:v>Others</c:v>
                </c:pt>
              </c:strCache>
            </c:strRef>
          </c:cat>
          <c:val>
            <c:numRef>
              <c:f>Sheet4!$H$5:$H$13</c:f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explosion val="8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b="1"/>
                </a:pPr>
                <a:endParaRPr lang="en-US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Sheet5!$G$4:$G$11</c:f>
              <c:strCache>
                <c:ptCount val="8"/>
                <c:pt idx="0">
                  <c:v>APPLE</c:v>
                </c:pt>
                <c:pt idx="1">
                  <c:v>BANANA</c:v>
                </c:pt>
                <c:pt idx="2">
                  <c:v>GRAPES</c:v>
                </c:pt>
                <c:pt idx="3">
                  <c:v>GUAVA</c:v>
                </c:pt>
                <c:pt idx="4">
                  <c:v>TOTAL CITRUS</c:v>
                </c:pt>
                <c:pt idx="5">
                  <c:v>MANGO</c:v>
                </c:pt>
                <c:pt idx="6">
                  <c:v>PAPAYA</c:v>
                </c:pt>
                <c:pt idx="7">
                  <c:v>Others</c:v>
                </c:pt>
              </c:strCache>
            </c:strRef>
          </c:cat>
          <c:val>
            <c:numRef>
              <c:f>Sheet5!$H$4:$H$11</c:f>
              <c:numCache>
                <c:formatCode>0.00</c:formatCode>
                <c:ptCount val="8"/>
                <c:pt idx="0">
                  <c:v>2.7955262763375899</c:v>
                </c:pt>
                <c:pt idx="1">
                  <c:v>32.306320478883826</c:v>
                </c:pt>
                <c:pt idx="2">
                  <c:v>2.8719779295530063</c:v>
                </c:pt>
                <c:pt idx="3">
                  <c:v>4.4884197183860737</c:v>
                </c:pt>
                <c:pt idx="4">
                  <c:v>12.841398404844098</c:v>
                </c:pt>
                <c:pt idx="5">
                  <c:v>20.671884347655961</c:v>
                </c:pt>
                <c:pt idx="6">
                  <c:v>6.2839584360873166</c:v>
                </c:pt>
                <c:pt idx="7">
                  <c:v>17.739999999999988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92880189814946"/>
          <c:y val="0"/>
          <c:w val="0.77197277606415349"/>
          <c:h val="1"/>
        </c:manualLayout>
      </c:layout>
      <c:pieChart>
        <c:varyColors val="1"/>
        <c:ser>
          <c:idx val="0"/>
          <c:order val="0"/>
          <c:dPt>
            <c:idx val="5"/>
            <c:explosion val="1"/>
          </c:dPt>
          <c:dLbls>
            <c:dLbl>
              <c:idx val="0"/>
              <c:layout>
                <c:manualLayout>
                  <c:x val="1.2523110568960863E-2"/>
                  <c:y val="1.73746122643760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Andhra Pradesh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13.3%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Bihar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5.0%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Gujarat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9.14%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Karnataka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7.37%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Madhya Pradesh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6.50%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pPr>
                      <a:defRPr lang="en-IN" sz="900" b="1"/>
                    </a:pPr>
                    <a:r>
                      <a:rPr lang="en-US" sz="1000" dirty="0" smtClean="0"/>
                      <a:t>Maharashtra</a:t>
                    </a:r>
                    <a:r>
                      <a:rPr lang="en-US" sz="1000" baseline="0" dirty="0"/>
                      <a:t>
</a:t>
                    </a:r>
                    <a:r>
                      <a:rPr lang="en-US" sz="1000" baseline="0" dirty="0" smtClean="0"/>
                      <a:t>12.03%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Odisha</a:t>
                    </a:r>
                  </a:p>
                  <a:p>
                    <a:r>
                      <a:rPr lang="en-US" dirty="0" smtClean="0"/>
                      <a:t>3.0%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Tamil Nadu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7%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Telangana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4%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6.7593941382327813E-2"/>
                  <c:y val="4.86111111111111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Uttar Pradesh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11.12%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 sz="1050" b="1"/>
                </a:pPr>
                <a:endParaRPr lang="en-US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Sheet2!$I$4:$I$13</c:f>
              <c:strCache>
                <c:ptCount val="10"/>
                <c:pt idx="0">
                  <c:v>ANDHRA PRADESH</c:v>
                </c:pt>
                <c:pt idx="1">
                  <c:v>BIHAR</c:v>
                </c:pt>
                <c:pt idx="2">
                  <c:v>GUJARAT</c:v>
                </c:pt>
                <c:pt idx="3">
                  <c:v>KARNATAKA</c:v>
                </c:pt>
                <c:pt idx="4">
                  <c:v>MADHYA PRADESH</c:v>
                </c:pt>
                <c:pt idx="5">
                  <c:v>MAHARASHTRA</c:v>
                </c:pt>
                <c:pt idx="6">
                  <c:v>ODISHA</c:v>
                </c:pt>
                <c:pt idx="7">
                  <c:v>TAMIL NADU</c:v>
                </c:pt>
                <c:pt idx="8">
                  <c:v>TELANGANA</c:v>
                </c:pt>
                <c:pt idx="9">
                  <c:v>UTTAR PRADESH</c:v>
                </c:pt>
              </c:strCache>
            </c:strRef>
          </c:cat>
          <c:val>
            <c:numRef>
              <c:f>Sheet2!$J$4:$J$13</c:f>
              <c:numCache>
                <c:formatCode>General</c:formatCode>
                <c:ptCount val="10"/>
                <c:pt idx="0">
                  <c:v>11.187048030317007</c:v>
                </c:pt>
                <c:pt idx="1">
                  <c:v>4.6911625511847905</c:v>
                </c:pt>
                <c:pt idx="2">
                  <c:v>9.3999644500784196</c:v>
                </c:pt>
                <c:pt idx="3">
                  <c:v>7.788258191340736</c:v>
                </c:pt>
                <c:pt idx="4">
                  <c:v>6.4125811239009005</c:v>
                </c:pt>
                <c:pt idx="5">
                  <c:v>10.811124796857595</c:v>
                </c:pt>
                <c:pt idx="6">
                  <c:v>2.6467767442747552</c:v>
                </c:pt>
                <c:pt idx="7">
                  <c:v>7.3573656421429066</c:v>
                </c:pt>
                <c:pt idx="8">
                  <c:v>4.7901105351958986</c:v>
                </c:pt>
                <c:pt idx="9">
                  <c:v>11.416940480161237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88718177656779"/>
          <c:y val="3.9019981437921895E-2"/>
          <c:w val="0.68827363904979177"/>
          <c:h val="0.96098001856208692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4.9673291846584429E-2"/>
                  <c:y val="1.101963817022869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Bihar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8.24%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Chhattisgarh 5%</a:t>
                    </a:r>
                    <a:endParaRPr lang="en-US" baseline="0" dirty="0" smtClean="0"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Gujarat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7.68%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baseline="0" dirty="0" smtClean="0"/>
                      <a:t>Karnataka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5.0%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Madhya Pradesh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8.22%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7515451697570061E-2"/>
                  <c:y val="-4.0827709036370483E-3"/>
                </c:manualLayout>
              </c:layout>
              <c:tx>
                <c:rich>
                  <a:bodyPr/>
                  <a:lstStyle/>
                  <a:p>
                    <a:pPr>
                      <a:defRPr lang="en-IN" sz="1000" b="1"/>
                    </a:pPr>
                    <a:r>
                      <a:rPr lang="en-US" sz="1000" dirty="0" smtClean="0"/>
                      <a:t>MAHARASHTRA</a:t>
                    </a:r>
                    <a:r>
                      <a:rPr lang="en-US" sz="1000" dirty="0"/>
                      <a:t>
</a:t>
                    </a:r>
                    <a:r>
                      <a:rPr lang="en-US" sz="1000" dirty="0" smtClean="0"/>
                      <a:t>5.94%</a:t>
                    </a:r>
                    <a:endParaRPr lang="en-US" sz="1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Odisha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5%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Tamil Nadu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4%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Uttar Pradesh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16%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7.5799995766658204E-2"/>
                  <c:y val="-5.9917510311212003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West Bengal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15%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 sz="1050" b="1"/>
                </a:pPr>
                <a:endParaRPr lang="en-US"/>
              </a:p>
            </c:txPr>
            <c:showCatName val="1"/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Sheet3!$H$4:$H$13</c:f>
              <c:strCache>
                <c:ptCount val="10"/>
                <c:pt idx="0">
                  <c:v>BIHAR</c:v>
                </c:pt>
                <c:pt idx="1">
                  <c:v>CHHATISGARH</c:v>
                </c:pt>
                <c:pt idx="2">
                  <c:v>GUJARAT</c:v>
                </c:pt>
                <c:pt idx="3">
                  <c:v>KARNATAKA</c:v>
                </c:pt>
                <c:pt idx="4">
                  <c:v>MADHYA PRADESH</c:v>
                </c:pt>
                <c:pt idx="5">
                  <c:v>MAHARASHTRA</c:v>
                </c:pt>
                <c:pt idx="6">
                  <c:v>ODISHA</c:v>
                </c:pt>
                <c:pt idx="7">
                  <c:v>TAMIL NADU</c:v>
                </c:pt>
                <c:pt idx="8">
                  <c:v>UTTAR PRADESH</c:v>
                </c:pt>
                <c:pt idx="9">
                  <c:v>WEST BENGAL</c:v>
                </c:pt>
              </c:strCache>
            </c:strRef>
          </c:cat>
          <c:val>
            <c:numRef>
              <c:f>Sheet3!$I$4:$I$13</c:f>
              <c:numCache>
                <c:formatCode>0.00</c:formatCode>
                <c:ptCount val="10"/>
                <c:pt idx="0">
                  <c:v>8.5175566426262748</c:v>
                </c:pt>
                <c:pt idx="1">
                  <c:v>3.7372880187985693</c:v>
                </c:pt>
                <c:pt idx="2">
                  <c:v>7.9268173938698823</c:v>
                </c:pt>
                <c:pt idx="3">
                  <c:v>4.6163401028238944</c:v>
                </c:pt>
                <c:pt idx="4">
                  <c:v>9.2085017779960499</c:v>
                </c:pt>
                <c:pt idx="5">
                  <c:v>5.5908250210438144</c:v>
                </c:pt>
                <c:pt idx="6">
                  <c:v>5.1788158893502345</c:v>
                </c:pt>
                <c:pt idx="7">
                  <c:v>4.1263378888684255</c:v>
                </c:pt>
                <c:pt idx="8">
                  <c:v>15.527261196400648</c:v>
                </c:pt>
                <c:pt idx="9">
                  <c:v>13.501075007543005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350059248169535E-2"/>
          <c:y val="3.7832843902443328E-5"/>
          <c:w val="0.98264994075183076"/>
          <c:h val="0.99996216715609176"/>
        </c:manualLayout>
      </c:layout>
      <c:pie3DChart>
        <c:varyColors val="1"/>
        <c:ser>
          <c:idx val="0"/>
          <c:order val="0"/>
          <c:tx>
            <c:strRef>
              <c:f>Sheet1!$B$16</c:f>
              <c:strCache>
                <c:ptCount val="1"/>
                <c:pt idx="0">
                  <c:v>Overall Average</c:v>
                </c:pt>
              </c:strCache>
            </c:strRef>
          </c:tx>
          <c:dPt>
            <c:idx val="0"/>
            <c:spPr>
              <a:solidFill>
                <a:srgbClr val="EE5B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spPr>
              <a:solidFill>
                <a:srgbClr val="DA0097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spPr>
              <a:solidFill>
                <a:schemeClr val="bg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21780662455191704"/>
                  <c:y val="-3.817920358837010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Nursery</a:t>
                    </a:r>
                    <a:r>
                      <a:rPr lang="en-US"/>
                      <a:t>
5%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8847339253928799"/>
                  <c:y val="-9.8901674708668216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0010258721079718E-2"/>
                  <c:y val="-9.32980630340591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1625661778609381E-2"/>
                  <c:y val="6.586319794976353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9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Water Resources 5%</a:t>
                    </a:r>
                    <a:endParaRPr lang="en-US" sz="900" b="1" baseline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0854129074130975E-2"/>
                  <c:y val="4.3409972586321309E-2"/>
                </c:manualLayout>
              </c:layout>
              <c:tx>
                <c:rich>
                  <a:bodyPr/>
                  <a:lstStyle/>
                  <a:p>
                    <a:r>
                      <a:rPr smtClean="0"/>
                      <a:t>Protected </a:t>
                    </a:r>
                    <a:r>
                      <a:t>Cultivation</a:t>
                    </a:r>
                    <a:r>
                      <a:rPr/>
                      <a:t>
</a:t>
                    </a:r>
                    <a:r>
                      <a:rPr smtClean="0"/>
                      <a:t>25%</a:t>
                    </a:r>
                    <a:endParaRPr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8011076841309512E-2"/>
                  <c:y val="6.969774584349459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INM/IPM</a:t>
                    </a:r>
                    <a:r>
                      <a:rPr lang="en-US"/>
                      <a:t>
</a:t>
                    </a:r>
                    <a:r>
                      <a:rPr lang="en-US" smtClean="0"/>
                      <a:t>0.5%</a:t>
                    </a:r>
                    <a:endParaRPr lang="en-US"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19018217951050967"/>
                  <c:y val="9.5637646100985227E-3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2.1061818737708481E-2"/>
                  <c:y val="6.070601383320221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PHM</a:t>
                    </a:r>
                    <a:r>
                      <a:rPr lang="en-US"/>
                      <a:t>
</a:t>
                    </a:r>
                    <a:r>
                      <a:rPr lang="en-US" smtClean="0"/>
                      <a:t>35%</a:t>
                    </a:r>
                    <a:endParaRPr lang="en-US"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5.6437408580841423E-3"/>
                  <c:y val="-2.314386392888035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n-US" sz="105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05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Markets</a:t>
                    </a:r>
                    <a:r>
                      <a: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r>
                      <a:rPr lang="en-US" sz="105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4%</a:t>
                    </a:r>
                    <a:endPara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CatName val="1"/>
              <c:showPercent val="1"/>
              <c:extLst>
                <c:ext xmlns:c15="http://schemas.microsoft.com/office/drawing/2012/chart" uri="{CE6537A1-D6FC-4f65-9D91-7224C49458BB}">
                  <c15:layout>
                    <c:manualLayout>
                      <c:w val="0.16014114684813738"/>
                      <c:h val="8.4684091970130215E-2"/>
                    </c:manualLayout>
                  </c15:layout>
                </c:ext>
              </c:extLst>
            </c:dLbl>
            <c:dLbl>
              <c:idx val="10"/>
              <c:layout>
                <c:manualLayout>
                  <c:x val="-4.3387924305437371E-2"/>
                  <c:y val="-3.779009278883298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Others</a:t>
                    </a:r>
                    <a:r>
                      <a:rPr lang="en-US"/>
                      <a:t>
</a:t>
                    </a:r>
                    <a:r>
                      <a:rPr lang="en-US" smtClean="0"/>
                      <a:t>11%</a:t>
                    </a:r>
                    <a:endParaRPr lang="en-US"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Sheet1!$A$17:$A$27</c:f>
              <c:strCache>
                <c:ptCount val="11"/>
                <c:pt idx="0">
                  <c:v>Planting Infrastructure</c:v>
                </c:pt>
                <c:pt idx="1">
                  <c:v>Area Expansion</c:v>
                </c:pt>
                <c:pt idx="2">
                  <c:v>Rejuvenation</c:v>
                </c:pt>
                <c:pt idx="3">
                  <c:v>Water Resources</c:v>
                </c:pt>
                <c:pt idx="4">
                  <c:v>Protected Cultivation</c:v>
                </c:pt>
                <c:pt idx="5">
                  <c:v>INM/IPM</c:v>
                </c:pt>
                <c:pt idx="6">
                  <c:v>Organic farming</c:v>
                </c:pt>
                <c:pt idx="7">
                  <c:v>HRD</c:v>
                </c:pt>
                <c:pt idx="8">
                  <c:v>PHM</c:v>
                </c:pt>
                <c:pt idx="9">
                  <c:v>Market Infrastructure</c:v>
                </c:pt>
                <c:pt idx="10">
                  <c:v>Others</c:v>
                </c:pt>
              </c:strCache>
            </c:strRef>
          </c:cat>
          <c:val>
            <c:numRef>
              <c:f>Sheet1!$B$17:$B$27</c:f>
              <c:numCache>
                <c:formatCode>0</c:formatCode>
                <c:ptCount val="11"/>
                <c:pt idx="0">
                  <c:v>4.6950284091202388</c:v>
                </c:pt>
                <c:pt idx="1">
                  <c:v>14.840636604221094</c:v>
                </c:pt>
                <c:pt idx="2">
                  <c:v>1.5991058417513782</c:v>
                </c:pt>
                <c:pt idx="3">
                  <c:v>4.9177534409986574</c:v>
                </c:pt>
                <c:pt idx="4">
                  <c:v>20.237689745647216</c:v>
                </c:pt>
                <c:pt idx="5">
                  <c:v>0.45117560882303376</c:v>
                </c:pt>
                <c:pt idx="6">
                  <c:v>0.79500818405613749</c:v>
                </c:pt>
                <c:pt idx="7">
                  <c:v>2.7589647173362426</c:v>
                </c:pt>
                <c:pt idx="8">
                  <c:v>30.2545686862201</c:v>
                </c:pt>
                <c:pt idx="9">
                  <c:v>2.3800674711472101</c:v>
                </c:pt>
                <c:pt idx="10">
                  <c:v>17.067897115701317</c:v>
                </c:pt>
              </c:numCache>
            </c:numRef>
          </c:val>
        </c:ser>
        <c:dLbls>
          <c:showCatName val="1"/>
          <c:showPercent val="1"/>
        </c:dLbls>
      </c:pie3D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43722659667586E-2"/>
          <c:y val="1.7825888198214938E-3"/>
          <c:w val="0.96856277340332453"/>
          <c:h val="0.96732343081009065"/>
        </c:manualLayout>
      </c:layout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Targets</c:v>
                </c:pt>
              </c:strCache>
            </c:strRef>
          </c:tx>
          <c:explosion val="5"/>
          <c:dPt>
            <c:idx val="0"/>
            <c:spPr>
              <a:solidFill>
                <a:srgbClr val="EE5B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spPr>
              <a:solidFill>
                <a:srgbClr val="DA0097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spPr>
              <a:solidFill>
                <a:schemeClr val="bg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1.0185067526416349E-16"/>
                  <c:y val="0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5230641025206846E-2"/>
                  <c:y val="-1.7423737154321359E-2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1666799667833031E-3"/>
                  <c:y val="-3.55546525503891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>
                    <c:manualLayout>
                      <c:w val="0.1795715223097113"/>
                      <c:h val="0.1192579486740129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3.35023562909946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5.5555555555555558E-3"/>
                  <c:y val="5.0925925925925923E-2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6666666666666701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INM/IPM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0.4% </a:t>
                    </a:r>
                  </a:p>
                </c:rich>
              </c:tx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3888888888888884E-2"/>
                  <c:y val="1.7754880395216981E-2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1.8518518518518583E-2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888888888888889E-2"/>
                  <c:y val="-5.3489123587947773E-2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5.0925337632082067E-17"/>
                  <c:y val="-3.57342329731304E-2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Sheet2!$A$2:$A$11</c:f>
              <c:strCache>
                <c:ptCount val="10"/>
                <c:pt idx="0">
                  <c:v>Nurseries</c:v>
                </c:pt>
                <c:pt idx="1">
                  <c:v>Area Expansion</c:v>
                </c:pt>
                <c:pt idx="2">
                  <c:v>Rejuvenation</c:v>
                </c:pt>
                <c:pt idx="3">
                  <c:v>Water Resources</c:v>
                </c:pt>
                <c:pt idx="4">
                  <c:v>Protected Cultivation</c:v>
                </c:pt>
                <c:pt idx="5">
                  <c:v>INM/IPM</c:v>
                </c:pt>
                <c:pt idx="6">
                  <c:v>HRD</c:v>
                </c:pt>
                <c:pt idx="7">
                  <c:v>PHM</c:v>
                </c:pt>
                <c:pt idx="8">
                  <c:v>Markets</c:v>
                </c:pt>
                <c:pt idx="9">
                  <c:v>Others</c:v>
                </c:pt>
              </c:strCache>
            </c:str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1</c:v>
                </c:pt>
                <c:pt idx="1">
                  <c:v>16</c:v>
                </c:pt>
                <c:pt idx="2">
                  <c:v>1</c:v>
                </c:pt>
                <c:pt idx="3">
                  <c:v>6</c:v>
                </c:pt>
                <c:pt idx="4">
                  <c:v>25</c:v>
                </c:pt>
                <c:pt idx="5">
                  <c:v>0.4</c:v>
                </c:pt>
                <c:pt idx="6">
                  <c:v>1</c:v>
                </c:pt>
                <c:pt idx="7">
                  <c:v>26</c:v>
                </c:pt>
                <c:pt idx="8">
                  <c:v>2</c:v>
                </c:pt>
                <c:pt idx="9">
                  <c:v>21.6</c:v>
                </c:pt>
              </c:numCache>
            </c:numRef>
          </c:val>
        </c:ser>
        <c:dLbls>
          <c:showPercent val="1"/>
        </c:dLbls>
      </c:pie3D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AC19C-49B9-47AB-A1D1-CEA443661667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5C6A-AC62-481A-A533-16D85A8B4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414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DD8D9-37B9-4347-8797-1D6CDCBB323F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F0AA7-9E99-46A7-8246-C3026FB800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9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328F6-B314-49B3-BD51-E927C3A6DA41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74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 smtClean="0"/>
              <a:t>Short harvest cycles brings lowered risk compared to field crops with single or twice a year harvest.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034D6D-6B9A-4F59-9F0B-8988B69F785A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87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IN" altLang="en-US" smtClean="0"/>
              <a:t>Three important schemes to support hitech commercial projects, cold storage infrastructure and technology transfer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IN" altLang="en-US" smtClean="0"/>
              <a:t>Support role for NHM, Bamboo Mission and MFPI Schemes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EDA332-2CD7-428F-909E-B9D6233E7AC3}" type="slidenum">
              <a:rPr lang="en-IN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024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  <a:buFontTx/>
              <a:buChar char="•"/>
            </a:pPr>
            <a:r>
              <a:rPr lang="en-IN" altLang="en-US" smtClean="0"/>
              <a:t>The time lines indicate a series of interventions implemented over previous 3 decades, with increasing focus on horticulture.</a:t>
            </a:r>
          </a:p>
          <a:p>
            <a:pPr marL="180975" indent="-180975" eaLnBrk="1" hangingPunct="1">
              <a:spcBef>
                <a:spcPct val="0"/>
              </a:spcBef>
              <a:buFontTx/>
              <a:buChar char="•"/>
            </a:pPr>
            <a:r>
              <a:rPr lang="en-IN" altLang="en-US" smtClean="0"/>
              <a:t>Culminating in the current state where integration of efforts and holistic development is envisaged.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F0A530-59E2-486A-83CF-5DA242050CA2}" type="slidenum">
              <a:rPr lang="en-US" altLang="en-US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3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67959D-6143-4BC9-BD8C-0B14A3D99616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42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4F18BA-403A-4905-AC2E-A79A7A263E8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41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F08134-60BE-489D-A85B-BADDAF571039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87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D3B13C-9FB3-4507-AF82-2909FE9261FD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38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F0AA7-9E99-46A7-8246-C3026FB800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52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93A4-9C8C-42CA-AEF2-6F6342D35A2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336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 smtClean="0"/>
              <a:t>Short harvest cycles brings lowered risk compared to field crops with single or twice a year harvest.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59" indent="-2857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0" indent="-228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03" indent="-228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47" indent="-228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290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34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578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22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40A831-68FA-4D87-B4F8-604443844B98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80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 smtClean="0"/>
              <a:t>Short harvest cycles brings lowered risk compared to field crops with single or twice a year harvest.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00F21-C0BD-4D05-8DFF-D5EFC1A1DD62}" type="slidenum">
              <a:rPr lang="en-US" altLang="en-US">
                <a:latin typeface="Calibri" panose="020F0502020204030204" pitchFamily="34" charset="0"/>
              </a:rPr>
              <a:pPr eaLnBrk="1" hangingPunct="1"/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7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4343400"/>
          </a:xfrm>
          <a:prstGeom prst="rect">
            <a:avLst/>
          </a:prstGeom>
          <a:solidFill>
            <a:srgbClr val="32391B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4343400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678488"/>
            <a:ext cx="9144000" cy="117951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371600"/>
            <a:ext cx="8077200" cy="1673352"/>
          </a:xfrm>
        </p:spPr>
        <p:txBody>
          <a:bodyPr tIns="0" bIns="0" anchor="t">
            <a:scene3d>
              <a:camera prst="orthographicFront"/>
              <a:lightRig rig="soft" dir="t"/>
            </a:scene3d>
            <a:sp3d extrusionH="57150">
              <a:bevelT w="50800" h="10160"/>
            </a:sp3d>
          </a:bodyPr>
          <a:lstStyle>
            <a:lvl1pPr algn="l">
              <a:defRPr sz="47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1" y="3052855"/>
            <a:ext cx="8077200" cy="1499616"/>
          </a:xfrm>
        </p:spPr>
        <p:txBody>
          <a:bodyPr lIns="118838" tIns="0" rIns="45707" bIns="0"/>
          <a:lstStyle>
            <a:lvl1pPr marL="0" indent="0" algn="l">
              <a:buNone/>
              <a:defRPr sz="2800" b="0" cap="none" spc="91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8493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1222F8-B5A6-4BB9-B4FA-23A34DF9C7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8F866-D2A1-4398-A8F0-E7E19C9D5AE8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6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1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2B46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44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1886-E001-49B9-977C-A2D1A59C2231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9A18B2-9B6B-4224-929A-5035DFD21A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75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B6420-F9FC-4FB7-9B7B-6F79D1CD80FA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6D75-BA0E-4B16-902D-A94DDE5A5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666745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782"/>
              </a:spcBef>
              <a:defRPr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A9DAA5-4B56-4D90-86D9-93005533B4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3C7AB-2B25-4841-868A-E4B07E5AA300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6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-36513"/>
            <a:ext cx="9144000" cy="3187701"/>
          </a:xfrm>
          <a:prstGeom prst="rect">
            <a:avLst/>
          </a:prstGeom>
          <a:gradFill flip="none" rotWithShape="1">
            <a:gsLst>
              <a:gs pos="55000">
                <a:srgbClr val="788647"/>
              </a:gs>
              <a:gs pos="0">
                <a:srgbClr val="32391B"/>
              </a:gs>
              <a:gs pos="74000">
                <a:schemeClr val="tx1"/>
              </a:gs>
            </a:gsLst>
            <a:lin ang="19800000" scaled="0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0" y="3124200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6" y="1841589"/>
            <a:ext cx="8013192" cy="1308072"/>
          </a:xfrm>
        </p:spPr>
        <p:txBody>
          <a:bodyPr tIns="0" rIns="91414" bIns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extrusionH="57150" prstMaterial="matte">
              <a:bevelT w="50800" h="10160" prst="angle"/>
            </a:sp3d>
          </a:bodyPr>
          <a:lstStyle>
            <a:lvl1pPr algn="ctr">
              <a:defRPr sz="44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834" y="936047"/>
            <a:ext cx="8022336" cy="685800"/>
          </a:xfrm>
        </p:spPr>
        <p:txBody>
          <a:bodyPr lIns="146263" tIns="0" rIns="45707" bIns="0" anchor="ctr"/>
          <a:lstStyle>
            <a:lvl1pPr marL="0" indent="0" algn="ctr">
              <a:buNone/>
              <a:defRPr sz="2000" b="1">
                <a:solidFill>
                  <a:srgbClr val="FFFFFF"/>
                </a:solidFill>
              </a:defRPr>
            </a:lvl1pPr>
            <a:lvl2pPr marL="4570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560834" y="5105232"/>
            <a:ext cx="8022336" cy="685800"/>
          </a:xfrm>
        </p:spPr>
        <p:txBody>
          <a:bodyPr lIns="146263" tIns="0" rIns="45707" bIns="0"/>
          <a:lstStyle>
            <a:lvl1pPr marL="0" indent="0" algn="ctr">
              <a:buNone/>
              <a:defRPr sz="2000" b="1">
                <a:solidFill>
                  <a:srgbClr val="006496"/>
                </a:solidFill>
              </a:defRPr>
            </a:lvl1pPr>
            <a:lvl2pPr marL="4570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5412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773936"/>
            <a:ext cx="4038600" cy="4623816"/>
          </a:xfrm>
        </p:spPr>
        <p:txBody>
          <a:bodyPr lIns="914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D3B9F-96EF-4763-8219-F07994CAE4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CD97-9695-4172-B547-6106FD35DE42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7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98992"/>
            <a:ext cx="4040188" cy="715355"/>
          </a:xfrm>
        </p:spPr>
        <p:txBody>
          <a:bodyPr lIns="146263" anchor="ctr"/>
          <a:lstStyle>
            <a:lvl1pPr marL="0" indent="0">
              <a:buNone/>
              <a:defRPr sz="2300" b="1" cap="all" baseline="0"/>
            </a:lvl1pPr>
            <a:lvl2pPr marL="457071" indent="0">
              <a:buNone/>
              <a:defRPr sz="2000" b="1"/>
            </a:lvl2pPr>
            <a:lvl3pPr marL="914143" indent="0">
              <a:buNone/>
              <a:defRPr sz="1800" b="1"/>
            </a:lvl3pPr>
            <a:lvl4pPr marL="1371214" indent="0">
              <a:buNone/>
              <a:defRPr sz="1600" b="1"/>
            </a:lvl4pPr>
            <a:lvl5pPr marL="1828287" indent="0">
              <a:buNone/>
              <a:defRPr sz="1600" b="1"/>
            </a:lvl5pPr>
            <a:lvl6pPr marL="2285358" indent="0">
              <a:buNone/>
              <a:defRPr sz="1600" b="1"/>
            </a:lvl6pPr>
            <a:lvl7pPr marL="2742430" indent="0">
              <a:buNone/>
              <a:defRPr sz="1600" b="1"/>
            </a:lvl7pPr>
            <a:lvl8pPr marL="3199501" indent="0">
              <a:buNone/>
              <a:defRPr sz="1600" b="1"/>
            </a:lvl8pPr>
            <a:lvl9pPr marL="3656572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449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92"/>
            <a:ext cx="4041775" cy="715355"/>
          </a:xfrm>
        </p:spPr>
        <p:txBody>
          <a:bodyPr lIns="146263" anchor="ctr"/>
          <a:lstStyle>
            <a:lvl1pPr marL="0" indent="0">
              <a:buNone/>
              <a:defRPr sz="2300" b="1" cap="all" baseline="0"/>
            </a:lvl1pPr>
            <a:lvl2pPr marL="457071" indent="0">
              <a:buNone/>
              <a:defRPr sz="2000" b="1"/>
            </a:lvl2pPr>
            <a:lvl3pPr marL="914143" indent="0">
              <a:buNone/>
              <a:defRPr sz="1800" b="1"/>
            </a:lvl3pPr>
            <a:lvl4pPr marL="1371214" indent="0">
              <a:buNone/>
              <a:defRPr sz="1600" b="1"/>
            </a:lvl4pPr>
            <a:lvl5pPr marL="1828287" indent="0">
              <a:buNone/>
              <a:defRPr sz="1600" b="1"/>
            </a:lvl5pPr>
            <a:lvl6pPr marL="2285358" indent="0">
              <a:buNone/>
              <a:defRPr sz="1600" b="1"/>
            </a:lvl6pPr>
            <a:lvl7pPr marL="2742430" indent="0">
              <a:buNone/>
              <a:defRPr sz="1600" b="1"/>
            </a:lvl7pPr>
            <a:lvl8pPr marL="3199501" indent="0">
              <a:buNone/>
              <a:defRPr sz="1600" b="1"/>
            </a:lvl8pPr>
            <a:lvl9pPr marL="3656572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A5661E-F256-4E33-B196-70700E18C1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3BFC1-43F5-4CBA-AB73-102FD9ED6956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9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77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219E87-5305-49A3-8914-6A84D44F01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E6D38-9B37-4C5E-9CF6-CA319C93E8CA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7715-0502-4E73-81D2-87D49373F5A4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FED150-128B-40B3-894B-F5AACA8A6B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03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3"/>
            <a:ext cx="2523744" cy="978408"/>
          </a:xfrm>
        </p:spPr>
        <p:txBody>
          <a:bodyPr lIns="73132" bIns="0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6"/>
            <a:ext cx="5920642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071" indent="0">
              <a:buNone/>
              <a:defRPr sz="1200"/>
            </a:lvl2pPr>
            <a:lvl3pPr marL="914143" indent="0">
              <a:buNone/>
              <a:defRPr sz="1000"/>
            </a:lvl3pPr>
            <a:lvl4pPr marL="1371214" indent="0">
              <a:buNone/>
              <a:defRPr sz="900"/>
            </a:lvl4pPr>
            <a:lvl5pPr marL="1828287" indent="0">
              <a:buNone/>
              <a:defRPr sz="900"/>
            </a:lvl5pPr>
            <a:lvl6pPr marL="2285358" indent="0">
              <a:buNone/>
              <a:defRPr sz="900"/>
            </a:lvl6pPr>
            <a:lvl7pPr marL="2742430" indent="0">
              <a:buNone/>
              <a:defRPr sz="900"/>
            </a:lvl7pPr>
            <a:lvl8pPr marL="3199501" indent="0">
              <a:buNone/>
              <a:defRPr sz="900"/>
            </a:lvl8pPr>
            <a:lvl9pPr marL="3656572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9E4D6-B05E-46BC-AAD0-74D47E0AC762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0057FF-9709-40A0-BDA2-573E2D143C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4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52"/>
            <a:ext cx="2525150" cy="978408"/>
          </a:xfrm>
        </p:spPr>
        <p:txBody>
          <a:bodyPr lIns="73132" bIns="0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11"/>
            <a:ext cx="6247398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71" indent="0">
              <a:buNone/>
              <a:defRPr sz="2800"/>
            </a:lvl2pPr>
            <a:lvl3pPr marL="914143" indent="0">
              <a:buNone/>
              <a:defRPr sz="2400"/>
            </a:lvl3pPr>
            <a:lvl4pPr marL="1371214" indent="0">
              <a:buNone/>
              <a:defRPr sz="2000"/>
            </a:lvl4pPr>
            <a:lvl5pPr marL="1828287" indent="0">
              <a:buNone/>
              <a:defRPr sz="2000"/>
            </a:lvl5pPr>
            <a:lvl6pPr marL="2285358" indent="0">
              <a:buNone/>
              <a:defRPr sz="2000"/>
            </a:lvl6pPr>
            <a:lvl7pPr marL="2742430" indent="0">
              <a:buNone/>
              <a:defRPr sz="2000"/>
            </a:lvl7pPr>
            <a:lvl8pPr marL="3199501" indent="0">
              <a:buNone/>
              <a:defRPr sz="2000"/>
            </a:lvl8pPr>
            <a:lvl9pPr marL="3656572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071" indent="0">
              <a:buNone/>
              <a:defRPr sz="1200"/>
            </a:lvl2pPr>
            <a:lvl3pPr marL="914143" indent="0">
              <a:buNone/>
              <a:defRPr sz="1000"/>
            </a:lvl3pPr>
            <a:lvl4pPr marL="1371214" indent="0">
              <a:buNone/>
              <a:defRPr sz="900"/>
            </a:lvl4pPr>
            <a:lvl5pPr marL="1828287" indent="0">
              <a:buNone/>
              <a:defRPr sz="900"/>
            </a:lvl5pPr>
            <a:lvl6pPr marL="2285358" indent="0">
              <a:buNone/>
              <a:defRPr sz="900"/>
            </a:lvl6pPr>
            <a:lvl7pPr marL="2742430" indent="0">
              <a:buNone/>
              <a:defRPr sz="900"/>
            </a:lvl7pPr>
            <a:lvl8pPr marL="3199501" indent="0">
              <a:buNone/>
              <a:defRPr sz="900"/>
            </a:lvl8pPr>
            <a:lvl9pPr marL="3656572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3AB62-D36E-4027-864A-F0A1ACFB8CA8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F7BBFF-3D33-4364-BEDF-1F66A4260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97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44550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844550"/>
          </a:xfrm>
          <a:prstGeom prst="rect">
            <a:avLst/>
          </a:prstGeom>
          <a:solidFill>
            <a:srgbClr val="32391B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  <a:prstGeom prst="rect">
            <a:avLst/>
          </a:prstGeom>
        </p:spPr>
        <p:txBody>
          <a:bodyPr vert="horz" lIns="91414" tIns="45707" rIns="45707" bIns="45707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5438" y="958850"/>
            <a:ext cx="8513762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48" tIns="91414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813" y="6516688"/>
            <a:ext cx="733425" cy="179387"/>
          </a:xfrm>
          <a:prstGeom prst="rect">
            <a:avLst/>
          </a:prstGeom>
        </p:spPr>
        <p:txBody>
          <a:bodyPr vert="horz" wrap="none" lIns="36000" tIns="0" rIns="36000" bIns="0" numCol="1" anchor="b" anchorCtr="0" compatLnSpc="1">
            <a:prstTxWarp prst="textNoShape">
              <a:avLst/>
            </a:prstTxWarp>
            <a:normAutofit/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1200">
                <a:solidFill>
                  <a:srgbClr val="FFFF00"/>
                </a:solidFill>
                <a:latin typeface="Calibri" panose="020F0502020204030204" pitchFamily="34" charset="0"/>
              </a:defRPr>
            </a:lvl1pPr>
          </a:lstStyle>
          <a:p>
            <a:fld id="{0B2DC6FD-231C-4C5E-B393-1A651A8E9FC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 flipV="1">
            <a:off x="0" y="6792913"/>
            <a:ext cx="9144000" cy="666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 bwMode="white">
          <a:xfrm flipV="1">
            <a:off x="6084888" y="6815138"/>
            <a:ext cx="3062287" cy="26987"/>
          </a:xfrm>
          <a:prstGeom prst="roundRect">
            <a:avLst>
              <a:gd name="adj" fmla="val 16667"/>
            </a:avLst>
          </a:prstGeom>
          <a:solidFill>
            <a:srgbClr val="92D050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 bwMode="white">
          <a:xfrm flipV="1">
            <a:off x="7543800" y="115888"/>
            <a:ext cx="1600200" cy="1905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0" y="6756400"/>
            <a:ext cx="9144000" cy="33338"/>
          </a:xfrm>
          <a:prstGeom prst="rect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15313" y="-3175"/>
            <a:ext cx="928687" cy="850900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tx1"/>
              </a:solidFill>
            </a:endParaRPr>
          </a:p>
        </p:txBody>
      </p:sp>
      <p:sp useBgFill="1">
        <p:nvSpPr>
          <p:cNvPr id="24" name="Rounded Rectangle 23"/>
          <p:cNvSpPr/>
          <p:nvPr/>
        </p:nvSpPr>
        <p:spPr bwMode="white">
          <a:xfrm flipV="1">
            <a:off x="0" y="6788150"/>
            <a:ext cx="1600200" cy="1746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7494588" y="6467475"/>
            <a:ext cx="1439862" cy="261938"/>
          </a:xfrm>
          <a:prstGeom prst="rect">
            <a:avLst/>
          </a:prstGeom>
        </p:spPr>
        <p:txBody>
          <a:bodyPr vert="horz" lIns="83104" tIns="41552" rIns="83104" bIns="4155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063157-7E49-4F7D-A54E-8D41C78BD46B}" type="datetime1">
              <a:rPr lang="en-US" smtClean="0"/>
              <a:pPr>
                <a:defRPr/>
              </a:pPr>
              <a:t>19-Sep-17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3124200" y="6445250"/>
            <a:ext cx="2895600" cy="261938"/>
          </a:xfrm>
          <a:prstGeom prst="rect">
            <a:avLst/>
          </a:prstGeom>
        </p:spPr>
        <p:txBody>
          <a:bodyPr vert="horz" lIns="83104" tIns="41552" rIns="83104" bIns="4155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159" name="Picture 15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05800" y="60325"/>
            <a:ext cx="762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6462713"/>
            <a:ext cx="3068638" cy="39528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36888" y="6462713"/>
            <a:ext cx="30702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16200000" rotWithShape="0">
              <a:srgbClr val="000000">
                <a:alpha val="39999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75363" y="6462713"/>
            <a:ext cx="3068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16200000" rotWithShape="0">
              <a:srgbClr val="000000">
                <a:alpha val="39999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11430"/>
          <a:solidFill>
            <a:srgbClr val="FFC000"/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000"/>
          </a:solidFill>
          <a:latin typeface="Corbel" pitchFamily="34" charset="0"/>
        </a:defRPr>
      </a:lvl9pPr>
      <a:extLst/>
    </p:titleStyle>
    <p:bodyStyle>
      <a:lvl1pPr marL="438150" indent="-319088" algn="just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30250" indent="-273050" algn="just" rtl="0" eaLnBrk="0" fontAlgn="base" hangingPunct="0">
        <a:spcBef>
          <a:spcPts val="55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95363" indent="-227013" algn="just" rtl="0" eaLnBrk="0" fontAlgn="base" hangingPunct="0">
        <a:spcBef>
          <a:spcPts val="500"/>
        </a:spcBef>
        <a:spcAft>
          <a:spcPct val="0"/>
        </a:spcAft>
        <a:buClr>
          <a:srgbClr val="05676B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4438" indent="-182563" algn="just" rtl="0" eaLnBrk="0" fontAlgn="base" hangingPunct="0">
        <a:spcBef>
          <a:spcPts val="450"/>
        </a:spcBef>
        <a:spcAft>
          <a:spcPct val="0"/>
        </a:spcAft>
        <a:buClr>
          <a:srgbClr val="7E9532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5575" indent="-182563" algn="just" rtl="0" eaLnBrk="0" fontAlgn="base" hangingPunct="0">
        <a:spcBef>
          <a:spcPts val="450"/>
        </a:spcBef>
        <a:spcAft>
          <a:spcPct val="0"/>
        </a:spcAft>
        <a:buClr>
          <a:srgbClr val="7CCA62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175" indent="-182829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287" indent="-182829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399" indent="-182829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0509" indent="-182829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17" Type="http://schemas.openxmlformats.org/officeDocument/2006/relationships/image" Target="../media/image64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chart" Target="../charts/chart3.xml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chart" Target="../charts/chart2.xml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741347"/>
            <a:ext cx="8077200" cy="12590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IN" dirty="0" smtClean="0"/>
              <a:t>Horticulture Development including Cold-Chain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184150" y="4495800"/>
            <a:ext cx="88042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Department of Agriculture, Cooperation </a:t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&amp; Farmers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Welfare</a:t>
            </a:r>
            <a:endParaRPr lang="en-US" sz="3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2867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3513" y="136525"/>
            <a:ext cx="20002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1425732">
            <a:off x="879475" y="5940425"/>
            <a:ext cx="8366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2" descr="C:\Users\SeaDog\AppData\Local\Microsoft\Windows\Themes\Small Wor\DesktopBackground\16smallworld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81550" y="136525"/>
            <a:ext cx="21653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4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54250" y="136525"/>
            <a:ext cx="2436813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 descr="http://sbam.co.in/photos/cold-storage/3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742330" y="125948"/>
            <a:ext cx="2209800" cy="1474252"/>
          </a:xfrm>
          <a:prstGeom prst="rect">
            <a:avLst/>
          </a:prstGeom>
          <a:noFill/>
        </p:spPr>
      </p:pic>
      <p:pic>
        <p:nvPicPr>
          <p:cNvPr id="13" name="Picture 1" descr="C:\Users\Acer\Downloads\IMG_20170120_121713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010400" y="134470"/>
            <a:ext cx="2030507" cy="14657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9298757"/>
              </p:ext>
            </p:extLst>
          </p:nvPr>
        </p:nvGraphicFramePr>
        <p:xfrm>
          <a:off x="304799" y="963304"/>
          <a:ext cx="8534400" cy="55721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1"/>
                <a:gridCol w="4953000"/>
                <a:gridCol w="806760"/>
                <a:gridCol w="2088839"/>
              </a:tblGrid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S.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 Name </a:t>
                      </a:r>
                      <a:r>
                        <a:rPr lang="en-US" sz="1400" b="1" u="none" strike="noStrike" dirty="0">
                          <a:effectLst/>
                        </a:rPr>
                        <a:t>of the 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9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 Capacity </a:t>
                      </a:r>
                      <a:r>
                        <a:rPr lang="en-US" sz="1400" b="1" u="none" strike="noStrike" dirty="0">
                          <a:effectLst/>
                        </a:rPr>
                        <a:t>(MT)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Andaman </a:t>
                      </a:r>
                      <a:r>
                        <a:rPr lang="en-US" sz="1400" u="none" strike="noStrike" dirty="0">
                          <a:effectLst/>
                        </a:rPr>
                        <a:t>&amp; Nicobar Islands (UT)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Andhra </a:t>
                      </a:r>
                      <a:r>
                        <a:rPr lang="en-US" sz="1400" u="none" strike="noStrike" dirty="0">
                          <a:effectLst/>
                        </a:rPr>
                        <a:t>Pradesh &amp; Telangana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1757785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Bihar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1416095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Chandigarh </a:t>
                      </a:r>
                      <a:r>
                        <a:rPr lang="en-US" sz="1400" u="none" strike="noStrike" dirty="0">
                          <a:effectLst/>
                        </a:rPr>
                        <a:t>(UT)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12462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Chhattisgarh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484557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Delhi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129857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Goa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Gujarat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2971729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Haryana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741446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Jharkhand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236680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Karnataka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556355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Kerala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79405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Lakshadweep </a:t>
                      </a:r>
                      <a:r>
                        <a:rPr lang="en-US" sz="1400" u="none" strike="noStrike" dirty="0">
                          <a:effectLst/>
                        </a:rPr>
                        <a:t>(UT)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Madhya </a:t>
                      </a:r>
                      <a:r>
                        <a:rPr lang="en-US" sz="1400" u="none" strike="noStrike" dirty="0">
                          <a:effectLst/>
                        </a:rPr>
                        <a:t>Pradesh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1269253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Maharashtra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896730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Orissa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538139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Pondicherry </a:t>
                      </a:r>
                      <a:r>
                        <a:rPr lang="en-US" sz="1400" u="none" strike="noStrike" dirty="0">
                          <a:effectLst/>
                        </a:rPr>
                        <a:t>(UT)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Punjab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2157661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Rajasthan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533893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Tamil </a:t>
                      </a:r>
                      <a:r>
                        <a:rPr lang="en-US" sz="1400" u="none" strike="noStrike" dirty="0">
                          <a:effectLst/>
                        </a:rPr>
                        <a:t>Nadu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316583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Uttar </a:t>
                      </a:r>
                      <a:r>
                        <a:rPr lang="en-US" sz="1400" u="none" strike="noStrike" dirty="0">
                          <a:effectLst/>
                        </a:rPr>
                        <a:t>Pradesh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14139098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smtClean="0">
                          <a:effectLst/>
                        </a:rPr>
                        <a:t> West </a:t>
                      </a:r>
                      <a:r>
                        <a:rPr lang="en-US" sz="1400" u="none" strike="noStrike">
                          <a:effectLst/>
                        </a:rPr>
                        <a:t>Bengal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5940511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2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A Total-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7363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34186254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u="sng" dirty="0">
                <a:effectLst/>
              </a:rPr>
              <a:t>State wise &amp; Agency wise distribution of Cold Storages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696200" y="6584196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/>
              <a:t>Continue…..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196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7729911"/>
              </p:ext>
            </p:extLst>
          </p:nvPr>
        </p:nvGraphicFramePr>
        <p:xfrm>
          <a:off x="304801" y="1042038"/>
          <a:ext cx="8382001" cy="4672964"/>
        </p:xfrm>
        <a:graphic>
          <a:graphicData uri="http://schemas.openxmlformats.org/drawingml/2006/table">
            <a:tbl>
              <a:tblPr/>
              <a:tblGrid>
                <a:gridCol w="914400"/>
                <a:gridCol w="3412568"/>
                <a:gridCol w="1535633"/>
                <a:gridCol w="2519400"/>
              </a:tblGrid>
              <a:tr h="374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S. 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 of the 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9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 (MT)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Arunachal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Pradesh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Assam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Himachal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Pradesh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Jammu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 Kashmir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Manipur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Meghalaya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Mizoram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Nagaland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Sikkim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Tripura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Uttrakhand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(A+B)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34813589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</p:spPr>
        <p:txBody>
          <a:bodyPr>
            <a:noAutofit/>
          </a:bodyPr>
          <a:lstStyle/>
          <a:p>
            <a:r>
              <a:rPr lang="en-US" sz="2500" u="sng" dirty="0">
                <a:effectLst/>
              </a:rPr>
              <a:t>State wise &amp; Agency wise distribution of Cold Storages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34808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534400" cy="8001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Sector and Commodity wise use of cold storage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373FE5-BC4D-424F-9B8C-B608BDBF8D6E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>
              <a:ln w="11430">
                <a:noFill/>
              </a:ln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83170"/>
            <a:ext cx="8686800" cy="5441430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sz="2200" dirty="0" smtClean="0"/>
              <a:t>95% of cold storage are owned and operated by private sector, 3% cooperative and remaining 2% are under PSUs.</a:t>
            </a:r>
          </a:p>
          <a:p>
            <a:pPr marL="457200" indent="-457200">
              <a:lnSpc>
                <a:spcPct val="200000"/>
              </a:lnSpc>
            </a:pPr>
            <a:r>
              <a:rPr lang="en-US" sz="2200" dirty="0" smtClean="0"/>
              <a:t>75% - 80% cold storage capacity is used for potato .</a:t>
            </a:r>
          </a:p>
          <a:p>
            <a:pPr marL="457200" indent="-457200">
              <a:lnSpc>
                <a:spcPct val="200000"/>
              </a:lnSpc>
            </a:pPr>
            <a:r>
              <a:rPr lang="en-US" sz="2200" dirty="0" smtClean="0"/>
              <a:t>7% of capacity is used for </a:t>
            </a:r>
            <a:r>
              <a:rPr lang="en-US" sz="2200" dirty="0" err="1" smtClean="0"/>
              <a:t>pharma</a:t>
            </a:r>
            <a:r>
              <a:rPr lang="en-US" sz="2200" dirty="0" smtClean="0"/>
              <a:t> products.</a:t>
            </a:r>
          </a:p>
          <a:p>
            <a:pPr marL="457200" indent="-457200">
              <a:lnSpc>
                <a:spcPct val="200000"/>
              </a:lnSpc>
            </a:pPr>
            <a:r>
              <a:rPr lang="en-US" sz="2200" dirty="0" smtClean="0"/>
              <a:t>5% of capacity is used for processed foods.</a:t>
            </a:r>
          </a:p>
          <a:p>
            <a:pPr marL="457200" indent="-457200">
              <a:lnSpc>
                <a:spcPct val="200000"/>
              </a:lnSpc>
            </a:pPr>
            <a:r>
              <a:rPr lang="en-US" sz="2200" dirty="0" smtClean="0"/>
              <a:t>5% of capacity is used other horticulture crops.  </a:t>
            </a:r>
          </a:p>
          <a:p>
            <a:pPr marL="457200" indent="-457200">
              <a:lnSpc>
                <a:spcPct val="200000"/>
              </a:lnSpc>
            </a:pPr>
            <a:r>
              <a:rPr lang="en-US" sz="2200" dirty="0" smtClean="0"/>
              <a:t>3% of available capacity is used for marine and meat products.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325438" y="1124744"/>
            <a:ext cx="8513762" cy="527605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200" dirty="0" smtClean="0"/>
              <a:t>Cold-chain support is designed as a demand </a:t>
            </a:r>
            <a:r>
              <a:rPr lang="en-IN" altLang="en-US" sz="2200" dirty="0"/>
              <a:t>driven </a:t>
            </a:r>
            <a:r>
              <a:rPr lang="en-IN" altLang="en-US" sz="2200" dirty="0" smtClean="0"/>
              <a:t>activity.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200" dirty="0" smtClean="0"/>
              <a:t>Huge funding gaps: </a:t>
            </a:r>
            <a:r>
              <a:rPr lang="en-IN" altLang="en-US" sz="2200" dirty="0" err="1" smtClean="0"/>
              <a:t>Rs</a:t>
            </a:r>
            <a:r>
              <a:rPr lang="en-IN" altLang="en-US" sz="2200" dirty="0" smtClean="0"/>
              <a:t>. 6100 crores required in next five years.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200" dirty="0" smtClean="0"/>
              <a:t>Disproportionate focus on cold storage capacity limited to long term storage crops only. 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200" dirty="0" smtClean="0"/>
              <a:t>Insufficient private sector investment.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200" dirty="0"/>
              <a:t>S</a:t>
            </a:r>
            <a:r>
              <a:rPr lang="en-IN" altLang="en-US" sz="2200" dirty="0" smtClean="0"/>
              <a:t>trengthening of integrated cold-chain will reduce post harvest losses, add to farmer’s income, stabilise prices, create near-farm jobs and quality produce to consumers.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 smtClean="0"/>
              <a:t>Challenges and Opportunities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DBD10D-3005-42E3-B2A0-F61A934740E2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277093" y="6517460"/>
            <a:ext cx="733425" cy="178904"/>
          </a:xfrm>
          <a:prstGeom prst="rect">
            <a:avLst/>
          </a:prstGeom>
        </p:spPr>
        <p:txBody>
          <a:bodyPr vert="horz" lIns="83104" tIns="41552" rIns="83104" bIns="41552" rtlCol="0" anchor="ctr">
            <a:normAutofit fontScale="62500" lnSpcReduction="20000"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9959" y="1029538"/>
            <a:ext cx="2895600" cy="338554"/>
          </a:xfrm>
          <a:prstGeom prst="rect">
            <a:avLst/>
          </a:prstGeom>
          <a:solidFill>
            <a:srgbClr val="00649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2017-18 (Approved)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819" y="1080441"/>
            <a:ext cx="2895600" cy="338554"/>
          </a:xfrm>
          <a:prstGeom prst="rect">
            <a:avLst/>
          </a:prstGeom>
          <a:solidFill>
            <a:srgbClr val="00649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2016-17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216" y="71414"/>
            <a:ext cx="8264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Focus; Component wise Allocation AAP2016-17 </a:t>
            </a:r>
            <a:r>
              <a:rPr lang="en-US" sz="2200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2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2017-18</a:t>
            </a:r>
            <a:endParaRPr lang="en-US" sz="2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1344281981"/>
              </p:ext>
            </p:extLst>
          </p:nvPr>
        </p:nvGraphicFramePr>
        <p:xfrm>
          <a:off x="4650327" y="1368092"/>
          <a:ext cx="4500561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1336641"/>
              </p:ext>
            </p:extLst>
          </p:nvPr>
        </p:nvGraphicFramePr>
        <p:xfrm>
          <a:off x="-36512" y="1368093"/>
          <a:ext cx="4572000" cy="5007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451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>
          <a:xfrm>
            <a:off x="169890" y="914400"/>
            <a:ext cx="8839200" cy="5334000"/>
          </a:xfrm>
        </p:spPr>
        <p:txBody>
          <a:bodyPr/>
          <a:lstStyle/>
          <a:p>
            <a:pPr algn="l" eaLnBrk="1" hangingPunct="1">
              <a:spcBef>
                <a:spcPts val="788"/>
              </a:spcBef>
            </a:pPr>
            <a:r>
              <a:rPr lang="en-US" sz="2400" dirty="0" smtClean="0"/>
              <a:t>Government has identified cold chain as a thrust area for development. </a:t>
            </a:r>
          </a:p>
          <a:p>
            <a:pPr algn="l" eaLnBrk="1" hangingPunct="1">
              <a:spcBef>
                <a:spcPts val="788"/>
              </a:spcBef>
            </a:pPr>
            <a:r>
              <a:rPr lang="en-US" sz="2400" dirty="0" err="1" smtClean="0"/>
              <a:t>GoS</a:t>
            </a:r>
            <a:r>
              <a:rPr lang="en-US" sz="2400" dirty="0" smtClean="0"/>
              <a:t> recommendation for creation of cold-chain Infrastructure.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400" dirty="0" smtClean="0"/>
              <a:t>Crop and cluster specific value chain studies for forward linkages has been assigned to </a:t>
            </a:r>
            <a:r>
              <a:rPr lang="en-US" sz="2400" dirty="0" smtClean="0"/>
              <a:t>NLAs.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400" dirty="0" smtClean="0"/>
              <a:t>Empower existing asset owners to extend into other aspects of agri-business value chain.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400" dirty="0" smtClean="0"/>
              <a:t>Allocating 35% of MIDH budget for cold-chain and PHM infrastructure.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400" dirty="0" smtClean="0"/>
              <a:t>Enabling Farmer groups (FPO’s) to own Cold Chain.</a:t>
            </a:r>
          </a:p>
          <a:p>
            <a:pPr lvl="0" eaLnBrk="1" hangingPunct="1">
              <a:spcBef>
                <a:spcPts val="788"/>
              </a:spcBef>
            </a:pPr>
            <a:r>
              <a:rPr lang="en-US" sz="2400" dirty="0" smtClean="0"/>
              <a:t>Skill development through Institutional mechanism and boost knowledge dissemination /capacity building on cold-chain.</a:t>
            </a:r>
            <a:endParaRPr lang="en-IN" alt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 smtClean="0"/>
              <a:t>Road Map for PHM including Cold-Chain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8EE869-C204-4E41-ACD4-F0AFB69E0227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E219E87-5305-49A3-8914-6A84D44F010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49238" y="1035050"/>
            <a:ext cx="8513762" cy="53657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Emphasis on quality planting material. (5%)</a:t>
            </a:r>
          </a:p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States have been requested to prepare a </a:t>
            </a:r>
            <a:r>
              <a:rPr lang="en-US" sz="2200" dirty="0" smtClean="0">
                <a:latin typeface="Calibri" pitchFamily="34" charset="0"/>
              </a:rPr>
              <a:t>detailed 5 year plan </a:t>
            </a:r>
            <a:r>
              <a:rPr lang="en-US" sz="2200" dirty="0" smtClean="0">
                <a:latin typeface="Calibri" pitchFamily="34" charset="0"/>
              </a:rPr>
              <a:t>on availability of planting material.</a:t>
            </a:r>
          </a:p>
          <a:p>
            <a:pPr marL="438150" marR="0" lvl="0" indent="-319088" algn="just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Accreditation of nurseries including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floriculture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nurseries, tissue culture lab, etc.</a:t>
            </a:r>
          </a:p>
          <a:p>
            <a:pPr marL="438150" marR="0" lvl="0" indent="-319088" algn="just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 smtClean="0">
                <a:latin typeface="Calibri" pitchFamily="34" charset="0"/>
              </a:rPr>
              <a:t>Traceability, Labeling &amp; Tagging of Planting Material.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438150" lvl="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Development and import of </a:t>
            </a:r>
            <a:r>
              <a:rPr lang="en-US" sz="2200" dirty="0" err="1" smtClean="0">
                <a:latin typeface="Calibri" pitchFamily="34" charset="0"/>
              </a:rPr>
              <a:t>processable</a:t>
            </a:r>
            <a:r>
              <a:rPr lang="en-US" sz="2200" dirty="0" smtClean="0">
                <a:latin typeface="Calibri" pitchFamily="34" charset="0"/>
              </a:rPr>
              <a:t> varieties for Citrus, Potato, Tomato, Onion, Pineapple etc.</a:t>
            </a:r>
          </a:p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latin typeface="Calibri" pitchFamily="34" charset="0"/>
              </a:rPr>
              <a:t>Special emphasis for Ripening Chamber for scientific ripening.</a:t>
            </a:r>
          </a:p>
          <a:p>
            <a:pPr marL="438150" marR="0" lvl="0" indent="-319088" algn="just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DBT  compliance by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all States- at the earliest (31</a:t>
            </a:r>
            <a:r>
              <a:rPr kumimoji="0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December, 2017).</a:t>
            </a:r>
            <a:endParaRPr lang="en-US" sz="2200" dirty="0" smtClean="0">
              <a:latin typeface="Calibri" pitchFamily="34" charset="0"/>
            </a:endParaRPr>
          </a:p>
          <a:p>
            <a:pPr marL="438150" marR="0" lvl="0" indent="-319088" algn="just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Geo-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tagging of assets created under MIDH.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4800" y="152402"/>
            <a:ext cx="7924800" cy="5762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States Focus- Requested</a:t>
            </a:r>
            <a:endParaRPr lang="en-IN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277093" y="6517460"/>
            <a:ext cx="733425" cy="178904"/>
          </a:xfrm>
          <a:prstGeom prst="rect">
            <a:avLst/>
          </a:prstGeom>
        </p:spPr>
        <p:txBody>
          <a:bodyPr vert="horz" wrap="none" lIns="36000" tIns="0" rIns="36000" bIns="0" numCol="1" anchor="b" anchorCtr="0" compatLnSpc="1">
            <a:prstTxWarp prst="textNoShape">
              <a:avLst/>
            </a:prstTxWarp>
            <a:normAutofit lnSpcReduction="10000"/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E219E87-5305-49A3-8914-6A84D44F010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5438" y="1111250"/>
            <a:ext cx="8513762" cy="4603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itchFamily="34" charset="0"/>
              </a:rPr>
              <a:t>States may promote entrepreneurship and support startups in Horticulture Value Addition</a:t>
            </a:r>
          </a:p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itchFamily="34" charset="0"/>
              </a:rPr>
              <a:t>Special thrust on creation of market linked cold-chain logistics and PHM facilities.</a:t>
            </a:r>
          </a:p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itchFamily="34" charset="0"/>
              </a:rPr>
              <a:t>Focus on productivity through Protected cultivation. (25% of allocation)</a:t>
            </a:r>
          </a:p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itchFamily="34" charset="0"/>
              </a:rPr>
              <a:t>Focus on aggregation of farmer producers and linking them to markets for economy of </a:t>
            </a:r>
            <a:r>
              <a:rPr lang="en-US" sz="2400" dirty="0" smtClean="0">
                <a:latin typeface="Calibri" pitchFamily="34" charset="0"/>
              </a:rPr>
              <a:t>scale and better value realization.</a:t>
            </a:r>
            <a:endParaRPr lang="en-US" sz="2400" dirty="0" smtClean="0">
              <a:latin typeface="Calibri" pitchFamily="34" charset="0"/>
            </a:endParaRPr>
          </a:p>
          <a:p>
            <a:pPr marL="438150" indent="-319088" algn="just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itchFamily="34" charset="0"/>
              </a:rPr>
              <a:t>States should upload monthly progress report on scheme implementation regularly.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4800" y="152402"/>
            <a:ext cx="7924800" cy="5762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States Focus- Requested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2971800" y="2057400"/>
            <a:ext cx="3276600" cy="2895600"/>
            <a:chOff x="2971800" y="2057400"/>
            <a:chExt cx="3276600" cy="2895600"/>
          </a:xfrm>
        </p:grpSpPr>
        <p:sp>
          <p:nvSpPr>
            <p:cNvPr id="12" name="Rounded Rectangle 11"/>
            <p:cNvSpPr/>
            <p:nvPr/>
          </p:nvSpPr>
          <p:spPr>
            <a:xfrm>
              <a:off x="2971800" y="2057400"/>
              <a:ext cx="3276600" cy="2895600"/>
            </a:xfrm>
            <a:prstGeom prst="roundRect">
              <a:avLst/>
            </a:prstGeom>
            <a:solidFill>
              <a:schemeClr val="tx1"/>
            </a:solidFill>
            <a:ln w="19050" cmpd="sng">
              <a:solidFill>
                <a:schemeClr val="accent1">
                  <a:lumMod val="10000"/>
                  <a:lumOff val="90000"/>
                </a:schemeClr>
              </a:solidFill>
            </a:ln>
            <a:effectLst>
              <a:outerShdw blurRad="292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3455073" y="2514600"/>
              <a:ext cx="2233858" cy="2167033"/>
            </a:xfrm>
            <a:prstGeom prst="rect">
              <a:avLst/>
            </a:prstGeom>
            <a:ln>
              <a:noFill/>
            </a:ln>
            <a:effectLst>
              <a:outerShdw blurRad="203200" dist="635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NIC\Desktop\National_Thank_You_D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916" y="457200"/>
            <a:ext cx="4474368" cy="19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>
          <a:xfrm>
            <a:off x="579883" y="6029178"/>
            <a:ext cx="8022336" cy="3716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IN" dirty="0" smtClean="0">
                <a:ln w="11430"/>
                <a:solidFill>
                  <a:srgbClr val="FFC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End of Deck</a:t>
            </a:r>
            <a:endParaRPr lang="en-IN" dirty="0">
              <a:ln w="11430"/>
              <a:solidFill>
                <a:srgbClr val="FFC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8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40056" y="1066800"/>
            <a:ext cx="849914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8 National Level Agencies were assigned for studies on Value chain of 20 different crops namely; </a:t>
            </a:r>
          </a:p>
          <a:p>
            <a:pPr marL="231775">
              <a:buFont typeface="Wingdings" pitchFamily="2" charset="2"/>
              <a:buChar char="v"/>
            </a:pPr>
            <a:r>
              <a:rPr lang="en-US" sz="2000" b="1" dirty="0"/>
              <a:t>- Fruits- </a:t>
            </a:r>
            <a:r>
              <a:rPr lang="en-US" sz="2000" dirty="0"/>
              <a:t>Mango, </a:t>
            </a:r>
            <a:r>
              <a:rPr lang="en-US" sz="2000" dirty="0" smtClean="0"/>
              <a:t>Litchi</a:t>
            </a:r>
            <a:r>
              <a:rPr lang="en-US" sz="2000" dirty="0"/>
              <a:t>, Banana, Orange, Grapes, </a:t>
            </a:r>
            <a:r>
              <a:rPr lang="en-US" sz="2000" dirty="0" err="1"/>
              <a:t>Kinnow</a:t>
            </a:r>
            <a:r>
              <a:rPr lang="en-US" sz="2000" dirty="0"/>
              <a:t>, Kiwi, Dragon </a:t>
            </a:r>
            <a:r>
              <a:rPr lang="en-US" sz="2000" dirty="0" smtClean="0"/>
              <a:t>	        Fruits</a:t>
            </a:r>
            <a:r>
              <a:rPr lang="en-US" sz="2000" dirty="0"/>
              <a:t>, Passion Fruits, Apple, Peach, </a:t>
            </a:r>
            <a:r>
              <a:rPr lang="en-US" sz="2000" dirty="0" smtClean="0"/>
              <a:t>Walnut </a:t>
            </a:r>
            <a:r>
              <a:rPr lang="en-US" sz="2000" dirty="0"/>
              <a:t>and Sea </a:t>
            </a:r>
            <a:r>
              <a:rPr lang="en-US" sz="2000" dirty="0" smtClean="0"/>
              <a:t>buckthorns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endParaRPr lang="en-US" sz="2000" dirty="0"/>
          </a:p>
          <a:p>
            <a:pPr marL="231775">
              <a:buFont typeface="Wingdings" pitchFamily="2" charset="2"/>
              <a:buChar char="v"/>
            </a:pPr>
            <a:r>
              <a:rPr lang="en-US" sz="2000" b="1" dirty="0"/>
              <a:t>- Vegetables</a:t>
            </a:r>
            <a:r>
              <a:rPr lang="en-US" sz="2000" dirty="0"/>
              <a:t> :- Tomato, Onion &amp; </a:t>
            </a:r>
            <a:r>
              <a:rPr lang="en-US" sz="2000" dirty="0" err="1"/>
              <a:t>Moringa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  <a:p>
            <a:pPr marL="231775">
              <a:buFont typeface="Wingdings" pitchFamily="2" charset="2"/>
              <a:buChar char="v"/>
            </a:pPr>
            <a:r>
              <a:rPr lang="en-US" sz="2000" b="1" dirty="0"/>
              <a:t>- Spices:- </a:t>
            </a:r>
            <a:r>
              <a:rPr lang="en-US" sz="2000" dirty="0"/>
              <a:t>Turmeric</a:t>
            </a:r>
          </a:p>
          <a:p>
            <a:pPr marL="231775"/>
            <a:r>
              <a:rPr lang="en-US" sz="2000" dirty="0"/>
              <a:t>   A draft report on following Crops received</a:t>
            </a:r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 Value chain Study on Grape- District- </a:t>
            </a:r>
            <a:r>
              <a:rPr lang="en-US" sz="2000" dirty="0" err="1"/>
              <a:t>Nasik,Maharasthra</a:t>
            </a:r>
            <a:endParaRPr lang="en-US" sz="2000" dirty="0"/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Dragon Fruits- District- </a:t>
            </a:r>
            <a:r>
              <a:rPr lang="en-US" sz="2000" dirty="0" err="1"/>
              <a:t>Mamit</a:t>
            </a:r>
            <a:r>
              <a:rPr lang="en-US" sz="2000" dirty="0"/>
              <a:t>, </a:t>
            </a:r>
            <a:r>
              <a:rPr lang="en-US" sz="2000" dirty="0" err="1"/>
              <a:t>Mizorum</a:t>
            </a:r>
            <a:endParaRPr lang="en-US" sz="2000" dirty="0"/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Peach- District- </a:t>
            </a:r>
            <a:r>
              <a:rPr lang="en-US" sz="2000" dirty="0" err="1"/>
              <a:t>Nainital</a:t>
            </a:r>
            <a:r>
              <a:rPr lang="en-US" sz="2000" dirty="0"/>
              <a:t>, </a:t>
            </a:r>
            <a:r>
              <a:rPr lang="en-US" sz="2000" dirty="0" err="1"/>
              <a:t>Uttarakhand</a:t>
            </a:r>
            <a:endParaRPr lang="en-US" sz="2000" dirty="0"/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Mango- District- </a:t>
            </a:r>
            <a:r>
              <a:rPr lang="en-US" sz="2000" dirty="0" err="1"/>
              <a:t>Rayagada</a:t>
            </a:r>
            <a:r>
              <a:rPr lang="en-US" sz="2000" dirty="0"/>
              <a:t>, Odisha</a:t>
            </a:r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Mango- District- </a:t>
            </a:r>
            <a:r>
              <a:rPr lang="en-US" sz="2000" dirty="0" err="1"/>
              <a:t>Chittor</a:t>
            </a:r>
            <a:r>
              <a:rPr lang="en-US" sz="2000" dirty="0"/>
              <a:t>, Andhra Pradesh</a:t>
            </a:r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Fruits &amp; Vegetables- District-Shimla, Himachal Pradesh</a:t>
            </a:r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Mango- District-Saharanpur, Uttar Pradesh</a:t>
            </a:r>
          </a:p>
          <a:p>
            <a:pPr marL="857250">
              <a:buFont typeface="Wingdings" pitchFamily="2" charset="2"/>
              <a:buChar char="Ø"/>
            </a:pPr>
            <a:r>
              <a:rPr lang="en-US" sz="2000" dirty="0"/>
              <a:t>Value chain Study on Mango- District-</a:t>
            </a:r>
            <a:r>
              <a:rPr lang="en-US" sz="2000" dirty="0" err="1"/>
              <a:t>Valsad</a:t>
            </a:r>
            <a:r>
              <a:rPr lang="en-US" sz="2000" dirty="0"/>
              <a:t>, </a:t>
            </a:r>
            <a:r>
              <a:rPr lang="en-US" sz="2000" dirty="0" smtClean="0"/>
              <a:t>Gujarat</a:t>
            </a:r>
          </a:p>
          <a:p>
            <a:pPr marL="857250"/>
            <a:endParaRPr lang="en-US" dirty="0"/>
          </a:p>
          <a:p>
            <a:pPr marL="231775">
              <a:buFont typeface="Wingdings" pitchFamily="2" charset="2"/>
              <a:buChar char="q"/>
            </a:pPr>
            <a:r>
              <a:rPr lang="en-US" sz="2000" b="1" dirty="0"/>
              <a:t> Other studies are in progress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649078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Status of Value Chain Studies through NLA’s </a:t>
            </a:r>
          </a:p>
        </p:txBody>
      </p:sp>
    </p:spTree>
    <p:extLst>
      <p:ext uri="{BB962C8B-B14F-4D97-AF65-F5344CB8AC3E}">
        <p14:creationId xmlns:p14="http://schemas.microsoft.com/office/powerpoint/2010/main" xmlns="" val="29491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31888"/>
            <a:ext cx="3124200" cy="51927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365125" indent="-273050" algn="l" eaLnBrk="1" hangingPunct="1">
              <a:defRPr/>
            </a:pPr>
            <a:r>
              <a:rPr lang="en-US" sz="2000" dirty="0">
                <a:latin typeface="Calibri" panose="020F0502020204030204" pitchFamily="34" charset="0"/>
              </a:rPr>
              <a:t>Only 16% of arable land under Horticulture (25.1 million hectares) </a:t>
            </a:r>
          </a:p>
          <a:p>
            <a:pPr marL="365125" indent="-273050" algn="l" eaLnBrk="1" hangingPunct="1">
              <a:defRPr/>
            </a:pPr>
            <a:r>
              <a:rPr lang="en-US" sz="2000" dirty="0">
                <a:latin typeface="Calibri" panose="020F0502020204030204" pitchFamily="34" charset="0"/>
              </a:rPr>
              <a:t>Produced 299.85 million tons in 2016-17</a:t>
            </a:r>
          </a:p>
          <a:p>
            <a:pPr marL="365125" indent="-273050" algn="l" eaLnBrk="1" hangingPunct="1">
              <a:defRPr/>
            </a:pPr>
            <a:r>
              <a:rPr lang="en-US" sz="2000" dirty="0">
                <a:latin typeface="Calibri" panose="020F0502020204030204" pitchFamily="34" charset="0"/>
              </a:rPr>
              <a:t>Contributes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30%</a:t>
            </a:r>
            <a:r>
              <a:rPr lang="en-US" sz="2000" dirty="0">
                <a:latin typeface="Calibri" panose="020F0502020204030204" pitchFamily="34" charset="0"/>
              </a:rPr>
              <a:t> to Gross Net Value of Agriculture</a:t>
            </a:r>
          </a:p>
          <a:p>
            <a:pPr marL="365125" indent="-273050" eaLnBrk="1" hangingPunct="1">
              <a:defRPr/>
            </a:pPr>
            <a:r>
              <a:rPr lang="en-US" sz="2100" dirty="0">
                <a:latin typeface="Calibri" panose="020F0502020204030204" pitchFamily="34" charset="0"/>
              </a:rPr>
              <a:t>Fruit &amp; vegetable availability per capita increase from 397 gm/day in 2004-05 to 540 gm/day in 2015-16</a:t>
            </a:r>
          </a:p>
          <a:p>
            <a:pPr marL="365125" indent="-273050" eaLnBrk="1" hangingPunct="1">
              <a:defRPr/>
            </a:pPr>
            <a:r>
              <a:rPr lang="en-US" sz="2000" dirty="0">
                <a:latin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</a:rPr>
              <a:t> largest Producer of Fruits &amp; Vegetables globally</a:t>
            </a:r>
          </a:p>
          <a:p>
            <a:pPr marL="365125" indent="-273050" eaLnBrk="1" hangingPunct="1">
              <a:defRPr/>
            </a:pPr>
            <a:r>
              <a:rPr lang="en-US" sz="2100" dirty="0">
                <a:latin typeface="Calibri" panose="020F0502020204030204" pitchFamily="34" charset="0"/>
              </a:rPr>
              <a:t>Exports increased by more than 3 times in 10 years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India’s Horticulture Scenario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1CCEF3D-539B-4CD0-9009-2BD5DB8EA804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>
              <a:ln w="11430">
                <a:noFill/>
              </a:ln>
              <a:cs typeface="+mn-cs"/>
            </a:endParaRPr>
          </a:p>
        </p:txBody>
      </p:sp>
      <p:graphicFrame>
        <p:nvGraphicFramePr>
          <p:cNvPr id="5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67717289"/>
              </p:ext>
            </p:extLst>
          </p:nvPr>
        </p:nvGraphicFramePr>
        <p:xfrm>
          <a:off x="3708400" y="1125538"/>
          <a:ext cx="5046663" cy="514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8357592" y="909243"/>
            <a:ext cx="722313" cy="4114800"/>
          </a:xfrm>
          <a:prstGeom prst="rect">
            <a:avLst/>
          </a:prstGeom>
          <a:noFill/>
        </p:spPr>
        <p:txBody>
          <a:bodyPr wrap="none" lIns="91407" tIns="45704" rIns="91407" bIns="45704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↑ 84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%</a:t>
            </a:r>
            <a:endParaRPr lang="en-IN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1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↑ 74%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↑ 86%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↑ 133%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838200" y="6259513"/>
            <a:ext cx="817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900" dirty="0">
                <a:latin typeface="Corbel" panose="020B0503020204020204" pitchFamily="34" charset="0"/>
              </a:rPr>
              <a:t>Others: </a:t>
            </a:r>
            <a:r>
              <a:rPr lang="en-IN" altLang="en-US" sz="900" dirty="0">
                <a:latin typeface="Corbel" panose="020B0503020204020204" pitchFamily="34" charset="0"/>
              </a:rPr>
              <a:t>includes Spices, Loose Flowers, Nuts, Mushroom, Aromatic/medicinal and Honey . </a:t>
            </a:r>
          </a:p>
          <a:p>
            <a:pPr algn="r" eaLnBrk="1" hangingPunct="1"/>
            <a:r>
              <a:rPr lang="en-US" altLang="en-US" sz="900" dirty="0">
                <a:latin typeface="Corbel" panose="020B0503020204020204" pitchFamily="34" charset="0"/>
              </a:rPr>
              <a:t>Source: Horticulture Division, Ministry of Agriculture and Analysis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78663" y="2209800"/>
            <a:ext cx="1204912" cy="919163"/>
            <a:chOff x="7078897" y="2209260"/>
            <a:chExt cx="1204986" cy="919671"/>
          </a:xfrm>
        </p:grpSpPr>
        <p:pic>
          <p:nvPicPr>
            <p:cNvPr id="1038" name="Picture 3" descr="C:\Users\NIC\Desktop\Pomegranate-Fruit-PNG-01115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630" y="2658143"/>
              <a:ext cx="572253" cy="45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8897" y="2209260"/>
              <a:ext cx="1181947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3" descr="https://upload.wikimedia.org/wikipedia/commons/thumb/6/69/Banana.png/836px-Banana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3247430">
              <a:off x="7473021" y="2767590"/>
              <a:ext cx="324818" cy="39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811963" y="914400"/>
            <a:ext cx="1358900" cy="635000"/>
            <a:chOff x="6812621" y="914400"/>
            <a:chExt cx="1357465" cy="635478"/>
          </a:xfrm>
        </p:grpSpPr>
        <p:pic>
          <p:nvPicPr>
            <p:cNvPr id="1036" name="Picture 6" descr="C:\Users\NIC\Desktop\eggplant_PNG2771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486" y="914400"/>
              <a:ext cx="637600" cy="559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7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621" y="936171"/>
              <a:ext cx="953376" cy="61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1588" y="4275138"/>
            <a:ext cx="63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73913" y="4217988"/>
            <a:ext cx="549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18768742">
            <a:off x="8250974" y="5404119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/>
              <a:t>3</a:t>
            </a:r>
            <a:r>
              <a:rPr lang="en-IN" sz="1000" baseline="30000" dirty="0"/>
              <a:t>rd</a:t>
            </a:r>
            <a:r>
              <a:rPr lang="en-IN" sz="1000" dirty="0"/>
              <a:t> Estimate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836712"/>
            <a:ext cx="8715436" cy="55007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sz="2000" dirty="0" smtClean="0">
                <a:latin typeface="+mn-lt"/>
              </a:rPr>
              <a:t>NLAs: Value Chain Study and Gap analysis, NHM: Value Chain Projects.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1"/>
            <a:ext cx="8839200" cy="570426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IN" dirty="0" smtClean="0"/>
              <a:t>Value chain mapping: NHM and NLAs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1430261"/>
          <a:ext cx="8429684" cy="5151928"/>
        </p:xfrm>
        <a:graphic>
          <a:graphicData uri="http://schemas.openxmlformats.org/drawingml/2006/table">
            <a:tbl>
              <a:tblPr/>
              <a:tblGrid>
                <a:gridCol w="626632"/>
                <a:gridCol w="1760535"/>
                <a:gridCol w="1805295"/>
                <a:gridCol w="2834760"/>
                <a:gridCol w="1402462"/>
              </a:tblGrid>
              <a:tr h="2428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S. No.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State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Crop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Cluster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Study by NLA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Andhra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Pradesh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Mango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Chittor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Bihar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Litchi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Muzaffarpur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NIAM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99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Chhattisgarh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Tomato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Durg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,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Rajnandangaon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, Raipur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NHRDF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Goa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Cashew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North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Goa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DCCD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Gujarat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Mango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Valsad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6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Gujarat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Banana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Navsari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NCCD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Tomato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Gharaunda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NHRDF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8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Tomato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Ranchi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NHRDF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9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Karnataka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Onion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Chikmagalur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NHRDF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10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Vegetable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&amp; Fruits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Mandya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HIL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11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Pepper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Idukki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Spices Board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12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Madhya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Pradesh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Orange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Agar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Malwa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NRCC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6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13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Maharashtra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Cashew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Konkan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DCCD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6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14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Maharashtra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Grapes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Nashik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15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Odisha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Mango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Raigad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16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Punjab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Kinnow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Fazilka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NHRDF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17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Rajasthan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Citrus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Jhalawar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&amp; Jaipur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NRCC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18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Tamil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Nadu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Moringa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Theni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&amp;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Dindigul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NHRDF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19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Telangana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Turmeric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Nizamabad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, Warangal,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Karimnagar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,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Adilabad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DASD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20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Uttar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Pradesh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Mango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Saharanpur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21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West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Bengal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Banana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Nadia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HIL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49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08720"/>
            <a:ext cx="8715436" cy="55007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sz="2000" dirty="0" smtClean="0"/>
              <a:t>NLAs: Value Chain Study and Gap analysis, HMNEH: Value Chain Projects.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649078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IN" dirty="0" smtClean="0"/>
              <a:t>Value chain mapping HMNEH and NLAs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1571610"/>
          <a:ext cx="8286808" cy="4343526"/>
        </p:xfrm>
        <a:graphic>
          <a:graphicData uri="http://schemas.openxmlformats.org/drawingml/2006/table">
            <a:tbl>
              <a:tblPr/>
              <a:tblGrid>
                <a:gridCol w="616011"/>
                <a:gridCol w="1730696"/>
                <a:gridCol w="1774697"/>
                <a:gridCol w="2786713"/>
                <a:gridCol w="1378691"/>
              </a:tblGrid>
              <a:tr h="36207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S. No.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State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Crop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Cluster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Study by NLA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Arunachal Pradesh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Kiwi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Lower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Subansiri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NIAM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Assam                                 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Ctrus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Boko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NRCC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5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Manipur                              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Pineapple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Imphal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NIAM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Meghalaya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Mandarin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East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Karo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 Hills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NRCC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Mizoram                             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Dragon Fruit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 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Reiek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Nagaland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Passion Fruit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Mokakchung &amp; Wokha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HIL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7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Sikkim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Orange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Dzongri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NRCC</a:t>
                      </a: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Tripura                                  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Pineapple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Dhalai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&amp;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Unokotti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NIAM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9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Jammu &amp; Kashmir                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Walnut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&amp;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Seabuckthorn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Anantnag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  <a:p>
                      <a:pPr algn="l" fontAlgn="t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latin typeface="Bookman Old Style"/>
                        </a:rPr>
                        <a:t>Leh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Spices Board</a:t>
                      </a:r>
                    </a:p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DASD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10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Himachal Pradesh               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Apple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Narkanda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11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Uttarakhand</a:t>
                      </a: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Peach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Ramgarh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NCPAH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092" marR="8092" marT="80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493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371600"/>
          <a:ext cx="8153400" cy="4619810"/>
        </p:xfrm>
        <a:graphic>
          <a:graphicData uri="http://schemas.openxmlformats.org/drawingml/2006/table">
            <a:tbl>
              <a:tblPr/>
              <a:tblGrid>
                <a:gridCol w="672157"/>
                <a:gridCol w="1766243"/>
                <a:gridCol w="609600"/>
                <a:gridCol w="1371600"/>
                <a:gridCol w="663586"/>
                <a:gridCol w="952222"/>
                <a:gridCol w="798184"/>
                <a:gridCol w="703664"/>
                <a:gridCol w="616144"/>
              </a:tblGrid>
              <a:tr h="91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S.N.</a:t>
                      </a:r>
                    </a:p>
                  </a:txBody>
                  <a:tcPr marL="9000" marR="9000" marT="9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State  </a:t>
                      </a:r>
                    </a:p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Cold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Storage units 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Refrigerated Transport Vehicles (9 MT) -(No.)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Ripening Chamber -(No.)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PT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Capacity (MT)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PT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2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Gujarat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195000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2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Karnataka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Madhya  Pradesh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46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Maharashtra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2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Odisha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284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350000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284"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All India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Lakh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MT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" marR="9000" marT="9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</p:spPr>
        <p:txBody>
          <a:bodyPr>
            <a:normAutofit/>
          </a:bodyPr>
          <a:lstStyle/>
          <a:p>
            <a:r>
              <a:rPr lang="en-IN" sz="2700" dirty="0" smtClean="0"/>
              <a:t>PHM Infrastructure to be created in 2017-18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53414" cy="823890"/>
          </a:xfrm>
        </p:spPr>
        <p:txBody>
          <a:bodyPr lIns="91440" tIns="45720" rIns="91440" bIns="45720"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Last 3 year’s Achievements  : NHM/HMNEH 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2F333CE-CD01-4A0B-87C9-BD9EADA67129}" type="slidenum">
              <a:rPr lang="en-US">
                <a:ln w="11430">
                  <a:noFill/>
                </a:ln>
                <a:solidFill>
                  <a:prstClr val="black">
                    <a:tint val="75000"/>
                  </a:prst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>
              <a:ln w="11430">
                <a:noFill/>
              </a:ln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558600"/>
              </p:ext>
            </p:extLst>
          </p:nvPr>
        </p:nvGraphicFramePr>
        <p:xfrm>
          <a:off x="304800" y="1066800"/>
          <a:ext cx="8610600" cy="4305300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3276600"/>
                <a:gridCol w="1066800"/>
                <a:gridCol w="990600"/>
                <a:gridCol w="914400"/>
                <a:gridCol w="1143000"/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/>
                        <a:t>Major Components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39" marR="91439" marT="45727" marB="45727"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/>
                        <a:t>2014-15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39" marR="91439" marT="45727" marB="45727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/>
                        <a:t>2015-16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1439" marR="91439" marT="45727" marB="45727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2016-17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39" marR="91439" marT="45727" marB="45727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2017-18*</a:t>
                      </a:r>
                      <a:endParaRPr lang="en-US" sz="1600" b="1" i="1" u="none" strike="noStrike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smtClean="0">
                          <a:effectLst/>
                        </a:rPr>
                        <a:t>Cumulative</a:t>
                      </a:r>
                      <a:r>
                        <a:rPr lang="en-US" sz="1200" i="1" u="none" strike="noStrike" dirty="0" smtClean="0">
                          <a:effectLst/>
                        </a:rPr>
                        <a:t>#</a:t>
                      </a:r>
                      <a:endParaRPr lang="en-US" sz="1600" b="1" i="1" u="none" strike="noStrike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7" marB="45727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Area </a:t>
                      </a:r>
                      <a:r>
                        <a:rPr lang="en-US" sz="1600" u="none" strike="noStrike" dirty="0" smtClean="0"/>
                        <a:t>Coverage (ha)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139809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138658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111489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26523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35,29,483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Rejuvenation of </a:t>
                      </a:r>
                      <a:r>
                        <a:rPr lang="en-US" sz="1600" u="none" strike="noStrike" baseline="0" dirty="0" smtClean="0"/>
                        <a:t>Orchards (ha)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44620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17487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10850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929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6,50,943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Integrated</a:t>
                      </a:r>
                      <a:r>
                        <a:rPr lang="en-US" sz="1600" u="none" strike="noStrike" baseline="0" dirty="0" smtClean="0"/>
                        <a:t> Pest Management -ha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103043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75497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80216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22099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16,60,552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Protected Cultivation (ha)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26189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32043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34321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6328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2,02,308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Organic </a:t>
                      </a:r>
                      <a:r>
                        <a:rPr lang="en-US" sz="1600" u="none" strike="noStrike" dirty="0" smtClean="0"/>
                        <a:t>Farming (ha)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13181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5460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5063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0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2,71,377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Nurseries (Nos.)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17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4,494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Water </a:t>
                      </a:r>
                      <a:r>
                        <a:rPr lang="en-US" sz="1600" u="none" strike="noStrike" dirty="0" smtClean="0"/>
                        <a:t>Resources (Nos.)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6513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4882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3786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446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93,052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Post</a:t>
                      </a:r>
                      <a:r>
                        <a:rPr lang="en-US" sz="1600" u="none" strike="noStrike" baseline="0" dirty="0" smtClean="0"/>
                        <a:t> Harvest Infrastructure (Nos.)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9178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8622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7554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553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71,213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Markets Infrastructures (Nos.)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39" marR="91439" marT="45727" marB="45727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29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2973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144" marT="9144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5953780"/>
            <a:ext cx="1635409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</a:rPr>
              <a:t>* As </a:t>
            </a:r>
            <a:r>
              <a:rPr lang="en-IN" sz="1400" dirty="0">
                <a:ln>
                  <a:solidFill>
                    <a:schemeClr val="tx1"/>
                  </a:solidFill>
                </a:ln>
              </a:rPr>
              <a:t>on  </a:t>
            </a:r>
            <a:r>
              <a:rPr lang="en-IN" sz="1400" dirty="0" smtClean="0">
                <a:ln>
                  <a:solidFill>
                    <a:schemeClr val="tx1"/>
                  </a:solidFill>
                </a:ln>
              </a:rPr>
              <a:t>14.09.2017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 smtClean="0">
                <a:ln>
                  <a:solidFill>
                    <a:schemeClr val="tx1"/>
                  </a:solidFill>
                </a:ln>
              </a:rPr>
              <a:t># Since 2005-06</a:t>
            </a:r>
            <a:endParaRPr lang="en-IN" sz="1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3688664"/>
              </p:ext>
            </p:extLst>
          </p:nvPr>
        </p:nvGraphicFramePr>
        <p:xfrm>
          <a:off x="358140" y="952520"/>
          <a:ext cx="8519160" cy="5635488"/>
        </p:xfrm>
        <a:graphic>
          <a:graphicData uri="http://schemas.openxmlformats.org/drawingml/2006/table">
            <a:tbl>
              <a:tblPr firstRow="1" lastRow="1" bandCol="1">
                <a:tableStyleId>{9DCAF9ED-07DC-4A11-8D7F-57B35C25682E}</a:tableStyleId>
              </a:tblPr>
              <a:tblGrid>
                <a:gridCol w="1889539"/>
                <a:gridCol w="1072814"/>
                <a:gridCol w="876116"/>
                <a:gridCol w="748720"/>
                <a:gridCol w="701150"/>
                <a:gridCol w="754705"/>
                <a:gridCol w="773396"/>
                <a:gridCol w="855752"/>
                <a:gridCol w="846968"/>
              </a:tblGrid>
              <a:tr h="23481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>
                          <a:latin typeface="Calibri" panose="020F0502020204030204" pitchFamily="34" charset="0"/>
                        </a:rPr>
                        <a:t>Area </a:t>
                      </a:r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Coverage (ha)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Rejuvenation (ha)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IPM (ha)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 smtClean="0">
                          <a:latin typeface="Calibri" panose="020F0502020204030204" pitchFamily="34" charset="0"/>
                        </a:rPr>
                        <a:t>Protected  Cultivation (ha)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Andaman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&amp; Nicobar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Andhra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1006.02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6923.12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165.33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Bihar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3517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91.23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Chhattisgarh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4470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9246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4568.1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Goa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Delhi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Gujarat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6592.3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527.9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2047.91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311.78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Haryana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748.59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3335.08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326.11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53.59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Jharkhand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8304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197.6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Karnataka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5466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2662.39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23083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14334.03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418.24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Kerala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198.57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50.42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62.6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7.21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Madhya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3760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Maharashtra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1894.5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496.41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Odisha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9965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1244.35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130.35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Puducherry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Punjab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Rajasthan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318.95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35.04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Tamil Nadu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8595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4672.8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345.45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1864.24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605.1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Telangana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2590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1183.68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53.49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Uttar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2065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41.9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5.84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West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Bengal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79.1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99409.8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20685.03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9238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864.17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47833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18909.11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28153.99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6301.38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29600" y="6604635"/>
          <a:ext cx="685800" cy="177165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latin typeface="Arial"/>
                        </a:rPr>
                        <a:t>Contd..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Phy</a:t>
            </a:r>
            <a:r>
              <a:rPr lang="en-IN" dirty="0" smtClean="0"/>
              <a:t>. </a:t>
            </a:r>
            <a:r>
              <a:rPr lang="en-IN" dirty="0"/>
              <a:t>Target &amp; Achievement - NHM </a:t>
            </a:r>
            <a:r>
              <a:rPr lang="en-IN" dirty="0" smtClean="0"/>
              <a:t>2017-18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1262" y="6642452"/>
            <a:ext cx="457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smtClean="0"/>
              <a:t>** Status of Progress for the Year 2017-18 is </a:t>
            </a:r>
            <a:r>
              <a:rPr lang="en-IN" sz="1050" dirty="0" err="1" smtClean="0"/>
              <a:t>upto</a:t>
            </a:r>
            <a:r>
              <a:rPr lang="en-IN" sz="1050" dirty="0" smtClean="0"/>
              <a:t>  16</a:t>
            </a:r>
            <a:r>
              <a:rPr lang="en-IN" sz="1050" baseline="30000" dirty="0" smtClean="0"/>
              <a:t>th</a:t>
            </a:r>
            <a:r>
              <a:rPr lang="en-IN" sz="1050" dirty="0" smtClean="0"/>
              <a:t> September’2017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xmlns="" val="36512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0255789"/>
              </p:ext>
            </p:extLst>
          </p:nvPr>
        </p:nvGraphicFramePr>
        <p:xfrm>
          <a:off x="383540" y="914400"/>
          <a:ext cx="8519160" cy="5635488"/>
        </p:xfrm>
        <a:graphic>
          <a:graphicData uri="http://schemas.openxmlformats.org/drawingml/2006/table">
            <a:tbl>
              <a:tblPr firstRow="1" lastRow="1" bandCol="1">
                <a:tableStyleId>{9DCAF9ED-07DC-4A11-8D7F-57B35C25682E}</a:tableStyleId>
              </a:tblPr>
              <a:tblGrid>
                <a:gridCol w="1889539"/>
                <a:gridCol w="1072814"/>
                <a:gridCol w="876116"/>
                <a:gridCol w="748720"/>
                <a:gridCol w="820471"/>
                <a:gridCol w="635384"/>
                <a:gridCol w="773396"/>
                <a:gridCol w="855752"/>
                <a:gridCol w="846968"/>
              </a:tblGrid>
              <a:tr h="23481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300" b="1" u="none" strike="noStrike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Nurseries (Nos.)</a:t>
                      </a:r>
                      <a:endParaRPr kumimoji="0" lang="en-US" sz="1300" b="1" u="none" strike="noStrike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300" b="1" u="none" strike="noStrike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 Resource (</a:t>
                      </a:r>
                      <a:r>
                        <a:rPr kumimoji="0" lang="en-US" sz="1300" b="1" u="none" strike="noStrike" kern="1200" dirty="0" err="1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US" sz="1300" b="1" u="none" strike="noStrike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300" b="1" u="none" strike="noStrike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300" b="1" u="none" strike="noStrike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PHM (Nos.)</a:t>
                      </a:r>
                      <a:endParaRPr kumimoji="0" lang="en-US" sz="1300" b="1" u="none" strike="noStrike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300" b="1" u="none" strike="noStrike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 (Nos.)</a:t>
                      </a:r>
                      <a:endParaRPr kumimoji="0" lang="en-US" sz="1300" b="1" u="none" strike="noStrike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446" marR="7446" marT="7446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Andaman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&amp; Nicobar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Andhra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Bihar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Chhattisgarh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Goa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Delhi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Gujarat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Haryana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Jharkhand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Karnataka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Kerala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Madhya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Maharashtra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Odisha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1604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Puducherry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Punjab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Rajasthan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400" b="0" i="0" u="none" strike="noStrike" kern="120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Tamilnadu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Telangana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Uttar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West </a:t>
                      </a:r>
                      <a:r>
                        <a:rPr kumimoji="0" lang="en-IN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Bengal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234812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Total</a:t>
                      </a:r>
                      <a:endParaRPr kumimoji="0" lang="en-IN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8446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Phy</a:t>
            </a:r>
            <a:r>
              <a:rPr lang="en-IN" dirty="0" smtClean="0"/>
              <a:t>. </a:t>
            </a:r>
            <a:r>
              <a:rPr lang="en-IN" dirty="0"/>
              <a:t>Target &amp; Achievement - NHM </a:t>
            </a:r>
            <a:r>
              <a:rPr lang="en-IN" dirty="0" smtClean="0"/>
              <a:t>2017-18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27462" y="6553200"/>
            <a:ext cx="4297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smtClean="0"/>
              <a:t>** Status of Progress for the Year 2017-18 is </a:t>
            </a:r>
            <a:r>
              <a:rPr lang="en-IN" sz="1050" dirty="0" err="1" smtClean="0"/>
              <a:t>upto</a:t>
            </a:r>
            <a:r>
              <a:rPr lang="en-IN" sz="1050" dirty="0" smtClean="0"/>
              <a:t>  15</a:t>
            </a:r>
            <a:r>
              <a:rPr lang="en-IN" sz="1050" baseline="30000" dirty="0" smtClean="0"/>
              <a:t>th</a:t>
            </a:r>
            <a:r>
              <a:rPr lang="en-IN" sz="1050" dirty="0" smtClean="0"/>
              <a:t> September’2017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Phy</a:t>
            </a:r>
            <a:r>
              <a:rPr lang="en-IN" dirty="0" smtClean="0"/>
              <a:t>. </a:t>
            </a:r>
            <a:r>
              <a:rPr lang="en-IN" dirty="0"/>
              <a:t>Target &amp; Achievements </a:t>
            </a:r>
            <a:r>
              <a:rPr lang="en-IN" dirty="0" smtClean="0"/>
              <a:t>- </a:t>
            </a:r>
            <a:r>
              <a:rPr lang="en-IN" sz="2700" dirty="0" smtClean="0"/>
              <a:t>HMNEH 2017-18</a:t>
            </a:r>
            <a:endParaRPr lang="en-IN" sz="3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5727603"/>
              </p:ext>
            </p:extLst>
          </p:nvPr>
        </p:nvGraphicFramePr>
        <p:xfrm>
          <a:off x="228597" y="1142984"/>
          <a:ext cx="8458202" cy="5181620"/>
        </p:xfrm>
        <a:graphic>
          <a:graphicData uri="http://schemas.openxmlformats.org/drawingml/2006/table">
            <a:tbl>
              <a:tblPr firstRow="1" lastRow="1" bandCol="1">
                <a:tableStyleId>{9DCAF9ED-07DC-4A11-8D7F-57B35C25682E}</a:tableStyleId>
              </a:tblPr>
              <a:tblGrid>
                <a:gridCol w="2032601"/>
                <a:gridCol w="860585"/>
                <a:gridCol w="860585"/>
                <a:gridCol w="671257"/>
                <a:gridCol w="671257"/>
                <a:gridCol w="757313"/>
                <a:gridCol w="649228"/>
                <a:gridCol w="977688"/>
                <a:gridCol w="977688"/>
              </a:tblGrid>
              <a:tr h="43759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latin typeface="Calibri" panose="020F0502020204030204" pitchFamily="34" charset="0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Area Expansion (ha.)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Rejuvenation (ha.)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IPM (ha.)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Protected Cultivation (ha.)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>
                          <a:latin typeface="Calibri" panose="020F0502020204030204" pitchFamily="34" charset="0"/>
                        </a:rPr>
                        <a:t>Achmt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latin typeface="Calibri" panose="020F0502020204030204" pitchFamily="34" charset="0"/>
                        </a:rPr>
                        <a:t>Target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Arunachal </a:t>
                      </a:r>
                      <a:r>
                        <a:rPr kumimoji="0" lang="en-IN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Assam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Manipur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Meghalaya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Mizoram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638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8334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Nagaland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2480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2480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3190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3190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Sikkim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2665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1721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Tripura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Himachal </a:t>
                      </a:r>
                      <a:r>
                        <a:rPr kumimoji="0" lang="en-IN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Jammu </a:t>
                      </a:r>
                      <a:r>
                        <a:rPr kumimoji="0" lang="en-IN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&amp; Kashmir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1879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Uttarakhand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261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Total</a:t>
                      </a:r>
                      <a:endParaRPr kumimoji="0" lang="en-IN" sz="16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19044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5997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3065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30853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11524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7462" y="6553200"/>
            <a:ext cx="4297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smtClean="0"/>
              <a:t>** Status of Progress for the Year 2017-18 is </a:t>
            </a:r>
            <a:r>
              <a:rPr lang="en-IN" sz="1050" dirty="0" err="1" smtClean="0"/>
              <a:t>upto</a:t>
            </a:r>
            <a:r>
              <a:rPr lang="en-IN" sz="1050" dirty="0" smtClean="0"/>
              <a:t>  15</a:t>
            </a:r>
            <a:r>
              <a:rPr lang="en-IN" sz="1050" baseline="30000" dirty="0" smtClean="0"/>
              <a:t>th</a:t>
            </a:r>
            <a:r>
              <a:rPr lang="en-IN" sz="1050" dirty="0" smtClean="0"/>
              <a:t> September’2017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xmlns="" val="30494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990574"/>
              </p:ext>
            </p:extLst>
          </p:nvPr>
        </p:nvGraphicFramePr>
        <p:xfrm>
          <a:off x="223837" y="1071546"/>
          <a:ext cx="8634443" cy="5380056"/>
        </p:xfrm>
        <a:graphic>
          <a:graphicData uri="http://schemas.openxmlformats.org/drawingml/2006/table">
            <a:tbl>
              <a:tblPr firstRow="1" lastRow="1" bandCol="1">
                <a:tableStyleId>{9DCAF9ED-07DC-4A11-8D7F-57B35C25682E}</a:tableStyleId>
              </a:tblPr>
              <a:tblGrid>
                <a:gridCol w="1657115"/>
                <a:gridCol w="872166"/>
                <a:gridCol w="872166"/>
                <a:gridCol w="872166"/>
                <a:gridCol w="872166"/>
                <a:gridCol w="872166"/>
                <a:gridCol w="872166"/>
                <a:gridCol w="872166"/>
                <a:gridCol w="872166"/>
              </a:tblGrid>
              <a:tr h="604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latin typeface="Calibri" panose="020F0502020204030204" pitchFamily="34" charset="0"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578" marR="6578" marT="65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Nurseries (Nos.)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Water Resources  (Nos.)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PHM  (Nos.)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Markets  (Nos.)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latin typeface="Calibri" panose="020F0502020204030204" pitchFamily="34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 err="1">
                          <a:latin typeface="Calibri" panose="020F0502020204030204" pitchFamily="34" charset="0"/>
                        </a:rPr>
                        <a:t>Achmt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386" marR="7386" marT="7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Arunachal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Assam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Manipur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Meghalaya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Mizoram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Nagaland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Sikkim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Tripura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Himachal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Pradesh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Jammu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&amp; Kashmir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Uttarakhand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2034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Phy</a:t>
            </a:r>
            <a:r>
              <a:rPr lang="en-IN" dirty="0" smtClean="0"/>
              <a:t>. </a:t>
            </a:r>
            <a:r>
              <a:rPr lang="en-IN" dirty="0"/>
              <a:t>Targets </a:t>
            </a:r>
            <a:r>
              <a:rPr lang="en-IN" dirty="0" smtClean="0"/>
              <a:t>&amp; Achievements </a:t>
            </a:r>
            <a:r>
              <a:rPr lang="en-IN" sz="2700" dirty="0" smtClean="0"/>
              <a:t>HMNEH- 2017-18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4262" y="6553200"/>
            <a:ext cx="4297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smtClean="0"/>
              <a:t>** Status of Progress for the Year 2017-18 is </a:t>
            </a:r>
            <a:r>
              <a:rPr lang="en-IN" sz="1050" dirty="0" err="1" smtClean="0"/>
              <a:t>upto</a:t>
            </a:r>
            <a:r>
              <a:rPr lang="en-IN" sz="1050" dirty="0" smtClean="0"/>
              <a:t>  15</a:t>
            </a:r>
            <a:r>
              <a:rPr lang="en-IN" sz="1050" baseline="30000" dirty="0" smtClean="0"/>
              <a:t>th</a:t>
            </a:r>
            <a:r>
              <a:rPr lang="en-IN" sz="1050" dirty="0" smtClean="0"/>
              <a:t> September’2017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xmlns="" val="27589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TextBox 25"/>
          <p:cNvSpPr txBox="1">
            <a:spLocks noChangeArrowheads="1"/>
          </p:cNvSpPr>
          <p:nvPr/>
        </p:nvSpPr>
        <p:spPr bwMode="auto">
          <a:xfrm>
            <a:off x="1259633" y="4948473"/>
            <a:ext cx="2085776" cy="169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 anchor="b" anchorCtr="1">
            <a:normAutofit/>
          </a:bodyPr>
          <a:lstStyle/>
          <a:p>
            <a:pPr algn="ctr"/>
            <a:endParaRPr lang="en-US" sz="1300" b="1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Cold-chain </a:t>
            </a:r>
            <a:r>
              <a:rPr lang="en-US" sz="2400" dirty="0"/>
              <a:t>an overview</a:t>
            </a:r>
            <a:endParaRPr lang="en-US" dirty="0" smtClean="0"/>
          </a:p>
        </p:txBody>
      </p:sp>
      <p:grpSp>
        <p:nvGrpSpPr>
          <p:cNvPr id="3" name="Group 40"/>
          <p:cNvGrpSpPr/>
          <p:nvPr/>
        </p:nvGrpSpPr>
        <p:grpSpPr>
          <a:xfrm>
            <a:off x="179513" y="1153218"/>
            <a:ext cx="8820472" cy="5435210"/>
            <a:chOff x="179512" y="1153218"/>
            <a:chExt cx="8820472" cy="5435210"/>
          </a:xfrm>
        </p:grpSpPr>
        <p:grpSp>
          <p:nvGrpSpPr>
            <p:cNvPr id="6" name="Group 39"/>
            <p:cNvGrpSpPr/>
            <p:nvPr/>
          </p:nvGrpSpPr>
          <p:grpSpPr>
            <a:xfrm>
              <a:off x="179512" y="1153218"/>
              <a:ext cx="8820472" cy="5435210"/>
              <a:chOff x="179512" y="1153218"/>
              <a:chExt cx="8820472" cy="5435210"/>
            </a:xfrm>
          </p:grpSpPr>
          <p:pic>
            <p:nvPicPr>
              <p:cNvPr id="1044" name="Picture 20" descr="C:\Users\SeaDog\Desktop\Temp\201007162005372.jp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912" y="4846788"/>
                <a:ext cx="2088000" cy="1174500"/>
              </a:xfrm>
              <a:prstGeom prst="rect">
                <a:avLst/>
              </a:prstGeom>
              <a:noFill/>
            </p:spPr>
          </p:pic>
          <p:pic>
            <p:nvPicPr>
              <p:cNvPr id="1035" name="Picture 11" descr="C:\Users\SeaDog\Desktop\Temp\3Sorting\packhouse-website-lightened.jp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2240" y="1196752"/>
                <a:ext cx="2054540" cy="1152128"/>
              </a:xfrm>
              <a:prstGeom prst="rect">
                <a:avLst/>
              </a:prstGeom>
              <a:noFill/>
            </p:spPr>
          </p:pic>
          <p:pic>
            <p:nvPicPr>
              <p:cNvPr id="1038" name="Picture 14" descr="C:\Users\SeaDog\Desktop\Temp\4Washing\ratna_1.jp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3201898"/>
                <a:ext cx="1440160" cy="947182"/>
              </a:xfrm>
              <a:prstGeom prst="rect">
                <a:avLst/>
              </a:prstGeom>
              <a:noFill/>
            </p:spPr>
          </p:pic>
          <p:pic>
            <p:nvPicPr>
              <p:cNvPr id="1036" name="Picture 12" descr="C:\Users\SeaDog\Desktop\Temp\3Sorting\IMGP3715.jpg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312" y="2132856"/>
                <a:ext cx="1407900" cy="936104"/>
              </a:xfrm>
              <a:prstGeom prst="rect">
                <a:avLst/>
              </a:prstGeom>
              <a:noFill/>
            </p:spPr>
          </p:pic>
          <p:pic>
            <p:nvPicPr>
              <p:cNvPr id="31" name="Picture 30" descr="phins114169-1-A3-300.jp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179512" y="1153218"/>
                <a:ext cx="2720946" cy="1771726"/>
              </a:xfrm>
              <a:prstGeom prst="rect">
                <a:avLst/>
              </a:prstGeom>
            </p:spPr>
          </p:pic>
          <p:pic>
            <p:nvPicPr>
              <p:cNvPr id="1037" name="Picture 13" descr="C:\Users\SeaDog\Desktop\Temp\4Washing\Floating-Washing-Machine.jpg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4368" y="3429000"/>
                <a:ext cx="1115616" cy="1008112"/>
              </a:xfrm>
              <a:prstGeom prst="rect">
                <a:avLst/>
              </a:prstGeom>
              <a:noFill/>
            </p:spPr>
          </p:pic>
          <p:pic>
            <p:nvPicPr>
              <p:cNvPr id="1041" name="Picture 17" descr="C:\Users\SeaDog\Desktop\Temp\6Precooling\HUMYFRESH  R26  AGROTOM 2008.JPG"/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00" y="3298379"/>
                <a:ext cx="1800200" cy="1166831"/>
              </a:xfrm>
              <a:prstGeom prst="rect">
                <a:avLst/>
              </a:prstGeom>
              <a:noFill/>
            </p:spPr>
          </p:pic>
          <p:pic>
            <p:nvPicPr>
              <p:cNvPr id="1042" name="Picture 18" descr="C:\Users\SeaDog\Desktop\Temp\7ColdStore\DiMare_0046.jpg"/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5013176"/>
                <a:ext cx="1944216" cy="1296607"/>
              </a:xfrm>
              <a:prstGeom prst="rect">
                <a:avLst/>
              </a:prstGeom>
              <a:noFill/>
            </p:spPr>
          </p:pic>
          <p:pic>
            <p:nvPicPr>
              <p:cNvPr id="1045" name="Picture 21" descr="C:\Users\SeaDog\Desktop\Temp\strawberry.jpg"/>
              <p:cNvPicPr>
                <a:picLocks noChangeAspect="1" noChangeArrowheads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1424" y="6021288"/>
                <a:ext cx="851056" cy="567140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046" name="Picture 22" descr="C:\Users\SeaDog\Desktop\Temp\CSC_2433.JPG"/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720" y="6021288"/>
                <a:ext cx="733656" cy="550242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SeaDog\Desktop\Temp\2Collection\100_4887.jpg"/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07523" y="1260271"/>
                <a:ext cx="1692000" cy="1323919"/>
              </a:xfrm>
              <a:prstGeom prst="rect">
                <a:avLst/>
              </a:prstGeom>
              <a:noFill/>
            </p:spPr>
          </p:pic>
          <p:pic>
            <p:nvPicPr>
              <p:cNvPr id="1043" name="Picture 19" descr="C:\Users\SeaDog\Desktop\Temp\8Truck\Refrigerated-Truck-HYJ5240XLC-.jpg"/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923928" y="5027576"/>
                <a:ext cx="1944000" cy="1281744"/>
              </a:xfrm>
              <a:prstGeom prst="rect">
                <a:avLst/>
              </a:prstGeom>
              <a:noFill/>
            </p:spPr>
          </p:pic>
          <p:pic>
            <p:nvPicPr>
              <p:cNvPr id="1040" name="Picture 16" descr="C:\Users\SeaDog\Desktop\Temp\5Packing\DiMare_0068.jpg"/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3219379"/>
                <a:ext cx="1944216" cy="1296607"/>
              </a:xfrm>
              <a:prstGeom prst="rect">
                <a:avLst/>
              </a:prstGeom>
              <a:noFill/>
            </p:spPr>
          </p:pic>
          <p:pic>
            <p:nvPicPr>
              <p:cNvPr id="1039" name="Picture 15" descr="C:\Users\SeaDog\Desktop\Temp\5Packing\cs_dr_mango_h.jpg"/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5281" y="3212977"/>
                <a:ext cx="1849779" cy="1296144"/>
              </a:xfrm>
              <a:prstGeom prst="rect">
                <a:avLst/>
              </a:prstGeom>
              <a:noFill/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4689546" y="1693149"/>
              <a:ext cx="1609902" cy="1117396"/>
            </a:xfrm>
            <a:prstGeom prst="rect">
              <a:avLst/>
            </a:prstGeom>
            <a:noFill/>
          </p:spPr>
        </p:pic>
      </p:grpSp>
      <p:sp>
        <p:nvSpPr>
          <p:cNvPr id="17" name="Bent-Up Arrow 16"/>
          <p:cNvSpPr/>
          <p:nvPr/>
        </p:nvSpPr>
        <p:spPr>
          <a:xfrm rot="5400000">
            <a:off x="-287293" y="4989750"/>
            <a:ext cx="2016224" cy="648072"/>
          </a:xfrm>
          <a:prstGeom prst="bentUpArrow">
            <a:avLst>
              <a:gd name="adj1" fmla="val 33839"/>
              <a:gd name="adj2" fmla="val 29449"/>
              <a:gd name="adj3" fmla="val 33571"/>
            </a:avLst>
          </a:prstGeom>
          <a:solidFill>
            <a:srgbClr val="FDB017"/>
          </a:solidFill>
          <a:ln>
            <a:solidFill>
              <a:schemeClr val="tx1"/>
            </a:solidFill>
          </a:ln>
          <a:effectLst>
            <a:outerShdw blurRad="139700" sx="105000" sy="105000" algn="ctr" rotWithShape="0">
              <a:srgbClr val="002B46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376" tIns="45689" rIns="91376" bIns="456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 flipH="1">
            <a:off x="6398498" y="2840360"/>
            <a:ext cx="2160240" cy="457200"/>
          </a:xfrm>
          <a:prstGeom prst="rightArrow">
            <a:avLst/>
          </a:prstGeom>
          <a:solidFill>
            <a:srgbClr val="FDB017"/>
          </a:solidFill>
          <a:ln>
            <a:solidFill>
              <a:schemeClr val="tx1"/>
            </a:solidFill>
          </a:ln>
          <a:effectLst>
            <a:outerShdw blurRad="139700" sx="105000" sy="105000" algn="ctr" rotWithShape="0">
              <a:srgbClr val="002B46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376" tIns="45689" rIns="91376" bIns="456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1259636" y="4161214"/>
            <a:ext cx="5616624" cy="457200"/>
          </a:xfrm>
          <a:prstGeom prst="rightArrow">
            <a:avLst/>
          </a:prstGeom>
          <a:solidFill>
            <a:srgbClr val="FDB017"/>
          </a:solidFill>
          <a:ln>
            <a:solidFill>
              <a:schemeClr val="tx1"/>
            </a:solidFill>
          </a:ln>
          <a:effectLst>
            <a:outerShdw blurRad="139700" sx="105000" sy="105000" algn="ctr" rotWithShape="0">
              <a:srgbClr val="002B46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376" tIns="45689" rIns="91376" bIns="456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691681" y="5986501"/>
            <a:ext cx="5328592" cy="457200"/>
          </a:xfrm>
          <a:prstGeom prst="rightArrow">
            <a:avLst/>
          </a:prstGeom>
          <a:solidFill>
            <a:srgbClr val="FDB017"/>
          </a:solidFill>
          <a:ln>
            <a:solidFill>
              <a:schemeClr val="tx1"/>
            </a:solidFill>
          </a:ln>
          <a:effectLst>
            <a:outerShdw blurRad="139700" sx="105000" sy="105000" algn="ctr" rotWithShape="0">
              <a:srgbClr val="002B46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376" tIns="45689" rIns="91376" bIns="456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58227" y="1219200"/>
            <a:ext cx="4464496" cy="457200"/>
          </a:xfrm>
          <a:prstGeom prst="rightArrow">
            <a:avLst/>
          </a:prstGeom>
          <a:solidFill>
            <a:srgbClr val="FDB017"/>
          </a:solidFill>
          <a:ln>
            <a:solidFill>
              <a:schemeClr val="tx1"/>
            </a:solidFill>
          </a:ln>
          <a:effectLst>
            <a:outerShdw blurRad="139700" sx="105000" sy="105000" algn="ctr" rotWithShape="0">
              <a:srgbClr val="002B46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376" tIns="45689" rIns="91376" bIns="456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6" name="TextBox 19"/>
          <p:cNvSpPr txBox="1">
            <a:spLocks noChangeArrowheads="1"/>
          </p:cNvSpPr>
          <p:nvPr/>
        </p:nvSpPr>
        <p:spPr bwMode="auto">
          <a:xfrm>
            <a:off x="457200" y="2924947"/>
            <a:ext cx="1898576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/>
              <a:t>Harvest at Farms</a:t>
            </a:r>
          </a:p>
        </p:txBody>
      </p:sp>
      <p:sp>
        <p:nvSpPr>
          <p:cNvPr id="9238" name="TextBox 21"/>
          <p:cNvSpPr txBox="1">
            <a:spLocks noChangeArrowheads="1"/>
          </p:cNvSpPr>
          <p:nvPr/>
        </p:nvSpPr>
        <p:spPr bwMode="auto">
          <a:xfrm>
            <a:off x="6531439" y="2348885"/>
            <a:ext cx="8492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/>
              <a:t>Sorting/ Grading</a:t>
            </a:r>
          </a:p>
        </p:txBody>
      </p:sp>
      <p:sp>
        <p:nvSpPr>
          <p:cNvPr id="9239" name="TextBox 22"/>
          <p:cNvSpPr txBox="1">
            <a:spLocks noChangeArrowheads="1"/>
          </p:cNvSpPr>
          <p:nvPr/>
        </p:nvSpPr>
        <p:spPr bwMode="auto">
          <a:xfrm>
            <a:off x="6730992" y="4149082"/>
            <a:ext cx="136815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/>
              <a:t>Cleaning/ </a:t>
            </a:r>
          </a:p>
          <a:p>
            <a:pPr algn="ctr"/>
            <a:r>
              <a:rPr lang="en-US" sz="1200" b="1" dirty="0"/>
              <a:t>Treating</a:t>
            </a:r>
          </a:p>
        </p:txBody>
      </p:sp>
      <p:sp>
        <p:nvSpPr>
          <p:cNvPr id="9240" name="TextBox 23"/>
          <p:cNvSpPr txBox="1">
            <a:spLocks noChangeArrowheads="1"/>
          </p:cNvSpPr>
          <p:nvPr/>
        </p:nvSpPr>
        <p:spPr bwMode="auto">
          <a:xfrm>
            <a:off x="456998" y="4524047"/>
            <a:ext cx="2152926" cy="2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/>
              <a:t>Pre-cool &amp; Dispatch</a:t>
            </a:r>
          </a:p>
        </p:txBody>
      </p:sp>
      <p:sp>
        <p:nvSpPr>
          <p:cNvPr id="9244" name="TextBox 27"/>
          <p:cNvSpPr txBox="1">
            <a:spLocks noChangeArrowheads="1"/>
          </p:cNvSpPr>
          <p:nvPr/>
        </p:nvSpPr>
        <p:spPr bwMode="auto">
          <a:xfrm>
            <a:off x="3923929" y="6352224"/>
            <a:ext cx="1972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/>
              <a:t>Long-Haul &amp; Distribution</a:t>
            </a:r>
          </a:p>
        </p:txBody>
      </p:sp>
      <p:sp>
        <p:nvSpPr>
          <p:cNvPr id="52" name="TextBox 22"/>
          <p:cNvSpPr txBox="1">
            <a:spLocks noChangeArrowheads="1"/>
          </p:cNvSpPr>
          <p:nvPr/>
        </p:nvSpPr>
        <p:spPr bwMode="auto">
          <a:xfrm>
            <a:off x="6466207" y="6417532"/>
            <a:ext cx="8640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/>
              <a:t>Retail</a:t>
            </a: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2743110" y="4520154"/>
            <a:ext cx="3229751" cy="2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 smtClean="0"/>
              <a:t>Prepare - Package - Brand</a:t>
            </a:r>
            <a:endParaRPr lang="en-US" sz="1200" b="1" dirty="0"/>
          </a:p>
        </p:txBody>
      </p:sp>
      <p:sp>
        <p:nvSpPr>
          <p:cNvPr id="9237" name="TextBox 20"/>
          <p:cNvSpPr txBox="1">
            <a:spLocks noChangeArrowheads="1"/>
          </p:cNvSpPr>
          <p:nvPr/>
        </p:nvSpPr>
        <p:spPr bwMode="auto">
          <a:xfrm>
            <a:off x="3356252" y="2586340"/>
            <a:ext cx="1368152" cy="27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76" tIns="45689" rIns="91376" bIns="45689">
            <a:spAutoFit/>
          </a:bodyPr>
          <a:lstStyle/>
          <a:p>
            <a:pPr algn="ctr"/>
            <a:r>
              <a:rPr lang="en-US" sz="1200" b="1" dirty="0" smtClean="0"/>
              <a:t>Sort / Aggregate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5079197" y="2781625"/>
            <a:ext cx="811771" cy="268412"/>
          </a:xfrm>
          <a:prstGeom prst="rect">
            <a:avLst/>
          </a:prstGeom>
        </p:spPr>
        <p:txBody>
          <a:bodyPr wrap="none" lIns="82888" tIns="41445" rIns="82888" bIns="41445">
            <a:spAutoFit/>
          </a:bodyPr>
          <a:lstStyle/>
          <a:p>
            <a:r>
              <a:rPr lang="en-US" sz="1200" b="1" dirty="0"/>
              <a:t>Transport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1756352" y="6317406"/>
            <a:ext cx="1094798" cy="283801"/>
          </a:xfrm>
          <a:prstGeom prst="rect">
            <a:avLst/>
          </a:prstGeom>
        </p:spPr>
        <p:txBody>
          <a:bodyPr wrap="none" lIns="82888" tIns="41445" rIns="82888" bIns="41445">
            <a:spAutoFit/>
          </a:bodyPr>
          <a:lstStyle/>
          <a:p>
            <a:pPr algn="ctr"/>
            <a:r>
              <a:rPr lang="en-US" sz="1300" b="1" dirty="0"/>
              <a:t>Cold Storage</a:t>
            </a:r>
          </a:p>
        </p:txBody>
      </p:sp>
      <p:sp>
        <p:nvSpPr>
          <p:cNvPr id="42" name="Oval 41"/>
          <p:cNvSpPr/>
          <p:nvPr/>
        </p:nvSpPr>
        <p:spPr>
          <a:xfrm>
            <a:off x="899593" y="4797157"/>
            <a:ext cx="2910408" cy="1922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6" tIns="45689" rIns="91376" bIns="45689"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117CD-4E9D-4B94-BFB8-B6C335A9BB85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58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3382" t="28125" r="16252" b="15625"/>
          <a:stretch>
            <a:fillRect/>
          </a:stretch>
        </p:blipFill>
        <p:spPr bwMode="auto">
          <a:xfrm>
            <a:off x="533400" y="1219199"/>
            <a:ext cx="8229600" cy="516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</p:spPr>
        <p:txBody>
          <a:bodyPr>
            <a:normAutofit fontScale="90000"/>
          </a:bodyPr>
          <a:lstStyle/>
          <a:p>
            <a:r>
              <a:rPr lang="en-IN" dirty="0"/>
              <a:t>Area, Production and </a:t>
            </a:r>
            <a:r>
              <a:rPr lang="en-IN" dirty="0" smtClean="0"/>
              <a:t>Productivity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smtClean="0"/>
              <a:t>Fruits &amp; Vegetable Snapshot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C503990-9BA0-4F39-A02F-C2C340CE42BB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>
              <a:ln w="11430">
                <a:noFill/>
              </a:ln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9600" y="4724400"/>
            <a:ext cx="3779837" cy="1692275"/>
          </a:xfrm>
          <a:prstGeom prst="rect">
            <a:avLst/>
          </a:prstGeom>
        </p:spPr>
        <p:txBody>
          <a:bodyPr lIns="54848" tIns="91414" rIns="91414" bIns="45707">
            <a:normAutofit/>
          </a:bodyPr>
          <a:lstStyle>
            <a:lvl1pPr marL="438789" indent="-319950" algn="just" rtl="0" eaLnBrk="1" latinLnBrk="0" hangingPunct="1">
              <a:spcBef>
                <a:spcPts val="782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31315" indent="-274243" algn="just" rtl="0" eaLnBrk="1" latinLnBrk="0" hangingPunct="1">
              <a:spcBef>
                <a:spcPts val="55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96417" indent="-228536" algn="just" rtl="0" eaLnBrk="1" latinLnBrk="0" hangingPunct="1">
              <a:spcBef>
                <a:spcPts val="5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215810" indent="-182829" algn="just" rtl="0" eaLnBrk="1" latinLnBrk="0" hangingPunct="1">
              <a:spcBef>
                <a:spcPts val="455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426063" indent="-182829" algn="just" rtl="0" eaLnBrk="1" latinLnBrk="0" hangingPunct="1">
              <a:spcBef>
                <a:spcPts val="455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27175" indent="-18282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287" indent="-182829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399" indent="-182829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0509" indent="-182829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39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1800" b="1" u="sng" dirty="0" smtClean="0"/>
              <a:t>Vegetables</a:t>
            </a:r>
            <a:r>
              <a:rPr lang="en-IN" sz="1800" u="sng" dirty="0" smtClean="0"/>
              <a:t>:</a:t>
            </a:r>
            <a:endParaRPr lang="en-IN" sz="1800" u="sng" dirty="0"/>
          </a:p>
          <a:p>
            <a:pPr marL="438150" indent="-319088">
              <a:spcBef>
                <a:spcPts val="1200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IN" sz="1800" dirty="0"/>
              <a:t>Total Production </a:t>
            </a:r>
            <a:r>
              <a:rPr lang="en-IN" sz="1800" dirty="0" smtClean="0"/>
              <a:t>176.2 million </a:t>
            </a:r>
            <a:r>
              <a:rPr lang="en-IN" sz="1800" dirty="0"/>
              <a:t>MT  (</a:t>
            </a:r>
            <a:r>
              <a:rPr lang="en-IN" sz="1800" dirty="0" smtClean="0"/>
              <a:t>2016-17 3</a:t>
            </a:r>
            <a:r>
              <a:rPr lang="en-IN" sz="1800" baseline="30000" dirty="0" smtClean="0"/>
              <a:t>rd</a:t>
            </a:r>
            <a:r>
              <a:rPr lang="en-IN" sz="1800" dirty="0" smtClean="0"/>
              <a:t> Estimate )</a:t>
            </a:r>
          </a:p>
          <a:p>
            <a:pPr marL="438150" indent="-319088">
              <a:spcBef>
                <a:spcPts val="1200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IN" sz="1800" dirty="0" smtClean="0"/>
              <a:t>Average productivity 17.11 MT/ha</a:t>
            </a:r>
            <a:endParaRPr lang="en-IN" sz="1800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215900" y="1168400"/>
          <a:ext cx="4213224" cy="3617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572000" y="1071546"/>
          <a:ext cx="4429156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4953001" y="4714875"/>
            <a:ext cx="3810000" cy="1692275"/>
          </a:xfrm>
          <a:prstGeom prst="rect">
            <a:avLst/>
          </a:prstGeom>
        </p:spPr>
        <p:txBody>
          <a:bodyPr lIns="54848" tIns="91414" rIns="91414" bIns="45707"/>
          <a:lstStyle>
            <a:lvl1pPr marL="438789" indent="-319950" algn="just" rtl="0" eaLnBrk="1" latinLnBrk="0" hangingPunct="1">
              <a:spcBef>
                <a:spcPts val="782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31315" indent="-274243" algn="just" rtl="0" eaLnBrk="1" latinLnBrk="0" hangingPunct="1">
              <a:spcBef>
                <a:spcPts val="55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96417" indent="-228536" algn="just" rtl="0" eaLnBrk="1" latinLnBrk="0" hangingPunct="1">
              <a:spcBef>
                <a:spcPts val="5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215810" indent="-182829" algn="just" rtl="0" eaLnBrk="1" latinLnBrk="0" hangingPunct="1">
              <a:spcBef>
                <a:spcPts val="455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426063" indent="-182829" algn="just" rtl="0" eaLnBrk="1" latinLnBrk="0" hangingPunct="1">
              <a:spcBef>
                <a:spcPts val="455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27175" indent="-18282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287" indent="-182829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399" indent="-182829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0509" indent="-182829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1800" b="1" u="sng" dirty="0" smtClean="0"/>
              <a:t>Fruits:</a:t>
            </a:r>
          </a:p>
          <a:p>
            <a:pPr marL="438150" indent="-319088">
              <a:spcBef>
                <a:spcPts val="1200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IN" sz="1800" dirty="0" smtClean="0"/>
              <a:t>Total production 93.71 million MT (2016-17 3</a:t>
            </a:r>
            <a:r>
              <a:rPr lang="en-IN" sz="1800" baseline="30000" dirty="0" smtClean="0"/>
              <a:t>rd</a:t>
            </a:r>
            <a:r>
              <a:rPr lang="en-IN" sz="1800" dirty="0" smtClean="0"/>
              <a:t> Estimate)</a:t>
            </a:r>
          </a:p>
          <a:p>
            <a:pPr marL="438150" indent="-319088">
              <a:spcBef>
                <a:spcPts val="1200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IN" sz="1800" dirty="0" smtClean="0"/>
              <a:t>Average productivity 14.51 MT/ha</a:t>
            </a:r>
          </a:p>
        </p:txBody>
      </p:sp>
      <p:pic>
        <p:nvPicPr>
          <p:cNvPr id="31752" name="Picture 2" descr="C:\Users\NIC\Desktop\potato_PNG708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43063" y="3643313"/>
            <a:ext cx="904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2" descr="C:\Users\NIC\Desktop\peaplan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28938" y="4143375"/>
            <a:ext cx="958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3" descr="C:\Users\NIC\Desktop\Okra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7625" y="3643313"/>
            <a:ext cx="835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4" descr="C:\Users\NIC\Desktop\ROJA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14750" y="2714625"/>
            <a:ext cx="7604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5" descr="C:\Users\NIC\Desktop\bushelboy_tomatoes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14313" y="3071813"/>
            <a:ext cx="7143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6" descr="C:\Users\NIC\Desktop\eggplant_PNG2771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95525" y="928688"/>
            <a:ext cx="569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7" descr="C:\Users\NIC\Desktop\cabbage_PNG8801.pn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81400" y="1039177"/>
            <a:ext cx="457200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8" descr="C:\Users\NIC\Desktop\cabbage_PNG8823.pn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6937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9" descr="C:\Users\NIC\Desktop\radish.png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4375" y="2000250"/>
            <a:ext cx="1143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10" descr="C:\Users\NIC\Desktop\tapioca_welcome.pn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43000" y="1428750"/>
            <a:ext cx="7985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2" name="Picture 2" descr="C:\Users\NIC\Desktop\pineapple_PNG2743.png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29375" y="1643063"/>
            <a:ext cx="381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3" name="Picture 3" descr="C:\Users\NIC\Desktop\Pomegranate-Fruit-PNG-01115.png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70625" y="1214438"/>
            <a:ext cx="534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Picture 4" descr="C:\Users\NIC\Desktop\399966.png"/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72313" y="1071563"/>
            <a:ext cx="4984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5" name="Picture 5" descr="C:\Users\NIC\Desktop\grapes.png"/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86750" y="3643313"/>
            <a:ext cx="5715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Picture 6" descr="C:\Users\NIC\Desktop\Guava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01000" y="4429125"/>
            <a:ext cx="5715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7" name="Picture 7" descr="C:\Users\NIC\Desktop\jackfruit.png"/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86438" y="1214438"/>
            <a:ext cx="56356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8" name="Picture 8" descr="C:\Users\NIC\Desktop\Papaya.png"/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73625" y="1857375"/>
            <a:ext cx="7699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9" name="Picture 9" descr="C:\Users\NIC\Desktop\paramount_citrus_limes_large.png"/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29375" y="4500563"/>
            <a:ext cx="847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11" descr="C:\Users\NIC\Desktop\mango_PNG9168.png"/>
          <p:cNvPicPr>
            <a:picLocks noChangeAspect="1" noChangeArrowheads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86375" y="3786188"/>
            <a:ext cx="8556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1" name="Picture 13" descr="https://upload.wikimedia.org/wikipedia/commons/thumb/6/69/Banana.png/836px-Banana.png"/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72313" y="2214563"/>
            <a:ext cx="584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99146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/>
          <p:cNvSpPr>
            <a:spLocks noGrp="1"/>
          </p:cNvSpPr>
          <p:nvPr>
            <p:ph idx="1"/>
          </p:nvPr>
        </p:nvSpPr>
        <p:spPr>
          <a:xfrm>
            <a:off x="539553" y="857250"/>
            <a:ext cx="7994816" cy="714375"/>
          </a:xfrm>
        </p:spPr>
        <p:txBody>
          <a:bodyPr/>
          <a:lstStyle/>
          <a:p>
            <a:pPr marL="292100" lvl="1" indent="-292100" eaLnBrk="1" hangingPunct="1"/>
            <a:r>
              <a:rPr lang="en-US" altLang="en-US" sz="1800" dirty="0" smtClean="0"/>
              <a:t>Credit linked back ended subsidy @ 35% of the project cost in general areas and 50% in case of hilly and schedule areas is available. </a:t>
            </a:r>
          </a:p>
          <a:p>
            <a:pPr eaLnBrk="1" hangingPunct="1">
              <a:spcBef>
                <a:spcPts val="788"/>
              </a:spcBef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568" cy="92867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000" dirty="0" smtClean="0"/>
              <a:t>Financial assistance for cold-chain under MIDH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1636484-82C8-4D73-B8AD-40B56034960A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dirty="0">
              <a:ln w="11430">
                <a:noFill/>
              </a:ln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1090330"/>
              </p:ext>
            </p:extLst>
          </p:nvPr>
        </p:nvGraphicFramePr>
        <p:xfrm>
          <a:off x="533400" y="1524000"/>
          <a:ext cx="7994816" cy="3549188"/>
        </p:xfrm>
        <a:graphic>
          <a:graphicData uri="http://schemas.openxmlformats.org/drawingml/2006/table">
            <a:tbl>
              <a:tblPr/>
              <a:tblGrid>
                <a:gridCol w="628622"/>
                <a:gridCol w="4221838"/>
                <a:gridCol w="3144356"/>
              </a:tblGrid>
              <a:tr h="487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S. No.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Components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Maximum Admissible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Cost/Unit (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Rs. in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Lakh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Pack House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4.00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Integrated Pack House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50.00 for 16MT/day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Pre – Cooling Unit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25.00 for 6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MT/batch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Mobile pre-cooling unit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25.00 capacity 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Reefer vehicle 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30.00 for 15MT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Reefer Container (multi-modal)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6.00 for 9MT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Primary processing units 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25.00 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Ripening chamber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1.00/MT for maximum 300 MT 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Cold Storage Type – I @ Rs. 8000.00/MT 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680.00 for maximum 10000 MT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 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Cold Storage Type – II @ 10000/MT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850.00 for maximum 10000 MT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Low energy cool chamber (100 kg)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0.04 per unit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Temperature controlled retail units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10.00 per establishment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02117" marR="7611" marT="7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307" name="Rectangle 5"/>
          <p:cNvSpPr>
            <a:spLocks noChangeArrowheads="1"/>
          </p:cNvSpPr>
          <p:nvPr/>
        </p:nvSpPr>
        <p:spPr bwMode="auto">
          <a:xfrm>
            <a:off x="457200" y="5105400"/>
            <a:ext cx="83058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rbel" panose="020B0503020204020204" pitchFamily="34" charset="0"/>
              </a:rPr>
              <a:t>Support for </a:t>
            </a:r>
            <a:r>
              <a:rPr lang="en-US" altLang="en-US" sz="1600" b="1" dirty="0" smtClean="0">
                <a:latin typeface="Corbel" panose="020B0503020204020204" pitchFamily="34" charset="0"/>
              </a:rPr>
              <a:t>modernization </a:t>
            </a:r>
            <a:r>
              <a:rPr lang="en-US" altLang="en-US" sz="1600" b="1" dirty="0">
                <a:latin typeface="Corbel" panose="020B0503020204020204" pitchFamily="34" charset="0"/>
              </a:rPr>
              <a:t>of existing infrastructure, Add-on-component for CA storage, alternate energy and energy saving systems are also provided</a:t>
            </a:r>
            <a:r>
              <a:rPr lang="en-US" altLang="en-US" sz="1600" b="1" dirty="0" smtClean="0">
                <a:latin typeface="Corbel" panose="020B0503020204020204" pitchFamily="34" charset="0"/>
              </a:rPr>
              <a:t>.</a:t>
            </a:r>
          </a:p>
          <a:p>
            <a:pPr eaLnBrk="1" hangingPunct="1"/>
            <a:endParaRPr lang="en-US" altLang="en-US" b="1" dirty="0" smtClean="0">
              <a:latin typeface="Corbel" panose="020B0503020204020204" pitchFamily="34" charset="0"/>
            </a:endParaRPr>
          </a:p>
          <a:p>
            <a:pPr eaLnBrk="1" hangingPunct="1"/>
            <a:r>
              <a:rPr lang="en-US" altLang="en-US" b="1" dirty="0" smtClean="0">
                <a:latin typeface="Corbel" panose="020B0503020204020204" pitchFamily="34" charset="0"/>
              </a:rPr>
              <a:t>Technical norms in the form of minimum system standards are developed, also used by other agencies.</a:t>
            </a:r>
            <a:endParaRPr lang="en-US" altLang="en-US" b="1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E219E87-5305-49A3-8914-6A84D44F010A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7895251"/>
              </p:ext>
            </p:extLst>
          </p:nvPr>
        </p:nvGraphicFramePr>
        <p:xfrm>
          <a:off x="304800" y="1199388"/>
          <a:ext cx="8229600" cy="4591812"/>
        </p:xfrm>
        <a:graphic>
          <a:graphicData uri="http://schemas.openxmlformats.org/drawingml/2006/table">
            <a:tbl>
              <a:tblPr/>
              <a:tblGrid>
                <a:gridCol w="331788"/>
                <a:gridCol w="3532187"/>
                <a:gridCol w="1241425"/>
                <a:gridCol w="1752600"/>
                <a:gridCol w="13716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Sl.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No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971675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Name of the scheme	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BE 207-19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Funds released by IFD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Remarks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1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Integrated Dev. Of Coconut Industry in India Including Tech. Mission on Coconut implemented by Coconut Dev. Board, Kochi (CDB).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196.00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98.00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(50%)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2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National Horticulture Board schemes (NHB)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600.47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300.24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(50%)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3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Central Institute of Horticulture (CIH)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9.25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0.77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Total Central Sector component of MIDH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809.60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400.29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49.44%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4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35313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Horticulture Mission for North East and Himalayan States (HMNEH)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352.00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109.25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(31.03%)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5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35313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National Horticulture Mission (NHM)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1002.53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335.71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(33.49%)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6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35313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National Agro-forestry and Bamboo Mission (NABM)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15.00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4.32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(28.8%)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Mangal" pitchFamily="18" charset="0"/>
                        </a:rPr>
                        <a:t>7</a:t>
                      </a: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35313" algn="r"/>
                        </a:tabLst>
                      </a:pPr>
                      <a:r>
                        <a:rPr kumimoji="0" lang="en-I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Mangal" pitchFamily="18" charset="0"/>
                        </a:rPr>
                        <a:t>PM’s Development Package for J&amp;K</a:t>
                      </a: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150.00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75.00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(50%)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Total Centrally Sponsored component of MIDH</a:t>
                      </a:r>
                      <a:endParaRPr kumimoji="0" lang="en-I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1519.53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524.28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34.50%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Times New Roman" pitchFamily="18" charset="0"/>
                          <a:cs typeface="Mangal" pitchFamily="18" charset="0"/>
                        </a:rPr>
                        <a:t>Total (MIDH)</a:t>
                      </a:r>
                      <a:endParaRPr kumimoji="0" lang="en-I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47450" marR="47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1525" algn="l"/>
                        </a:tabLst>
                      </a:pPr>
                      <a:r>
                        <a:rPr lang="en-US" sz="1100" b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2329.13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924.57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Mangal"/>
                        </a:rPr>
                        <a:t>39.69%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MIDH Financials at a Glance FY 2017-18 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0" y="914400"/>
            <a:ext cx="119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err="1">
                <a:latin typeface="Corbel" panose="020B0503020204020204" pitchFamily="34" charset="0"/>
              </a:rPr>
              <a:t>Rs</a:t>
            </a:r>
            <a:r>
              <a:rPr lang="en-US" altLang="en-US" sz="1400" dirty="0">
                <a:latin typeface="Corbel" panose="020B0503020204020204" pitchFamily="34" charset="0"/>
              </a:rPr>
              <a:t>. In crores</a:t>
            </a:r>
          </a:p>
        </p:txBody>
      </p:sp>
    </p:spTree>
    <p:extLst>
      <p:ext uri="{BB962C8B-B14F-4D97-AF65-F5344CB8AC3E}">
        <p14:creationId xmlns:p14="http://schemas.microsoft.com/office/powerpoint/2010/main" xmlns="" val="3621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71414"/>
            <a:ext cx="8786874" cy="77627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National Horticulture Mission : State wise Allocation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9E722C-4373-4A7A-91A6-96937014E38C}" type="slidenum">
              <a:rPr lang="en-US">
                <a:ln w="11430">
                  <a:noFill/>
                </a:ln>
                <a:solidFill>
                  <a:prstClr val="black">
                    <a:tint val="75000"/>
                  </a:prst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>
              <a:ln w="11430">
                <a:noFill/>
              </a:ln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154013"/>
          <a:ext cx="8472487" cy="5322987"/>
        </p:xfrm>
        <a:graphic>
          <a:graphicData uri="http://schemas.openxmlformats.org/drawingml/2006/table">
            <a:tbl>
              <a:tblPr/>
              <a:tblGrid>
                <a:gridCol w="353289"/>
                <a:gridCol w="2175598"/>
                <a:gridCol w="990600"/>
                <a:gridCol w="838200"/>
                <a:gridCol w="1066800"/>
                <a:gridCol w="782756"/>
                <a:gridCol w="665044"/>
                <a:gridCol w="838200"/>
                <a:gridCol w="762000"/>
              </a:tblGrid>
              <a:tr h="38791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S. 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No.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State/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2014-15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2015-16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2016-17 (as on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20/03/2017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)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Implementing Agency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Allocation </a:t>
                      </a:r>
                      <a:endParaRPr lang="en-US" sz="1100" b="1" i="0" u="none" strike="noStrike" dirty="0" smtClean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GOI)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Releases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Allocation </a:t>
                      </a:r>
                      <a:endParaRPr lang="en-US" sz="1100" b="1" i="0" u="none" strike="noStrike" dirty="0" smtClean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GOI)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Releases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Unspent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Allocation </a:t>
                      </a:r>
                      <a:endParaRPr lang="en-US" sz="1100" b="1" i="0" u="none" strike="noStrike" dirty="0" smtClean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GOI)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Releases</a:t>
                      </a:r>
                    </a:p>
                  </a:txBody>
                  <a:tcPr marL="8427" marR="8427" marT="8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Andhra Pradesh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74.59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64.68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71.50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55.75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29.61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64.03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64.02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2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Bihar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42.50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17.00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28.50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26.31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17.96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Chhattisgarh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120.70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111.88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77.55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17.33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69.23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51.47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4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Goa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4.68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2.30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2.52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1.65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Gujarat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130.90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109.47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78.71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47.82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71.39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65.45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6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Haryana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112.20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65.45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71.50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50.75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10.30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61.84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54.55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7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Jharkhand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68.00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49.69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25.79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9.86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40.18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30.13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8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Karnataka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124.95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96.08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81.50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67.69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5.49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72.97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67.17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9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Kerala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85.00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40.50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11.29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46.42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Madhya Pradesh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93.50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42.23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51.00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40.50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14.18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45.35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35.62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Maharashtra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158.95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140.00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102.50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96.25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15.87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88.97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40.44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12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Orissa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93.50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71.75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57.50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54.45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12.33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49.91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43.68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Punjab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70.13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58.50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46.00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30.35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11.08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39.86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30.00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14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Rajasthan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89.25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42.67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24.31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50.89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43.13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Tamil Nadu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107.95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55.36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61.50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58.73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24.41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55.03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32.14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16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Telangana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59.71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40.50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35.25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21.93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32.90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17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Uttar Pradesh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68.00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37.32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22.00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7.44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37.27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29.96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18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West Bengal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42.50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18.74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28.50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28.00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19.97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24.91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8.00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19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Delhi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2.55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0.50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20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Puducherry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1.70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0.86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1.00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21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 &amp; N Islands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1.42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2.50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2.72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2.00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22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Lakshadweep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0.80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Bookman Old Style"/>
                        </a:rPr>
                        <a:t>23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Dadra &amp; Nagar Haveli 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1.11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0.50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 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Sub Total</a:t>
                      </a:r>
                    </a:p>
                  </a:txBody>
                  <a:tcPr marL="8427" marR="8427" marT="842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1558.37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1068.10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991.21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770.18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249.52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886.78</a:t>
                      </a: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647.33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8427" marR="8427" marT="8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4631" y="914400"/>
            <a:ext cx="9893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t"/>
            <a:r>
              <a:rPr lang="en-US" sz="1000" dirty="0" smtClean="0">
                <a:solidFill>
                  <a:srgbClr val="000000"/>
                </a:solidFill>
                <a:latin typeface="Bookman Old Style"/>
              </a:rPr>
              <a:t>(Rs. in crore)</a:t>
            </a:r>
            <a:endParaRPr lang="en-US" sz="1000" dirty="0">
              <a:solidFill>
                <a:srgbClr val="000000"/>
              </a:solidFill>
              <a:latin typeface="Bookman Old Styl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152400"/>
            <a:ext cx="8929750" cy="5762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National Horticulture Mission : State wise Allocation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7E97666-55E4-40D6-A46D-76A8A5CE1CD6}" type="slidenum">
              <a:rPr lang="en-US">
                <a:ln w="11430">
                  <a:noFill/>
                </a:ln>
                <a:solidFill>
                  <a:prstClr val="black">
                    <a:tint val="75000"/>
                  </a:prst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>
              <a:ln w="11430">
                <a:noFill/>
              </a:ln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000125"/>
          <a:ext cx="8715377" cy="5524747"/>
        </p:xfrm>
        <a:graphic>
          <a:graphicData uri="http://schemas.openxmlformats.org/drawingml/2006/table">
            <a:tbl>
              <a:tblPr/>
              <a:tblGrid>
                <a:gridCol w="487876"/>
                <a:gridCol w="1393930"/>
                <a:gridCol w="868920"/>
                <a:gridCol w="847631"/>
                <a:gridCol w="847631"/>
                <a:gridCol w="978499"/>
                <a:gridCol w="1126984"/>
                <a:gridCol w="1257852"/>
                <a:gridCol w="906054"/>
              </a:tblGrid>
              <a:tr h="255809">
                <a:tc gridSpan="9"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(Rs. in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Bookman Old Style"/>
                        </a:rPr>
                        <a:t>crore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)</a:t>
                      </a:r>
                    </a:p>
                  </a:txBody>
                  <a:tcPr marL="7374" marR="7374" marT="73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15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 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States</a:t>
                      </a:r>
                    </a:p>
                  </a:txBody>
                  <a:tcPr marL="7374" marR="7374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latin typeface="Bookman Old Style"/>
                        </a:rPr>
                        <a:t>2014-15 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2015-16 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2016-17 </a:t>
                      </a:r>
                    </a:p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(as on 20/03/2017)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7374" marR="7374" marT="7375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Allocation 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GOI)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Release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Allocation 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GOI)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Release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Unspent</a:t>
                      </a:r>
                      <a:endParaRPr lang="en-US" sz="1200" b="1" i="1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Allocation 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  <a:p>
                      <a:pPr algn="ctr" fontAlgn="t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GOI)</a:t>
                      </a:r>
                    </a:p>
                  </a:txBody>
                  <a:tcPr marL="7374" marR="7374" marT="7375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Release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4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Arunachal Pradesh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23.77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35.50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35.50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21.10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32.30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Assam                   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48.00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29.09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30.50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4.16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28.00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12.00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Manipur                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44.17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37.50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35.75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18.27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32.00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Meghalaya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27.60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28.00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18.00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28.24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25.50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12.75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Mizoram               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52.00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41.00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34.50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34.50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00.0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31.50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31.50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Nagaland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52.00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34.76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34.50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17.25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15.69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31.50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10.00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7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Sikkim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49.00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44.50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34.50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33.25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3.86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30.50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25.25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8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Tripura                    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54.00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37.00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37.50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32.75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7.65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33.00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23.50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9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Jammu &amp; Kashmir  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60.00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45.00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61.78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52.00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17.86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46.00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96.09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10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Himachal Pradesh               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48.00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42.42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31.50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24.49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34.19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32.00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21.25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11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 Uttarakhand</a:t>
                      </a:r>
                    </a:p>
                  </a:txBody>
                  <a:tcPr marL="45720" marR="9144" marT="91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46.00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32.73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22.50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22.50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15.69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31.00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47.50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 </a:t>
                      </a:r>
                    </a:p>
                  </a:txBody>
                  <a:tcPr marL="7374" marR="7374" marT="73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Total</a:t>
                      </a:r>
                    </a:p>
                  </a:txBody>
                  <a:tcPr marL="7374" marR="7374" marT="73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549.00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402.02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388.28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325.99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166.71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Bookman Old Style"/>
                        </a:rPr>
                        <a:t>353.30</a:t>
                      </a:r>
                    </a:p>
                  </a:txBody>
                  <a:tcPr marL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a:t>289.84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Bookman Old Style"/>
                      </a:endParaRP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 smtClean="0"/>
              <a:t>Targeted Development and beneficiaries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14313" y="1071563"/>
          <a:ext cx="8643937" cy="5214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23825"/>
                <a:gridCol w="5920112"/>
              </a:tblGrid>
              <a:tr h="107235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Type of Infrastructure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Target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effectLst/>
                        </a:rPr>
                        <a:t>Beneficiaries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</a:tr>
              <a:tr h="1031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Modern Pack-house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Farmers, Entrepreneurs, FPOs, Cooperatives, Traders, Retailers,</a:t>
                      </a:r>
                      <a:r>
                        <a:rPr lang="en-IN" sz="2000" baseline="0" dirty="0" smtClean="0">
                          <a:effectLst/>
                        </a:rPr>
                        <a:t> Logistics Service Providers, Mega Food Park promoters, agri-produce exporters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/>
                </a:tc>
              </a:tr>
              <a:tr h="6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Cold Storage (Bulk)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Farmers, Entrepreneurs, FPOs</a:t>
                      </a:r>
                      <a:r>
                        <a:rPr lang="en-IN" sz="2000" baseline="0" dirty="0" smtClean="0">
                          <a:effectLst/>
                        </a:rPr>
                        <a:t>, </a:t>
                      </a:r>
                      <a:r>
                        <a:rPr lang="en-IN" sz="2000" dirty="0" smtClean="0">
                          <a:effectLst/>
                        </a:rPr>
                        <a:t>Traders, Wholesalers, Logistics Service Providers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/>
                </a:tc>
              </a:tr>
              <a:tr h="6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Cold Storage (Hub)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31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Reefer </a:t>
                      </a:r>
                      <a:r>
                        <a:rPr lang="en-IN" sz="2000" dirty="0" smtClean="0">
                          <a:effectLst/>
                        </a:rPr>
                        <a:t>Transport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Rural Youth, Logistics Service Providers, Pack-house and</a:t>
                      </a:r>
                      <a:r>
                        <a:rPr lang="en-IN" sz="2000" baseline="0" dirty="0" smtClean="0">
                          <a:effectLst/>
                        </a:rPr>
                        <a:t> cold storage owners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/>
                </a:tc>
              </a:tr>
              <a:tr h="832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Ripening Chamber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Retailers, Cold</a:t>
                      </a:r>
                      <a:r>
                        <a:rPr lang="en-IN" sz="2000" baseline="0" dirty="0" smtClean="0">
                          <a:effectLst/>
                        </a:rPr>
                        <a:t> store Hubs, </a:t>
                      </a:r>
                      <a:r>
                        <a:rPr lang="en-IN" sz="2000" dirty="0" smtClean="0">
                          <a:effectLst/>
                        </a:rPr>
                        <a:t>Logistics Service Providers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5" marR="51435" marT="19050" marB="28575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325438" y="1124744"/>
            <a:ext cx="8513762" cy="527605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788"/>
              </a:spcBef>
            </a:pPr>
            <a:r>
              <a:rPr lang="en-IN" altLang="en-US" dirty="0" smtClean="0"/>
              <a:t>Cold-chain support is designed as a demand </a:t>
            </a:r>
            <a:r>
              <a:rPr lang="en-IN" altLang="en-US" dirty="0"/>
              <a:t>driven </a:t>
            </a:r>
            <a:r>
              <a:rPr lang="en-IN" altLang="en-US" dirty="0" smtClean="0"/>
              <a:t>activity undertaken by commercial interest.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dirty="0" smtClean="0"/>
              <a:t>Huge funding gaps: </a:t>
            </a:r>
            <a:r>
              <a:rPr lang="en-IN" altLang="en-US" dirty="0" err="1" smtClean="0"/>
              <a:t>Sampda</a:t>
            </a:r>
            <a:r>
              <a:rPr lang="en-IN" altLang="en-US" dirty="0" smtClean="0"/>
              <a:t> scheme with 6000 crore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dirty="0" smtClean="0"/>
              <a:t>Disproportionate focus on cold storage capacity limited to long term storage crops only. 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dirty="0" smtClean="0"/>
              <a:t>Insufficient private sector investment.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dirty="0"/>
              <a:t>S</a:t>
            </a:r>
            <a:r>
              <a:rPr lang="en-IN" altLang="en-US" dirty="0" smtClean="0"/>
              <a:t>trengthening of integrated cold-chain will reduce post harvest losses, add to farmer’s income, stabilise prices, create near-farm jobs and quality produce to consumers.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 smtClean="0"/>
              <a:t>Challenges and Opportunities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DBD10D-3005-42E3-B2A0-F61A934740E2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438" y="958850"/>
            <a:ext cx="8589962" cy="5594350"/>
          </a:xfrm>
        </p:spPr>
        <p:txBody>
          <a:bodyPr/>
          <a:lstStyle/>
          <a:p>
            <a:r>
              <a:rPr lang="en-IN" dirty="0" smtClean="0"/>
              <a:t>Ensuring Quality : New technologies – trellis, precision farming, Protected cultivation quality planting materials on </a:t>
            </a:r>
            <a:r>
              <a:rPr lang="en-IN" dirty="0" err="1" smtClean="0"/>
              <a:t>clonal</a:t>
            </a:r>
            <a:r>
              <a:rPr lang="en-IN" dirty="0" smtClean="0"/>
              <a:t> rootstock – 30 % of MIDH budget</a:t>
            </a:r>
          </a:p>
          <a:p>
            <a:r>
              <a:rPr lang="en-IN" dirty="0" smtClean="0"/>
              <a:t>Reducing post harvest losses : Strengthening cold chain network, inducting technologies in post production handling – 35-40 % of MIDH budget</a:t>
            </a:r>
          </a:p>
          <a:p>
            <a:r>
              <a:rPr lang="en-IN" dirty="0" smtClean="0"/>
              <a:t>Value addition : Crop and cluster based value chain enhancement projects- 10% of MIDH budget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762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MIDH : Changing Focus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01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Actionable points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040188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Major Concerns</a:t>
            </a:r>
            <a:endParaRPr lang="en-IN" dirty="0"/>
          </a:p>
        </p:txBody>
      </p:sp>
      <p:sp>
        <p:nvSpPr>
          <p:cNvPr id="11" name="Straight Connector 10"/>
          <p:cNvSpPr/>
          <p:nvPr/>
        </p:nvSpPr>
        <p:spPr>
          <a:xfrm>
            <a:off x="428625" y="5786438"/>
            <a:ext cx="2627313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11"/>
          <p:cNvSpPr/>
          <p:nvPr/>
        </p:nvSpPr>
        <p:spPr>
          <a:xfrm>
            <a:off x="381000" y="4708525"/>
            <a:ext cx="2627313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12"/>
          <p:cNvSpPr/>
          <p:nvPr/>
        </p:nvSpPr>
        <p:spPr>
          <a:xfrm>
            <a:off x="381000" y="3938588"/>
            <a:ext cx="2627313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13"/>
          <p:cNvSpPr/>
          <p:nvPr/>
        </p:nvSpPr>
        <p:spPr>
          <a:xfrm>
            <a:off x="381000" y="3168650"/>
            <a:ext cx="2627313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14"/>
          <p:cNvSpPr/>
          <p:nvPr/>
        </p:nvSpPr>
        <p:spPr>
          <a:xfrm>
            <a:off x="357188" y="2143125"/>
            <a:ext cx="26273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3214688" y="1665288"/>
            <a:ext cx="5853112" cy="7334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44487" y="1665288"/>
            <a:ext cx="2259013" cy="906462"/>
          </a:xfrm>
          <a:custGeom>
            <a:avLst/>
            <a:gdLst>
              <a:gd name="connsiteX0" fmla="*/ 122233 w 2258568"/>
              <a:gd name="connsiteY0" fmla="*/ 0 h 733253"/>
              <a:gd name="connsiteX1" fmla="*/ 2136335 w 2258568"/>
              <a:gd name="connsiteY1" fmla="*/ 0 h 733253"/>
              <a:gd name="connsiteX2" fmla="*/ 2258568 w 2258568"/>
              <a:gd name="connsiteY2" fmla="*/ 122233 h 733253"/>
              <a:gd name="connsiteX3" fmla="*/ 2258568 w 2258568"/>
              <a:gd name="connsiteY3" fmla="*/ 733253 h 733253"/>
              <a:gd name="connsiteX4" fmla="*/ 2258568 w 2258568"/>
              <a:gd name="connsiteY4" fmla="*/ 733253 h 733253"/>
              <a:gd name="connsiteX5" fmla="*/ 0 w 2258568"/>
              <a:gd name="connsiteY5" fmla="*/ 733253 h 733253"/>
              <a:gd name="connsiteX6" fmla="*/ 0 w 2258568"/>
              <a:gd name="connsiteY6" fmla="*/ 733253 h 733253"/>
              <a:gd name="connsiteX7" fmla="*/ 0 w 2258568"/>
              <a:gd name="connsiteY7" fmla="*/ 122233 h 733253"/>
              <a:gd name="connsiteX8" fmla="*/ 122233 w 2258568"/>
              <a:gd name="connsiteY8" fmla="*/ 0 h 7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568" h="733253">
                <a:moveTo>
                  <a:pt x="122233" y="0"/>
                </a:moveTo>
                <a:lnTo>
                  <a:pt x="2136335" y="0"/>
                </a:lnTo>
                <a:cubicBezTo>
                  <a:pt x="2203842" y="0"/>
                  <a:pt x="2258568" y="54726"/>
                  <a:pt x="2258568" y="122233"/>
                </a:cubicBezTo>
                <a:lnTo>
                  <a:pt x="2258568" y="733253"/>
                </a:lnTo>
                <a:lnTo>
                  <a:pt x="2258568" y="733253"/>
                </a:lnTo>
                <a:lnTo>
                  <a:pt x="0" y="733253"/>
                </a:lnTo>
                <a:lnTo>
                  <a:pt x="0" y="733253"/>
                </a:lnTo>
                <a:lnTo>
                  <a:pt x="0" y="122233"/>
                </a:lnTo>
                <a:cubicBezTo>
                  <a:pt x="0" y="54726"/>
                  <a:pt x="54726" y="0"/>
                  <a:pt x="1222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68186" tIns="68186" rIns="68186" bIns="32385" spcCol="1270" anchor="ctr"/>
          <a:lstStyle/>
          <a:p>
            <a:pPr algn="ctr" defTabSz="7556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700" dirty="0"/>
              <a:t>Quality planting material</a:t>
            </a:r>
            <a:endParaRPr lang="en-IN" sz="1700" dirty="0"/>
          </a:p>
        </p:txBody>
      </p:sp>
      <p:sp>
        <p:nvSpPr>
          <p:cNvPr id="18" name="Rectangle 17"/>
          <p:cNvSpPr/>
          <p:nvPr/>
        </p:nvSpPr>
        <p:spPr>
          <a:xfrm>
            <a:off x="3143250" y="2435225"/>
            <a:ext cx="5924550" cy="7334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344487" y="4286250"/>
            <a:ext cx="2259012" cy="928688"/>
          </a:xfrm>
          <a:custGeom>
            <a:avLst/>
            <a:gdLst>
              <a:gd name="connsiteX0" fmla="*/ 122233 w 2258568"/>
              <a:gd name="connsiteY0" fmla="*/ 0 h 733253"/>
              <a:gd name="connsiteX1" fmla="*/ 2136335 w 2258568"/>
              <a:gd name="connsiteY1" fmla="*/ 0 h 733253"/>
              <a:gd name="connsiteX2" fmla="*/ 2258568 w 2258568"/>
              <a:gd name="connsiteY2" fmla="*/ 122233 h 733253"/>
              <a:gd name="connsiteX3" fmla="*/ 2258568 w 2258568"/>
              <a:gd name="connsiteY3" fmla="*/ 733253 h 733253"/>
              <a:gd name="connsiteX4" fmla="*/ 2258568 w 2258568"/>
              <a:gd name="connsiteY4" fmla="*/ 733253 h 733253"/>
              <a:gd name="connsiteX5" fmla="*/ 0 w 2258568"/>
              <a:gd name="connsiteY5" fmla="*/ 733253 h 733253"/>
              <a:gd name="connsiteX6" fmla="*/ 0 w 2258568"/>
              <a:gd name="connsiteY6" fmla="*/ 733253 h 733253"/>
              <a:gd name="connsiteX7" fmla="*/ 0 w 2258568"/>
              <a:gd name="connsiteY7" fmla="*/ 122233 h 733253"/>
              <a:gd name="connsiteX8" fmla="*/ 122233 w 2258568"/>
              <a:gd name="connsiteY8" fmla="*/ 0 h 7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568" h="733253">
                <a:moveTo>
                  <a:pt x="122233" y="0"/>
                </a:moveTo>
                <a:lnTo>
                  <a:pt x="2136335" y="0"/>
                </a:lnTo>
                <a:cubicBezTo>
                  <a:pt x="2203842" y="0"/>
                  <a:pt x="2258568" y="54726"/>
                  <a:pt x="2258568" y="122233"/>
                </a:cubicBezTo>
                <a:lnTo>
                  <a:pt x="2258568" y="733253"/>
                </a:lnTo>
                <a:lnTo>
                  <a:pt x="2258568" y="733253"/>
                </a:lnTo>
                <a:lnTo>
                  <a:pt x="0" y="733253"/>
                </a:lnTo>
                <a:lnTo>
                  <a:pt x="0" y="733253"/>
                </a:lnTo>
                <a:lnTo>
                  <a:pt x="0" y="122233"/>
                </a:lnTo>
                <a:cubicBezTo>
                  <a:pt x="0" y="54726"/>
                  <a:pt x="54726" y="0"/>
                  <a:pt x="1222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68186" tIns="68186" rIns="68186" bIns="32385" spcCol="1270" anchor="ctr"/>
          <a:lstStyle/>
          <a:p>
            <a:pPr algn="ctr" defTabSz="7556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00" dirty="0"/>
              <a:t>Increasing farmer’s income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0013" y="3205163"/>
            <a:ext cx="6427787" cy="7334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4487" y="5214938"/>
            <a:ext cx="2259012" cy="1000125"/>
          </a:xfrm>
          <a:custGeom>
            <a:avLst/>
            <a:gdLst>
              <a:gd name="connsiteX0" fmla="*/ 122233 w 2258568"/>
              <a:gd name="connsiteY0" fmla="*/ 0 h 733253"/>
              <a:gd name="connsiteX1" fmla="*/ 2136335 w 2258568"/>
              <a:gd name="connsiteY1" fmla="*/ 0 h 733253"/>
              <a:gd name="connsiteX2" fmla="*/ 2258568 w 2258568"/>
              <a:gd name="connsiteY2" fmla="*/ 122233 h 733253"/>
              <a:gd name="connsiteX3" fmla="*/ 2258568 w 2258568"/>
              <a:gd name="connsiteY3" fmla="*/ 733253 h 733253"/>
              <a:gd name="connsiteX4" fmla="*/ 2258568 w 2258568"/>
              <a:gd name="connsiteY4" fmla="*/ 733253 h 733253"/>
              <a:gd name="connsiteX5" fmla="*/ 0 w 2258568"/>
              <a:gd name="connsiteY5" fmla="*/ 733253 h 733253"/>
              <a:gd name="connsiteX6" fmla="*/ 0 w 2258568"/>
              <a:gd name="connsiteY6" fmla="*/ 733253 h 733253"/>
              <a:gd name="connsiteX7" fmla="*/ 0 w 2258568"/>
              <a:gd name="connsiteY7" fmla="*/ 122233 h 733253"/>
              <a:gd name="connsiteX8" fmla="*/ 122233 w 2258568"/>
              <a:gd name="connsiteY8" fmla="*/ 0 h 7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568" h="733253">
                <a:moveTo>
                  <a:pt x="122233" y="0"/>
                </a:moveTo>
                <a:lnTo>
                  <a:pt x="2136335" y="0"/>
                </a:lnTo>
                <a:cubicBezTo>
                  <a:pt x="2203842" y="0"/>
                  <a:pt x="2258568" y="54726"/>
                  <a:pt x="2258568" y="122233"/>
                </a:cubicBezTo>
                <a:lnTo>
                  <a:pt x="2258568" y="733253"/>
                </a:lnTo>
                <a:lnTo>
                  <a:pt x="2258568" y="733253"/>
                </a:lnTo>
                <a:lnTo>
                  <a:pt x="0" y="733253"/>
                </a:lnTo>
                <a:lnTo>
                  <a:pt x="0" y="733253"/>
                </a:lnTo>
                <a:lnTo>
                  <a:pt x="0" y="122233"/>
                </a:lnTo>
                <a:cubicBezTo>
                  <a:pt x="0" y="54726"/>
                  <a:pt x="54726" y="0"/>
                  <a:pt x="1222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68186" tIns="68186" rIns="68186" bIns="32385" spcCol="1270" anchor="ctr"/>
          <a:lstStyle/>
          <a:p>
            <a:pPr algn="ctr" defTabSz="7556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Sustainable farming</a:t>
            </a:r>
            <a:endParaRPr lang="en-IN" sz="1700" dirty="0"/>
          </a:p>
        </p:txBody>
      </p:sp>
      <p:sp>
        <p:nvSpPr>
          <p:cNvPr id="22" name="Rectangle 21"/>
          <p:cNvSpPr/>
          <p:nvPr/>
        </p:nvSpPr>
        <p:spPr>
          <a:xfrm>
            <a:off x="3000375" y="3975100"/>
            <a:ext cx="6067425" cy="7334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44487" y="2571750"/>
            <a:ext cx="2259012" cy="857250"/>
          </a:xfrm>
          <a:custGeom>
            <a:avLst/>
            <a:gdLst>
              <a:gd name="connsiteX0" fmla="*/ 122233 w 2258568"/>
              <a:gd name="connsiteY0" fmla="*/ 0 h 733253"/>
              <a:gd name="connsiteX1" fmla="*/ 2136335 w 2258568"/>
              <a:gd name="connsiteY1" fmla="*/ 0 h 733253"/>
              <a:gd name="connsiteX2" fmla="*/ 2258568 w 2258568"/>
              <a:gd name="connsiteY2" fmla="*/ 122233 h 733253"/>
              <a:gd name="connsiteX3" fmla="*/ 2258568 w 2258568"/>
              <a:gd name="connsiteY3" fmla="*/ 733253 h 733253"/>
              <a:gd name="connsiteX4" fmla="*/ 2258568 w 2258568"/>
              <a:gd name="connsiteY4" fmla="*/ 733253 h 733253"/>
              <a:gd name="connsiteX5" fmla="*/ 0 w 2258568"/>
              <a:gd name="connsiteY5" fmla="*/ 733253 h 733253"/>
              <a:gd name="connsiteX6" fmla="*/ 0 w 2258568"/>
              <a:gd name="connsiteY6" fmla="*/ 733253 h 733253"/>
              <a:gd name="connsiteX7" fmla="*/ 0 w 2258568"/>
              <a:gd name="connsiteY7" fmla="*/ 122233 h 733253"/>
              <a:gd name="connsiteX8" fmla="*/ 122233 w 2258568"/>
              <a:gd name="connsiteY8" fmla="*/ 0 h 7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568" h="733253">
                <a:moveTo>
                  <a:pt x="122233" y="0"/>
                </a:moveTo>
                <a:lnTo>
                  <a:pt x="2136335" y="0"/>
                </a:lnTo>
                <a:cubicBezTo>
                  <a:pt x="2203842" y="0"/>
                  <a:pt x="2258568" y="54726"/>
                  <a:pt x="2258568" y="122233"/>
                </a:cubicBezTo>
                <a:lnTo>
                  <a:pt x="2258568" y="733253"/>
                </a:lnTo>
                <a:lnTo>
                  <a:pt x="2258568" y="733253"/>
                </a:lnTo>
                <a:lnTo>
                  <a:pt x="0" y="733253"/>
                </a:lnTo>
                <a:lnTo>
                  <a:pt x="0" y="733253"/>
                </a:lnTo>
                <a:lnTo>
                  <a:pt x="0" y="122233"/>
                </a:lnTo>
                <a:cubicBezTo>
                  <a:pt x="0" y="54726"/>
                  <a:pt x="54726" y="0"/>
                  <a:pt x="1222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68186" tIns="68186" rIns="68186" bIns="32385" spcCol="1270" anchor="ctr"/>
          <a:lstStyle/>
          <a:p>
            <a:pPr algn="ctr" defTabSz="7556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700" dirty="0"/>
              <a:t>Post harvest Losses</a:t>
            </a:r>
            <a:endParaRPr lang="en-IN" sz="1700" dirty="0"/>
          </a:p>
        </p:txBody>
      </p:sp>
      <p:sp>
        <p:nvSpPr>
          <p:cNvPr id="24" name="Rectangle 23"/>
          <p:cNvSpPr/>
          <p:nvPr/>
        </p:nvSpPr>
        <p:spPr>
          <a:xfrm>
            <a:off x="3286125" y="4745038"/>
            <a:ext cx="5781675" cy="7334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344487" y="3429000"/>
            <a:ext cx="2259012" cy="857250"/>
          </a:xfrm>
          <a:custGeom>
            <a:avLst/>
            <a:gdLst>
              <a:gd name="connsiteX0" fmla="*/ 122233 w 2258568"/>
              <a:gd name="connsiteY0" fmla="*/ 0 h 733253"/>
              <a:gd name="connsiteX1" fmla="*/ 2136335 w 2258568"/>
              <a:gd name="connsiteY1" fmla="*/ 0 h 733253"/>
              <a:gd name="connsiteX2" fmla="*/ 2258568 w 2258568"/>
              <a:gd name="connsiteY2" fmla="*/ 122233 h 733253"/>
              <a:gd name="connsiteX3" fmla="*/ 2258568 w 2258568"/>
              <a:gd name="connsiteY3" fmla="*/ 733253 h 733253"/>
              <a:gd name="connsiteX4" fmla="*/ 2258568 w 2258568"/>
              <a:gd name="connsiteY4" fmla="*/ 733253 h 733253"/>
              <a:gd name="connsiteX5" fmla="*/ 0 w 2258568"/>
              <a:gd name="connsiteY5" fmla="*/ 733253 h 733253"/>
              <a:gd name="connsiteX6" fmla="*/ 0 w 2258568"/>
              <a:gd name="connsiteY6" fmla="*/ 733253 h 733253"/>
              <a:gd name="connsiteX7" fmla="*/ 0 w 2258568"/>
              <a:gd name="connsiteY7" fmla="*/ 122233 h 733253"/>
              <a:gd name="connsiteX8" fmla="*/ 122233 w 2258568"/>
              <a:gd name="connsiteY8" fmla="*/ 0 h 7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568" h="733253">
                <a:moveTo>
                  <a:pt x="122233" y="0"/>
                </a:moveTo>
                <a:lnTo>
                  <a:pt x="2136335" y="0"/>
                </a:lnTo>
                <a:cubicBezTo>
                  <a:pt x="2203842" y="0"/>
                  <a:pt x="2258568" y="54726"/>
                  <a:pt x="2258568" y="122233"/>
                </a:cubicBezTo>
                <a:lnTo>
                  <a:pt x="2258568" y="733253"/>
                </a:lnTo>
                <a:lnTo>
                  <a:pt x="2258568" y="733253"/>
                </a:lnTo>
                <a:lnTo>
                  <a:pt x="0" y="733253"/>
                </a:lnTo>
                <a:lnTo>
                  <a:pt x="0" y="733253"/>
                </a:lnTo>
                <a:lnTo>
                  <a:pt x="0" y="122233"/>
                </a:lnTo>
                <a:cubicBezTo>
                  <a:pt x="0" y="54726"/>
                  <a:pt x="54726" y="0"/>
                  <a:pt x="122233" y="0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lIns="68186" tIns="68186" rIns="68186" bIns="32385" spcCol="1270" anchor="ctr"/>
          <a:lstStyle/>
          <a:p>
            <a:pPr algn="ctr" defTabSz="7556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700" dirty="0"/>
              <a:t>Market linkages and supply chain.</a:t>
            </a:r>
            <a:endParaRPr lang="en-IN" sz="1700" dirty="0"/>
          </a:p>
        </p:txBody>
      </p:sp>
      <p:sp>
        <p:nvSpPr>
          <p:cNvPr id="26" name="Rectangle 25"/>
          <p:cNvSpPr/>
          <p:nvPr/>
        </p:nvSpPr>
        <p:spPr>
          <a:xfrm>
            <a:off x="2640013" y="5514975"/>
            <a:ext cx="6427787" cy="73342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8375" y="949325"/>
            <a:ext cx="38862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ACTIVITIES to support</a:t>
            </a:r>
            <a:endParaRPr lang="en-IN" dirty="0"/>
          </a:p>
        </p:txBody>
      </p:sp>
      <p:sp>
        <p:nvSpPr>
          <p:cNvPr id="49173" name="Content Placeholder 5"/>
          <p:cNvSpPr>
            <a:spLocks noGrp="1"/>
          </p:cNvSpPr>
          <p:nvPr>
            <p:ph sz="quarter" idx="4"/>
          </p:nvPr>
        </p:nvSpPr>
        <p:spPr>
          <a:xfrm>
            <a:off x="3124201" y="1571625"/>
            <a:ext cx="6019800" cy="4929188"/>
          </a:xfrm>
        </p:spPr>
        <p:txBody>
          <a:bodyPr/>
          <a:lstStyle/>
          <a:p>
            <a:pPr algn="l" eaLnBrk="1" hangingPunct="1"/>
            <a:r>
              <a:rPr lang="en-IN" altLang="en-US" sz="2000" dirty="0" smtClean="0"/>
              <a:t>Nurseries and accreditation, Tissue culture</a:t>
            </a:r>
          </a:p>
          <a:p>
            <a:pPr algn="l" eaLnBrk="1" hangingPunct="1"/>
            <a:r>
              <a:rPr lang="en-IN" altLang="en-US" sz="2000" dirty="0" smtClean="0"/>
              <a:t>Seed infrastructure, import of new varieties</a:t>
            </a:r>
          </a:p>
          <a:p>
            <a:pPr algn="l" eaLnBrk="1" hangingPunct="1"/>
            <a:r>
              <a:rPr lang="en-IN" altLang="en-US" sz="2000" dirty="0" smtClean="0"/>
              <a:t>Post harvest infrastructure development</a:t>
            </a:r>
          </a:p>
          <a:p>
            <a:pPr algn="l" eaLnBrk="1" hangingPunct="1"/>
            <a:r>
              <a:rPr lang="en-IN" altLang="en-US" sz="2000" dirty="0" smtClean="0"/>
              <a:t>Strengthening cold supply chain</a:t>
            </a:r>
          </a:p>
          <a:p>
            <a:pPr algn="l" eaLnBrk="1" hangingPunct="1"/>
            <a:r>
              <a:rPr lang="en-US" altLang="en-US" sz="2000" dirty="0" smtClean="0"/>
              <a:t>Aggregation of farmers into FPOs</a:t>
            </a:r>
          </a:p>
          <a:p>
            <a:pPr algn="l" eaLnBrk="1" hangingPunct="1"/>
            <a:r>
              <a:rPr lang="en-US" altLang="en-US" sz="2000" dirty="0" smtClean="0"/>
              <a:t>Linking farmers/FPOs directly to market</a:t>
            </a:r>
          </a:p>
          <a:p>
            <a:pPr algn="l" eaLnBrk="1" hangingPunct="1"/>
            <a:r>
              <a:rPr lang="en-US" altLang="en-US" sz="2000" dirty="0" smtClean="0"/>
              <a:t>Identifying and strengthening crop specific value chain</a:t>
            </a:r>
          </a:p>
          <a:p>
            <a:pPr algn="l" eaLnBrk="1" hangingPunct="1"/>
            <a:r>
              <a:rPr lang="en-US" altLang="en-US" sz="2000" dirty="0" smtClean="0"/>
              <a:t>Engaging farmers/FPOs in each leg of value chain </a:t>
            </a:r>
          </a:p>
          <a:p>
            <a:pPr algn="l" eaLnBrk="1" hangingPunct="1"/>
            <a:r>
              <a:rPr lang="en-IN" altLang="en-US" sz="2000" dirty="0" smtClean="0"/>
              <a:t>Protected cultivation, organic farming, micro irrigation, GAP, climate resilient crop varieties, etc.</a:t>
            </a:r>
          </a:p>
          <a:p>
            <a:pPr algn="l" eaLnBrk="1" hangingPunct="1"/>
            <a:endParaRPr lang="en-IN" altLang="en-US" sz="2000" dirty="0" smtClean="0"/>
          </a:p>
          <a:p>
            <a:pPr algn="l" eaLnBrk="1" hangingPunct="1"/>
            <a:endParaRPr lang="en-IN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ACCC69D-4186-43A4-8C78-8B286491B60D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572500" cy="4705350"/>
          </a:xfrm>
        </p:spPr>
        <p:txBody>
          <a:bodyPr/>
          <a:lstStyle/>
          <a:p>
            <a:pPr eaLnBrk="1" hangingPunct="1">
              <a:spcBef>
                <a:spcPts val="788"/>
              </a:spcBef>
            </a:pPr>
            <a:endParaRPr lang="en-IN" altLang="en-US" sz="1100" dirty="0" smtClean="0"/>
          </a:p>
          <a:p>
            <a:pPr eaLnBrk="1" hangingPunct="1">
              <a:spcBef>
                <a:spcPts val="788"/>
              </a:spcBef>
            </a:pPr>
            <a:r>
              <a:rPr lang="en-IN" altLang="en-US" sz="2800" dirty="0" smtClean="0"/>
              <a:t>Linking productivity efforts with market linkage by way of cold-chain and PHM targets.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800" dirty="0" smtClean="0"/>
              <a:t>Crop and cluster specific value chain enhancement projects.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800" dirty="0" smtClean="0"/>
              <a:t>Empower existing asset owners to extend into other aspects of agri-business value chain.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800" dirty="0" smtClean="0"/>
              <a:t>Allocating 35-40% of MIDH budget for cold-chain and PHM infrastructure.</a:t>
            </a:r>
          </a:p>
          <a:p>
            <a:pPr eaLnBrk="1" hangingPunct="1">
              <a:spcBef>
                <a:spcPts val="788"/>
              </a:spcBef>
            </a:pPr>
            <a:r>
              <a:rPr lang="en-IN" altLang="en-US" sz="2800" dirty="0" smtClean="0"/>
              <a:t>Enabling Farmer groups (FPO’s) to own Cold Chain.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 smtClean="0"/>
              <a:t>Strategy for Cold-chain Development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8EE869-C204-4E41-ACD4-F0AFB69E0227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438" y="958850"/>
            <a:ext cx="8513762" cy="5594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From increasing Production to quality, marketability, value chain enhancement, and market linkages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</a:rPr>
              <a:t>Supply side robustness is reflected in continued subdued pricing of fruits and vegetables and occasional glut situation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Hence, MIDH now focuses more on Post harvest management, protected cultivation,.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Focus on  quality planting materials for </a:t>
            </a:r>
            <a:r>
              <a:rPr lang="en-IN" sz="2400" dirty="0" err="1" smtClean="0"/>
              <a:t>processable</a:t>
            </a:r>
            <a:r>
              <a:rPr lang="en-IN" sz="2400" dirty="0" smtClean="0"/>
              <a:t> and exportable varieties,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Market linkages to producers.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MIDH : Changing Focus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4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6800" y="5105400"/>
            <a:ext cx="4170363" cy="1219200"/>
          </a:xfrm>
        </p:spPr>
        <p:txBody>
          <a:bodyPr rtlCol="0">
            <a:normAutofit fontScale="77500" lnSpcReduction="20000"/>
          </a:bodyPr>
          <a:lstStyle/>
          <a:p>
            <a:pPr marL="118839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b="1" dirty="0" smtClean="0"/>
              <a:t>Vegetables</a:t>
            </a:r>
          </a:p>
          <a:p>
            <a:pPr marL="438789" indent="-319950" eaLnBrk="1" fontAlgn="auto" hangingPunct="1">
              <a:spcAft>
                <a:spcPts val="0"/>
              </a:spcAft>
              <a:defRPr/>
            </a:pPr>
            <a:r>
              <a:rPr lang="en-IN" dirty="0" smtClean="0"/>
              <a:t>These states account for 78% </a:t>
            </a:r>
            <a:r>
              <a:rPr lang="en-IN" dirty="0"/>
              <a:t>of production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5"/>
            <a:ext cx="8534400" cy="57655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Major Producing States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5105400"/>
            <a:ext cx="4049713" cy="1219200"/>
          </a:xfrm>
          <a:prstGeom prst="rect">
            <a:avLst/>
          </a:prstGeom>
        </p:spPr>
        <p:txBody>
          <a:bodyPr lIns="54848" tIns="91414" rIns="91414" bIns="45707">
            <a:normAutofit fontScale="77500" lnSpcReduction="20000"/>
          </a:bodyPr>
          <a:lstStyle>
            <a:lvl1pPr marL="438789" indent="-319950" algn="just" rtl="0" eaLnBrk="1" latinLnBrk="0" hangingPunct="1">
              <a:spcBef>
                <a:spcPts val="782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31315" indent="-274243" algn="just" rtl="0" eaLnBrk="1" latinLnBrk="0" hangingPunct="1">
              <a:spcBef>
                <a:spcPts val="55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96417" indent="-228536" algn="just" rtl="0" eaLnBrk="1" latinLnBrk="0" hangingPunct="1">
              <a:spcBef>
                <a:spcPts val="5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215810" indent="-182829" algn="just" rtl="0" eaLnBrk="1" latinLnBrk="0" hangingPunct="1">
              <a:spcBef>
                <a:spcPts val="455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426063" indent="-182829" algn="just" rtl="0" eaLnBrk="1" latinLnBrk="0" hangingPunct="1">
              <a:spcBef>
                <a:spcPts val="455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27175" indent="-18282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287" indent="-182829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399" indent="-182829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0509" indent="-182829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39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b="1" dirty="0" smtClean="0"/>
              <a:t>Fruits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/>
              <a:t>These states account for </a:t>
            </a:r>
            <a:r>
              <a:rPr lang="en-IN" dirty="0" smtClean="0"/>
              <a:t>74.51 % </a:t>
            </a:r>
            <a:r>
              <a:rPr lang="en-IN" dirty="0"/>
              <a:t>of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977AE9-30BC-4587-B4E6-F40C4D14D07A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>
              <a:ln w="11430">
                <a:noFill/>
              </a:ln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0903" y="6400800"/>
            <a:ext cx="267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150" indent="-319088">
              <a:spcBef>
                <a:spcPts val="12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IN" dirty="0"/>
              <a:t>(2016-17 3</a:t>
            </a:r>
            <a:r>
              <a:rPr lang="en-IN" baseline="30000" dirty="0"/>
              <a:t>rd</a:t>
            </a:r>
            <a:r>
              <a:rPr lang="en-IN" dirty="0"/>
              <a:t> Estimate)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xmlns="" val="162964936"/>
              </p:ext>
            </p:extLst>
          </p:nvPr>
        </p:nvGraphicFramePr>
        <p:xfrm>
          <a:off x="457200" y="990600"/>
          <a:ext cx="44005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xmlns="" val="2158021177"/>
              </p:ext>
            </p:extLst>
          </p:nvPr>
        </p:nvGraphicFramePr>
        <p:xfrm>
          <a:off x="4419600" y="838200"/>
          <a:ext cx="4724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2896968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b="1" dirty="0" smtClean="0"/>
              <a:t>Inadequate cold-chain capacity for perishable other than milk, meat, and (pharmaceuticals).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Existing surface cold storage capacity is inadequate (only 11% of production).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b="1" dirty="0" smtClean="0"/>
              <a:t>Surface cold storage is largely dedicated to potato (75.4% of available cold stores).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Low availability of multi-commodity cold stores (23.1% of cold stores).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b="1" dirty="0" smtClean="0"/>
              <a:t>Non-availability of refrigerated transport from point of harvest to point of sale.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</a:rPr>
              <a:t>The gap is large in case of pre-cooling, Integrated pack-houses, transport connectivity and ripening chambers.</a:t>
            </a:r>
          </a:p>
          <a:p>
            <a:pPr marL="457200" lvl="0" indent="-457200">
              <a:spcAft>
                <a:spcPts val="1200"/>
              </a:spcAft>
              <a:buFont typeface="Wingdings" pitchFamily="2" charset="2"/>
              <a:buChar char="q"/>
            </a:pPr>
            <a:endParaRPr lang="en-US" sz="2000" b="1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Losses specific to Perishables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438" y="958850"/>
            <a:ext cx="8513762" cy="368935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Centrally Sponsored Schemes:</a:t>
            </a:r>
          </a:p>
          <a:p>
            <a:pPr lvl="1"/>
            <a:r>
              <a:rPr lang="en-US" sz="2400" dirty="0" smtClean="0"/>
              <a:t>State contributes 40% in NHM and 10% in HMNEH</a:t>
            </a:r>
          </a:p>
          <a:p>
            <a:pPr lvl="1"/>
            <a:r>
              <a:rPr lang="en-US" sz="2400" dirty="0" smtClean="0"/>
              <a:t>100% central contribution to UTs and National Level Agencies</a:t>
            </a:r>
          </a:p>
          <a:p>
            <a:pPr lvl="1"/>
            <a:r>
              <a:rPr lang="en-US" sz="2400" dirty="0" smtClean="0"/>
              <a:t>Higher pattern of assistance in HMNEH (NE and Himalayan) areas</a:t>
            </a:r>
          </a:p>
          <a:p>
            <a:r>
              <a:rPr lang="en-US" sz="2400" b="1" dirty="0" smtClean="0"/>
              <a:t>Central Sector Schemes:</a:t>
            </a:r>
          </a:p>
          <a:p>
            <a:pPr lvl="1"/>
            <a:r>
              <a:rPr lang="en-US" sz="2400" dirty="0" smtClean="0"/>
              <a:t>100% support by Central govt.</a:t>
            </a:r>
          </a:p>
          <a:p>
            <a:pPr lvl="1"/>
            <a:r>
              <a:rPr lang="en-US" sz="2400" dirty="0" smtClean="0"/>
              <a:t>NHB, CDB and CIH with pan-India approach</a:t>
            </a:r>
            <a:endParaRPr lang="en-IN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Funding Pattern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 descr="F:\Selected_Pics\New folder\Auto_Rice_Mill_Machin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5084" y="4714884"/>
            <a:ext cx="2560320" cy="1920240"/>
          </a:xfrm>
          <a:prstGeom prst="rect">
            <a:avLst/>
          </a:prstGeom>
          <a:noFill/>
        </p:spPr>
      </p:pic>
      <p:pic>
        <p:nvPicPr>
          <p:cNvPr id="2051" name="Picture 3" descr="F:\Selected_Pics\New folder\13354486580176.jpg"/>
          <p:cNvPicPr>
            <a:picLocks noChangeAspect="1" noChangeArrowheads="1"/>
          </p:cNvPicPr>
          <p:nvPr/>
        </p:nvPicPr>
        <p:blipFill>
          <a:blip r:embed="rId3" cstate="print"/>
          <a:srcRect r="5338"/>
          <a:stretch>
            <a:fillRect/>
          </a:stretch>
        </p:blipFill>
        <p:spPr bwMode="auto">
          <a:xfrm>
            <a:off x="3127410" y="4714884"/>
            <a:ext cx="2733451" cy="1920240"/>
          </a:xfrm>
          <a:prstGeom prst="rect">
            <a:avLst/>
          </a:prstGeom>
          <a:noFill/>
        </p:spPr>
      </p:pic>
      <p:pic>
        <p:nvPicPr>
          <p:cNvPr id="2052" name="Picture 4" descr="F:\Selected_Pics\New folder\27_EPTB_TNAU_BIOTEC_259013f.jpg"/>
          <p:cNvPicPr>
            <a:picLocks noChangeAspect="1" noChangeArrowheads="1"/>
          </p:cNvPicPr>
          <p:nvPr/>
        </p:nvPicPr>
        <p:blipFill>
          <a:blip r:embed="rId4"/>
          <a:srcRect r="31481"/>
          <a:stretch>
            <a:fillRect/>
          </a:stretch>
        </p:blipFill>
        <p:spPr bwMode="auto">
          <a:xfrm>
            <a:off x="452896" y="4714884"/>
            <a:ext cx="2404592" cy="192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41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sz="2200" b="1" dirty="0" smtClean="0"/>
              <a:t>Production of quality planting material</a:t>
            </a:r>
            <a:r>
              <a:rPr lang="en-US" sz="2200" dirty="0" smtClean="0"/>
              <a:t>: Nurseries, Tissue culture labs, seed infrastructure, hybrid seeds, import of planting materials.</a:t>
            </a:r>
            <a:endParaRPr lang="en-IN" sz="2200" dirty="0" smtClean="0"/>
          </a:p>
          <a:p>
            <a:pPr lvl="0">
              <a:spcBef>
                <a:spcPts val="1200"/>
              </a:spcBef>
            </a:pPr>
            <a:r>
              <a:rPr lang="en-US" sz="2200" b="1" dirty="0" smtClean="0"/>
              <a:t>Area expansion </a:t>
            </a:r>
            <a:r>
              <a:rPr lang="en-US" sz="2200" dirty="0" smtClean="0"/>
              <a:t>i.e. Establishment of new orchards and gardens for fruits, flowers, and hybrid vegetables.</a:t>
            </a:r>
            <a:endParaRPr lang="en-IN" sz="2200" dirty="0" smtClean="0"/>
          </a:p>
          <a:p>
            <a:pPr lvl="0">
              <a:spcBef>
                <a:spcPts val="1200"/>
              </a:spcBef>
            </a:pPr>
            <a:r>
              <a:rPr lang="en-US" sz="2200" b="1" dirty="0" smtClean="0"/>
              <a:t>Protected cultivation</a:t>
            </a:r>
            <a:r>
              <a:rPr lang="en-US" sz="2200" dirty="0" smtClean="0"/>
              <a:t>, i.e. poly-house, green-house, shade-nets, etc. for growing off -season high value vegetables and flowers.</a:t>
            </a:r>
            <a:r>
              <a:rPr lang="en-US" sz="2200" b="1" dirty="0" smtClean="0"/>
              <a:t> </a:t>
            </a:r>
            <a:endParaRPr lang="en-IN" sz="2200" dirty="0" smtClean="0"/>
          </a:p>
          <a:p>
            <a:pPr lvl="0">
              <a:spcBef>
                <a:spcPts val="1200"/>
              </a:spcBef>
            </a:pPr>
            <a:r>
              <a:rPr lang="en-US" sz="2200" dirty="0" smtClean="0"/>
              <a:t>Creation of </a:t>
            </a:r>
            <a:r>
              <a:rPr lang="en-US" sz="2200" b="1" dirty="0" smtClean="0"/>
              <a:t>water resources </a:t>
            </a:r>
            <a:r>
              <a:rPr lang="en-US" sz="2200" dirty="0" smtClean="0"/>
              <a:t>structures and watershed management.</a:t>
            </a:r>
            <a:r>
              <a:rPr lang="en-US" sz="2200" b="1" dirty="0" smtClean="0"/>
              <a:t> </a:t>
            </a:r>
            <a:endParaRPr lang="en-IN" sz="220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Creation </a:t>
            </a:r>
            <a:r>
              <a:rPr lang="en-US" sz="2400" dirty="0" smtClean="0"/>
              <a:t>of </a:t>
            </a:r>
            <a:r>
              <a:rPr lang="en-US" sz="2400" b="1" dirty="0" smtClean="0"/>
              <a:t>market linked cold-chain </a:t>
            </a:r>
            <a:r>
              <a:rPr lang="en-US" sz="2400" dirty="0" smtClean="0"/>
              <a:t>logistics and PHM facilities.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Rejuvenation</a:t>
            </a:r>
            <a:r>
              <a:rPr lang="en-US" sz="2400" dirty="0" smtClean="0"/>
              <a:t> of unproductive, old, and senile orchards.</a:t>
            </a:r>
            <a:r>
              <a:rPr lang="en-US" sz="2400" b="1" dirty="0" smtClean="0"/>
              <a:t> </a:t>
            </a:r>
          </a:p>
          <a:p>
            <a:pPr lvl="0">
              <a:spcBef>
                <a:spcPts val="1200"/>
              </a:spcBef>
            </a:pPr>
            <a:r>
              <a:rPr lang="en-US" sz="2400" b="1" dirty="0" smtClean="0"/>
              <a:t>Sustainable development </a:t>
            </a:r>
            <a:r>
              <a:rPr lang="en-US" sz="2400" dirty="0" smtClean="0"/>
              <a:t>by way of water management practices, organic farming certification</a:t>
            </a:r>
          </a:p>
          <a:p>
            <a:pPr lvl="0">
              <a:spcBef>
                <a:spcPts val="1200"/>
              </a:spcBef>
            </a:pPr>
            <a:endParaRPr lang="en-IN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Major Interventions under MIDH: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328 thousand ha. Area.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Production 1695 thousand MT of loose flowers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582 thousand MT Cut flowers(2016-17 3</a:t>
            </a:r>
            <a:r>
              <a:rPr lang="en-US" sz="2400" baseline="30000" dirty="0" smtClean="0">
                <a:latin typeface="Calibri" pitchFamily="34" charset="0"/>
              </a:rPr>
              <a:t>rd</a:t>
            </a:r>
            <a:r>
              <a:rPr lang="en-US" sz="2400" dirty="0" smtClean="0">
                <a:latin typeface="Calibri" pitchFamily="34" charset="0"/>
              </a:rPr>
              <a:t> Estimate).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Exported 22,947.23 MT of floriculture products worth of Rs. 460.75 crores in 2014-15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77% of area under floriculture is concentrated in 7 states: TN, KN, AP, WB, HY, UP &amp; Delhi.</a:t>
            </a:r>
          </a:p>
          <a:p>
            <a:pPr marL="457200" lvl="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Share in international market is 0.6%.</a:t>
            </a:r>
          </a:p>
          <a:p>
            <a:pPr marL="457200" lvl="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Huge domestic and international demand.</a:t>
            </a:r>
          </a:p>
          <a:p>
            <a:pPr marL="457200" lvl="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Need PHM and logistic support for quickest evacuation.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81000" y="152400"/>
            <a:ext cx="8534400" cy="576263"/>
          </a:xfrm>
          <a:prstGeom prst="rect">
            <a:avLst/>
          </a:prstGeom>
        </p:spPr>
        <p:txBody>
          <a:bodyPr vert="horz" lIns="91414" tIns="45707" rIns="45707" bIns="45707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FLORICULTURE – </a:t>
            </a:r>
            <a:r>
              <a:rPr kumimoji="0" lang="en-US" sz="2800" b="1" i="1" u="none" strike="noStrike" kern="1200" cap="none" spc="0" normalizeH="0" baseline="0" noProof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an</a:t>
            </a:r>
            <a:r>
              <a:rPr kumimoji="0" lang="en-US" sz="2800" b="1" i="1" u="none" strike="noStrike" kern="1200" cap="none" spc="0" normalizeH="0" noProof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emerging sector i</a:t>
            </a:r>
            <a:r>
              <a:rPr kumimoji="0" lang="en-US" sz="2800" b="1" i="1" u="none" strike="noStrike" kern="1200" cap="none" spc="0" normalizeH="0" baseline="0" noProof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 India</a:t>
            </a:r>
            <a:endParaRPr kumimoji="0" lang="en-IN" sz="2800" b="1" i="1" u="none" strike="noStrike" kern="1200" cap="none" spc="0" normalizeH="0" baseline="0" noProof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APICULTURE : </a:t>
            </a:r>
            <a:r>
              <a:rPr lang="en-IN" sz="2400" i="1" dirty="0" smtClean="0"/>
              <a:t>a sweeter, better future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025" y="990600"/>
            <a:ext cx="8643938" cy="556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  <a:tabLst>
                <a:tab pos="90488" algn="l"/>
              </a:tabLst>
            </a:pPr>
            <a:r>
              <a:rPr lang="en-IN" sz="2400" dirty="0" smtClean="0">
                <a:latin typeface="Calibri" pitchFamily="34" charset="0"/>
              </a:rPr>
              <a:t>Production - 95000 MT Per Year</a:t>
            </a:r>
          </a:p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  <a:tabLst>
                <a:tab pos="90488" algn="l"/>
              </a:tabLst>
            </a:pPr>
            <a:r>
              <a:rPr lang="en-IN" sz="2400" dirty="0" smtClean="0">
                <a:latin typeface="Calibri" pitchFamily="34" charset="0"/>
              </a:rPr>
              <a:t>Export / Domestic Consumption 50% : 50% </a:t>
            </a:r>
          </a:p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  <a:tabLst>
                <a:tab pos="90488" algn="l"/>
              </a:tabLst>
            </a:pPr>
            <a:r>
              <a:rPr lang="en-IN" sz="2400" dirty="0" smtClean="0">
                <a:latin typeface="Calibri" pitchFamily="34" charset="0"/>
              </a:rPr>
              <a:t>Potential to keep about 120 million bee colonies employment - 6 million rural and tribal families. </a:t>
            </a:r>
          </a:p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  <a:tabLst>
                <a:tab pos="90488" algn="l"/>
              </a:tabLst>
            </a:pPr>
            <a:r>
              <a:rPr lang="en-IN" sz="2400" dirty="0" smtClean="0">
                <a:latin typeface="Calibri" pitchFamily="34" charset="0"/>
              </a:rPr>
              <a:t>Can produce over 1.2 million tons of honey and about 15,000 tons of beeswax</a:t>
            </a:r>
          </a:p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</a:rPr>
              <a:t>Exported 38177.08 MT of Natural Honey to the world for the worth of Rs. 705.87 </a:t>
            </a:r>
            <a:r>
              <a:rPr lang="en-IN" sz="2400" dirty="0" err="1" smtClean="0">
                <a:latin typeface="Calibri" pitchFamily="34" charset="0"/>
              </a:rPr>
              <a:t>crore</a:t>
            </a:r>
            <a:r>
              <a:rPr lang="en-IN" sz="2400" dirty="0" smtClean="0">
                <a:latin typeface="Calibri" pitchFamily="34" charset="0"/>
              </a:rPr>
              <a:t> during the year of 2015-16. </a:t>
            </a:r>
          </a:p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</a:rPr>
              <a:t>Major Export Destinations (2015-16) are United States, Saudi Arabia, United Arab Emirates, Morocco and Bangladesh</a:t>
            </a:r>
          </a:p>
          <a:p>
            <a:pPr marL="365125" indent="-365125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500 flowering plant species and 4 species of honey bees and 3 stingless bees.</a:t>
            </a:r>
            <a:endParaRPr lang="en-IN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438" y="958850"/>
            <a:ext cx="8513762" cy="5627688"/>
          </a:xfrm>
        </p:spPr>
        <p:txBody>
          <a:bodyPr>
            <a:normAutofit fontScale="92500" lnSpcReduction="20000"/>
          </a:bodyPr>
          <a:lstStyle/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Produces around 700 million tonnes crop residues –can be utilized for mushroom cultivation.</a:t>
            </a:r>
          </a:p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Only 0.03% of these residues for producing around 1.2 lakh tonnes of mushrooms resulting in less than 1% of the total world mushroom production.</a:t>
            </a:r>
          </a:p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Material left after cultivating mushrooms can be ploughed back in improving the soil health.</a:t>
            </a:r>
          </a:p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2% agro-residues can produce around 15.0 million tonnes, which will be more than double of the current global button mushroom production</a:t>
            </a:r>
          </a:p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China 60 types of mushrooms 80% of the global production.</a:t>
            </a:r>
          </a:p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In India we cultivate only four types of mushrooms on commercial</a:t>
            </a:r>
          </a:p>
          <a:p>
            <a:pPr indent="-4381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400" dirty="0" smtClean="0"/>
              <a:t>Marketing not well organized and less awareness in public.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Mushroom – </a:t>
            </a:r>
            <a:r>
              <a:rPr lang="en-US" i="1" u="sng" dirty="0" smtClean="0"/>
              <a:t>room for expansion</a:t>
            </a:r>
            <a:endParaRPr lang="en-IN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2"/>
            <a:ext cx="8077200" cy="576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Sub-scheme break-up of BE (plan) FY 2017-18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7286644" y="928670"/>
            <a:ext cx="16430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005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(Rs. 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42844" y="6000768"/>
            <a:ext cx="8858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Out of which Rs. 90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meant for NLAs &amp; UTs (100% GOI share)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285860"/>
          <a:ext cx="8358246" cy="4513449"/>
        </p:xfrm>
        <a:graphic>
          <a:graphicData uri="http://schemas.openxmlformats.org/drawingml/2006/table">
            <a:tbl>
              <a:tblPr/>
              <a:tblGrid>
                <a:gridCol w="6972449"/>
                <a:gridCol w="1385797"/>
              </a:tblGrid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Central Sponsored Schemes (CSS)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BE (Plan)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1. National Horticulture Mission (NHM)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*1018.00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2. Horticulture Mission for North East and Himalayan States (HMNEH)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352.00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3. PM’s Development Package for J &amp; K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150.00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Total (CSS)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1520.00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 gridSpan="2"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Central Sector Scheme (CS)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Mangal"/>
                        </a:rPr>
                        <a:t>4. National Horticulture Board (NHB)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Mangal"/>
                        </a:rPr>
                        <a:t>600.47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5. Coconut Development Board (CDB) 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196.00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6. Central Institute of Horticulture (CIH)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5.00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Total (CS)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801.47</a:t>
                      </a:r>
                      <a:endParaRPr lang="en-IN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Grand Total (CSS + CS)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2321.47</a:t>
                      </a:r>
                      <a:endParaRPr lang="en-IN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4937981"/>
              </p:ext>
            </p:extLst>
          </p:nvPr>
        </p:nvGraphicFramePr>
        <p:xfrm>
          <a:off x="276257" y="1052736"/>
          <a:ext cx="8568952" cy="517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396"/>
                <a:gridCol w="2808312"/>
                <a:gridCol w="720080"/>
                <a:gridCol w="1224136"/>
                <a:gridCol w="1080120"/>
                <a:gridCol w="1224136"/>
                <a:gridCol w="1062772"/>
              </a:tblGrid>
              <a:tr h="504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S.N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 of Component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Unit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Cumulative Achievement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2017-18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2018-19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2019-20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226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Area Expansion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100479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3200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3280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3320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226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Protected Cultivation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4114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800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840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361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New Nurseries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226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Post-Harvest Management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435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a)-</a:t>
                      </a:r>
                      <a:r>
                        <a:rPr lang="en-IN" sz="1600" dirty="0">
                          <a:effectLst/>
                        </a:rPr>
                        <a:t> Cold Storage (CA storage)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135 </a:t>
                      </a:r>
                      <a:r>
                        <a:rPr lang="en-IN" sz="1200" dirty="0">
                          <a:effectLst/>
                        </a:rPr>
                        <a:t>Lakh MT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3.0 </a:t>
                      </a:r>
                      <a:r>
                        <a:rPr lang="en-IN" sz="1400" dirty="0">
                          <a:effectLst/>
                        </a:rPr>
                        <a:t>Lakh MT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3.25 </a:t>
                      </a:r>
                      <a:r>
                        <a:rPr lang="en-IN" sz="1400" dirty="0">
                          <a:effectLst/>
                        </a:rPr>
                        <a:t>Lakh MT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3.5 </a:t>
                      </a:r>
                      <a:r>
                        <a:rPr lang="en-IN" sz="1400" dirty="0">
                          <a:effectLst/>
                        </a:rPr>
                        <a:t>Lakh MT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2485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b)-</a:t>
                      </a:r>
                      <a:r>
                        <a:rPr lang="en-IN" sz="1600" dirty="0">
                          <a:effectLst/>
                        </a:rPr>
                        <a:t> Ripening Chamber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91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384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c)- Pack house/Grading Packing centre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254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170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192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353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d)- </a:t>
                      </a:r>
                      <a:r>
                        <a:rPr lang="en-IN" sz="1600" dirty="0">
                          <a:effectLst/>
                        </a:rPr>
                        <a:t>Precooling Unit/ Cold room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e)-</a:t>
                      </a:r>
                      <a:r>
                        <a:rPr lang="en-IN" sz="1600" dirty="0">
                          <a:effectLst/>
                        </a:rPr>
                        <a:t> Refer van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195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160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185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46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f)- </a:t>
                      </a:r>
                      <a:r>
                        <a:rPr lang="en-IN" sz="1600" dirty="0">
                          <a:effectLst/>
                        </a:rPr>
                        <a:t>Primary Processing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1172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150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155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160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46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Mushroom, Tissue culture lab, </a:t>
                      </a:r>
                      <a:r>
                        <a:rPr lang="en-IN" sz="1600" dirty="0" err="1">
                          <a:effectLst/>
                        </a:rPr>
                        <a:t>Vermi</a:t>
                      </a:r>
                      <a:r>
                        <a:rPr lang="en-IN" sz="1600" dirty="0">
                          <a:effectLst/>
                        </a:rPr>
                        <a:t>-compost, Beekeeping, Mechanization </a:t>
                      </a:r>
                      <a:r>
                        <a:rPr lang="en-IN" sz="1600" dirty="0" err="1">
                          <a:effectLst/>
                        </a:rPr>
                        <a:t>etc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607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  <a:tr h="344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Accreditation of Nurseries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1610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90" marR="6489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04800"/>
            <a:ext cx="327660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NHB-Progress</a:t>
            </a:r>
          </a:p>
        </p:txBody>
      </p:sp>
    </p:spTree>
    <p:extLst>
      <p:ext uri="{BB962C8B-B14F-4D97-AF65-F5344CB8AC3E}">
        <p14:creationId xmlns:p14="http://schemas.microsoft.com/office/powerpoint/2010/main" xmlns="" val="46719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438" y="990600"/>
            <a:ext cx="5389562" cy="5562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sz="2800" dirty="0" smtClean="0"/>
              <a:t>Cold-chain is an environment controlled </a:t>
            </a:r>
            <a:r>
              <a:rPr lang="en-US" sz="2800" b="1" dirty="0" smtClean="0"/>
              <a:t>logistics chain</a:t>
            </a:r>
            <a:r>
              <a:rPr lang="en-US" sz="2800" dirty="0" smtClean="0"/>
              <a:t>, ensuring uninterrupted market link from farm to fork.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800" dirty="0" smtClean="0"/>
              <a:t>Cold-chain includes </a:t>
            </a:r>
            <a:r>
              <a:rPr lang="en-US" sz="2800" b="1" dirty="0" smtClean="0"/>
              <a:t>near farm pack-houses</a:t>
            </a:r>
            <a:r>
              <a:rPr lang="en-US" sz="2800" dirty="0" smtClean="0"/>
              <a:t> for pre-conditioning (sorting grading packing pre-cooling) </a:t>
            </a:r>
            <a:r>
              <a:rPr lang="en-US" sz="2800" b="1" dirty="0" smtClean="0"/>
              <a:t>reefer vehicles, cold storages, ripening chamber</a:t>
            </a:r>
            <a:r>
              <a:rPr lang="en-US" sz="2800" dirty="0" smtClean="0"/>
              <a:t>, etc.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800" dirty="0" smtClean="0"/>
              <a:t>In Horticulture, cold-chain </a:t>
            </a:r>
            <a:r>
              <a:rPr lang="en-US" sz="2800" b="1" dirty="0" smtClean="0"/>
              <a:t>strengthens</a:t>
            </a:r>
            <a:r>
              <a:rPr lang="en-US" sz="2800" dirty="0" smtClean="0"/>
              <a:t> the </a:t>
            </a:r>
            <a:r>
              <a:rPr lang="en-US" sz="2800" b="1" dirty="0" smtClean="0"/>
              <a:t>value chain system </a:t>
            </a:r>
            <a:r>
              <a:rPr lang="en-US" sz="2800" dirty="0" smtClean="0"/>
              <a:t>by enhancing marketability of the perishable produce &amp; reducing food loss in the supply chain.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800" dirty="0" smtClean="0"/>
              <a:t>Cold-chain can play an important role in doubling farmer’s income by </a:t>
            </a:r>
            <a:r>
              <a:rPr lang="en-US" sz="2800" b="1" dirty="0" smtClean="0"/>
              <a:t>improving saleability</a:t>
            </a:r>
            <a:r>
              <a:rPr lang="en-US" sz="2800" dirty="0" smtClean="0"/>
              <a:t> of the produce and bringing more production to markets.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Cold-chain in Horticulture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C7B982B-5836-439C-B79A-C6B5F418D54D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en-US" dirty="0">
              <a:ln w="11430">
                <a:noFill/>
              </a:ln>
              <a:cs typeface="+mn-cs"/>
            </a:endParaRPr>
          </a:p>
        </p:txBody>
      </p:sp>
      <p:pic>
        <p:nvPicPr>
          <p:cNvPr id="63489" name="Picture 1" descr="C:\Users\Acer\Downloads\IMG_20170228_135250_HDR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1143000"/>
            <a:ext cx="2616200" cy="1905000"/>
          </a:xfrm>
          <a:prstGeom prst="rect">
            <a:avLst/>
          </a:prstGeom>
          <a:noFill/>
        </p:spPr>
      </p:pic>
      <p:pic>
        <p:nvPicPr>
          <p:cNvPr id="6" name="Picture 1" descr="C:\Users\Acer\Downloads\IMG_20170120_121713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0" y="3124200"/>
            <a:ext cx="2590800" cy="1680519"/>
          </a:xfrm>
          <a:prstGeom prst="rect">
            <a:avLst/>
          </a:prstGeom>
          <a:noFill/>
        </p:spPr>
      </p:pic>
      <p:pic>
        <p:nvPicPr>
          <p:cNvPr id="63491" name="Picture 3" descr="https://img.tradeindia.com/fp/3/001/415/054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067933" y="4876800"/>
            <a:ext cx="2618867" cy="16859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>
          <a:xfrm>
            <a:off x="325438" y="1173163"/>
            <a:ext cx="5237162" cy="50419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788"/>
              </a:spcBef>
            </a:pPr>
            <a:r>
              <a:rPr lang="en-US" altLang="en-US" sz="2400" dirty="0" smtClean="0"/>
              <a:t>Mission for Integrated Development of Horticulture (MIDH) provides incentives for creation of  cold chain infrastructure which includes Pre-cooling, Pack house, Staging Cold Room, Reefer transport, Cold/CA Storage, Ripening Chamber and Retail outlets to link farm produce to the consumers  for which 35% of resources have been allocated.  </a:t>
            </a:r>
          </a:p>
          <a:p>
            <a:pPr eaLnBrk="1" hangingPunct="1">
              <a:spcBef>
                <a:spcPts val="788"/>
              </a:spcBef>
            </a:pPr>
            <a:r>
              <a:rPr lang="en-US" altLang="en-US" sz="2400" dirty="0" smtClean="0"/>
              <a:t>FPO’s have been promoted to create production clusters with </a:t>
            </a:r>
            <a:r>
              <a:rPr lang="en-US" altLang="en-US" sz="2400" dirty="0"/>
              <a:t>C</a:t>
            </a:r>
            <a:r>
              <a:rPr lang="en-US" altLang="en-US" sz="2400" dirty="0" smtClean="0"/>
              <a:t>old </a:t>
            </a:r>
            <a:r>
              <a:rPr lang="en-US" altLang="en-US" sz="2400" dirty="0"/>
              <a:t>C</a:t>
            </a:r>
            <a:r>
              <a:rPr lang="en-US" altLang="en-US" sz="2400" dirty="0" smtClean="0"/>
              <a:t>hain Infrastructures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" y="0"/>
            <a:ext cx="8215370" cy="92867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000" dirty="0" smtClean="0"/>
              <a:t>Initiatives for development of Cold-chain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6792E4-5CEA-4048-8B6F-92FA9E448DBF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US" dirty="0">
              <a:ln w="11430">
                <a:noFill/>
              </a:ln>
              <a:cs typeface="+mn-cs"/>
            </a:endParaRPr>
          </a:p>
        </p:txBody>
      </p:sp>
      <p:pic>
        <p:nvPicPr>
          <p:cNvPr id="5" name="Picture 5" descr="C:\Users\Acer\Downloads\IMG_20161216_13393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1422400"/>
            <a:ext cx="3048000" cy="4064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53440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Growth in Exports of Horticulture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9490445"/>
              </p:ext>
            </p:extLst>
          </p:nvPr>
        </p:nvGraphicFramePr>
        <p:xfrm>
          <a:off x="381000" y="1143000"/>
          <a:ext cx="8382000" cy="2590802"/>
        </p:xfrm>
        <a:graphic>
          <a:graphicData uri="http://schemas.openxmlformats.org/drawingml/2006/table">
            <a:tbl>
              <a:tblPr firstRow="1" firstCol="1" lastRow="1">
                <a:tableStyleId>{5C22544A-7EE6-4342-B048-85BDC9FD1C3A}</a:tableStyleId>
              </a:tblPr>
              <a:tblGrid>
                <a:gridCol w="838200"/>
                <a:gridCol w="3124200"/>
                <a:gridCol w="1524000"/>
                <a:gridCol w="1465011"/>
                <a:gridCol w="1430589"/>
              </a:tblGrid>
              <a:tr h="36240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SN 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Commodity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</a:rPr>
                        <a:t>Value (Rs in crore)</a:t>
                      </a:r>
                      <a:endParaRPr lang="en-US" sz="200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</a:rPr>
                        <a:t>%  Increase</a:t>
                      </a:r>
                      <a:endParaRPr lang="en-US" sz="200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85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2004-05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2015-16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Fruits </a:t>
                      </a:r>
                      <a:r>
                        <a:rPr lang="en-US" sz="2000" dirty="0">
                          <a:latin typeface="Calibri" panose="020F0502020204030204" pitchFamily="34" charset="0"/>
                        </a:rPr>
                        <a:t>&amp; Vegetables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</a:rPr>
                        <a:t>1363.71</a:t>
                      </a:r>
                      <a:endParaRPr lang="en-US" sz="200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8391.41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IN" sz="20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515.34</a:t>
                      </a:r>
                    </a:p>
                  </a:txBody>
                  <a:tcPr marL="9525" marR="9525" marT="9526" marB="0" anchor="b"/>
                </a:tc>
              </a:tr>
              <a:tr h="362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Floriculture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221.11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972.96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IN" sz="20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340.03</a:t>
                      </a:r>
                    </a:p>
                  </a:txBody>
                  <a:tcPr marL="9525" marR="9525" marT="9526" marB="0" anchor="b"/>
                </a:tc>
              </a:tr>
              <a:tr h="362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anose="020F0502020204030204" pitchFamily="34" charset="0"/>
                        </a:rPr>
                        <a:t>Spices</a:t>
                      </a:r>
                      <a:endParaRPr lang="en-US" sz="200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2627.62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14842.36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IN" sz="20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464.86</a:t>
                      </a:r>
                    </a:p>
                  </a:txBody>
                  <a:tcPr marL="9525" marR="9525" marT="9526" marB="0" anchor="b"/>
                </a:tc>
              </a:tr>
              <a:tr h="362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Cashew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*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2709.24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5432.85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IN" sz="20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100.53</a:t>
                      </a:r>
                    </a:p>
                  </a:txBody>
                  <a:tcPr marL="9525" marR="9525" marT="9526" marB="0" anchor="b"/>
                </a:tc>
              </a:tr>
              <a:tr h="393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Total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6921.7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28770.0</a:t>
                      </a:r>
                      <a:endParaRPr lang="en-US" sz="2000" dirty="0">
                        <a:latin typeface="Calibri" panose="020F0502020204030204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IN" sz="2000" b="1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315.64</a:t>
                      </a:r>
                    </a:p>
                  </a:txBody>
                  <a:tcPr marL="9525" marR="9525" marT="9526" marB="0" anchor="ctr"/>
                </a:tc>
              </a:tr>
            </a:tbl>
          </a:graphicData>
        </a:graphic>
      </p:graphicFrame>
      <p:sp>
        <p:nvSpPr>
          <p:cNvPr id="33847" name="Rectangle 1"/>
          <p:cNvSpPr>
            <a:spLocks noChangeArrowheads="1"/>
          </p:cNvSpPr>
          <p:nvPr/>
        </p:nvSpPr>
        <p:spPr bwMode="auto">
          <a:xfrm>
            <a:off x="5486400" y="6019800"/>
            <a:ext cx="341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dirty="0">
                <a:cs typeface="Times New Roman" panose="02020603050405020304" pitchFamily="18" charset="0"/>
              </a:rPr>
              <a:t> *Cashew figures for 2013-14 (P)</a:t>
            </a:r>
          </a:p>
          <a:p>
            <a:pPr algn="r"/>
            <a:r>
              <a:rPr lang="en-US" altLang="en-US" sz="1000" dirty="0">
                <a:cs typeface="Times New Roman" panose="02020603050405020304" pitchFamily="18" charset="0"/>
              </a:rPr>
              <a:t>  Source: Directorate General of Commercial Intelligence </a:t>
            </a:r>
            <a:endParaRPr lang="en-US" altLang="en-US" sz="1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5438" y="3962400"/>
            <a:ext cx="8513762" cy="205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2400" dirty="0" smtClean="0"/>
              <a:t>Scope for value realisation in domestic market is also growing. </a:t>
            </a:r>
          </a:p>
          <a:p>
            <a:pPr eaLnBrk="1" hangingPunct="1">
              <a:defRPr/>
            </a:pPr>
            <a:r>
              <a:rPr lang="en-IN" sz="2400" dirty="0" smtClean="0"/>
              <a:t>Logistics connectivity to domestic urban centres also being developed.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373FE5-BC4D-424F-9B8C-B608BDBF8D6E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ln w="11430">
                <a:noFill/>
              </a:ln>
              <a:cs typeface="+mn-cs"/>
            </a:endParaRPr>
          </a:p>
        </p:txBody>
      </p:sp>
      <p:pic>
        <p:nvPicPr>
          <p:cNvPr id="7" name="Picture 3" descr="C:\Users\Acer\Desktop\Selected_Pics\P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953000"/>
            <a:ext cx="26670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88"/>
              </a:spcBef>
            </a:pPr>
            <a:r>
              <a:rPr lang="en-US" altLang="en-US" dirty="0" smtClean="0"/>
              <a:t>Promote high quality commercial horticulture farms</a:t>
            </a:r>
          </a:p>
          <a:p>
            <a:pPr eaLnBrk="1" hangingPunct="1">
              <a:spcBef>
                <a:spcPts val="788"/>
              </a:spcBef>
            </a:pPr>
            <a:r>
              <a:rPr lang="en-US" altLang="en-US" dirty="0" smtClean="0"/>
              <a:t>Develop post-harvest management and cold-chain infrastructure</a:t>
            </a:r>
          </a:p>
          <a:p>
            <a:pPr eaLnBrk="1" hangingPunct="1">
              <a:spcBef>
                <a:spcPts val="788"/>
              </a:spcBef>
            </a:pPr>
            <a:r>
              <a:rPr lang="en-US" altLang="en-US" dirty="0" smtClean="0"/>
              <a:t>Development and Transfer of Technology for the promotion of Horticulture</a:t>
            </a:r>
          </a:p>
          <a:p>
            <a:pPr eaLnBrk="1" hangingPunct="1">
              <a:spcBef>
                <a:spcPts val="788"/>
              </a:spcBef>
            </a:pPr>
            <a:r>
              <a:rPr lang="en-US" altLang="en-US" dirty="0" smtClean="0"/>
              <a:t>Accreditation of Horticulture Nurseries</a:t>
            </a:r>
          </a:p>
          <a:p>
            <a:pPr eaLnBrk="1" hangingPunct="1">
              <a:spcBef>
                <a:spcPts val="788"/>
              </a:spcBef>
            </a:pPr>
            <a:r>
              <a:rPr lang="en-US" altLang="en-US" dirty="0" smtClean="0"/>
              <a:t>Promotion of mechanization in horticulture</a:t>
            </a:r>
          </a:p>
          <a:p>
            <a:pPr eaLnBrk="1" hangingPunct="1">
              <a:spcBef>
                <a:spcPts val="788"/>
              </a:spcBef>
            </a:pPr>
            <a:r>
              <a:rPr lang="en-US" altLang="en-US" dirty="0" smtClean="0"/>
              <a:t>Strengthen Market Information System and horticulture database</a:t>
            </a:r>
          </a:p>
          <a:p>
            <a:pPr eaLnBrk="1" hangingPunct="1">
              <a:spcBef>
                <a:spcPts val="788"/>
              </a:spcBef>
            </a:pPr>
            <a:endParaRPr lang="en-IN" alt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smtClean="0"/>
              <a:t>Mandate of NHB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3FA3264-9B95-4634-8FFA-7D3CDE3B043F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IN" sz="2800" b="1" dirty="0">
                <a:solidFill>
                  <a:srgbClr val="000000"/>
                </a:solidFill>
              </a:rPr>
              <a:t>CHAMAN</a:t>
            </a:r>
            <a:r>
              <a:rPr lang="en-IN" sz="2800" dirty="0">
                <a:solidFill>
                  <a:srgbClr val="000000"/>
                </a:solidFill>
              </a:rPr>
              <a:t>: “</a:t>
            </a:r>
            <a:r>
              <a:rPr lang="en-IN" sz="2800" b="1" dirty="0"/>
              <a:t>C</a:t>
            </a:r>
            <a:r>
              <a:rPr lang="en-IN" sz="2800" dirty="0"/>
              <a:t>oordinated </a:t>
            </a:r>
            <a:r>
              <a:rPr lang="en-IN" sz="2800" b="1" dirty="0"/>
              <a:t>P</a:t>
            </a:r>
            <a:r>
              <a:rPr lang="en-IN" sz="2800" dirty="0"/>
              <a:t>rogramme on </a:t>
            </a:r>
            <a:r>
              <a:rPr lang="en-IN" sz="2800" b="1" dirty="0"/>
              <a:t>H</a:t>
            </a:r>
            <a:r>
              <a:rPr lang="en-IN" sz="2800" dirty="0"/>
              <a:t>orticulture </a:t>
            </a:r>
            <a:r>
              <a:rPr lang="en-IN" sz="2800" b="1" dirty="0"/>
              <a:t>A</a:t>
            </a:r>
            <a:r>
              <a:rPr lang="en-IN" sz="2800" dirty="0"/>
              <a:t>ssessment and </a:t>
            </a:r>
            <a:r>
              <a:rPr lang="en-IN" sz="2800" b="1" dirty="0"/>
              <a:t>M</a:t>
            </a:r>
            <a:r>
              <a:rPr lang="en-IN" sz="2800" dirty="0"/>
              <a:t>anagement using </a:t>
            </a:r>
            <a:r>
              <a:rPr lang="en-IN" sz="2800" dirty="0" err="1"/>
              <a:t>geoi</a:t>
            </a:r>
            <a:r>
              <a:rPr lang="en-IN" sz="2800" b="1" dirty="0" err="1"/>
              <a:t>N</a:t>
            </a:r>
            <a:r>
              <a:rPr lang="en-IN" sz="2800" dirty="0" err="1"/>
              <a:t>formatics</a:t>
            </a:r>
            <a:r>
              <a:rPr lang="en-IN" sz="2800" dirty="0"/>
              <a:t>” - remote sensing based programme for assessment of horticulture  launched in September 2014 with an estimated cost of </a:t>
            </a:r>
            <a:r>
              <a:rPr lang="en-IN" sz="2800" dirty="0" err="1"/>
              <a:t>Rs</a:t>
            </a:r>
            <a:r>
              <a:rPr lang="en-IN" sz="2800" dirty="0"/>
              <a:t>. 13.38 crore for a three year period</a:t>
            </a:r>
            <a:r>
              <a:rPr lang="en-IN" sz="28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</a:rPr>
              <a:t>Uses Remote Sensing Technology</a:t>
            </a:r>
          </a:p>
          <a:p>
            <a:pPr lvl="1"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</a:rPr>
              <a:t>Uses Sample Survey Methodology</a:t>
            </a:r>
          </a:p>
          <a:p>
            <a:pPr lvl="0">
              <a:spcBef>
                <a:spcPts val="14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HAPIS</a:t>
            </a:r>
            <a:r>
              <a:rPr lang="en-US" sz="2800" dirty="0">
                <a:solidFill>
                  <a:srgbClr val="000000"/>
                </a:solidFill>
              </a:rPr>
              <a:t>: web enabled work flow based system for monitoring area and production of horticultural crops. launched in 2015.</a:t>
            </a:r>
          </a:p>
          <a:p>
            <a:pPr lvl="0">
              <a:spcBef>
                <a:spcPts val="1400"/>
              </a:spcBef>
            </a:pPr>
            <a:r>
              <a:rPr lang="en-US" sz="2800" b="1" dirty="0">
                <a:solidFill>
                  <a:srgbClr val="000000"/>
                </a:solidFill>
              </a:rPr>
              <a:t>HORTNET</a:t>
            </a:r>
            <a:r>
              <a:rPr lang="en-US" sz="2800" dirty="0">
                <a:solidFill>
                  <a:srgbClr val="000000"/>
                </a:solidFill>
              </a:rPr>
              <a:t>: web enabled work flow based system for providing financial assistance under </a:t>
            </a:r>
            <a:r>
              <a:rPr lang="en-US" sz="2800" dirty="0" smtClean="0">
                <a:solidFill>
                  <a:srgbClr val="000000"/>
                </a:solidFill>
              </a:rPr>
              <a:t>MIDH.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ICAP</a:t>
            </a:r>
            <a:r>
              <a:rPr lang="en-US" sz="2800" dirty="0">
                <a:solidFill>
                  <a:srgbClr val="000000"/>
                </a:solidFill>
              </a:rPr>
              <a:t>: Single portal for providing details of govt. assisted cold chain projects has been initiated.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IT based Initiatives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6553200" y="1981200"/>
            <a:ext cx="2316162" cy="1171277"/>
          </a:xfrm>
          <a:prstGeom prst="cloudCallout">
            <a:avLst>
              <a:gd name="adj1" fmla="val 23534"/>
              <a:gd name="adj2" fmla="val 74580"/>
            </a:avLst>
          </a:prstGeom>
          <a:gradFill>
            <a:gsLst>
              <a:gs pos="100000">
                <a:srgbClr val="F3F9B7"/>
              </a:gs>
              <a:gs pos="67000">
                <a:srgbClr val="E7F2D4"/>
              </a:gs>
              <a:gs pos="28000">
                <a:schemeClr val="accent4">
                  <a:lumMod val="40000"/>
                  <a:lumOff val="60000"/>
                </a:schemeClr>
              </a:gs>
            </a:gsLst>
          </a:gra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>
            <a:lvl1pPr marL="438789" indent="-319950" algn="just" rtl="0" eaLnBrk="1" latinLnBrk="0" hangingPunct="1">
              <a:spcBef>
                <a:spcPts val="782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15" indent="-274243" algn="just" rtl="0" eaLnBrk="1" latinLnBrk="0" hangingPunct="1">
              <a:spcBef>
                <a:spcPts val="544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417" indent="-228536" algn="just" rtl="0" eaLnBrk="1" latinLnBrk="0" hangingPunct="1">
              <a:spcBef>
                <a:spcPts val="5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5810" indent="-182829" algn="just" rtl="0" eaLnBrk="1" latinLnBrk="0" hangingPunct="1">
              <a:spcBef>
                <a:spcPts val="455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063" indent="-182829" algn="just" rtl="0" eaLnBrk="1" latinLnBrk="0" hangingPunct="1">
              <a:spcBef>
                <a:spcPts val="455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175" indent="-18282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287" indent="-182829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399" indent="-182829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0509" indent="-182829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24" indent="0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1400" dirty="0" smtClean="0">
                <a:latin typeface="Calibri" pitchFamily="34" charset="0"/>
              </a:rPr>
              <a:t>Individual schemes </a:t>
            </a:r>
            <a:r>
              <a:rPr lang="en-IN" sz="1600" b="1" dirty="0" smtClean="0">
                <a:latin typeface="Calibri" pitchFamily="34" charset="0"/>
              </a:rPr>
              <a:t>subsumed</a:t>
            </a:r>
            <a:r>
              <a:rPr lang="en-IN" sz="1600" dirty="0" smtClean="0">
                <a:latin typeface="Calibri" pitchFamily="34" charset="0"/>
              </a:rPr>
              <a:t> </a:t>
            </a:r>
            <a:r>
              <a:rPr lang="en-IN" sz="1400" dirty="0" smtClean="0">
                <a:latin typeface="Calibri" pitchFamily="34" charset="0"/>
              </a:rPr>
              <a:t>into </a:t>
            </a:r>
            <a:r>
              <a:rPr lang="en-IN" sz="2000" b="1" dirty="0" smtClean="0">
                <a:latin typeface="Calibri" pitchFamily="34" charset="0"/>
              </a:rPr>
              <a:t>MIDH</a:t>
            </a:r>
            <a:endParaRPr lang="en-IN" sz="1400" b="1" dirty="0">
              <a:latin typeface="Calibri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98256" y="4837113"/>
            <a:ext cx="8671288" cy="0"/>
            <a:chOff x="198256" y="4844947"/>
            <a:chExt cx="8671288" cy="221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198256" y="4860044"/>
              <a:ext cx="8640944" cy="7098"/>
            </a:xfrm>
            <a:prstGeom prst="line">
              <a:avLst/>
            </a:prstGeom>
            <a:ln w="34925" cmpd="thickThin">
              <a:solidFill>
                <a:schemeClr val="accent1">
                  <a:alpha val="47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228600" y="4844947"/>
              <a:ext cx="8640944" cy="6453"/>
            </a:xfrm>
            <a:prstGeom prst="line">
              <a:avLst/>
            </a:prstGeom>
            <a:ln w="22225" cmpd="sng">
              <a:solidFill>
                <a:schemeClr val="accent1">
                  <a:alpha val="47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845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10325" y="3246438"/>
            <a:ext cx="254317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357188" y="1000125"/>
            <a:ext cx="8001000" cy="714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</a:rPr>
              <a:t>Government of India focus on Horticulture started with CDB in 1981, followed by NHB (1984), TMNEH (2001),NHM &amp; NBM (2005) and CIH (2006)</a:t>
            </a:r>
            <a:endParaRPr lang="en-IN" altLang="en-US" dirty="0">
              <a:latin typeface="+mj-lt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4530725" y="4551363"/>
            <a:ext cx="0" cy="43180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flipV="1">
            <a:off x="3230563" y="3581400"/>
            <a:ext cx="0" cy="358775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903288" y="3567113"/>
            <a:ext cx="0" cy="39528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2406"/>
            <a:ext cx="7924800" cy="78579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Mission for Integrated Development of Horticulture</a:t>
            </a:r>
          </a:p>
        </p:txBody>
      </p:sp>
      <p:sp>
        <p:nvSpPr>
          <p:cNvPr id="35" name="Freeform 34"/>
          <p:cNvSpPr/>
          <p:nvPr/>
        </p:nvSpPr>
        <p:spPr bwMode="auto">
          <a:xfrm>
            <a:off x="1265238" y="4797425"/>
            <a:ext cx="1776412" cy="992188"/>
          </a:xfrm>
          <a:custGeom>
            <a:avLst/>
            <a:gdLst>
              <a:gd name="connsiteX0" fmla="*/ 0 w 1587348"/>
              <a:gd name="connsiteY0" fmla="*/ 0 h 1534665"/>
              <a:gd name="connsiteX1" fmla="*/ 1587348 w 1587348"/>
              <a:gd name="connsiteY1" fmla="*/ 0 h 1534665"/>
              <a:gd name="connsiteX2" fmla="*/ 1587348 w 1587348"/>
              <a:gd name="connsiteY2" fmla="*/ 1534665 h 1534665"/>
              <a:gd name="connsiteX3" fmla="*/ 0 w 1587348"/>
              <a:gd name="connsiteY3" fmla="*/ 1534665 h 1534665"/>
              <a:gd name="connsiteX4" fmla="*/ 0 w 1587348"/>
              <a:gd name="connsiteY4" fmla="*/ 0 h 15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348" h="1534665">
                <a:moveTo>
                  <a:pt x="0" y="0"/>
                </a:moveTo>
                <a:lnTo>
                  <a:pt x="1587348" y="0"/>
                </a:lnTo>
                <a:lnTo>
                  <a:pt x="1587348" y="1534665"/>
                </a:lnTo>
                <a:lnTo>
                  <a:pt x="0" y="15346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b" anchorCtr="1"/>
          <a:lstStyle/>
          <a:p>
            <a:pPr defTabSz="80000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rgbClr val="000000"/>
                </a:solidFill>
                <a:latin typeface="Calibri" pitchFamily="34" charset="0"/>
              </a:rPr>
              <a:t>NHB</a:t>
            </a:r>
          </a:p>
          <a:p>
            <a:pPr marL="114286" lvl="1" indent="-114286" defTabSz="800001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1984: commercial horticulture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228600" y="2667000"/>
            <a:ext cx="1560513" cy="990600"/>
          </a:xfrm>
          <a:custGeom>
            <a:avLst/>
            <a:gdLst>
              <a:gd name="connsiteX0" fmla="*/ 0 w 1705931"/>
              <a:gd name="connsiteY0" fmla="*/ 0 h 1298082"/>
              <a:gd name="connsiteX1" fmla="*/ 1705931 w 1705931"/>
              <a:gd name="connsiteY1" fmla="*/ 0 h 1298082"/>
              <a:gd name="connsiteX2" fmla="*/ 1705931 w 1705931"/>
              <a:gd name="connsiteY2" fmla="*/ 1298082 h 1298082"/>
              <a:gd name="connsiteX3" fmla="*/ 0 w 1705931"/>
              <a:gd name="connsiteY3" fmla="*/ 1298082 h 1298082"/>
              <a:gd name="connsiteX4" fmla="*/ 0 w 1705931"/>
              <a:gd name="connsiteY4" fmla="*/ 0 h 1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31" h="1298082">
                <a:moveTo>
                  <a:pt x="0" y="0"/>
                </a:moveTo>
                <a:lnTo>
                  <a:pt x="1705931" y="0"/>
                </a:lnTo>
                <a:lnTo>
                  <a:pt x="1705931" y="1298082"/>
                </a:lnTo>
                <a:lnTo>
                  <a:pt x="0" y="12980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Ctr="1"/>
          <a:lstStyle/>
          <a:p>
            <a:pPr marL="112713" indent="-112713" defTabSz="80000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rgbClr val="000000"/>
                </a:solidFill>
                <a:latin typeface="Calibri" pitchFamily="34" charset="0"/>
              </a:rPr>
              <a:t>CDB</a:t>
            </a:r>
          </a:p>
          <a:p>
            <a:pPr marL="112713" lvl="1" indent="-112713" defTabSz="800001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1981: Coconut Development</a:t>
            </a:r>
          </a:p>
        </p:txBody>
      </p:sp>
      <p:sp>
        <p:nvSpPr>
          <p:cNvPr id="37" name="Freeform 36"/>
          <p:cNvSpPr/>
          <p:nvPr/>
        </p:nvSpPr>
        <p:spPr bwMode="auto">
          <a:xfrm>
            <a:off x="1935163" y="2133600"/>
            <a:ext cx="3171825" cy="1295400"/>
          </a:xfrm>
          <a:custGeom>
            <a:avLst/>
            <a:gdLst>
              <a:gd name="connsiteX0" fmla="*/ 0 w 1603981"/>
              <a:gd name="connsiteY0" fmla="*/ 0 h 1687067"/>
              <a:gd name="connsiteX1" fmla="*/ 1603981 w 1603981"/>
              <a:gd name="connsiteY1" fmla="*/ 0 h 1687067"/>
              <a:gd name="connsiteX2" fmla="*/ 1603981 w 1603981"/>
              <a:gd name="connsiteY2" fmla="*/ 1687067 h 1687067"/>
              <a:gd name="connsiteX3" fmla="*/ 0 w 1603981"/>
              <a:gd name="connsiteY3" fmla="*/ 1687067 h 1687067"/>
              <a:gd name="connsiteX4" fmla="*/ 0 w 1603981"/>
              <a:gd name="connsiteY4" fmla="*/ 0 h 16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981" h="1687067">
                <a:moveTo>
                  <a:pt x="0" y="0"/>
                </a:moveTo>
                <a:lnTo>
                  <a:pt x="1603981" y="0"/>
                </a:lnTo>
                <a:lnTo>
                  <a:pt x="1603981" y="1687067"/>
                </a:lnTo>
                <a:lnTo>
                  <a:pt x="0" y="16870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28003" tIns="128003" rIns="128003" bIns="128003" anchor="b" anchorCtr="1"/>
          <a:lstStyle/>
          <a:p>
            <a:pPr defTabSz="80000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rgbClr val="000000"/>
                </a:solidFill>
                <a:latin typeface="Calibri" pitchFamily="34" charset="0"/>
              </a:rPr>
              <a:t>HMNEH</a:t>
            </a:r>
          </a:p>
          <a:p>
            <a:pPr marL="114286" lvl="1" indent="-114286" defTabSz="800001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2001-02, as TMNE for horticulture </a:t>
            </a:r>
            <a:br>
              <a:rPr lang="en-IN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(in north eastern states)</a:t>
            </a:r>
          </a:p>
          <a:p>
            <a:pPr marL="114286" lvl="1" indent="-114286" defTabSz="800001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2003-04, added Himalayan States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3657600" y="4845050"/>
            <a:ext cx="2876550" cy="1141413"/>
          </a:xfrm>
          <a:custGeom>
            <a:avLst/>
            <a:gdLst>
              <a:gd name="connsiteX0" fmla="*/ 0 w 1527569"/>
              <a:gd name="connsiteY0" fmla="*/ 0 h 1907671"/>
              <a:gd name="connsiteX1" fmla="*/ 1527569 w 1527569"/>
              <a:gd name="connsiteY1" fmla="*/ 0 h 1907671"/>
              <a:gd name="connsiteX2" fmla="*/ 1527569 w 1527569"/>
              <a:gd name="connsiteY2" fmla="*/ 1907671 h 1907671"/>
              <a:gd name="connsiteX3" fmla="*/ 0 w 1527569"/>
              <a:gd name="connsiteY3" fmla="*/ 1907671 h 1907671"/>
              <a:gd name="connsiteX4" fmla="*/ 0 w 1527569"/>
              <a:gd name="connsiteY4" fmla="*/ 0 h 190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569" h="1907671">
                <a:moveTo>
                  <a:pt x="0" y="0"/>
                </a:moveTo>
                <a:lnTo>
                  <a:pt x="1527569" y="0"/>
                </a:lnTo>
                <a:lnTo>
                  <a:pt x="1527569" y="1907671"/>
                </a:lnTo>
                <a:lnTo>
                  <a:pt x="0" y="19076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28003" tIns="128003" rIns="128003" bIns="128003" anchorCtr="1"/>
          <a:lstStyle/>
          <a:p>
            <a:pPr defTabSz="80000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rgbClr val="000000"/>
                </a:solidFill>
                <a:latin typeface="Calibri" pitchFamily="34" charset="0"/>
              </a:rPr>
              <a:t>NHM</a:t>
            </a:r>
          </a:p>
          <a:p>
            <a:pPr marL="114286" lvl="1" indent="-114286" defTabSz="800001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2005-06, mission to give direction &amp; promote  development of horticulture (in 18 states).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3657600" y="5715000"/>
            <a:ext cx="2373313" cy="914400"/>
          </a:xfrm>
          <a:custGeom>
            <a:avLst/>
            <a:gdLst>
              <a:gd name="connsiteX0" fmla="*/ 0 w 524516"/>
              <a:gd name="connsiteY0" fmla="*/ 0 h 2207135"/>
              <a:gd name="connsiteX1" fmla="*/ 524516 w 524516"/>
              <a:gd name="connsiteY1" fmla="*/ 0 h 2207135"/>
              <a:gd name="connsiteX2" fmla="*/ 524516 w 524516"/>
              <a:gd name="connsiteY2" fmla="*/ 2207135 h 2207135"/>
              <a:gd name="connsiteX3" fmla="*/ 0 w 524516"/>
              <a:gd name="connsiteY3" fmla="*/ 2207135 h 2207135"/>
              <a:gd name="connsiteX4" fmla="*/ 0 w 524516"/>
              <a:gd name="connsiteY4" fmla="*/ 0 h 220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516" h="2207135">
                <a:moveTo>
                  <a:pt x="0" y="0"/>
                </a:moveTo>
                <a:lnTo>
                  <a:pt x="524516" y="0"/>
                </a:lnTo>
                <a:lnTo>
                  <a:pt x="524516" y="2207135"/>
                </a:lnTo>
                <a:lnTo>
                  <a:pt x="0" y="22071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28003" tIns="128003" rIns="128003" bIns="128003" anchor="b" anchorCtr="1"/>
          <a:lstStyle/>
          <a:p>
            <a:pPr defTabSz="80000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rgbClr val="000000"/>
                </a:solidFill>
                <a:latin typeface="Calibri" pitchFamily="34" charset="0"/>
              </a:rPr>
              <a:t>NBM</a:t>
            </a:r>
          </a:p>
          <a:p>
            <a:pPr marL="114286" lvl="1" indent="-114286" defTabSz="800001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IN" sz="1400" dirty="0">
                <a:solidFill>
                  <a:srgbClr val="000000"/>
                </a:solidFill>
                <a:latin typeface="Calibri" pitchFamily="34" charset="0"/>
              </a:rPr>
              <a:t>2005-06, focus on bamboo (all states).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229475" y="3622675"/>
            <a:ext cx="1050925" cy="1050925"/>
            <a:chOff x="7331440" y="3515684"/>
            <a:chExt cx="1050713" cy="1050720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7331440" y="3515684"/>
              <a:ext cx="1050713" cy="105072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00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110656"/>
                <a:satOff val="-10929"/>
                <a:lumOff val="16054"/>
                <a:alphaOff val="0"/>
              </a:schemeClr>
            </a:fillRef>
            <a:effectRef idx="3">
              <a:schemeClr val="accent4">
                <a:shade val="50000"/>
                <a:hueOff val="110656"/>
                <a:satOff val="-10929"/>
                <a:lumOff val="16054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8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>
              <a:off x="7414194" y="3604413"/>
              <a:ext cx="885206" cy="885212"/>
            </a:xfrm>
            <a:prstGeom prst="ellipse">
              <a:avLst/>
            </a:prstGeom>
            <a:solidFill>
              <a:srgbClr val="B4C86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00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110656"/>
                <a:satOff val="-10929"/>
                <a:lumOff val="16054"/>
                <a:alphaOff val="0"/>
              </a:schemeClr>
            </a:fillRef>
            <a:effectRef idx="3">
              <a:schemeClr val="accent4">
                <a:shade val="50000"/>
                <a:hueOff val="110656"/>
                <a:satOff val="-10929"/>
                <a:lumOff val="16054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b="1" dirty="0">
                  <a:solidFill>
                    <a:schemeClr val="tx1"/>
                  </a:solidFill>
                  <a:latin typeface="Calibri" pitchFamily="34" charset="0"/>
                </a:rPr>
                <a:t>2014</a:t>
              </a:r>
            </a:p>
          </p:txBody>
        </p:sp>
      </p:grp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6726238" y="5013325"/>
            <a:ext cx="2066925" cy="14636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119062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alibri" panose="020F0502020204030204" pitchFamily="34" charset="0"/>
              </a:rPr>
              <a:t>Various schemes integrated to harness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</a:rPr>
              <a:t>potential of horticulture in the country</a:t>
            </a:r>
            <a:r>
              <a:rPr lang="en-US" dirty="0">
                <a:latin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119062" indent="0" algn="ctr" eaLnBrk="1" hangingPunct="1">
              <a:buFont typeface="Wingdings" panose="05000000000000000000" pitchFamily="2" charset="2"/>
              <a:buNone/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" name="Picture 2" descr="http://2.bp.blogspot.com/-gd5kznD04Z8/UiKVUql1_0I/AAAAAAAAFHE/kaYqaV4AQvY/s1600/TRAIN_CABOOSE_thumb.jp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25192" y="3888713"/>
            <a:ext cx="1296000" cy="834778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/>
        </p:spPr>
      </p:pic>
      <p:pic>
        <p:nvPicPr>
          <p:cNvPr id="31" name="Picture 2" descr="http://2.bp.blogspot.com/-gd5kznD04Z8/UiKVUql1_0I/AAAAAAAAFHE/kaYqaV4AQvY/s1600/TRAIN_CABOOSE_thumb.jp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rgbClr val="15EF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47121" y="3886998"/>
            <a:ext cx="1296000" cy="834778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/>
        </p:spPr>
      </p:pic>
      <p:pic>
        <p:nvPicPr>
          <p:cNvPr id="32" name="Picture 2" descr="http://2.bp.blogspot.com/-gd5kznD04Z8/UiKVUql1_0I/AAAAAAAAFHE/kaYqaV4AQvY/s1600/TRAIN_CABOOSE_thumb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8600" y="3889375"/>
            <a:ext cx="1295400" cy="83502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44" name="Oval 43"/>
          <p:cNvSpPr>
            <a:spLocks noChangeAspect="1"/>
          </p:cNvSpPr>
          <p:nvPr/>
        </p:nvSpPr>
        <p:spPr bwMode="auto">
          <a:xfrm>
            <a:off x="660250" y="4016588"/>
            <a:ext cx="504000" cy="504004"/>
          </a:xfrm>
          <a:prstGeom prst="ellipse">
            <a:avLst/>
          </a:prstGeom>
          <a:solidFill>
            <a:srgbClr val="BFC8AC"/>
          </a:solidFill>
          <a:ln>
            <a:solidFill>
              <a:srgbClr val="FF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>
            <a:bevelT w="139700" h="1397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shade val="50000"/>
              <a:hueOff val="110656"/>
              <a:satOff val="-10929"/>
              <a:lumOff val="16054"/>
              <a:alphaOff val="0"/>
            </a:schemeClr>
          </a:fillRef>
          <a:effectRef idx="3">
            <a:schemeClr val="accent4">
              <a:shade val="50000"/>
              <a:hueOff val="110656"/>
              <a:satOff val="-10929"/>
              <a:lumOff val="16054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Calibri" pitchFamily="34" charset="0"/>
              </a:rPr>
              <a:t>1981</a:t>
            </a: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1803491" y="4020612"/>
            <a:ext cx="504000" cy="504004"/>
          </a:xfrm>
          <a:prstGeom prst="ellipse">
            <a:avLst/>
          </a:prstGeom>
          <a:solidFill>
            <a:srgbClr val="A8B58D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>
            <a:bevelT w="139700" h="1397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shade val="50000"/>
              <a:hueOff val="110656"/>
              <a:satOff val="-10929"/>
              <a:lumOff val="16054"/>
              <a:alphaOff val="0"/>
            </a:schemeClr>
          </a:fillRef>
          <a:effectRef idx="3">
            <a:schemeClr val="accent4">
              <a:shade val="50000"/>
              <a:hueOff val="110656"/>
              <a:satOff val="-10929"/>
              <a:lumOff val="16054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Calibri" pitchFamily="34" charset="0"/>
              </a:rPr>
              <a:t>1984</a:t>
            </a:r>
          </a:p>
        </p:txBody>
      </p:sp>
      <p:sp>
        <p:nvSpPr>
          <p:cNvPr id="38" name="Oval 37"/>
          <p:cNvSpPr>
            <a:spLocks noChangeAspect="1"/>
          </p:cNvSpPr>
          <p:nvPr/>
        </p:nvSpPr>
        <p:spPr bwMode="auto">
          <a:xfrm>
            <a:off x="2985400" y="4011395"/>
            <a:ext cx="504000" cy="504004"/>
          </a:xfrm>
          <a:prstGeom prst="ellipse">
            <a:avLst/>
          </a:prstGeom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shade val="50000"/>
              <a:hueOff val="221313"/>
              <a:satOff val="-21858"/>
              <a:lumOff val="32109"/>
              <a:alphaOff val="0"/>
            </a:schemeClr>
          </a:fillRef>
          <a:effectRef idx="3">
            <a:schemeClr val="accent4">
              <a:shade val="50000"/>
              <a:hueOff val="221313"/>
              <a:satOff val="-21858"/>
              <a:lumOff val="32109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Calibri" pitchFamily="34" charset="0"/>
              </a:rPr>
              <a:t>2001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2046288" y="4538663"/>
            <a:ext cx="0" cy="423862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2.bp.blogspot.com/-gd5kznD04Z8/UiKVUql1_0I/AAAAAAAAFHE/kaYqaV4AQvY/s1600/TRAIN_CABOOSE_thumb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rgbClr val="008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8531" y="3820160"/>
            <a:ext cx="1440000" cy="927532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40" name="Oval 39"/>
          <p:cNvSpPr>
            <a:spLocks noChangeAspect="1"/>
          </p:cNvSpPr>
          <p:nvPr/>
        </p:nvSpPr>
        <p:spPr bwMode="auto">
          <a:xfrm>
            <a:off x="4263494" y="3965372"/>
            <a:ext cx="576000" cy="576004"/>
          </a:xfrm>
          <a:prstGeom prst="ellipse">
            <a:avLst/>
          </a:prstGeom>
          <a:solidFill>
            <a:srgbClr val="B4C864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shade val="50000"/>
              <a:hueOff val="331969"/>
              <a:satOff val="-32787"/>
              <a:lumOff val="48163"/>
              <a:alphaOff val="0"/>
            </a:schemeClr>
          </a:fillRef>
          <a:effectRef idx="3">
            <a:schemeClr val="accent4">
              <a:shade val="50000"/>
              <a:hueOff val="331969"/>
              <a:satOff val="-32787"/>
              <a:lumOff val="48163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1" dirty="0">
                <a:solidFill>
                  <a:schemeClr val="tx1"/>
                </a:solidFill>
                <a:latin typeface="Calibri" pitchFamily="34" charset="0"/>
              </a:rPr>
              <a:t>2005</a:t>
            </a:r>
          </a:p>
        </p:txBody>
      </p:sp>
      <p:pic>
        <p:nvPicPr>
          <p:cNvPr id="59" name="Picture 2" descr="http://2.bp.blogspot.com/-gd5kznD04Z8/UiKVUql1_0I/AAAAAAAAFHE/kaYqaV4AQvY/s1600/TRAIN_CABOOSE_thumb.jpg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95771" y="3859112"/>
            <a:ext cx="1339294" cy="862664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/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899025" y="2497138"/>
            <a:ext cx="1982788" cy="1978025"/>
            <a:chOff x="4810191" y="2267479"/>
            <a:chExt cx="1983634" cy="1978795"/>
          </a:xfrm>
        </p:grpSpPr>
        <p:cxnSp>
          <p:nvCxnSpPr>
            <p:cNvPr id="51" name="Straight Connector 50"/>
            <p:cNvCxnSpPr/>
            <p:nvPr/>
          </p:nvCxnSpPr>
          <p:spPr bwMode="auto">
            <a:xfrm flipV="1">
              <a:off x="5728158" y="3336282"/>
              <a:ext cx="0" cy="360503"/>
            </a:xfrm>
            <a:prstGeom prst="line">
              <a:avLst/>
            </a:prstGeom>
            <a:ln w="50800">
              <a:solidFill>
                <a:schemeClr val="accent3">
                  <a:lumMod val="75000"/>
                </a:schemeClr>
              </a:solidFill>
              <a:tailEnd type="diamon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5265150" y="3778271"/>
              <a:ext cx="468000" cy="468003"/>
            </a:xfrm>
            <a:prstGeom prst="ellipse">
              <a:avLst/>
            </a:prstGeom>
            <a:solidFill>
              <a:srgbClr val="85C28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221313"/>
                <a:satOff val="-21858"/>
                <a:lumOff val="32109"/>
                <a:alphaOff val="0"/>
              </a:schemeClr>
            </a:fillRef>
            <a:effectRef idx="3">
              <a:schemeClr val="accent4">
                <a:shade val="50000"/>
                <a:hueOff val="221313"/>
                <a:satOff val="-21858"/>
                <a:lumOff val="32109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200" b="1" dirty="0">
                  <a:solidFill>
                    <a:schemeClr val="tx1"/>
                  </a:solidFill>
                  <a:latin typeface="Calibri" pitchFamily="34" charset="0"/>
                </a:rPr>
                <a:t>2006</a:t>
              </a: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4810191" y="2267479"/>
              <a:ext cx="1983634" cy="1143445"/>
            </a:xfrm>
            <a:custGeom>
              <a:avLst/>
              <a:gdLst>
                <a:gd name="connsiteX0" fmla="*/ 0 w 524516"/>
                <a:gd name="connsiteY0" fmla="*/ 0 h 2207135"/>
                <a:gd name="connsiteX1" fmla="*/ 524516 w 524516"/>
                <a:gd name="connsiteY1" fmla="*/ 0 h 2207135"/>
                <a:gd name="connsiteX2" fmla="*/ 524516 w 524516"/>
                <a:gd name="connsiteY2" fmla="*/ 2207135 h 2207135"/>
                <a:gd name="connsiteX3" fmla="*/ 0 w 524516"/>
                <a:gd name="connsiteY3" fmla="*/ 2207135 h 2207135"/>
                <a:gd name="connsiteX4" fmla="*/ 0 w 524516"/>
                <a:gd name="connsiteY4" fmla="*/ 0 h 220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16" h="2207135">
                  <a:moveTo>
                    <a:pt x="0" y="0"/>
                  </a:moveTo>
                  <a:lnTo>
                    <a:pt x="524516" y="0"/>
                  </a:lnTo>
                  <a:lnTo>
                    <a:pt x="524516" y="2207135"/>
                  </a:lnTo>
                  <a:lnTo>
                    <a:pt x="0" y="2207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28003" tIns="128003" rIns="128003" bIns="128003" anchorCtr="1"/>
            <a:lstStyle/>
            <a:p>
              <a:pPr defTabSz="800001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000" b="1" dirty="0">
                  <a:solidFill>
                    <a:srgbClr val="000000"/>
                  </a:solidFill>
                  <a:latin typeface="Calibri" pitchFamily="34" charset="0"/>
                </a:rPr>
                <a:t>CIH</a:t>
              </a:r>
              <a:endParaRPr lang="en-IN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114286" lvl="1" indent="-114286" defTabSz="800001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"/>
                <a:defRPr/>
              </a:pPr>
              <a:r>
                <a:rPr lang="en-IN" sz="1400" dirty="0">
                  <a:solidFill>
                    <a:srgbClr val="000000"/>
                  </a:solidFill>
                  <a:latin typeface="Calibri" pitchFamily="34" charset="0"/>
                </a:rPr>
                <a:t>2006-07, for HRD</a:t>
              </a:r>
              <a:br>
                <a:rPr lang="en-IN" sz="1400" dirty="0">
                  <a:solidFill>
                    <a:srgbClr val="000000"/>
                  </a:solidFill>
                  <a:latin typeface="Calibri" pitchFamily="34" charset="0"/>
                </a:rPr>
              </a:br>
              <a:r>
                <a:rPr lang="en-IN" sz="1400" dirty="0">
                  <a:solidFill>
                    <a:srgbClr val="000000"/>
                  </a:solidFill>
                  <a:latin typeface="Calibri" pitchFamily="34" charset="0"/>
                </a:rPr>
                <a:t>in Horticulture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F075C3C-62C3-4EF4-AD06-7E8E9F1B6B9D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en-US">
              <a:ln w="11430">
                <a:noFill/>
              </a:ln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298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438" y="958850"/>
            <a:ext cx="5008562" cy="57467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Mission aims at </a:t>
            </a:r>
            <a:r>
              <a:rPr lang="en-US" b="1" dirty="0" smtClean="0"/>
              <a:t>holistic development</a:t>
            </a:r>
            <a:r>
              <a:rPr lang="en-US" dirty="0" smtClean="0"/>
              <a:t> of horticulture.</a:t>
            </a:r>
          </a:p>
          <a:p>
            <a:endParaRPr lang="en-US" sz="600" dirty="0" smtClean="0"/>
          </a:p>
          <a:p>
            <a:r>
              <a:rPr lang="en-US" dirty="0" smtClean="0"/>
              <a:t>Mission focuses area specific   regionally </a:t>
            </a:r>
            <a:r>
              <a:rPr lang="en-US" b="1" dirty="0" smtClean="0"/>
              <a:t>differentiated strategies. </a:t>
            </a:r>
          </a:p>
          <a:p>
            <a:pPr>
              <a:buNone/>
            </a:pPr>
            <a:endParaRPr lang="en-US" sz="2300" dirty="0" smtClean="0"/>
          </a:p>
          <a:p>
            <a:r>
              <a:rPr lang="en-US" dirty="0" smtClean="0"/>
              <a:t>Enhance </a:t>
            </a:r>
            <a:r>
              <a:rPr lang="en-US" b="1" dirty="0" smtClean="0"/>
              <a:t>production</a:t>
            </a:r>
            <a:r>
              <a:rPr lang="en-US" dirty="0" smtClean="0"/>
              <a:t>, </a:t>
            </a:r>
            <a:r>
              <a:rPr lang="en-US" b="1" dirty="0" smtClean="0"/>
              <a:t>productivity</a:t>
            </a:r>
            <a:r>
              <a:rPr lang="en-US" dirty="0" smtClean="0"/>
              <a:t>, </a:t>
            </a:r>
            <a:r>
              <a:rPr lang="en-US" b="1" dirty="0" smtClean="0"/>
              <a:t>quality</a:t>
            </a:r>
            <a:r>
              <a:rPr lang="en-US" dirty="0" smtClean="0"/>
              <a:t> of produce, farmers </a:t>
            </a:r>
            <a:r>
              <a:rPr lang="en-US" b="1" dirty="0" smtClean="0"/>
              <a:t>income</a:t>
            </a:r>
            <a:r>
              <a:rPr lang="en-US" dirty="0" smtClean="0"/>
              <a:t> and nutritional security.</a:t>
            </a:r>
          </a:p>
          <a:p>
            <a:endParaRPr lang="en-US" dirty="0" smtClean="0"/>
          </a:p>
          <a:p>
            <a:r>
              <a:rPr lang="en-US" dirty="0" smtClean="0"/>
              <a:t>Aggregation of farmers into FIG/FPO for economy of scale and linking them directly to market.</a:t>
            </a:r>
          </a:p>
          <a:p>
            <a:endParaRPr lang="en-US" dirty="0" smtClean="0"/>
          </a:p>
          <a:p>
            <a:r>
              <a:rPr lang="en-US" dirty="0" smtClean="0"/>
              <a:t>Skill development and employment generation.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53</a:t>
            </a:fld>
            <a:endParaRPr lang="en-US" altLang="en-US"/>
          </a:p>
        </p:txBody>
      </p:sp>
      <p:pic>
        <p:nvPicPr>
          <p:cNvPr id="1028" name="Picture 4" descr="Image result for nhm horticultur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15000" y="3886200"/>
            <a:ext cx="3149600" cy="2362200"/>
          </a:xfrm>
          <a:prstGeom prst="rect">
            <a:avLst/>
          </a:prstGeom>
          <a:noFill/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219200"/>
            <a:ext cx="3200400" cy="2400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513762" cy="510540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Livelihood</a:t>
            </a:r>
            <a:r>
              <a:rPr lang="en-IN" sz="2400" dirty="0" smtClean="0"/>
              <a:t> support to </a:t>
            </a:r>
            <a:r>
              <a:rPr lang="en-IN" sz="2400" b="1" dirty="0" smtClean="0"/>
              <a:t>women, small &amp; marginal farmers</a:t>
            </a:r>
            <a:r>
              <a:rPr lang="en-IN" sz="2400" dirty="0" smtClean="0"/>
              <a:t>. </a:t>
            </a:r>
          </a:p>
          <a:p>
            <a:r>
              <a:rPr lang="en-IN" sz="200" dirty="0" smtClean="0"/>
              <a:t> </a:t>
            </a:r>
          </a:p>
          <a:p>
            <a:r>
              <a:rPr lang="en-IN" sz="2400" dirty="0" smtClean="0"/>
              <a:t>Greater scope to </a:t>
            </a:r>
            <a:r>
              <a:rPr lang="en-IN" sz="2400" b="1" dirty="0" smtClean="0"/>
              <a:t>improve resource </a:t>
            </a:r>
            <a:r>
              <a:rPr lang="en-IN" sz="2400" dirty="0" smtClean="0"/>
              <a:t>use on small holdings.</a:t>
            </a:r>
          </a:p>
          <a:p>
            <a:endParaRPr lang="en-IN" sz="200" dirty="0" smtClean="0"/>
          </a:p>
          <a:p>
            <a:r>
              <a:rPr lang="en-IN" sz="2400" dirty="0" smtClean="0"/>
              <a:t>Opens avenues for crop </a:t>
            </a:r>
            <a:r>
              <a:rPr lang="en-IN" sz="2400" b="1" dirty="0" smtClean="0"/>
              <a:t>diversification</a:t>
            </a:r>
            <a:r>
              <a:rPr lang="en-IN" sz="2400" dirty="0" smtClean="0"/>
              <a:t>, integrated farming and </a:t>
            </a:r>
            <a:r>
              <a:rPr lang="en-IN" sz="2400" b="1" dirty="0" smtClean="0"/>
              <a:t>enhanced income </a:t>
            </a:r>
            <a:r>
              <a:rPr lang="en-IN" sz="2400" dirty="0" smtClean="0"/>
              <a:t>to farmers.</a:t>
            </a:r>
          </a:p>
          <a:p>
            <a:endParaRPr lang="en-IN" sz="200" dirty="0" smtClean="0"/>
          </a:p>
          <a:p>
            <a:r>
              <a:rPr lang="en-IN" sz="2400" dirty="0" smtClean="0"/>
              <a:t>Offers </a:t>
            </a:r>
            <a:r>
              <a:rPr lang="en-IN" sz="2400" b="1" dirty="0" smtClean="0"/>
              <a:t>higher cash flow  </a:t>
            </a:r>
            <a:r>
              <a:rPr lang="en-IN" sz="2400" dirty="0" smtClean="0"/>
              <a:t>through </a:t>
            </a:r>
            <a:r>
              <a:rPr lang="en-IN" sz="2400" b="1" dirty="0" smtClean="0"/>
              <a:t>shorter harvest cycles</a:t>
            </a:r>
            <a:r>
              <a:rPr lang="en-IN" sz="2400" dirty="0" smtClean="0"/>
              <a:t>.</a:t>
            </a:r>
          </a:p>
          <a:p>
            <a:endParaRPr lang="en-IN" sz="200" dirty="0" smtClean="0"/>
          </a:p>
          <a:p>
            <a:r>
              <a:rPr lang="en-IN" sz="2400" dirty="0" smtClean="0"/>
              <a:t>Promotes higher </a:t>
            </a:r>
            <a:r>
              <a:rPr lang="en-IN" sz="2400" b="1" dirty="0" smtClean="0"/>
              <a:t>productivity</a:t>
            </a:r>
            <a:r>
              <a:rPr lang="en-IN" sz="2400" dirty="0" smtClean="0"/>
              <a:t> on </a:t>
            </a:r>
            <a:r>
              <a:rPr lang="en-IN" sz="2400" b="1" dirty="0" smtClean="0"/>
              <a:t>smaller land area </a:t>
            </a:r>
            <a:r>
              <a:rPr lang="en-IN" sz="2400" dirty="0" smtClean="0"/>
              <a:t>and through protected cultivation.</a:t>
            </a:r>
          </a:p>
          <a:p>
            <a:endParaRPr lang="en-IN" sz="200" dirty="0" smtClean="0"/>
          </a:p>
          <a:p>
            <a:r>
              <a:rPr lang="en-US" sz="2400" dirty="0" smtClean="0"/>
              <a:t>In India, horticulture output has </a:t>
            </a:r>
            <a:r>
              <a:rPr lang="en-US" sz="2400" b="1" dirty="0" smtClean="0"/>
              <a:t>surpassed</a:t>
            </a:r>
            <a:r>
              <a:rPr lang="en-US" sz="2400" dirty="0" smtClean="0"/>
              <a:t> conventional agriculture in </a:t>
            </a:r>
            <a:r>
              <a:rPr lang="en-US" sz="2400" b="1" dirty="0" smtClean="0"/>
              <a:t>value and volume </a:t>
            </a:r>
            <a:r>
              <a:rPr lang="en-US" sz="2400" dirty="0" smtClean="0"/>
              <a:t>since 2013.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Horticulture-Driver for development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3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15925" y="1487488"/>
            <a:ext cx="8270875" cy="506571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400" dirty="0" smtClean="0"/>
              <a:t>Enhanced allocation to Horticulture and cold-chain development.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400" dirty="0" smtClean="0"/>
              <a:t>Further emphasis on cold-chain as thrust area.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US" altLang="en-US" sz="2400" dirty="0" smtClean="0"/>
              <a:t>Adequate and trained manpower at state missions and horticulture departments.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US" altLang="en-US" sz="2400" dirty="0" smtClean="0"/>
              <a:t>Access and availability of credit for entrepreneur driven projects especially in NE, Hilly and Tribal regions.</a:t>
            </a:r>
          </a:p>
          <a:p>
            <a:pPr eaLnBrk="1" hangingPunct="1">
              <a:lnSpc>
                <a:spcPct val="150000"/>
              </a:lnSpc>
              <a:spcBef>
                <a:spcPts val="788"/>
              </a:spcBef>
            </a:pPr>
            <a:r>
              <a:rPr lang="en-IN" altLang="en-US" sz="2400" dirty="0" smtClean="0"/>
              <a:t>Priority to Horticulture for Infrastructure connectivity - road, rail and electricity.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5762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Support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CFCB2FF-413B-41B2-A6A1-8A163D77D409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en-US">
              <a:ln w="11430">
                <a:noFill/>
              </a:ln>
              <a:cs typeface="+mn-cs"/>
            </a:endParaRPr>
          </a:p>
        </p:txBody>
      </p:sp>
      <p:pic>
        <p:nvPicPr>
          <p:cNvPr id="62469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0" y="-152400"/>
            <a:ext cx="1524000" cy="18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4913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494" y="849666"/>
            <a:ext cx="8513762" cy="5441950"/>
          </a:xfrm>
        </p:spPr>
        <p:txBody>
          <a:bodyPr/>
          <a:lstStyle/>
          <a:p>
            <a:r>
              <a:rPr lang="en-US" sz="2400" dirty="0" smtClean="0"/>
              <a:t>As per recent study by CIPHET, Harvest &amp; Post Harvest losses including losses during storage for fruits and vegetables were in the range of 5% to 16%.</a:t>
            </a:r>
          </a:p>
          <a:p>
            <a:r>
              <a:rPr lang="en-US" sz="2400" dirty="0" smtClean="0"/>
              <a:t>Stage of </a:t>
            </a:r>
            <a:r>
              <a:rPr lang="en-US" sz="2400" dirty="0"/>
              <a:t>P</a:t>
            </a:r>
            <a:r>
              <a:rPr lang="en-US" sz="2400" dirty="0" smtClean="0"/>
              <a:t>ost Harvest in Horticulture:-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Harvest Losses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945046"/>
              </p:ext>
            </p:extLst>
          </p:nvPr>
        </p:nvGraphicFramePr>
        <p:xfrm>
          <a:off x="810574" y="2558810"/>
          <a:ext cx="8042274" cy="41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660"/>
                <a:gridCol w="2744415"/>
                <a:gridCol w="2057400"/>
                <a:gridCol w="2209799"/>
              </a:tblGrid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S. No.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Range of losses 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Fruits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Vegetables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Operations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Harvesting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1.68 – 5.33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0.99 – 3.16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Collection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0.26 - 0.42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 – 0.52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Sorting/Grading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1.46 – 3.94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 – 5.34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Packaging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 – 0.34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 – 0.38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Transport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0.42 – 1.91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 – 1.75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Total (A)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4.12 – 11.90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3.22 – 9.41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Storage Channels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Farm Storage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 – 0.23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0.05 - 0.66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Cold Storage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 – 0.13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 – 0.30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Wholesale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0.57 – 1.62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0.31 – 1.26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 – 2.08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 – 1.63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 – 0.25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 – 0.17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Total (B)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1.31 – 3.98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0.78 – 0.03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6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Grand Total (A+B)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6.70 – 15.88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4.58 – 12.44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50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313" y="1214438"/>
          <a:ext cx="8715375" cy="4114800"/>
        </p:xfrm>
        <a:graphic>
          <a:graphicData uri="http://schemas.openxmlformats.org/drawingml/2006/table">
            <a:tbl>
              <a:tblPr/>
              <a:tblGrid>
                <a:gridCol w="1990725"/>
                <a:gridCol w="1954212"/>
                <a:gridCol w="1666875"/>
                <a:gridCol w="1638300"/>
                <a:gridCol w="1465263"/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Type of Infrastructure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Infrastructure Requirement (A)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Infrastructure Created (B)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All India Gap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(A-B)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% share of Gap to Required  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Pack-house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70,080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249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69,831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99.6%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Reefer Vehicles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61,826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9,000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52,826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85%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Cold Storage (Bulk)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341,64,411 MT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318,23,700 MT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32,76,962 MT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Cold Storage (Hub)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9,36,251 MT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Ripening Chamber</a:t>
                      </a:r>
                      <a:endParaRPr kumimoji="0" lang="en-I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9,131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812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8,319 nos.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91%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2800" dirty="0" smtClean="0"/>
              <a:t>Cold-chain Infrastructure Gap </a:t>
            </a:r>
            <a:r>
              <a:rPr lang="en-IN" sz="2400" dirty="0" smtClean="0"/>
              <a:t>– NABCON’s study 2015</a:t>
            </a:r>
            <a:endParaRPr lang="en-IN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5486400"/>
            <a:ext cx="830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rbel" panose="020B0503020204020204" pitchFamily="34" charset="0"/>
              </a:rPr>
              <a:t>To understand the infrastructure requirement a comprehensive capacity study was undertaken in 2015, to help in planning and to </a:t>
            </a:r>
            <a:r>
              <a:rPr lang="en-US" altLang="en-US" dirty="0" err="1" smtClean="0">
                <a:latin typeface="Corbel" panose="020B0503020204020204" pitchFamily="34" charset="0"/>
              </a:rPr>
              <a:t>rationalise</a:t>
            </a:r>
            <a:r>
              <a:rPr lang="en-US" altLang="en-US" dirty="0" smtClean="0">
                <a:latin typeface="Corbel" panose="020B0503020204020204" pitchFamily="34" charset="0"/>
              </a:rPr>
              <a:t> the scheme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7A9DAA5-4B56-4D90-86D9-93005533B4D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Year Plan for Cold-chain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C19C19EB-BDDB-41C0-BD14-C7B754CBE63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88" y="1201739"/>
          <a:ext cx="8501063" cy="3630216"/>
        </p:xfrm>
        <a:graphic>
          <a:graphicData uri="http://schemas.openxmlformats.org/drawingml/2006/table">
            <a:tbl>
              <a:tblPr/>
              <a:tblGrid>
                <a:gridCol w="557212"/>
                <a:gridCol w="1722059"/>
                <a:gridCol w="1663252"/>
                <a:gridCol w="2279270"/>
                <a:gridCol w="2279270"/>
              </a:tblGrid>
              <a:tr h="602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S.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N.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Component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Existing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Capacity (2015)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Approximate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Requirement in next 5 years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1" kern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Funds required for five years as Government support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8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Integrated Pack Houses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250 numbers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14,000 </a:t>
                      </a: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numbers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2450.00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Cold Room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20000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1050.00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Cold stores (Bulk &amp; distribution hubs)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32.5 </a:t>
                      </a: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million </a:t>
                      </a:r>
                      <a:r>
                        <a:rPr lang="en-US" sz="14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tonnes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2.5 </a:t>
                      </a: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million </a:t>
                      </a:r>
                      <a:r>
                        <a:rPr lang="en-US" sz="14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tonnes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700.00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Reefer Trucks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&lt;10,000 numbers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20,000 </a:t>
                      </a: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numbers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1850.00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40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5.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Ripening Chambers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800 numbers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4000 </a:t>
                      </a:r>
                      <a:r>
                        <a:rPr lang="en-US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numbers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56.00</a:t>
                      </a:r>
                      <a:endParaRPr lang="en-U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01">
                <a:tc>
                  <a:txBody>
                    <a:bodyPr/>
                    <a:lstStyle/>
                    <a:p>
                      <a:endParaRPr kumimoji="0" lang="en-US" sz="14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Total</a:t>
                      </a:r>
                      <a:endParaRPr lang="en-U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6106.00</a:t>
                      </a:r>
                      <a:endParaRPr lang="en-U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533" name="Rectangle 6"/>
          <p:cNvSpPr>
            <a:spLocks noChangeArrowheads="1"/>
          </p:cNvSpPr>
          <p:nvPr/>
        </p:nvSpPr>
        <p:spPr bwMode="auto">
          <a:xfrm>
            <a:off x="7737475" y="857250"/>
            <a:ext cx="11922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en-US" altLang="en-US" sz="1200" b="1">
                <a:latin typeface="Verdana" panose="020B0604030504040204" pitchFamily="34" charset="0"/>
              </a:rPr>
              <a:t>Rs. in Crore</a:t>
            </a:r>
          </a:p>
        </p:txBody>
      </p:sp>
      <p:pic>
        <p:nvPicPr>
          <p:cNvPr id="8" name="Picture 5" descr="https://vegfru.com/upload/resize/2515-colstor1_r_379_29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3399" y="4916306"/>
            <a:ext cx="2133601" cy="1598794"/>
          </a:xfrm>
          <a:prstGeom prst="rect">
            <a:avLst/>
          </a:prstGeom>
          <a:noFill/>
        </p:spPr>
      </p:pic>
      <p:pic>
        <p:nvPicPr>
          <p:cNvPr id="53250" name="Picture 2" descr="Controlled Atmosphere Cold Storage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9400" y="4925841"/>
            <a:ext cx="1600200" cy="1600200"/>
          </a:xfrm>
          <a:prstGeom prst="rect">
            <a:avLst/>
          </a:prstGeom>
          <a:noFill/>
        </p:spPr>
      </p:pic>
      <p:pic>
        <p:nvPicPr>
          <p:cNvPr id="53252" name="Picture 4" descr="http://www.murtazagroups.com/data1/images/csbanner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524714" y="4943947"/>
            <a:ext cx="4314486" cy="16171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001000" cy="92867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000" dirty="0" smtClean="0"/>
              <a:t>Post-harvest components created under MIDH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7092" y="6517460"/>
            <a:ext cx="733425" cy="178904"/>
          </a:xfrm>
        </p:spPr>
        <p:txBody>
          <a:bodyPr rtlCol="0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E3C3287-55F3-4834-8FC6-086E41DC87E7}" type="slidenum">
              <a:rPr lang="en-US">
                <a:ln w="11430">
                  <a:noFill/>
                </a:ln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dirty="0">
              <a:ln w="11430">
                <a:noFill/>
              </a:ln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0752631"/>
              </p:ext>
            </p:extLst>
          </p:nvPr>
        </p:nvGraphicFramePr>
        <p:xfrm>
          <a:off x="228600" y="1295400"/>
          <a:ext cx="8686800" cy="5029201"/>
        </p:xfrm>
        <a:graphic>
          <a:graphicData uri="http://schemas.openxmlformats.org/drawingml/2006/table">
            <a:tbl>
              <a:tblPr/>
              <a:tblGrid>
                <a:gridCol w="550403"/>
                <a:gridCol w="3458766"/>
                <a:gridCol w="3090236"/>
                <a:gridCol w="1587395"/>
              </a:tblGrid>
              <a:tr h="8620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S. N. 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3338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Components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Projects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Assistance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(Rs. in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Crore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5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1.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3338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Pack House/Aggregation point	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20710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287.83</a:t>
                      </a: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2.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3338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Pre – Cooling Unit 	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	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7688" algn="dec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6.26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3.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Reefer Vehicle 	</a:t>
                      </a: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	411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7688" algn="dec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28.66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4.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3338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Cold Storage	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	4421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(Capacity 20.87 million MT)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7688" algn="dec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2667.86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5.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3338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Ripening Chamber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	443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7688" algn="dec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111.54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6.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3338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Primary processing units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	4257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7688" algn="dec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180.11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7.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3338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Low Cost Onion Storage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	12568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(Capacity 3.14 lakh MT)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2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7688" algn="dec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Mangal" pitchFamily="18" charset="0"/>
                        </a:rPr>
                        <a:t>109.97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Mangal" pitchFamily="18" charset="0"/>
                      </a:endParaRPr>
                    </a:p>
                  </a:txBody>
                  <a:tcPr marL="15006" marR="15006" marT="4168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28" name="Rectangle 5"/>
          <p:cNvSpPr>
            <a:spLocks noChangeArrowheads="1"/>
          </p:cNvSpPr>
          <p:nvPr/>
        </p:nvSpPr>
        <p:spPr bwMode="auto">
          <a:xfrm>
            <a:off x="7315200" y="1000125"/>
            <a:ext cx="1543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dirty="0">
                <a:latin typeface="Verdan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(As on </a:t>
            </a:r>
            <a:r>
              <a:rPr lang="en-US" altLang="en-US" sz="1000" dirty="0" smtClean="0">
                <a:latin typeface="Verdan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31.07.2017)</a:t>
            </a:r>
            <a:endParaRPr lang="en-US" altLang="en-US" sz="1000" dirty="0">
              <a:latin typeface="Verdana" panose="020B060403050404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DH">
  <a:themeElements>
    <a:clrScheme name="Custom 1">
      <a:dk1>
        <a:sysClr val="windowText" lastClr="000000"/>
      </a:dk1>
      <a:lt1>
        <a:sysClr val="window" lastClr="FFFFFF"/>
      </a:lt1>
      <a:dk2>
        <a:srgbClr val="047C29"/>
      </a:dk2>
      <a:lt2>
        <a:srgbClr val="DBF5F9"/>
      </a:lt2>
      <a:accent1>
        <a:srgbClr val="3F4A18"/>
      </a:accent1>
      <a:accent2>
        <a:srgbClr val="596922"/>
      </a:accent2>
      <a:accent3>
        <a:srgbClr val="05676B"/>
      </a:accent3>
      <a:accent4>
        <a:srgbClr val="7E9532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006496"/>
        </a:solidFill>
        <a:ln/>
      </a:spPr>
      <a:bodyPr wrap="square" rtlCol="0">
        <a:spAutoFit/>
      </a:bodyPr>
      <a:lstStyle>
        <a:defPPr algn="ctr">
          <a:defRPr sz="16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MIDH" id="{2B059916-7EE7-4DCC-93B4-5F52362049DF}" vid="{1082BDEC-40C4-4141-83ED-ED17D1190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47C29"/>
    </a:dk2>
    <a:lt2>
      <a:srgbClr val="DBF5F9"/>
    </a:lt2>
    <a:accent1>
      <a:srgbClr val="3F4A18"/>
    </a:accent1>
    <a:accent2>
      <a:srgbClr val="596922"/>
    </a:accent2>
    <a:accent3>
      <a:srgbClr val="05676B"/>
    </a:accent3>
    <a:accent4>
      <a:srgbClr val="7E9532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47C29"/>
    </a:dk2>
    <a:lt2>
      <a:srgbClr val="DBF5F9"/>
    </a:lt2>
    <a:accent1>
      <a:srgbClr val="3F4A18"/>
    </a:accent1>
    <a:accent2>
      <a:srgbClr val="596922"/>
    </a:accent2>
    <a:accent3>
      <a:srgbClr val="05676B"/>
    </a:accent3>
    <a:accent4>
      <a:srgbClr val="7E9532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5556</Words>
  <Application>Microsoft Office PowerPoint</Application>
  <PresentationFormat>On-screen Show (4:3)</PresentationFormat>
  <Paragraphs>2332</Paragraphs>
  <Slides>55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MIDH</vt:lpstr>
      <vt:lpstr>Horticulture Development including Cold-Chain </vt:lpstr>
      <vt:lpstr>India’s Horticulture Scenario</vt:lpstr>
      <vt:lpstr>Fruits &amp; Vegetable Snapshot</vt:lpstr>
      <vt:lpstr>Major Producing States</vt:lpstr>
      <vt:lpstr>Growth in Exports of Horticulture</vt:lpstr>
      <vt:lpstr>Post Harvest Losses</vt:lpstr>
      <vt:lpstr>Cold-chain Infrastructure Gap – NABCON’s study 2015</vt:lpstr>
      <vt:lpstr>5 Year Plan for Cold-chain development</vt:lpstr>
      <vt:lpstr>Post-harvest components created under MIDH</vt:lpstr>
      <vt:lpstr>State wise &amp; Agency wise distribution of Cold Storages </vt:lpstr>
      <vt:lpstr>State wise &amp; Agency wise distribution of Cold Storages </vt:lpstr>
      <vt:lpstr>Sector and Commodity wise use of cold storage </vt:lpstr>
      <vt:lpstr>Challenges and Opportunities</vt:lpstr>
      <vt:lpstr>Slide 14</vt:lpstr>
      <vt:lpstr>Road Map for PHM including Cold-Chain</vt:lpstr>
      <vt:lpstr>States Focus- Requested</vt:lpstr>
      <vt:lpstr>States Focus- Requested</vt:lpstr>
      <vt:lpstr>Slide 18</vt:lpstr>
      <vt:lpstr>Status of Value Chain Studies through NLA’s </vt:lpstr>
      <vt:lpstr>Value chain mapping: NHM and NLAs</vt:lpstr>
      <vt:lpstr>Value chain mapping HMNEH and NLAs</vt:lpstr>
      <vt:lpstr>PHM Infrastructure to be created in 2017-18</vt:lpstr>
      <vt:lpstr>Last 3 year’s Achievements  : NHM/HMNEH : </vt:lpstr>
      <vt:lpstr>Phy. Target &amp; Achievement - NHM 2017-18</vt:lpstr>
      <vt:lpstr>Phy. Target &amp; Achievement - NHM 2017-18</vt:lpstr>
      <vt:lpstr>Phy. Target &amp; Achievements - HMNEH 2017-18</vt:lpstr>
      <vt:lpstr>Phy. Targets &amp; Achievements HMNEH- 2017-18</vt:lpstr>
      <vt:lpstr>Cold-chain an overview</vt:lpstr>
      <vt:lpstr>Area, Production and Productivity</vt:lpstr>
      <vt:lpstr>Financial assistance for cold-chain under MIDH</vt:lpstr>
      <vt:lpstr>MIDH Financials at a Glance FY 2017-18  </vt:lpstr>
      <vt:lpstr>National Horticulture Mission : State wise Allocation</vt:lpstr>
      <vt:lpstr>National Horticulture Mission : State wise Allocation</vt:lpstr>
      <vt:lpstr>Targeted Development and beneficiaries</vt:lpstr>
      <vt:lpstr>Challenges and Opportunities</vt:lpstr>
      <vt:lpstr>MIDH : Changing Focus</vt:lpstr>
      <vt:lpstr>Actionable points</vt:lpstr>
      <vt:lpstr>Strategy for Cold-chain Development</vt:lpstr>
      <vt:lpstr>MIDH : Changing Focus</vt:lpstr>
      <vt:lpstr>Reasons for Losses specific to Perishables </vt:lpstr>
      <vt:lpstr>Funding Pattern</vt:lpstr>
      <vt:lpstr>Major Interventions under MIDH:</vt:lpstr>
      <vt:lpstr>Slide 43</vt:lpstr>
      <vt:lpstr>APICULTURE : a sweeter, better future</vt:lpstr>
      <vt:lpstr>Mushroom – room for expansion</vt:lpstr>
      <vt:lpstr>Sub-scheme break-up of BE (plan) FY 2017-18</vt:lpstr>
      <vt:lpstr>Slide 47</vt:lpstr>
      <vt:lpstr>Cold-chain in Horticulture</vt:lpstr>
      <vt:lpstr>Initiatives for development of Cold-chain</vt:lpstr>
      <vt:lpstr>Mandate of NHB</vt:lpstr>
      <vt:lpstr>IT based Initiatives</vt:lpstr>
      <vt:lpstr>Mission for Integrated Development of Horticulture</vt:lpstr>
      <vt:lpstr>Mission Objectives</vt:lpstr>
      <vt:lpstr>Horticulture-Driver for development</vt:lpstr>
      <vt:lpstr>Support required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Horticulture Development and Cold Chain</dc:title>
  <dc:creator>hortskk</dc:creator>
  <cp:lastModifiedBy>Acer</cp:lastModifiedBy>
  <cp:revision>225</cp:revision>
  <dcterms:created xsi:type="dcterms:W3CDTF">2017-03-20T08:25:20Z</dcterms:created>
  <dcterms:modified xsi:type="dcterms:W3CDTF">2017-09-19T04:21:36Z</dcterms:modified>
</cp:coreProperties>
</file>