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9" r:id="rId4"/>
    <p:sldId id="260" r:id="rId5"/>
    <p:sldId id="261" r:id="rId6"/>
    <p:sldId id="262" r:id="rId7"/>
    <p:sldId id="263" r:id="rId8"/>
    <p:sldId id="265" r:id="rId10"/>
    <p:sldId id="280" r:id="rId11"/>
    <p:sldId id="281" r:id="rId12"/>
    <p:sldId id="282" r:id="rId13"/>
    <p:sldId id="283" r:id="rId14"/>
    <p:sldId id="266" r:id="rId15"/>
    <p:sldId id="273" r:id="rId16"/>
    <p:sldId id="274" r:id="rId17"/>
    <p:sldId id="286" r:id="rId18"/>
    <p:sldId id="268" r:id="rId19"/>
    <p:sldId id="269"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7" d="100"/>
          <a:sy n="67" d="100"/>
        </p:scale>
        <p:origin x="1476" y="48"/>
      </p:cViewPr>
      <p:guideLst>
        <p:guide orient="horz" pos="2160"/>
        <p:guide pos="28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BCA778-2A31-48F5-BC57-DC8380517EA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34722-9FB8-4CE0-9FD4-40A1FD678A1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B34722-9FB8-4CE0-9FD4-40A1FD678A1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80F8A12-9EC0-4B66-9573-83B0A059D9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80F8A12-9EC0-4B66-9573-83B0A059D9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80F8A12-9EC0-4B66-9573-83B0A059D9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80F8A12-9EC0-4B66-9573-83B0A059D9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80F8A12-9EC0-4B66-9573-83B0A059D9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80F8A12-9EC0-4B66-9573-83B0A059D9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80F8A12-9EC0-4B66-9573-83B0A059D9D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80F8A12-9EC0-4B66-9573-83B0A059D9D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80F8A12-9EC0-4B66-9573-83B0A059D9D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F8A12-9EC0-4B66-9573-83B0A059D9D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80F8A12-9EC0-4B66-9573-83B0A059D9D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80F8A12-9EC0-4B66-9573-83B0A059D9D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4D299-8F5C-4A6F-8B6D-7F5DFEAFAEC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F8A12-9EC0-4B66-9573-83B0A059D9D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4D299-8F5C-4A6F-8B6D-7F5DFEAFAEC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680" y="1484784"/>
            <a:ext cx="8046640" cy="1656184"/>
          </a:xfrm>
        </p:spPr>
        <p:style>
          <a:lnRef idx="0">
            <a:schemeClr val="accent1"/>
          </a:lnRef>
          <a:fillRef idx="3">
            <a:schemeClr val="accent1"/>
          </a:fillRef>
          <a:effectRef idx="3">
            <a:schemeClr val="accent1"/>
          </a:effectRef>
          <a:fontRef idx="minor">
            <a:schemeClr val="lt1"/>
          </a:fontRef>
        </p:style>
        <p:txBody>
          <a:bodyPr>
            <a:normAutofit/>
            <a:sp3d prstMaterial="matte">
              <a:bevelT w="0"/>
            </a:sp3d>
          </a:bodyPr>
          <a:lstStyle/>
          <a:p>
            <a:r>
              <a:rPr lang="en-US" b="1" dirty="0">
                <a:solidFill>
                  <a:schemeClr val="bg1"/>
                </a:solidFill>
                <a:effectLst>
                  <a:outerShdw blurRad="38100" dist="38100" dir="2700000" algn="tl">
                    <a:srgbClr val="000000">
                      <a:alpha val="43137"/>
                    </a:srgbClr>
                  </a:outerShdw>
                  <a:reflection stA="45000" endPos="0" dist="50800" dir="5400000" sy="-100000" algn="bl" rotWithShape="0"/>
                </a:effectLst>
              </a:rPr>
              <a:t>Sleep Health and Lifestyle</a:t>
            </a:r>
            <a:br>
              <a:rPr lang="en-US" b="1" dirty="0">
                <a:solidFill>
                  <a:schemeClr val="bg1"/>
                </a:solidFill>
                <a:effectLst>
                  <a:outerShdw blurRad="38100" dist="38100" dir="2700000" algn="tl">
                    <a:srgbClr val="000000">
                      <a:alpha val="43137"/>
                    </a:srgbClr>
                  </a:outerShdw>
                  <a:reflection stA="45000" endPos="0" dist="50800" dir="5400000" sy="-100000" algn="bl" rotWithShape="0"/>
                </a:effectLst>
              </a:rPr>
            </a:br>
            <a:r>
              <a:rPr lang="en-US" b="1" dirty="0">
                <a:solidFill>
                  <a:schemeClr val="bg1"/>
                </a:solidFill>
                <a:effectLst>
                  <a:outerShdw blurRad="38100" dist="38100" dir="2700000" algn="tl">
                    <a:srgbClr val="000000">
                      <a:alpha val="43137"/>
                    </a:srgbClr>
                  </a:outerShdw>
                  <a:reflection stA="45000" endPos="0" dist="50800" dir="5400000" sy="-100000" algn="bl" rotWithShape="0"/>
                </a:effectLst>
              </a:rPr>
              <a:t>Analysis</a:t>
            </a:r>
            <a:endParaRPr lang="en-US" dirty="0">
              <a:solidFill>
                <a:schemeClr val="bg1"/>
              </a:solidFill>
              <a:effectLst>
                <a:outerShdw blurRad="38100" dist="38100" dir="2700000" algn="tl">
                  <a:srgbClr val="000000">
                    <a:alpha val="43137"/>
                  </a:srgbClr>
                </a:outerShdw>
                <a:reflection stA="45000" endPos="0" dist="50800" dir="5400000" sy="-100000" algn="bl" rotWithShape="0"/>
              </a:effectLst>
            </a:endParaRPr>
          </a:p>
        </p:txBody>
      </p:sp>
      <p:sp>
        <p:nvSpPr>
          <p:cNvPr id="3" name="Subtitle 2"/>
          <p:cNvSpPr>
            <a:spLocks noGrp="1"/>
          </p:cNvSpPr>
          <p:nvPr>
            <p:ph type="subTitle" idx="1"/>
          </p:nvPr>
        </p:nvSpPr>
        <p:spPr>
          <a:xfrm>
            <a:off x="1471602" y="6172192"/>
            <a:ext cx="6200796" cy="685808"/>
          </a:xfrm>
          <a:solidFill>
            <a:schemeClr val="tx1">
              <a:lumMod val="85000"/>
              <a:lumOff val="15000"/>
            </a:schemeClr>
          </a:solidFill>
        </p:spPr>
        <p:txBody>
          <a:bodyPr/>
          <a:lstStyle/>
          <a:p>
            <a:pPr lvl="0"/>
            <a:r>
              <a:rPr lang="en-US" b="1" dirty="0">
                <a:solidFill>
                  <a:schemeClr val="accent3">
                    <a:lumMod val="75000"/>
                  </a:schemeClr>
                </a:solidFill>
              </a:rPr>
              <a:t>Data Analytics - </a:t>
            </a:r>
            <a:r>
              <a:rPr lang="en-US" b="1" dirty="0">
                <a:solidFill>
                  <a:srgbClr val="0070C0"/>
                </a:solidFill>
              </a:rPr>
              <a:t>IBM</a:t>
            </a:r>
            <a:r>
              <a:rPr lang="en-US" b="1" dirty="0">
                <a:solidFill>
                  <a:schemeClr val="accent3">
                    <a:lumMod val="75000"/>
                  </a:schemeClr>
                </a:solidFill>
              </a:rPr>
              <a:t> Internship</a:t>
            </a:r>
            <a:endParaRPr lang="en-US" b="1" dirty="0">
              <a:solidFill>
                <a:schemeClr val="accent3">
                  <a:lumMod val="75000"/>
                </a:schemeClr>
              </a:solidFill>
            </a:endParaRPr>
          </a:p>
          <a:p>
            <a:endParaRPr lang="en-US" b="1"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51460" y="548640"/>
            <a:ext cx="8714740" cy="1104265"/>
          </a:xfrm>
          <a:prstGeom prst="rect">
            <a:avLst/>
          </a:prstGeom>
        </p:spPr>
      </p:pic>
      <p:pic>
        <p:nvPicPr>
          <p:cNvPr id="5" name="Picture 4" descr="output-5"/>
          <p:cNvPicPr>
            <a:picLocks noChangeAspect="1"/>
          </p:cNvPicPr>
          <p:nvPr/>
        </p:nvPicPr>
        <p:blipFill>
          <a:blip r:embed="rId2"/>
          <a:stretch>
            <a:fillRect/>
          </a:stretch>
        </p:blipFill>
        <p:spPr>
          <a:xfrm>
            <a:off x="323850" y="1988820"/>
            <a:ext cx="5092700" cy="2255520"/>
          </a:xfrm>
          <a:prstGeom prst="rect">
            <a:avLst/>
          </a:prstGeom>
        </p:spPr>
      </p:pic>
      <p:pic>
        <p:nvPicPr>
          <p:cNvPr id="7" name="Picture 6" descr="output-10"/>
          <p:cNvPicPr>
            <a:picLocks noChangeAspect="1"/>
          </p:cNvPicPr>
          <p:nvPr/>
        </p:nvPicPr>
        <p:blipFill>
          <a:blip r:embed="rId3"/>
          <a:stretch>
            <a:fillRect/>
          </a:stretch>
        </p:blipFill>
        <p:spPr>
          <a:xfrm>
            <a:off x="5507990" y="2439035"/>
            <a:ext cx="2962910" cy="2847340"/>
          </a:xfrm>
          <a:prstGeom prst="rect">
            <a:avLst/>
          </a:prstGeom>
        </p:spPr>
      </p:pic>
      <p:pic>
        <p:nvPicPr>
          <p:cNvPr id="6" name="Picture 5"/>
          <p:cNvPicPr>
            <a:picLocks noChangeAspect="1"/>
          </p:cNvPicPr>
          <p:nvPr/>
        </p:nvPicPr>
        <p:blipFill>
          <a:blip r:embed="rId4"/>
          <a:stretch>
            <a:fillRect/>
          </a:stretch>
        </p:blipFill>
        <p:spPr>
          <a:xfrm>
            <a:off x="179705" y="4896485"/>
            <a:ext cx="8678545" cy="1791335"/>
          </a:xfrm>
          <a:prstGeom prst="rect">
            <a:avLst/>
          </a:prstGeom>
        </p:spPr>
      </p:pic>
      <p:sp>
        <p:nvSpPr>
          <p:cNvPr id="8" name="Text Box 7"/>
          <p:cNvSpPr txBox="1"/>
          <p:nvPr/>
        </p:nvSpPr>
        <p:spPr>
          <a:xfrm>
            <a:off x="1691640" y="4436745"/>
            <a:ext cx="3048000" cy="368300"/>
          </a:xfrm>
          <a:prstGeom prst="rect">
            <a:avLst/>
          </a:prstGeom>
          <a:noFill/>
        </p:spPr>
        <p:txBody>
          <a:bodyPr wrap="square" rtlCol="0">
            <a:spAutoFit/>
          </a:bodyPr>
          <a:p>
            <a:r>
              <a:rPr lang="en-US"/>
              <a:t>Stress level by Sleep Duration</a:t>
            </a:r>
            <a:endParaRPr lang="en-US"/>
          </a:p>
        </p:txBody>
      </p:sp>
      <p:sp>
        <p:nvSpPr>
          <p:cNvPr id="9" name="Text Box 8"/>
          <p:cNvSpPr txBox="1"/>
          <p:nvPr/>
        </p:nvSpPr>
        <p:spPr>
          <a:xfrm>
            <a:off x="5652135" y="2060575"/>
            <a:ext cx="3048000" cy="368300"/>
          </a:xfrm>
          <a:prstGeom prst="rect">
            <a:avLst/>
          </a:prstGeom>
          <a:noFill/>
        </p:spPr>
        <p:txBody>
          <a:bodyPr wrap="square" rtlCol="0">
            <a:spAutoFit/>
          </a:bodyPr>
          <a:p>
            <a:r>
              <a:rPr lang="en-US"/>
              <a:t>Stress level by Sleep Disorder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98120" y="404495"/>
            <a:ext cx="8747760" cy="1148080"/>
          </a:xfrm>
          <a:prstGeom prst="rect">
            <a:avLst/>
          </a:prstGeom>
        </p:spPr>
      </p:pic>
      <p:pic>
        <p:nvPicPr>
          <p:cNvPr id="5" name="Picture 4" descr="output-6"/>
          <p:cNvPicPr>
            <a:picLocks noChangeAspect="1"/>
          </p:cNvPicPr>
          <p:nvPr/>
        </p:nvPicPr>
        <p:blipFill>
          <a:blip r:embed="rId2"/>
          <a:stretch>
            <a:fillRect/>
          </a:stretch>
        </p:blipFill>
        <p:spPr>
          <a:xfrm>
            <a:off x="198120" y="1772285"/>
            <a:ext cx="3286125" cy="2218055"/>
          </a:xfrm>
          <a:prstGeom prst="rect">
            <a:avLst/>
          </a:prstGeom>
        </p:spPr>
      </p:pic>
      <p:pic>
        <p:nvPicPr>
          <p:cNvPr id="6" name="Picture 5" descr="output-7"/>
          <p:cNvPicPr>
            <a:picLocks noChangeAspect="1"/>
          </p:cNvPicPr>
          <p:nvPr/>
        </p:nvPicPr>
        <p:blipFill>
          <a:blip r:embed="rId3"/>
          <a:stretch>
            <a:fillRect/>
          </a:stretch>
        </p:blipFill>
        <p:spPr>
          <a:xfrm>
            <a:off x="3563620" y="2780665"/>
            <a:ext cx="5350510" cy="2369820"/>
          </a:xfrm>
          <a:prstGeom prst="rect">
            <a:avLst/>
          </a:prstGeom>
        </p:spPr>
      </p:pic>
      <p:pic>
        <p:nvPicPr>
          <p:cNvPr id="7" name="Picture 6"/>
          <p:cNvPicPr>
            <a:picLocks noChangeAspect="1"/>
          </p:cNvPicPr>
          <p:nvPr/>
        </p:nvPicPr>
        <p:blipFill>
          <a:blip r:embed="rId4"/>
          <a:stretch>
            <a:fillRect/>
          </a:stretch>
        </p:blipFill>
        <p:spPr>
          <a:xfrm>
            <a:off x="198120" y="5305425"/>
            <a:ext cx="8602980" cy="1264920"/>
          </a:xfrm>
          <a:prstGeom prst="rect">
            <a:avLst/>
          </a:prstGeom>
        </p:spPr>
      </p:pic>
      <p:sp>
        <p:nvSpPr>
          <p:cNvPr id="9" name="Text Box 8"/>
          <p:cNvSpPr txBox="1"/>
          <p:nvPr/>
        </p:nvSpPr>
        <p:spPr>
          <a:xfrm>
            <a:off x="971550" y="4004945"/>
            <a:ext cx="2109470" cy="368300"/>
          </a:xfrm>
          <a:prstGeom prst="rect">
            <a:avLst/>
          </a:prstGeom>
          <a:noFill/>
        </p:spPr>
        <p:txBody>
          <a:bodyPr wrap="square" rtlCol="0">
            <a:spAutoFit/>
          </a:bodyPr>
          <a:p>
            <a:r>
              <a:rPr lang="en-US"/>
              <a:t>Stress level by BMI</a:t>
            </a:r>
            <a:endParaRPr lang="en-US"/>
          </a:p>
        </p:txBody>
      </p:sp>
      <p:sp>
        <p:nvSpPr>
          <p:cNvPr id="10" name="Text Box 9"/>
          <p:cNvSpPr txBox="1"/>
          <p:nvPr/>
        </p:nvSpPr>
        <p:spPr>
          <a:xfrm>
            <a:off x="5003800" y="2348865"/>
            <a:ext cx="3048000" cy="368300"/>
          </a:xfrm>
          <a:prstGeom prst="rect">
            <a:avLst/>
          </a:prstGeom>
          <a:noFill/>
        </p:spPr>
        <p:txBody>
          <a:bodyPr wrap="square" rtlCol="0">
            <a:spAutoFit/>
          </a:bodyPr>
          <a:p>
            <a:r>
              <a:rPr lang="en-US"/>
              <a:t>Stress level by Heart Rate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endParaRPr lang="en-US"/>
          </a:p>
        </p:txBody>
      </p:sp>
      <p:pic>
        <p:nvPicPr>
          <p:cNvPr id="8" name="Picture 7"/>
          <p:cNvPicPr>
            <a:picLocks noChangeAspect="1"/>
          </p:cNvPicPr>
          <p:nvPr/>
        </p:nvPicPr>
        <p:blipFill>
          <a:blip r:embed="rId1"/>
          <a:stretch>
            <a:fillRect/>
          </a:stretch>
        </p:blipFill>
        <p:spPr>
          <a:xfrm>
            <a:off x="251460" y="274955"/>
            <a:ext cx="8572500" cy="1398905"/>
          </a:xfrm>
          <a:prstGeom prst="rect">
            <a:avLst/>
          </a:prstGeom>
        </p:spPr>
      </p:pic>
      <p:pic>
        <p:nvPicPr>
          <p:cNvPr id="9" name="Picture 8" descr="output-9"/>
          <p:cNvPicPr>
            <a:picLocks noChangeAspect="1"/>
          </p:cNvPicPr>
          <p:nvPr/>
        </p:nvPicPr>
        <p:blipFill>
          <a:blip r:embed="rId2"/>
          <a:stretch>
            <a:fillRect/>
          </a:stretch>
        </p:blipFill>
        <p:spPr>
          <a:xfrm>
            <a:off x="250825" y="1988820"/>
            <a:ext cx="8573135" cy="3735070"/>
          </a:xfrm>
          <a:prstGeom prst="rect">
            <a:avLst/>
          </a:prstGeom>
        </p:spPr>
      </p:pic>
      <p:sp>
        <p:nvSpPr>
          <p:cNvPr id="10" name="Text Box 9"/>
          <p:cNvSpPr txBox="1"/>
          <p:nvPr/>
        </p:nvSpPr>
        <p:spPr>
          <a:xfrm>
            <a:off x="3203575" y="5948680"/>
            <a:ext cx="3048000" cy="368300"/>
          </a:xfrm>
          <a:prstGeom prst="rect">
            <a:avLst/>
          </a:prstGeom>
          <a:noFill/>
        </p:spPr>
        <p:txBody>
          <a:bodyPr wrap="square" rtlCol="0">
            <a:spAutoFit/>
          </a:bodyPr>
          <a:p>
            <a:r>
              <a:rPr lang="en-US"/>
              <a:t>Stress level by Blood Pressure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output-11"/>
          <p:cNvPicPr>
            <a:picLocks noChangeAspect="1"/>
          </p:cNvPicPr>
          <p:nvPr/>
        </p:nvPicPr>
        <p:blipFill>
          <a:blip r:embed="rId1"/>
          <a:stretch>
            <a:fillRect/>
          </a:stretch>
        </p:blipFill>
        <p:spPr>
          <a:xfrm>
            <a:off x="-36830" y="44450"/>
            <a:ext cx="828929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output-12"/>
          <p:cNvPicPr>
            <a:picLocks noChangeAspect="1"/>
          </p:cNvPicPr>
          <p:nvPr/>
        </p:nvPicPr>
        <p:blipFill>
          <a:blip r:embed="rId1"/>
          <a:stretch>
            <a:fillRect/>
          </a:stretch>
        </p:blipFill>
        <p:spPr>
          <a:xfrm>
            <a:off x="323215" y="44450"/>
            <a:ext cx="7997825" cy="67735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23850" y="764540"/>
            <a:ext cx="8495665" cy="842645"/>
          </a:xfrm>
          <a:prstGeom prst="rect">
            <a:avLst/>
          </a:prstGeom>
        </p:spPr>
      </p:pic>
      <p:pic>
        <p:nvPicPr>
          <p:cNvPr id="3" name="Picture 2"/>
          <p:cNvPicPr>
            <a:picLocks noChangeAspect="1"/>
          </p:cNvPicPr>
          <p:nvPr/>
        </p:nvPicPr>
        <p:blipFill>
          <a:blip r:embed="rId2"/>
          <a:stretch>
            <a:fillRect/>
          </a:stretch>
        </p:blipFill>
        <p:spPr>
          <a:xfrm>
            <a:off x="323215" y="3572510"/>
            <a:ext cx="8496935" cy="1524000"/>
          </a:xfrm>
          <a:prstGeom prst="rect">
            <a:avLst/>
          </a:prstGeom>
        </p:spPr>
      </p:pic>
      <p:sp>
        <p:nvSpPr>
          <p:cNvPr id="4" name="Text Box 3"/>
          <p:cNvSpPr txBox="1"/>
          <p:nvPr/>
        </p:nvSpPr>
        <p:spPr>
          <a:xfrm>
            <a:off x="3996055" y="1844675"/>
            <a:ext cx="1186180" cy="368300"/>
          </a:xfrm>
          <a:prstGeom prst="rect">
            <a:avLst/>
          </a:prstGeom>
          <a:noFill/>
        </p:spPr>
        <p:txBody>
          <a:bodyPr wrap="square" rtlCol="0">
            <a:spAutoFit/>
          </a:bodyPr>
          <a:p>
            <a:r>
              <a:rPr lang="en-US"/>
              <a:t>Pair Plot</a:t>
            </a:r>
            <a:endParaRPr lang="en-US"/>
          </a:p>
        </p:txBody>
      </p:sp>
      <p:sp>
        <p:nvSpPr>
          <p:cNvPr id="5" name="Text Box 4"/>
          <p:cNvSpPr txBox="1"/>
          <p:nvPr/>
        </p:nvSpPr>
        <p:spPr>
          <a:xfrm>
            <a:off x="3491865" y="5340985"/>
            <a:ext cx="3048000" cy="368300"/>
          </a:xfrm>
          <a:prstGeom prst="rect">
            <a:avLst/>
          </a:prstGeom>
          <a:noFill/>
        </p:spPr>
        <p:txBody>
          <a:bodyPr wrap="square" rtlCol="0">
            <a:spAutoFit/>
          </a:bodyPr>
          <a:p>
            <a:r>
              <a:rPr lang="en-US"/>
              <a:t>Correlation Matrix</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68760"/>
          </a:xfrm>
          <a:solidFill>
            <a:schemeClr val="accent1">
              <a:lumMod val="40000"/>
              <a:lumOff val="60000"/>
            </a:schemeClr>
          </a:solidFill>
        </p:spPr>
        <p:txBody>
          <a:bodyPr>
            <a:normAutofit/>
          </a:bodyPr>
          <a:lstStyle/>
          <a:p>
            <a:r>
              <a:rPr lang="en-US" dirty="0">
                <a:effectLst>
                  <a:outerShdw blurRad="38100" dist="38100" dir="2700000" algn="tl">
                    <a:srgbClr val="000000">
                      <a:alpha val="43137"/>
                    </a:srgbClr>
                  </a:outerShdw>
                </a:effectLst>
              </a:rPr>
              <a:t>DATA VISUALIZATION USING POWER BI</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1"/>
          <a:stretch>
            <a:fillRect/>
          </a:stretch>
        </p:blipFill>
        <p:spPr>
          <a:xfrm>
            <a:off x="1363980" y="1607820"/>
            <a:ext cx="6416040" cy="36423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5570" y="1269365"/>
            <a:ext cx="9028430" cy="49250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69097" y="1916832"/>
            <a:ext cx="4332986" cy="2448272"/>
          </a:xfrm>
        </p:spPr>
        <p:txBody>
          <a:bodyPr>
            <a:noAutofit/>
          </a:bodyPr>
          <a:lstStyle/>
          <a:p>
            <a:pPr algn="l"/>
            <a:r>
              <a:rPr lang="en-US" sz="2200" b="1" dirty="0">
                <a:solidFill>
                  <a:schemeClr val="tx1">
                    <a:lumMod val="75000"/>
                    <a:lumOff val="25000"/>
                  </a:schemeClr>
                </a:solidFill>
              </a:rPr>
              <a:t>Men aged 46-50 years who:</a:t>
            </a:r>
            <a:endParaRPr lang="en-US" sz="2200" b="1" dirty="0">
              <a:solidFill>
                <a:schemeClr val="tx1">
                  <a:lumMod val="75000"/>
                  <a:lumOff val="25000"/>
                </a:schemeClr>
              </a:solidFill>
            </a:endParaRPr>
          </a:p>
          <a:p>
            <a:pPr algn="l">
              <a:buFont typeface="Arial" panose="020B0604020202020204" pitchFamily="34" charset="0"/>
              <a:buChar char="•"/>
            </a:pPr>
            <a:r>
              <a:rPr lang="en-US" sz="2000" b="1" dirty="0">
                <a:solidFill>
                  <a:schemeClr val="tx1">
                    <a:lumMod val="75000"/>
                    <a:lumOff val="25000"/>
                  </a:schemeClr>
                </a:solidFill>
              </a:rPr>
              <a:t> Occupation</a:t>
            </a:r>
            <a:r>
              <a:rPr lang="en-US" sz="2000" dirty="0">
                <a:solidFill>
                  <a:schemeClr val="tx1">
                    <a:lumMod val="75000"/>
                    <a:lumOff val="25000"/>
                  </a:schemeClr>
                </a:solidFill>
              </a:rPr>
              <a:t>: Work as Sales Representatives</a:t>
            </a:r>
            <a:endParaRPr lang="en-US" sz="2000" dirty="0">
              <a:solidFill>
                <a:schemeClr val="tx1">
                  <a:lumMod val="75000"/>
                  <a:lumOff val="25000"/>
                </a:schemeClr>
              </a:solidFill>
            </a:endParaRPr>
          </a:p>
          <a:p>
            <a:pPr algn="l">
              <a:buFont typeface="Arial" panose="020B0604020202020204" pitchFamily="34" charset="0"/>
              <a:buChar char="•"/>
            </a:pPr>
            <a:r>
              <a:rPr lang="en-US" sz="2000" b="1" dirty="0">
                <a:solidFill>
                  <a:schemeClr val="tx1">
                    <a:lumMod val="75000"/>
                    <a:lumOff val="25000"/>
                  </a:schemeClr>
                </a:solidFill>
              </a:rPr>
              <a:t> Sleep Duration</a:t>
            </a:r>
            <a:r>
              <a:rPr lang="en-US" sz="2000" dirty="0">
                <a:solidFill>
                  <a:schemeClr val="tx1">
                    <a:lumMod val="75000"/>
                    <a:lumOff val="25000"/>
                  </a:schemeClr>
                </a:solidFill>
              </a:rPr>
              <a:t>: Sleep for 5-6 hours</a:t>
            </a:r>
            <a:endParaRPr lang="en-US" sz="2000" dirty="0">
              <a:solidFill>
                <a:schemeClr val="tx1">
                  <a:lumMod val="75000"/>
                  <a:lumOff val="25000"/>
                </a:schemeClr>
              </a:solidFill>
            </a:endParaRPr>
          </a:p>
          <a:p>
            <a:pPr algn="l">
              <a:buFont typeface="Arial" panose="020B0604020202020204" pitchFamily="34" charset="0"/>
              <a:buChar char="•"/>
            </a:pPr>
            <a:r>
              <a:rPr lang="en-US" sz="2000" b="1" dirty="0">
                <a:solidFill>
                  <a:schemeClr val="tx1">
                    <a:lumMod val="75000"/>
                    <a:lumOff val="25000"/>
                  </a:schemeClr>
                </a:solidFill>
              </a:rPr>
              <a:t> BMI Category</a:t>
            </a:r>
            <a:r>
              <a:rPr lang="en-US" sz="2000" dirty="0">
                <a:solidFill>
                  <a:schemeClr val="tx1">
                    <a:lumMod val="75000"/>
                    <a:lumOff val="25000"/>
                  </a:schemeClr>
                </a:solidFill>
              </a:rPr>
              <a:t>: Have an Overweight BMI</a:t>
            </a:r>
            <a:endParaRPr lang="en-US" sz="2000" dirty="0">
              <a:solidFill>
                <a:schemeClr val="tx1">
                  <a:lumMod val="75000"/>
                  <a:lumOff val="25000"/>
                </a:schemeClr>
              </a:solidFill>
            </a:endParaRPr>
          </a:p>
          <a:p>
            <a:pPr algn="l">
              <a:buFont typeface="Arial" panose="020B0604020202020204" pitchFamily="34" charset="0"/>
              <a:buChar char="•"/>
            </a:pPr>
            <a:r>
              <a:rPr lang="en-US" sz="2000" b="1" dirty="0">
                <a:solidFill>
                  <a:schemeClr val="tx1">
                    <a:lumMod val="75000"/>
                    <a:lumOff val="25000"/>
                  </a:schemeClr>
                </a:solidFill>
              </a:rPr>
              <a:t> Heart Rate</a:t>
            </a:r>
            <a:r>
              <a:rPr lang="en-US" sz="2000" dirty="0">
                <a:solidFill>
                  <a:schemeClr val="tx1">
                    <a:lumMod val="75000"/>
                    <a:lumOff val="25000"/>
                  </a:schemeClr>
                </a:solidFill>
              </a:rPr>
              <a:t>: Have a heart rate between 71-75</a:t>
            </a:r>
            <a:endParaRPr lang="en-US" sz="2000" dirty="0">
              <a:solidFill>
                <a:schemeClr val="tx1">
                  <a:lumMod val="75000"/>
                  <a:lumOff val="25000"/>
                </a:schemeClr>
              </a:solidFill>
            </a:endParaRPr>
          </a:p>
          <a:p>
            <a:pPr algn="l">
              <a:buFont typeface="Arial" panose="020B0604020202020204" pitchFamily="34" charset="0"/>
              <a:buChar char="•"/>
            </a:pPr>
            <a:r>
              <a:rPr lang="en-US" sz="2000" b="1" dirty="0">
                <a:solidFill>
                  <a:schemeClr val="tx1">
                    <a:lumMod val="75000"/>
                    <a:lumOff val="25000"/>
                  </a:schemeClr>
                </a:solidFill>
              </a:rPr>
              <a:t> Blood Pressure</a:t>
            </a:r>
            <a:r>
              <a:rPr lang="en-US" sz="2000" dirty="0">
                <a:solidFill>
                  <a:schemeClr val="tx1">
                    <a:lumMod val="75000"/>
                    <a:lumOff val="25000"/>
                  </a:schemeClr>
                </a:solidFill>
              </a:rPr>
              <a:t>: Have blood pressure between 131/86</a:t>
            </a:r>
            <a:endParaRPr lang="en-US" sz="2000" dirty="0">
              <a:solidFill>
                <a:schemeClr val="tx1">
                  <a:lumMod val="75000"/>
                  <a:lumOff val="25000"/>
                </a:schemeClr>
              </a:solidFill>
            </a:endParaRPr>
          </a:p>
          <a:p>
            <a:pPr algn="l"/>
            <a:r>
              <a:rPr lang="en-US" sz="2400" b="1" dirty="0">
                <a:solidFill>
                  <a:schemeClr val="tx1">
                    <a:lumMod val="75000"/>
                    <a:lumOff val="25000"/>
                  </a:schemeClr>
                </a:solidFill>
              </a:rPr>
              <a:t>Exhibit the highest stress levels</a:t>
            </a:r>
            <a:endParaRPr lang="en-US" sz="2400" b="1" dirty="0">
              <a:solidFill>
                <a:schemeClr val="tx1">
                  <a:lumMod val="75000"/>
                  <a:lumOff val="25000"/>
                </a:schemeClr>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258" y="0"/>
            <a:ext cx="3990801" cy="6858000"/>
          </a:xfrm>
          <a:prstGeom prst="rect">
            <a:avLst/>
          </a:prstGeom>
        </p:spPr>
      </p:pic>
      <p:sp>
        <p:nvSpPr>
          <p:cNvPr id="7" name="Arrow: Pentagon 6"/>
          <p:cNvSpPr/>
          <p:nvPr/>
        </p:nvSpPr>
        <p:spPr>
          <a:xfrm rot="10800000">
            <a:off x="4397211" y="0"/>
            <a:ext cx="4744220" cy="1124744"/>
          </a:xfrm>
          <a:prstGeom prst="homePlat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8"/>
          <p:cNvSpPr>
            <a:spLocks noGrp="1"/>
          </p:cNvSpPr>
          <p:nvPr>
            <p:ph type="ctrTitle"/>
          </p:nvPr>
        </p:nvSpPr>
        <p:spPr>
          <a:xfrm>
            <a:off x="3419872" y="-157708"/>
            <a:ext cx="7630616" cy="1467594"/>
          </a:xfrm>
        </p:spPr>
        <p:txBody>
          <a:bodyPr/>
          <a:lstStyle/>
          <a:p>
            <a:r>
              <a:rPr lang="en-US" dirty="0">
                <a:solidFill>
                  <a:schemeClr val="dk1"/>
                </a:solidFill>
                <a:effectLst>
                  <a:outerShdw blurRad="38100" dist="38100" dir="2700000" algn="tl">
                    <a:srgbClr val="000000">
                      <a:alpha val="43137"/>
                    </a:srgbClr>
                  </a:outerShdw>
                </a:effectLst>
              </a:rPr>
              <a:t>CONCLUSION</a:t>
            </a:r>
            <a:endParaRPr lang="en-IN"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329114" cy="4400567"/>
          </a:xfrm>
        </p:spPr>
        <p:txBody>
          <a:bodyPr>
            <a:normAutofit fontScale="92500" lnSpcReduction="20000"/>
          </a:bodyPr>
          <a:lstStyle/>
          <a:p>
            <a:r>
              <a:rPr lang="en-US" sz="2200" dirty="0"/>
              <a:t>Sleep is essential for physical and mental health, impacting everything from immune function to cognitive performance. Chronic sleep deprivation can lead to serious health issues like obesity, diabetes, and mental disorders, while adequate sleep enhances mood, concentration, and overall well-being.</a:t>
            </a:r>
            <a:endParaRPr lang="en-US" sz="2200" dirty="0"/>
          </a:p>
          <a:p>
            <a:r>
              <a:rPr lang="en-US" sz="2200" dirty="0"/>
              <a:t>Poor sleep can negatively impact decision-making, relationships, and long-term health, leading to reduced quality of life. Prioritizing sleep and making positive lifestyle changes are vital for overall health and well-being</a:t>
            </a:r>
            <a:endParaRPr lang="en-US" sz="2200" dirty="0"/>
          </a:p>
          <a:p>
            <a:endParaRPr lang="en-US" dirty="0"/>
          </a:p>
        </p:txBody>
      </p:sp>
      <p:sp>
        <p:nvSpPr>
          <p:cNvPr id="4" name="Content Placeholder 3"/>
          <p:cNvSpPr>
            <a:spLocks noGrp="1"/>
          </p:cNvSpPr>
          <p:nvPr>
            <p:ph sz="half" idx="2"/>
          </p:nvPr>
        </p:nvSpPr>
        <p:spPr>
          <a:xfrm>
            <a:off x="192865" y="6123329"/>
            <a:ext cx="8758270" cy="482585"/>
          </a:xfrm>
        </p:spPr>
        <p:txBody>
          <a:bodyPr>
            <a:noAutofit/>
          </a:bodyPr>
          <a:lstStyle/>
          <a:p>
            <a:r>
              <a:rPr lang="en-US" sz="1800" b="1" dirty="0">
                <a:solidFill>
                  <a:srgbClr val="FFC000"/>
                </a:solidFill>
              </a:rPr>
              <a:t>approximately 2.4 to 3.6 billion people may be affected by sleep disorders to some extent.</a:t>
            </a:r>
            <a:endParaRPr lang="en-US" sz="1800" b="1" dirty="0">
              <a:solidFill>
                <a:srgbClr val="FFC000"/>
              </a:solidFill>
            </a:endParaRPr>
          </a:p>
        </p:txBody>
      </p:sp>
      <p:pic>
        <p:nvPicPr>
          <p:cNvPr id="5" name="Picture 4" descr="image1"/>
          <p:cNvPicPr>
            <a:picLocks noChangeAspect="1"/>
          </p:cNvPicPr>
          <p:nvPr/>
        </p:nvPicPr>
        <p:blipFill>
          <a:blip r:embed="rId1"/>
          <a:stretch>
            <a:fillRect/>
          </a:stretch>
        </p:blipFill>
        <p:spPr>
          <a:xfrm>
            <a:off x="5190957" y="1591642"/>
            <a:ext cx="3745865" cy="3942080"/>
          </a:xfrm>
          <a:prstGeom prst="rect">
            <a:avLst/>
          </a:prstGeom>
        </p:spPr>
        <p:style>
          <a:lnRef idx="3">
            <a:schemeClr val="lt1"/>
          </a:lnRef>
          <a:fillRef idx="1">
            <a:schemeClr val="dk1"/>
          </a:fillRef>
          <a:effectRef idx="1">
            <a:schemeClr val="dk1"/>
          </a:effectRef>
          <a:fontRef idx="minor">
            <a:schemeClr val="lt1"/>
          </a:fontRef>
        </p:style>
      </p:pic>
      <p:sp>
        <p:nvSpPr>
          <p:cNvPr id="8" name="Arrow: Pentagon 7"/>
          <p:cNvSpPr/>
          <p:nvPr/>
        </p:nvSpPr>
        <p:spPr>
          <a:xfrm>
            <a:off x="0" y="0"/>
            <a:ext cx="5004048" cy="1280319"/>
          </a:xfrm>
          <a:prstGeom prst="homePlat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9"/>
          <p:cNvSpPr>
            <a:spLocks noGrp="1"/>
          </p:cNvSpPr>
          <p:nvPr>
            <p:ph type="title"/>
          </p:nvPr>
        </p:nvSpPr>
        <p:spPr>
          <a:xfrm>
            <a:off x="-252536" y="68659"/>
            <a:ext cx="4690864" cy="1143000"/>
          </a:xfrm>
        </p:spPr>
        <p:txBody>
          <a:bodyPr/>
          <a:lstStyle/>
          <a:p>
            <a:r>
              <a:rPr lang="en-US" dirty="0">
                <a:effectLst>
                  <a:outerShdw blurRad="38100" dist="38100" dir="2700000" algn="tl">
                    <a:srgbClr val="000000">
                      <a:alpha val="43137"/>
                    </a:srgbClr>
                  </a:outerShdw>
                </a:effectLst>
              </a:rPr>
              <a:t>INTRODUCTION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3"/>
            <a:ext cx="9144000" cy="1228998"/>
          </a:xfrm>
          <a:solidFill>
            <a:schemeClr val="accent1">
              <a:lumMod val="40000"/>
              <a:lumOff val="60000"/>
            </a:schemeClr>
          </a:solidFill>
        </p:spPr>
        <p:txBody>
          <a:bodyPr>
            <a:normAutofit/>
          </a:bodyPr>
          <a:lstStyle/>
          <a:p>
            <a:r>
              <a:rPr lang="en-US" sz="4000" dirty="0">
                <a:effectLst>
                  <a:outerShdw blurRad="38100" dist="38100" dir="2700000" algn="tl">
                    <a:srgbClr val="000000">
                      <a:alpha val="43137"/>
                    </a:srgbClr>
                  </a:outerShdw>
                </a:effectLst>
              </a:rPr>
              <a:t>PURPOSE OF THE PROJECT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p:txBody>
          <a:bodyPr>
            <a:normAutofit fontScale="62500" lnSpcReduction="20000"/>
          </a:bodyPr>
          <a:lstStyle/>
          <a:p>
            <a:r>
              <a:rPr lang="en-US" dirty="0"/>
              <a:t>The objective of this data analysis project is to explore the correlation between sleep health and lifestyle factors, including diet, exercise, and screen time. By analyzing patterns and trends within these variables, the project aims to identify significant contributors to sleep quality.</a:t>
            </a:r>
            <a:endParaRPr lang="en-US" dirty="0"/>
          </a:p>
        </p:txBody>
      </p:sp>
      <p:sp>
        <p:nvSpPr>
          <p:cNvPr id="4" name="Content Placeholder 3"/>
          <p:cNvSpPr>
            <a:spLocks noGrp="1"/>
          </p:cNvSpPr>
          <p:nvPr>
            <p:ph sz="half" idx="2"/>
          </p:nvPr>
        </p:nvSpPr>
        <p:spPr>
          <a:xfrm>
            <a:off x="4643438" y="3929066"/>
            <a:ext cx="4043362" cy="2197097"/>
          </a:xfrm>
        </p:spPr>
        <p:txBody>
          <a:bodyPr>
            <a:normAutofit fontScale="62500" lnSpcReduction="20000"/>
          </a:bodyPr>
          <a:lstStyle/>
          <a:p>
            <a:r>
              <a:rPr lang="en-US" dirty="0"/>
              <a:t>This analysis will provide actionable insights to inform interventions and recommendations for improving sleep health. Ultimately, the findings will contribute to a better understanding of how daily habits influence sleep, supporting healthier lifestyle choices and overall well-being.</a:t>
            </a:r>
            <a:endParaRPr lang="en-US" dirty="0"/>
          </a:p>
        </p:txBody>
      </p:sp>
      <p:pic>
        <p:nvPicPr>
          <p:cNvPr id="5" name="Picture 4" descr="images (1)"/>
          <p:cNvPicPr>
            <a:picLocks noChangeAspect="1"/>
          </p:cNvPicPr>
          <p:nvPr/>
        </p:nvPicPr>
        <p:blipFill>
          <a:blip r:embed="rId1"/>
          <a:stretch>
            <a:fillRect/>
          </a:stretch>
        </p:blipFill>
        <p:spPr>
          <a:xfrm>
            <a:off x="5003800" y="1484630"/>
            <a:ext cx="3683000" cy="2202180"/>
          </a:xfrm>
          <a:prstGeom prst="rect">
            <a:avLst/>
          </a:prstGeom>
        </p:spPr>
      </p:pic>
      <p:pic>
        <p:nvPicPr>
          <p:cNvPr id="6" name="Picture 5" descr="images (2)"/>
          <p:cNvPicPr>
            <a:picLocks noChangeAspect="1"/>
          </p:cNvPicPr>
          <p:nvPr/>
        </p:nvPicPr>
        <p:blipFill>
          <a:blip r:embed="rId2"/>
          <a:stretch>
            <a:fillRect/>
          </a:stretch>
        </p:blipFill>
        <p:spPr>
          <a:xfrm>
            <a:off x="457200" y="3738801"/>
            <a:ext cx="3898776" cy="2399913"/>
          </a:xfrm>
          <a:prstGeom prst="rect">
            <a:avLst/>
          </a:prstGeom>
          <a:noFill/>
          <a:ln>
            <a:noFill/>
          </a:ln>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14446"/>
          </a:xfrm>
          <a:solidFill>
            <a:schemeClr val="accent1">
              <a:lumMod val="40000"/>
              <a:lumOff val="60000"/>
            </a:schemeClr>
          </a:solidFill>
        </p:spPr>
        <p:txBody>
          <a:bodyPr/>
          <a:lstStyle/>
          <a:p>
            <a:r>
              <a:rPr lang="en-US" dirty="0">
                <a:effectLst>
                  <a:outerShdw blurRad="38100" dist="38100" dir="2700000" algn="tl">
                    <a:srgbClr val="000000">
                      <a:alpha val="43137"/>
                    </a:srgbClr>
                  </a:outerShdw>
                </a:effectLst>
              </a:rPr>
              <a:t>SOURCE OF DATA USED</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57158" y="1500174"/>
            <a:ext cx="8501122" cy="1928826"/>
          </a:xfrm>
        </p:spPr>
        <p:txBody>
          <a:bodyPr>
            <a:normAutofit/>
          </a:bodyPr>
          <a:lstStyle/>
          <a:p>
            <a:pPr lvl="0"/>
            <a:r>
              <a:rPr lang="en-US" sz="1900" b="1" dirty="0">
                <a:solidFill>
                  <a:schemeClr val="dk1"/>
                </a:solidFill>
                <a:latin typeface="Arial" panose="020B0604020202020204"/>
                <a:ea typeface="Arial" panose="020B0604020202020204"/>
                <a:cs typeface="Arial" panose="020B0604020202020204"/>
                <a:sym typeface="Arial" panose="020B0604020202020204"/>
              </a:rPr>
              <a:t>Data Source</a:t>
            </a:r>
            <a:r>
              <a:rPr lang="en-US" sz="1900" dirty="0">
                <a:solidFill>
                  <a:schemeClr val="dk1"/>
                </a:solidFill>
                <a:latin typeface="Arial" panose="020B0604020202020204"/>
                <a:ea typeface="Arial" panose="020B0604020202020204"/>
                <a:cs typeface="Arial" panose="020B0604020202020204"/>
                <a:sym typeface="Arial" panose="020B0604020202020204"/>
              </a:rPr>
              <a:t> -  Data is taken from </a:t>
            </a:r>
            <a:r>
              <a:rPr lang="en-US" sz="1900" dirty="0" err="1">
                <a:solidFill>
                  <a:schemeClr val="dk1"/>
                </a:solidFill>
                <a:latin typeface="Arial" panose="020B0604020202020204"/>
                <a:ea typeface="Arial" panose="020B0604020202020204"/>
                <a:cs typeface="Arial" panose="020B0604020202020204"/>
                <a:sym typeface="Arial" panose="020B0604020202020204"/>
              </a:rPr>
              <a:t>Kaggle</a:t>
            </a:r>
            <a:r>
              <a:rPr lang="en-US" sz="1900" dirty="0">
                <a:solidFill>
                  <a:schemeClr val="dk1"/>
                </a:solidFill>
                <a:latin typeface="Arial" panose="020B0604020202020204"/>
                <a:ea typeface="Arial" panose="020B0604020202020204"/>
                <a:cs typeface="Arial" panose="020B0604020202020204"/>
                <a:sym typeface="Arial" panose="020B0604020202020204"/>
              </a:rPr>
              <a:t>. </a:t>
            </a:r>
            <a:r>
              <a:rPr lang="en-US" sz="1900" b="0" i="0" u="none" strike="noStrike" cap="none" dirty="0">
                <a:solidFill>
                  <a:srgbClr val="000000"/>
                </a:solidFill>
                <a:latin typeface="Arial" panose="020B0604020202020204"/>
                <a:ea typeface="Arial" panose="020B0604020202020204"/>
                <a:cs typeface="Arial" panose="020B0604020202020204"/>
                <a:sym typeface="Arial" panose="020B0604020202020204"/>
              </a:rPr>
              <a:t>There are several attributes in the data set on the basis of which we are analyzing and visualizing the Sleep disorder.</a:t>
            </a:r>
            <a:endParaRPr lang="en-US" sz="1900" dirty="0">
              <a:solidFill>
                <a:schemeClr val="dk1"/>
              </a:solidFill>
              <a:latin typeface="Arial" panose="020B0604020202020204"/>
              <a:ea typeface="Arial" panose="020B0604020202020204"/>
              <a:cs typeface="Arial" panose="020B0604020202020204"/>
              <a:sym typeface="Arial" panose="020B0604020202020204"/>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0" y="0"/>
            <a:ext cx="9144000" cy="1214446"/>
          </a:xfrm>
          <a:prstGeom prst="rect">
            <a:avLst/>
          </a:prstGeom>
          <a:solidFill>
            <a:schemeClr val="accent1">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DATA BEFORE CLEANING</a:t>
            </a:r>
            <a:endParaRPr lang="en-US"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1"/>
          <a:stretch>
            <a:fillRect/>
          </a:stretch>
        </p:blipFill>
        <p:spPr>
          <a:xfrm>
            <a:off x="2123440" y="1701165"/>
            <a:ext cx="4884420" cy="4709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25"/>
            <a:ext cx="9144000" cy="1268760"/>
          </a:xfrm>
          <a:solidFill>
            <a:schemeClr val="accent1">
              <a:lumMod val="40000"/>
              <a:lumOff val="60000"/>
            </a:schemeClr>
          </a:solidFill>
        </p:spPr>
        <p:txBody>
          <a:bodyPr/>
          <a:lstStyle/>
          <a:p>
            <a:r>
              <a:rPr lang="en-US" dirty="0">
                <a:effectLst>
                  <a:outerShdw blurRad="38100" dist="38100" dir="2700000" algn="tl">
                    <a:srgbClr val="000000">
                      <a:alpha val="43137"/>
                    </a:srgbClr>
                  </a:outerShdw>
                </a:effectLst>
              </a:rPr>
              <a:t>DATA AFTER CLEANING</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1"/>
          <a:stretch>
            <a:fillRect/>
          </a:stretch>
        </p:blipFill>
        <p:spPr>
          <a:xfrm>
            <a:off x="467360" y="2061210"/>
            <a:ext cx="8540750" cy="29832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68760"/>
          </a:xfrm>
          <a:solidFill>
            <a:schemeClr val="accent1">
              <a:lumMod val="40000"/>
              <a:lumOff val="60000"/>
            </a:schemeClr>
          </a:solidFill>
        </p:spPr>
        <p:txBody>
          <a:bodyPr/>
          <a:lstStyle/>
          <a:p>
            <a:r>
              <a:rPr lang="en-US" dirty="0">
                <a:effectLst>
                  <a:outerShdw blurRad="38100" dist="38100" dir="2700000" algn="tl">
                    <a:srgbClr val="000000">
                      <a:alpha val="43137"/>
                    </a:srgbClr>
                  </a:outerShdw>
                </a:effectLst>
              </a:rPr>
              <a:t>DATA VISUALIZATION</a:t>
            </a:r>
            <a:endParaRPr lang="en-US" dirty="0">
              <a:effectLst>
                <a:outerShdw blurRad="38100" dist="38100" dir="2700000" algn="tl">
                  <a:srgbClr val="000000">
                    <a:alpha val="43137"/>
                  </a:srgbClr>
                </a:outerShdw>
              </a:effectLst>
            </a:endParaRPr>
          </a:p>
        </p:txBody>
      </p:sp>
      <p:pic>
        <p:nvPicPr>
          <p:cNvPr id="9" name="Picture 8" descr="output-4"/>
          <p:cNvPicPr>
            <a:picLocks noChangeAspect="1"/>
          </p:cNvPicPr>
          <p:nvPr/>
        </p:nvPicPr>
        <p:blipFill>
          <a:blip r:embed="rId1"/>
          <a:stretch>
            <a:fillRect/>
          </a:stretch>
        </p:blipFill>
        <p:spPr>
          <a:xfrm>
            <a:off x="539750" y="3140710"/>
            <a:ext cx="8056880" cy="2974975"/>
          </a:xfrm>
          <a:prstGeom prst="rect">
            <a:avLst/>
          </a:prstGeom>
        </p:spPr>
      </p:pic>
      <p:pic>
        <p:nvPicPr>
          <p:cNvPr id="10" name="Picture 9"/>
          <p:cNvPicPr>
            <a:picLocks noChangeAspect="1"/>
          </p:cNvPicPr>
          <p:nvPr/>
        </p:nvPicPr>
        <p:blipFill>
          <a:blip r:embed="rId2"/>
          <a:stretch>
            <a:fillRect/>
          </a:stretch>
        </p:blipFill>
        <p:spPr>
          <a:xfrm>
            <a:off x="395605" y="1556385"/>
            <a:ext cx="8653780" cy="1155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output-3"/>
          <p:cNvPicPr>
            <a:picLocks noChangeAspect="1"/>
          </p:cNvPicPr>
          <p:nvPr/>
        </p:nvPicPr>
        <p:blipFill>
          <a:blip r:embed="rId1"/>
          <a:stretch>
            <a:fillRect/>
          </a:stretch>
        </p:blipFill>
        <p:spPr>
          <a:xfrm>
            <a:off x="467360" y="2132330"/>
            <a:ext cx="8056880" cy="2975610"/>
          </a:xfrm>
          <a:prstGeom prst="rect">
            <a:avLst/>
          </a:prstGeom>
        </p:spPr>
      </p:pic>
      <p:sp>
        <p:nvSpPr>
          <p:cNvPr id="8" name="Text Box 7"/>
          <p:cNvSpPr txBox="1"/>
          <p:nvPr/>
        </p:nvSpPr>
        <p:spPr>
          <a:xfrm>
            <a:off x="3131820" y="5445125"/>
            <a:ext cx="3423920" cy="470535"/>
          </a:xfrm>
          <a:prstGeom prst="rect">
            <a:avLst/>
          </a:prstGeom>
          <a:noFill/>
        </p:spPr>
        <p:txBody>
          <a:bodyPr wrap="square" rtlCol="0">
            <a:noAutofit/>
          </a:bodyPr>
          <a:p>
            <a:r>
              <a:rPr lang="en-US" b="1"/>
              <a:t>Stress level by Occupation</a:t>
            </a:r>
            <a:endParaRPr lang="en-US" b="1"/>
          </a:p>
        </p:txBody>
      </p:sp>
      <p:pic>
        <p:nvPicPr>
          <p:cNvPr id="9" name="Picture 8"/>
          <p:cNvPicPr>
            <a:picLocks noChangeAspect="1"/>
          </p:cNvPicPr>
          <p:nvPr/>
        </p:nvPicPr>
        <p:blipFill>
          <a:blip r:embed="rId2"/>
          <a:stretch>
            <a:fillRect/>
          </a:stretch>
        </p:blipFill>
        <p:spPr>
          <a:xfrm>
            <a:off x="683895" y="868045"/>
            <a:ext cx="7920355" cy="927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output-1"/>
          <p:cNvPicPr>
            <a:picLocks noChangeAspect="1"/>
          </p:cNvPicPr>
          <p:nvPr/>
        </p:nvPicPr>
        <p:blipFill>
          <a:blip r:embed="rId1"/>
          <a:stretch>
            <a:fillRect/>
          </a:stretch>
        </p:blipFill>
        <p:spPr>
          <a:xfrm>
            <a:off x="1475740" y="1412240"/>
            <a:ext cx="2386330" cy="2451735"/>
          </a:xfrm>
          <a:prstGeom prst="rect">
            <a:avLst/>
          </a:prstGeom>
        </p:spPr>
      </p:pic>
      <p:pic>
        <p:nvPicPr>
          <p:cNvPr id="5" name="Picture 4" descr="output-2"/>
          <p:cNvPicPr>
            <a:picLocks noChangeAspect="1"/>
          </p:cNvPicPr>
          <p:nvPr/>
        </p:nvPicPr>
        <p:blipFill>
          <a:blip r:embed="rId2"/>
          <a:stretch>
            <a:fillRect/>
          </a:stretch>
        </p:blipFill>
        <p:spPr>
          <a:xfrm>
            <a:off x="5003800" y="2176145"/>
            <a:ext cx="2423795" cy="2505710"/>
          </a:xfrm>
          <a:prstGeom prst="rect">
            <a:avLst/>
          </a:prstGeom>
        </p:spPr>
      </p:pic>
      <p:pic>
        <p:nvPicPr>
          <p:cNvPr id="6" name="Picture 5"/>
          <p:cNvPicPr>
            <a:picLocks noChangeAspect="1"/>
          </p:cNvPicPr>
          <p:nvPr/>
        </p:nvPicPr>
        <p:blipFill>
          <a:blip r:embed="rId3"/>
          <a:srcRect l="-140" t="-16924" r="140" b="16924"/>
          <a:stretch>
            <a:fillRect/>
          </a:stretch>
        </p:blipFill>
        <p:spPr>
          <a:xfrm>
            <a:off x="179705" y="0"/>
            <a:ext cx="8809990" cy="1235710"/>
          </a:xfrm>
          <a:prstGeom prst="rect">
            <a:avLst/>
          </a:prstGeom>
        </p:spPr>
      </p:pic>
      <p:pic>
        <p:nvPicPr>
          <p:cNvPr id="7" name="Picture 6"/>
          <p:cNvPicPr>
            <a:picLocks noChangeAspect="1"/>
          </p:cNvPicPr>
          <p:nvPr/>
        </p:nvPicPr>
        <p:blipFill>
          <a:blip r:embed="rId4"/>
          <a:stretch>
            <a:fillRect/>
          </a:stretch>
        </p:blipFill>
        <p:spPr>
          <a:xfrm>
            <a:off x="179705" y="4868545"/>
            <a:ext cx="8673465" cy="1747520"/>
          </a:xfrm>
          <a:prstGeom prst="rect">
            <a:avLst/>
          </a:prstGeom>
        </p:spPr>
      </p:pic>
      <p:sp>
        <p:nvSpPr>
          <p:cNvPr id="8" name="Text Box 7"/>
          <p:cNvSpPr txBox="1"/>
          <p:nvPr/>
        </p:nvSpPr>
        <p:spPr>
          <a:xfrm>
            <a:off x="1619885" y="3927475"/>
            <a:ext cx="3254375" cy="368300"/>
          </a:xfrm>
          <a:prstGeom prst="rect">
            <a:avLst/>
          </a:prstGeom>
          <a:noFill/>
        </p:spPr>
        <p:txBody>
          <a:bodyPr wrap="square" rtlCol="0">
            <a:spAutoFit/>
          </a:bodyPr>
          <a:p>
            <a:r>
              <a:rPr lang="en-US"/>
              <a:t>Stress level by Gender</a:t>
            </a:r>
            <a:endParaRPr lang="en-US"/>
          </a:p>
        </p:txBody>
      </p:sp>
      <p:sp>
        <p:nvSpPr>
          <p:cNvPr id="10" name="Text Box 9"/>
          <p:cNvSpPr txBox="1"/>
          <p:nvPr/>
        </p:nvSpPr>
        <p:spPr>
          <a:xfrm>
            <a:off x="5003800" y="1772285"/>
            <a:ext cx="3048000" cy="368300"/>
          </a:xfrm>
          <a:prstGeom prst="rect">
            <a:avLst/>
          </a:prstGeom>
          <a:noFill/>
        </p:spPr>
        <p:txBody>
          <a:bodyPr wrap="square" rtlCol="0">
            <a:spAutoFit/>
          </a:bodyPr>
          <a:p>
            <a:r>
              <a:rPr lang="en-US">
                <a:sym typeface="+mn-ea"/>
              </a:rPr>
              <a:t>Stress level by Age Group</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2070</Words>
  <Application>WPS Presentation</Application>
  <PresentationFormat>On-screen Show (4:3)</PresentationFormat>
  <Paragraphs>64</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Arial</vt:lpstr>
      <vt:lpstr>Calibri</vt:lpstr>
      <vt:lpstr>Microsoft YaHei</vt:lpstr>
      <vt:lpstr>Arial Unicode MS</vt:lpstr>
      <vt:lpstr>Office Theme</vt:lpstr>
      <vt:lpstr>Sleep Health and Lifestyle Analysis</vt:lpstr>
      <vt:lpstr>INTRODUCTION</vt:lpstr>
      <vt:lpstr>PURPOSE OF THE PROJECT</vt:lpstr>
      <vt:lpstr>SOURCE OF DATA USED</vt:lpstr>
      <vt:lpstr>PowerPoint 演示文稿</vt:lpstr>
      <vt:lpstr>DATA AFTER CLEANING</vt:lpstr>
      <vt:lpstr>DATA VISUALIZATION</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DATA VISUALIZATION USING POWER BI</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Health and Lifestyle Analysis</dc:title>
  <dc:creator>admin</dc:creator>
  <cp:lastModifiedBy>sanya</cp:lastModifiedBy>
  <cp:revision>5</cp:revision>
  <dcterms:created xsi:type="dcterms:W3CDTF">2024-08-01T16:24:00Z</dcterms:created>
  <dcterms:modified xsi:type="dcterms:W3CDTF">2024-08-02T13:19:09Z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C57641979DC74C7CB9584D04CB0902D9_12</vt:lpwstr>
  </property>
  <property fmtid="{D5CDD505-2E9C-101B-9397-08002B2CF9AE}" pid="3" name="KSOProductBuildVer">
    <vt:lpwstr>1033-12.2.0.17545</vt:lpwstr>
  </property>
</Properties>
</file>