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handoutMasterIdLst>
    <p:handoutMasterId r:id="rId14"/>
  </p:handoutMasterIdLst>
  <p:sldIdLst>
    <p:sldId id="282" r:id="rId2"/>
    <p:sldId id="258" r:id="rId3"/>
    <p:sldId id="28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980238" cy="9210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709" autoAdjust="0"/>
  </p:normalViewPr>
  <p:slideViewPr>
    <p:cSldViewPr>
      <p:cViewPr varScale="1">
        <p:scale>
          <a:sx n="63" d="100"/>
          <a:sy n="63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0772277-09A3-4A18-8774-25BC35371B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194FED9-4856-47F5-8267-73463BF588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4463" y="0"/>
            <a:ext cx="3024187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8CFD0795-C789-4FCC-9459-530E006A95D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8713"/>
            <a:ext cx="302418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3E3A46B-1527-481F-8695-C6C2E87569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FBAE0E-CBDB-4DD7-B6E2-4C2C7806B1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99BF537-7F60-4AE2-9D81-CA42640813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6647674-C890-4FF1-869C-385F326AFAD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4463" y="0"/>
            <a:ext cx="3024187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E975EE6-E7AD-4FA7-8913-9589FC3EE8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0563"/>
            <a:ext cx="4605338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CC6E432C-0786-4662-8EB9-9165B0EC12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375150"/>
            <a:ext cx="5583238" cy="4144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5C408CD9-42A2-414A-88CD-531CE4C2F2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8713"/>
            <a:ext cx="302418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D12297B8-ABB9-4D8F-AD67-9ECFCD064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4463" y="8748713"/>
            <a:ext cx="3024187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64C861-E3DF-4FC0-AC61-890B75F810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94558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2117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63561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11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75927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24659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04139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30DD670E-7CCC-4C3B-BC8A-69BBF320496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45617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AE985B7D-4A7B-4C67-87AC-08D45C59367B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69873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61EC77CD-49D3-42F7-B338-3A2FE7932BE7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412507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B443FBF5-13FD-4259-9842-C44EC70648B8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22700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A018BFCE-6E76-448C-9693-929C11869467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9850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4AE9CF9D-8775-4D62-A6B4-CD894B0DB9AE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120024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4BEBE1EB-CCF6-4847-A85B-D53D2309B883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418166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40F1927B-D629-42A3-9CA5-8008896FE84E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3934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03BB81BB-3EA9-4EB4-8383-A5E47858A15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40534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D4530-8DBD-47EB-B8E0-8A89070F9B58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6068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Page </a:t>
            </a:r>
            <a:fld id="{97E59A32-6415-4024-AB10-4E22DDECDE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of 29</a:t>
            </a:r>
          </a:p>
        </p:txBody>
      </p:sp>
    </p:spTree>
    <p:extLst>
      <p:ext uri="{BB962C8B-B14F-4D97-AF65-F5344CB8AC3E}">
        <p14:creationId xmlns:p14="http://schemas.microsoft.com/office/powerpoint/2010/main" val="648611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245E-06EE-48C6-A5D4-7873D1DA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OS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0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469D354-F258-4533-A1F0-1A5FF5947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Integrity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06EFD56-C0F7-4273-9495-2F2B8576F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Designed, implemented and maintained to protect against unauthorized access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Unauthorized software must not be able to access authorized states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Unauthorized software must not be able to bypass system security such as RACF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1F329BA-3793-417B-BE38-7AAC8BD98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Availability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00C47F-83D6-4A9A-972F-8782687C0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System availability is designed to be very high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Many systems require 24 hour 7 day operation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2601E8F-EBC8-4A99-BC6F-5D786ADC5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systems programming?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6C19E3C-C3FE-4B28-82A5-74D50FC1F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A systems programmer installs, customizes and maintains the operating system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To do this they need knowledge of</a:t>
            </a:r>
          </a:p>
          <a:p>
            <a:pPr lvl="1" eaLnBrk="1" hangingPunct="1"/>
            <a:r>
              <a:rPr lang="en-US" altLang="en-US"/>
              <a:t>Hardware</a:t>
            </a:r>
          </a:p>
          <a:p>
            <a:pPr lvl="2" eaLnBrk="1" hangingPunct="1"/>
            <a:r>
              <a:rPr lang="en-US" altLang="en-US"/>
              <a:t>Storage</a:t>
            </a:r>
          </a:p>
          <a:p>
            <a:pPr lvl="2" eaLnBrk="1" hangingPunct="1"/>
            <a:r>
              <a:rPr lang="en-US" altLang="en-US"/>
              <a:t>Processor</a:t>
            </a:r>
          </a:p>
          <a:p>
            <a:pPr lvl="1" eaLnBrk="1" hangingPunct="1"/>
            <a:r>
              <a:rPr lang="en-US" altLang="en-US"/>
              <a:t>Software</a:t>
            </a:r>
          </a:p>
          <a:p>
            <a:pPr lvl="2" eaLnBrk="1" hangingPunct="1"/>
            <a:r>
              <a:rPr lang="en-US" altLang="en-US"/>
              <a:t>System libraries and data sets</a:t>
            </a:r>
          </a:p>
          <a:p>
            <a:pPr lvl="1" eaLnBrk="1" hangingPunct="1"/>
            <a:r>
              <a:rPr lang="en-US" altLang="en-US"/>
              <a:t>Current customization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7">
            <a:extLst>
              <a:ext uri="{FF2B5EF4-FFF2-40B4-BE49-F238E27FC236}">
                <a16:creationId xmlns:a16="http://schemas.microsoft.com/office/drawing/2014/main" id="{1D5C3346-2FF9-419C-995B-54E4DE2EF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programming overview</a:t>
            </a:r>
          </a:p>
        </p:txBody>
      </p:sp>
      <p:graphicFrame>
        <p:nvGraphicFramePr>
          <p:cNvPr id="7171" name="Object 75">
            <a:extLst>
              <a:ext uri="{FF2B5EF4-FFF2-40B4-BE49-F238E27FC236}">
                <a16:creationId xmlns:a16="http://schemas.microsoft.com/office/drawing/2014/main" id="{47C10AA6-B19F-44C3-978F-46D6D692905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22375" y="1771650"/>
          <a:ext cx="5630863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rawing" r:id="rId3" imgW="2399734" imgH="1938256" progId="FLW3Drawing">
                  <p:embed/>
                </p:oleObj>
              </mc:Choice>
              <mc:Fallback>
                <p:oleObj name="Drawing" r:id="rId3" imgW="2399734" imgH="1938256" progId="FLW3Drawing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771650"/>
                        <a:ext cx="5630863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4DB39E7-5E15-453B-9F14-94D0376D9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OS operational system administration is: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0AF0E2-30A6-4BAB-992B-5DDD95E1F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Software installation and maintenance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Customize parameters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System libraries for software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System data sets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z/OS system address spaces and subsystems 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Real and virtual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A3F7C77-EBA1-4E61-AE20-934F67376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OS Workload Manager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21A7D29-CA64-497D-B3A9-B944FE36F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Workload manager (WLM) is an address space which manages the tasks running on the system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Uses an installation-defined policy to determine relative priority of competing workloads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WLM can also be used to manage hardware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6EEE6F-28A9-4D8D-8C5E-33E4E1F3F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System performance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D690C1C-BFE6-4706-AC45-F7E373F86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System tuning is constant and iterative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Only a real problem when resources are constrained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WLM is one component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Can only manage what is set up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Initial set up of initiators and other resources plays a great part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C430C5F-A00E-4816-A667-4FFC17C66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Job flow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717FC60-45B7-4FBB-A6FE-A6CAF8B646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Job entry subsystem (JES) controls job flow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Receives jobs into system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Initiates the job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Controls initial output processing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C3F31E6-2CDF-4469-8259-4D5BAA435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I/O device management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0D2B7A-73E3-4037-8275-728FD5BFC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Input/output device configuration must be defined to both hardware and software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HCD is used to build an I/O definition file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This definition can be activated to both software and hardware dynamically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Sometimes major changes require an IPL of software or POR of hardware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E44A28D-9D09-415D-A17F-EB565DF15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Security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7000D5-E569-4FE4-B2B1-66385F1F3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Protection of data against unauthorized disclosure, transfer, modification or destruction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Systems programmer installs and maintains the security system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3005</TotalTime>
  <Words>295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Berlin</vt:lpstr>
      <vt:lpstr>Drawing</vt:lpstr>
      <vt:lpstr>OS Basics</vt:lpstr>
      <vt:lpstr>What is systems programming?</vt:lpstr>
      <vt:lpstr>System programming overview</vt:lpstr>
      <vt:lpstr>OS operational system administration is:</vt:lpstr>
      <vt:lpstr>OS Workload Manager</vt:lpstr>
      <vt:lpstr>System performance</vt:lpstr>
      <vt:lpstr>Job flow</vt:lpstr>
      <vt:lpstr>I/O device management</vt:lpstr>
      <vt:lpstr>Security</vt:lpstr>
      <vt:lpstr>Integrity</vt:lpstr>
      <vt:lpstr>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Khalkar</dc:creator>
  <cp:lastModifiedBy>Jyoti Khalkar</cp:lastModifiedBy>
  <cp:revision>32</cp:revision>
  <dcterms:created xsi:type="dcterms:W3CDTF">1601-01-01T00:00:00Z</dcterms:created>
  <dcterms:modified xsi:type="dcterms:W3CDTF">2022-02-03T16:34:40Z</dcterms:modified>
</cp:coreProperties>
</file>