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61" r:id="rId1"/>
  </p:sldMasterIdLst>
  <p:notesMasterIdLst>
    <p:notesMasterId r:id="rId20"/>
  </p:notesMasterIdLst>
  <p:handoutMasterIdLst>
    <p:handoutMasterId r:id="rId21"/>
  </p:handoutMasterIdLst>
  <p:sldIdLst>
    <p:sldId id="331" r:id="rId2"/>
    <p:sldId id="334" r:id="rId3"/>
    <p:sldId id="335" r:id="rId4"/>
    <p:sldId id="336" r:id="rId5"/>
    <p:sldId id="337" r:id="rId6"/>
    <p:sldId id="338" r:id="rId7"/>
    <p:sldId id="340" r:id="rId8"/>
    <p:sldId id="341" r:id="rId9"/>
    <p:sldId id="342" r:id="rId10"/>
    <p:sldId id="343" r:id="rId11"/>
    <p:sldId id="344" r:id="rId12"/>
    <p:sldId id="345" r:id="rId13"/>
    <p:sldId id="347" r:id="rId14"/>
    <p:sldId id="348" r:id="rId15"/>
    <p:sldId id="349" r:id="rId16"/>
    <p:sldId id="350" r:id="rId17"/>
    <p:sldId id="351" r:id="rId18"/>
    <p:sldId id="352" r:id="rId19"/>
  </p:sldIdLst>
  <p:sldSz cx="9144000" cy="6858000" type="screen4x3"/>
  <p:notesSz cx="7086600" cy="9372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1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32" y="5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E6F16B2-56D7-4D6E-AE73-D4DB86028E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8926806-9C28-4516-9D53-820B98743E5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646BD5AC-FAD6-4E97-BBC0-DF58E6C727C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1A1DD0B6-DBB3-4326-B2E9-8DEE99B5A88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fld id="{5745D8B3-E2CB-4123-A75D-42E4356836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7827E83-FC16-4012-9868-B633B153979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FF45693-E62C-44F8-B548-32788F81FCA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E7D58469-E00C-4D31-990D-D0E1E68F1DB3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6448684-DC84-4E1C-97EB-218638539E4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14E6F8B-7ED8-446D-88B7-EE34CF7C09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95E5BA1-46E8-4801-BE91-5A4DB9B586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fld id="{C8C409D3-BDBA-4DDE-9BD3-E170411795E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02B8DB2D-63F6-47F1-AE08-3460777F2D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982D5D-2F04-4B81-8188-C14679C8C583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B4EF862F-C2FD-44E8-A1E6-1D2BA02E54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01E849F1-CBF3-440E-9B6E-3D54BB3D6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92D6E881-774F-4162-8E55-4B662AED64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511FDB2-DE40-402A-A9A2-EFECB748408D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3C150CE0-A247-46B4-87BA-A01ECE69CCF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B9EB9EA1-406E-40D5-9B01-D275D4531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4587B008-6415-4F42-BAB0-E164673E0E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1F8F876-267B-4215-BEA0-765FB9BF88E7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53E3F62A-AB6B-4640-9109-A72C4F0819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C92FB3E3-E814-449C-B155-32960D24F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92956936-29A9-4FC9-8E56-54C3B1AE2D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CA15BFF-E1BD-46DF-BC93-AD1A71F19B73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22323246-B088-4173-8607-5FD7A644F2A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E5499BE3-885D-4057-AAE2-99D53ABEC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C35A0119-9A78-4C59-84CD-C24A40242B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5509AC2-95A8-4130-8AA2-CBEBC2FC6F53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ADB19E0B-6F94-4101-B880-9A92AEB7CA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BDCFAB56-3A54-4DFA-8263-BC0749A674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EFC6A220-7724-4F61-9413-294DAEA01C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811086-9C2B-4E7F-8E64-E219332FBA02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76024D21-41D1-4406-91EF-01A83945747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1F93E072-B74B-400B-9B33-FC803E54ED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3C573D00-5FC0-488D-BFBF-CAFDBF7D71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7B92B2-2EFE-4823-8480-20297F4DE530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A2CEC666-3703-4D8C-9CDC-7B94BEC9F6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61FB1441-2517-4E8A-B7FA-D1ABAD69D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6F7B2475-582D-4023-AAAC-69FC65FC02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E1E076-720F-4E4B-B111-296BBD87F297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7CE9E760-213B-4FA9-BDFF-E86FC0D5CE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4F0DCAAD-E799-4368-BB82-641A4FB5A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5696F174-67F3-4BB1-BACA-79EF01ABD8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258BF11-847B-4A39-AF4A-9BBAD1B9E7BA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F25B8A6E-12D3-4DB7-8F03-79017F92A15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12F8598F-175F-48A7-88B2-7E81C01D11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247B8E92-4BB8-41C1-BDBD-9C5F1A75C6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CD2DCB-CEDB-4B88-BB09-C1F70AF1310D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EAC734F0-AEBA-4B7B-90AF-5F7EBF1099F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D8784BAF-4958-497A-9719-C471B3DBA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42347379-B316-4A59-B6A5-36B6FBD7B9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3F3941C-D70D-4610-820C-4500CD4A9E35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7B882792-34B4-4297-9330-7ACC74D03D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659FC51-73C0-46CD-B049-9992095BF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743E03BC-0C14-4496-931D-8E1137B0F2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14B2B81-BBD2-4129-90C2-21FD2D7BBC83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989052EE-1AA9-4339-91DC-6DBCA52626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E3621355-676B-42DC-8201-B4AB9C53C1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81677FB7-8530-4DC5-8050-019495F6C0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DF911EF-CB1F-4EC6-B42E-3AC67FE8051B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F837EBB4-E16D-40B9-A338-4C613606276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5665EEE6-51EE-40C1-A93C-3C860D166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EA0E7B74-D74E-4557-BBCC-BF93CBC838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7B5526-2A60-4EFA-A146-34A76B3DC1BE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8AECB745-6139-4ECC-B9A9-829FBE36EA5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D8466287-90F7-496C-9C24-45C57C995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0A631885-3F65-43ED-AFC1-BFABB5B2D2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A6BCF9A-EB6A-42EE-B676-A4602AC9C840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DD87BAB3-993E-4E01-8328-EEA7F4C6E6E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E9586607-5183-4FBA-AC1F-5B03E398C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22B5201D-87F6-4D04-9ACF-5E8450B5CE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6F358A-76C9-419D-B26D-427C8F2ECF64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4933B66D-7347-4D25-B895-73290D717D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1D04ACB6-6090-4020-9C62-A1469BA85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4B413098-7232-4D9B-95C2-3DF333AF4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D94AB7E-8237-4785-AA77-F44DB6C72C60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8CDDD290-B281-499A-868D-C161DD32E8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679CFE29-5737-4820-9CA9-EA57BC65C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834F4BE2-5C4E-4EB9-BF33-8DBBB4F7AA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793F3AE-0D97-4790-9E16-0EBD7F482D12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749FCB1A-048B-4B6E-B26C-1DC6B1DE530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C3CFE4DD-6876-4AD5-A0BA-D41BE8E1A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2308-386E-41BB-BADE-E4AE3A2C47BC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8E67-FABE-40F1-8E05-5AEE74622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19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2308-386E-41BB-BADE-E4AE3A2C47BC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8E67-FABE-40F1-8E05-5AEE74622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59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2308-386E-41BB-BADE-E4AE3A2C47BC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8E67-FABE-40F1-8E05-5AEE74622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131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370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2308-386E-41BB-BADE-E4AE3A2C47BC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8E67-FABE-40F1-8E05-5AEE74622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99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2308-386E-41BB-BADE-E4AE3A2C47BC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8E67-FABE-40F1-8E05-5AEE74622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82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2308-386E-41BB-BADE-E4AE3A2C47BC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8E67-FABE-40F1-8E05-5AEE74622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61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2308-386E-41BB-BADE-E4AE3A2C47BC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8E67-FABE-40F1-8E05-5AEE74622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29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2308-386E-41BB-BADE-E4AE3A2C47BC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8E67-FABE-40F1-8E05-5AEE74622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89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2308-386E-41BB-BADE-E4AE3A2C47BC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8E67-FABE-40F1-8E05-5AEE74622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42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2308-386E-41BB-BADE-E4AE3A2C47BC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8E67-FABE-40F1-8E05-5AEE74622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95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2308-386E-41BB-BADE-E4AE3A2C47BC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8E67-FABE-40F1-8E05-5AEE74622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14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B2308-386E-41BB-BADE-E4AE3A2C47BC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E8E67-FABE-40F1-8E05-5AEE74622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562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  <p:sldLayoutId id="21474840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63D8326-6AC8-4A51-82EF-AE64D2FB56A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826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 dirty="0"/>
              <a:t>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0975C17-06B7-4ED8-A76D-D5EB0DADB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of SJF</a:t>
            </a:r>
          </a:p>
        </p:txBody>
      </p:sp>
      <p:sp>
        <p:nvSpPr>
          <p:cNvPr id="16387" name="Rectangle 36">
            <a:extLst>
              <a:ext uri="{FF2B5EF4-FFF2-40B4-BE49-F238E27FC236}">
                <a16:creationId xmlns:a16="http://schemas.microsoft.com/office/drawing/2014/main" id="{A634E632-8AED-4494-B6DC-785F9E7AF3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      	                </a:t>
            </a:r>
            <a:r>
              <a:rPr lang="en-US" altLang="en-US" u="sng"/>
              <a:t>Process</a:t>
            </a:r>
            <a:r>
              <a:rPr lang="en-US" altLang="en-US" u="sng">
                <a:solidFill>
                  <a:schemeClr val="bg1"/>
                </a:solidFill>
              </a:rPr>
              <a:t>Arriva	l Time</a:t>
            </a:r>
            <a:r>
              <a:rPr lang="en-US" altLang="en-US"/>
              <a:t>	</a:t>
            </a:r>
            <a:r>
              <a:rPr lang="en-US" altLang="en-US" u="sng"/>
              <a:t>Burst Time</a:t>
            </a:r>
            <a:endParaRPr lang="en-US" altLang="en-US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           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	</a:t>
            </a:r>
            <a:r>
              <a:rPr lang="en-US" altLang="en-US">
                <a:solidFill>
                  <a:schemeClr val="bg1"/>
                </a:solidFill>
              </a:rPr>
              <a:t>0.0</a:t>
            </a:r>
            <a:r>
              <a:rPr lang="en-US" altLang="en-US"/>
              <a:t>	6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           </a:t>
            </a:r>
            <a:r>
              <a:rPr lang="en-US" altLang="en-US" i="1"/>
              <a:t>P</a:t>
            </a:r>
            <a:r>
              <a:rPr lang="en-US" altLang="en-US" i="1" baseline="-25000"/>
              <a:t>2 	</a:t>
            </a:r>
            <a:r>
              <a:rPr lang="en-US" altLang="en-US">
                <a:solidFill>
                  <a:schemeClr val="bg1"/>
                </a:solidFill>
              </a:rPr>
              <a:t>2.0</a:t>
            </a:r>
            <a:r>
              <a:rPr lang="en-US" altLang="en-US"/>
              <a:t>	8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           </a:t>
            </a:r>
            <a:r>
              <a:rPr lang="en-US" altLang="en-US" i="1"/>
              <a:t>P</a:t>
            </a:r>
            <a:r>
              <a:rPr lang="en-US" altLang="en-US" i="1" baseline="-25000"/>
              <a:t>3</a:t>
            </a:r>
            <a:r>
              <a:rPr lang="en-US" altLang="en-US"/>
              <a:t>	</a:t>
            </a:r>
            <a:r>
              <a:rPr lang="en-US" altLang="en-US">
                <a:solidFill>
                  <a:schemeClr val="bg1"/>
                </a:solidFill>
              </a:rPr>
              <a:t>4.0</a:t>
            </a:r>
            <a:r>
              <a:rPr lang="en-US" altLang="en-US"/>
              <a:t>	7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           </a:t>
            </a:r>
            <a:r>
              <a:rPr lang="en-US" altLang="en-US" i="1"/>
              <a:t>P</a:t>
            </a:r>
            <a:r>
              <a:rPr lang="en-US" altLang="en-US" i="1" baseline="-25000"/>
              <a:t>4</a:t>
            </a:r>
            <a:r>
              <a:rPr lang="en-US" altLang="en-US"/>
              <a:t>	</a:t>
            </a:r>
            <a:r>
              <a:rPr lang="en-US" altLang="en-US">
                <a:solidFill>
                  <a:schemeClr val="bg1"/>
                </a:solidFill>
              </a:rPr>
              <a:t>5.0</a:t>
            </a:r>
            <a:r>
              <a:rPr lang="en-US" altLang="en-US"/>
              <a:t>	3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SJF scheduling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Average waiting time = (3 + 16 + 9 + 0) / 4 = 7</a:t>
            </a:r>
            <a:endParaRPr lang="en-US" altLang="en-US" i="1" baseline="-25000"/>
          </a:p>
        </p:txBody>
      </p:sp>
      <p:pic>
        <p:nvPicPr>
          <p:cNvPr id="16388" name="Picture 1">
            <a:extLst>
              <a:ext uri="{FF2B5EF4-FFF2-40B4-BE49-F238E27FC236}">
                <a16:creationId xmlns:a16="http://schemas.microsoft.com/office/drawing/2014/main" id="{78471499-38E4-4270-A4D4-1E15B2356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4076700"/>
            <a:ext cx="67960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>
            <a:extLst>
              <a:ext uri="{FF2B5EF4-FFF2-40B4-BE49-F238E27FC236}">
                <a16:creationId xmlns:a16="http://schemas.microsoft.com/office/drawing/2014/main" id="{2FA7B577-0131-4FC5-A432-2468C6CE1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9525" y="153988"/>
            <a:ext cx="7772400" cy="611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Determining Length of Next CPU Burst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5126C87-B041-4271-A533-875EA9FB6F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7750" y="1233488"/>
            <a:ext cx="7435850" cy="4935537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dirty="0"/>
              <a:t>Can only estimate the length – should be similar to the previous one</a:t>
            </a:r>
          </a:p>
          <a:p>
            <a:pPr lvl="1">
              <a:defRPr/>
            </a:pPr>
            <a:r>
              <a:rPr lang="en-US" altLang="en-US" dirty="0"/>
              <a:t>Then pick process with shortest predicted next CPU burst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Can be done by using the length of previous CPU bursts, using exponential averaging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Commonly, </a:t>
            </a:r>
            <a:r>
              <a:rPr lang="en-US" altLang="en-US" dirty="0">
                <a:latin typeface="Lucida Grande" pitchFamily="-84" charset="0"/>
              </a:rPr>
              <a:t>α </a:t>
            </a:r>
            <a:r>
              <a:rPr lang="en-US" altLang="en-US" dirty="0"/>
              <a:t>set to ½</a:t>
            </a:r>
          </a:p>
          <a:p>
            <a:pPr>
              <a:defRPr/>
            </a:pPr>
            <a:r>
              <a:rPr lang="en-US" altLang="en-US" dirty="0"/>
              <a:t>Preemptive version called </a:t>
            </a:r>
            <a:r>
              <a:rPr lang="en-US" altLang="en-US" b="1" dirty="0">
                <a:solidFill>
                  <a:srgbClr val="3366FF"/>
                </a:solidFill>
              </a:rPr>
              <a:t>shortest-remaining-time-first</a:t>
            </a:r>
          </a:p>
          <a:p>
            <a:pPr lvl="1">
              <a:buFont typeface="Monotype Sorts" pitchFamily="-84" charset="2"/>
              <a:buNone/>
              <a:defRPr/>
            </a:pPr>
            <a:endParaRPr lang="en-US" altLang="en-US" dirty="0"/>
          </a:p>
          <a:p>
            <a:pPr lvl="1">
              <a:buFont typeface="Monotype Sorts" pitchFamily="-84" charset="2"/>
              <a:buNone/>
              <a:defRPr/>
            </a:pPr>
            <a:endParaRPr lang="en-US" altLang="en-US" dirty="0"/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93216645-BE30-4B92-9D64-FAD55FD121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3103563"/>
          <a:ext cx="4427537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6400800" imgH="1778000" progId="Equation.3">
                  <p:embed/>
                </p:oleObj>
              </mc:Choice>
              <mc:Fallback>
                <p:oleObj name="Equation" r:id="rId4" imgW="6400800" imgH="1778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103563"/>
                        <a:ext cx="4427537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>
            <a:extLst>
              <a:ext uri="{FF2B5EF4-FFF2-40B4-BE49-F238E27FC236}">
                <a16:creationId xmlns:a16="http://schemas.microsoft.com/office/drawing/2014/main" id="{3F6AB906-C0CD-4243-B4F4-6DDD7243B8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8975" y="4068763"/>
          <a:ext cx="22225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2221536" imgH="317362" progId="Equation.3">
                  <p:embed/>
                </p:oleObj>
              </mc:Choice>
              <mc:Fallback>
                <p:oleObj name="Equation" r:id="rId6" imgW="2221536" imgH="31736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4068763"/>
                        <a:ext cx="22225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A381D29-3FC4-4A71-8645-5B089DE9F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0913" y="-17463"/>
            <a:ext cx="8223250" cy="677863"/>
          </a:xfrm>
        </p:spPr>
        <p:txBody>
          <a:bodyPr/>
          <a:lstStyle/>
          <a:p>
            <a:pPr eaLnBrk="1" hangingPunct="1"/>
            <a:r>
              <a:rPr lang="en-US" altLang="en-US" sz="2400"/>
              <a:t>Prediction of the Length of the Next CPU Burst</a:t>
            </a:r>
          </a:p>
        </p:txBody>
      </p:sp>
      <p:pic>
        <p:nvPicPr>
          <p:cNvPr id="17411" name="Picture 1" descr="6_03.pdf">
            <a:extLst>
              <a:ext uri="{FF2B5EF4-FFF2-40B4-BE49-F238E27FC236}">
                <a16:creationId xmlns:a16="http://schemas.microsoft.com/office/drawing/2014/main" id="{E2E480D6-B22B-4F0C-A2F0-402A9B971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282700"/>
            <a:ext cx="5387975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3F160F9-9C93-4087-BD71-2619898D1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2200" y="277813"/>
            <a:ext cx="75946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Example of Shortest-remaining-time-first</a:t>
            </a:r>
          </a:p>
        </p:txBody>
      </p:sp>
      <p:sp>
        <p:nvSpPr>
          <p:cNvPr id="19459" name="Rectangle 36">
            <a:extLst>
              <a:ext uri="{FF2B5EF4-FFF2-40B4-BE49-F238E27FC236}">
                <a16:creationId xmlns:a16="http://schemas.microsoft.com/office/drawing/2014/main" id="{1EA4A6B8-A21A-4D62-AA84-9ABDA7BA7D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3150" y="1233488"/>
            <a:ext cx="7600950" cy="4530725"/>
          </a:xfrm>
        </p:spPr>
        <p:txBody>
          <a:bodyPr>
            <a:normAutofit fontScale="77500" lnSpcReduction="20000"/>
          </a:bodyPr>
          <a:lstStyle/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Now we add the concepts of varying arrival times and preemption to the analysis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        </a:t>
            </a:r>
            <a:r>
              <a:rPr lang="en-US" altLang="en-US" u="sng" dirty="0" err="1"/>
              <a:t>Process</a:t>
            </a:r>
            <a:r>
              <a:rPr lang="en-US" altLang="en-US" u="sng" dirty="0" err="1">
                <a:solidFill>
                  <a:schemeClr val="bg1"/>
                </a:solidFill>
              </a:rPr>
              <a:t>A</a:t>
            </a:r>
            <a:r>
              <a:rPr lang="en-US" altLang="en-US" u="sng" dirty="0">
                <a:solidFill>
                  <a:schemeClr val="bg1"/>
                </a:solidFill>
              </a:rPr>
              <a:t>	</a:t>
            </a:r>
            <a:r>
              <a:rPr lang="en-US" altLang="en-US" u="sng" dirty="0" err="1">
                <a:solidFill>
                  <a:schemeClr val="bg1"/>
                </a:solidFill>
              </a:rPr>
              <a:t>arri</a:t>
            </a:r>
            <a:r>
              <a:rPr lang="en-US" altLang="en-US" u="sng" dirty="0">
                <a:solidFill>
                  <a:schemeClr val="bg1"/>
                </a:solidFill>
              </a:rPr>
              <a:t> </a:t>
            </a:r>
            <a:r>
              <a:rPr lang="en-US" altLang="en-US" i="1" u="sng" dirty="0"/>
              <a:t>Arrival </a:t>
            </a:r>
            <a:r>
              <a:rPr lang="en-US" altLang="en-US" u="sng" dirty="0" err="1"/>
              <a:t>Time</a:t>
            </a:r>
            <a:r>
              <a:rPr lang="en-US" altLang="en-US" u="sng" dirty="0" err="1">
                <a:solidFill>
                  <a:schemeClr val="bg1"/>
                </a:solidFill>
              </a:rPr>
              <a:t>T</a:t>
            </a:r>
            <a:r>
              <a:rPr lang="en-US" altLang="en-US" dirty="0"/>
              <a:t>	</a:t>
            </a:r>
            <a:r>
              <a:rPr lang="en-US" altLang="en-US" u="sng" dirty="0"/>
              <a:t>Burst Time</a:t>
            </a: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0</a:t>
            </a:r>
            <a:r>
              <a:rPr lang="en-US" altLang="en-US" dirty="0"/>
              <a:t>	8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 	</a:t>
            </a:r>
            <a:r>
              <a:rPr lang="en-US" altLang="en-US" dirty="0">
                <a:solidFill>
                  <a:srgbClr val="000000"/>
                </a:solidFill>
              </a:rPr>
              <a:t>1</a:t>
            </a:r>
            <a:r>
              <a:rPr lang="en-US" altLang="en-US" dirty="0"/>
              <a:t>	4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2</a:t>
            </a:r>
            <a:r>
              <a:rPr lang="en-US" altLang="en-US" dirty="0"/>
              <a:t>	9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4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3</a:t>
            </a:r>
            <a:r>
              <a:rPr lang="en-US" altLang="en-US" dirty="0"/>
              <a:t>	5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i="1" dirty="0"/>
              <a:t>Preemptive </a:t>
            </a:r>
            <a:r>
              <a:rPr lang="en-US" altLang="en-US" dirty="0"/>
              <a:t>SJF Gantt Chart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 marL="0" indent="0"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Average waiting time = [(10-1)+(1-1)+(17-2)+5-3)]/4 = 26/4 = 6.5 </a:t>
            </a:r>
            <a:r>
              <a:rPr lang="en-US" altLang="en-US" dirty="0" err="1"/>
              <a:t>msec</a:t>
            </a:r>
            <a:endParaRPr lang="en-US" altLang="en-US" dirty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/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/>
          </a:p>
        </p:txBody>
      </p:sp>
      <p:pic>
        <p:nvPicPr>
          <p:cNvPr id="19460" name="Picture 1">
            <a:extLst>
              <a:ext uri="{FF2B5EF4-FFF2-40B4-BE49-F238E27FC236}">
                <a16:creationId xmlns:a16="http://schemas.microsoft.com/office/drawing/2014/main" id="{B7CA1D68-6AC7-4F3A-9BE0-0601E27B9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4284663"/>
            <a:ext cx="653573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4D12A75-83DB-4967-AA29-733F13E1BF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3613" y="201613"/>
            <a:ext cx="7723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Priority Scheduling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04FA0D2-2CB5-4F5B-964D-F212047BFC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2650" y="1233488"/>
            <a:ext cx="7423150" cy="453072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/>
              <a:t>A priority number (integer) is associated with each process</a:t>
            </a:r>
          </a:p>
          <a:p>
            <a:endParaRPr lang="en-US" altLang="en-US" sz="800"/>
          </a:p>
          <a:p>
            <a:r>
              <a:rPr lang="en-US" altLang="en-US"/>
              <a:t>The CPU is allocated to the process with the highest priority (smallest integer </a:t>
            </a:r>
            <a:r>
              <a:rPr lang="en-US" altLang="en-US">
                <a:sym typeface="Symbol" panose="05050102010706020507" pitchFamily="18" charset="2"/>
              </a:rPr>
              <a:t> highest priority)</a:t>
            </a:r>
          </a:p>
          <a:p>
            <a:pPr lvl="1"/>
            <a:r>
              <a:rPr lang="en-US" altLang="en-US"/>
              <a:t>Preemptive</a:t>
            </a:r>
          </a:p>
          <a:p>
            <a:pPr lvl="1"/>
            <a:r>
              <a:rPr lang="en-US" altLang="en-US"/>
              <a:t>Nonpreemptive</a:t>
            </a:r>
          </a:p>
          <a:p>
            <a:pPr lvl="1"/>
            <a:endParaRPr lang="en-US" altLang="en-US" sz="800"/>
          </a:p>
          <a:p>
            <a:r>
              <a:rPr lang="en-US" altLang="en-US"/>
              <a:t>SJF is priority scheduling where priority is the inverse of predicted next CPU burst time</a:t>
            </a:r>
          </a:p>
          <a:p>
            <a:endParaRPr lang="en-US" altLang="en-US" sz="800"/>
          </a:p>
          <a:p>
            <a:r>
              <a:rPr lang="en-US" altLang="en-US"/>
              <a:t>Problem </a:t>
            </a:r>
            <a:r>
              <a:rPr lang="en-US" altLang="en-US">
                <a:sym typeface="Symbol" panose="05050102010706020507" pitchFamily="18" charset="2"/>
              </a:rPr>
              <a:t> </a:t>
            </a:r>
            <a:r>
              <a:rPr lang="en-US" altLang="en-US" b="1">
                <a:solidFill>
                  <a:srgbClr val="3366FF"/>
                </a:solidFill>
                <a:sym typeface="Symbol" panose="05050102010706020507" pitchFamily="18" charset="2"/>
              </a:rPr>
              <a:t>Starvation</a:t>
            </a:r>
            <a:r>
              <a:rPr lang="en-US" altLang="en-US" b="1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– low priority processes may never execute</a:t>
            </a:r>
          </a:p>
          <a:p>
            <a:endParaRPr lang="en-US" altLang="en-US" sz="800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Solution  </a:t>
            </a:r>
            <a:r>
              <a:rPr lang="en-US" altLang="en-US" b="1">
                <a:solidFill>
                  <a:srgbClr val="3366FF"/>
                </a:solidFill>
                <a:sym typeface="Symbol" panose="05050102010706020507" pitchFamily="18" charset="2"/>
              </a:rPr>
              <a:t>Aging</a:t>
            </a:r>
            <a:r>
              <a:rPr lang="en-US" altLang="en-US" b="1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– as time progresses increase the priority of the process</a:t>
            </a:r>
          </a:p>
          <a:p>
            <a:pPr>
              <a:buFont typeface="Monotype Sorts" pitchFamily="-84" charset="2"/>
              <a:buNone/>
            </a:pPr>
            <a:endParaRPr lang="en-US" altLang="en-US" b="1">
              <a:solidFill>
                <a:srgbClr val="3366FF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431CCD6-712B-442D-9215-762421A07A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6525" y="201613"/>
            <a:ext cx="72802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of Priority Scheduling</a:t>
            </a:r>
          </a:p>
        </p:txBody>
      </p:sp>
      <p:sp>
        <p:nvSpPr>
          <p:cNvPr id="21507" name="Rectangle 36">
            <a:extLst>
              <a:ext uri="{FF2B5EF4-FFF2-40B4-BE49-F238E27FC236}">
                <a16:creationId xmlns:a16="http://schemas.microsoft.com/office/drawing/2014/main" id="{F6D63199-0DF2-470D-AAEB-8AA99DD114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8337550" cy="4887912"/>
          </a:xfrm>
          <a:noFill/>
        </p:spPr>
        <p:txBody>
          <a:bodyPr>
            <a:normAutofit fontScale="85000" lnSpcReduction="20000"/>
          </a:bodyPr>
          <a:lstStyle/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        </a:t>
            </a:r>
            <a:r>
              <a:rPr lang="en-US" altLang="en-US" u="sng"/>
              <a:t>Process</a:t>
            </a:r>
            <a:r>
              <a:rPr lang="en-US" altLang="en-US" u="sng">
                <a:solidFill>
                  <a:schemeClr val="bg1"/>
                </a:solidFill>
              </a:rPr>
              <a:t>A	arri </a:t>
            </a:r>
            <a:r>
              <a:rPr lang="en-US" altLang="en-US" u="sng"/>
              <a:t>Burst Time</a:t>
            </a:r>
            <a:r>
              <a:rPr lang="en-US" altLang="en-US" u="sng">
                <a:solidFill>
                  <a:schemeClr val="bg1"/>
                </a:solidFill>
              </a:rPr>
              <a:t>T</a:t>
            </a:r>
            <a:r>
              <a:rPr lang="en-US" altLang="en-US"/>
              <a:t>	</a:t>
            </a:r>
            <a:r>
              <a:rPr lang="en-US" altLang="en-US" u="sng"/>
              <a:t>Priority</a:t>
            </a:r>
            <a:endParaRPr lang="en-US" altLang="en-US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	1</a:t>
            </a:r>
            <a:r>
              <a:rPr lang="en-US" altLang="en-US">
                <a:solidFill>
                  <a:srgbClr val="000000"/>
                </a:solidFill>
              </a:rPr>
              <a:t>0</a:t>
            </a:r>
            <a:r>
              <a:rPr lang="en-US" altLang="en-US"/>
              <a:t>	3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2 	</a:t>
            </a:r>
            <a:r>
              <a:rPr lang="en-US" altLang="en-US">
                <a:solidFill>
                  <a:srgbClr val="000000"/>
                </a:solidFill>
              </a:rPr>
              <a:t>1</a:t>
            </a:r>
            <a:r>
              <a:rPr lang="en-US" altLang="en-US"/>
              <a:t>	1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3</a:t>
            </a:r>
            <a:r>
              <a:rPr lang="en-US" altLang="en-US"/>
              <a:t>	</a:t>
            </a:r>
            <a:r>
              <a:rPr lang="en-US" altLang="en-US">
                <a:solidFill>
                  <a:srgbClr val="000000"/>
                </a:solidFill>
              </a:rPr>
              <a:t>2</a:t>
            </a:r>
            <a:r>
              <a:rPr lang="en-US" altLang="en-US"/>
              <a:t>	4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4</a:t>
            </a:r>
            <a:r>
              <a:rPr lang="en-US" altLang="en-US"/>
              <a:t>	</a:t>
            </a:r>
            <a:r>
              <a:rPr lang="en-US" altLang="en-US">
                <a:solidFill>
                  <a:srgbClr val="000000"/>
                </a:solidFill>
              </a:rPr>
              <a:t>1</a:t>
            </a:r>
            <a:r>
              <a:rPr lang="en-US" altLang="en-US"/>
              <a:t>	5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</a:t>
            </a:r>
            <a:r>
              <a:rPr lang="en-US" altLang="en-US" i="1"/>
              <a:t>P</a:t>
            </a:r>
            <a:r>
              <a:rPr lang="en-US" altLang="en-US" i="1" baseline="-25000"/>
              <a:t>5	</a:t>
            </a:r>
            <a:r>
              <a:rPr lang="en-US" altLang="en-US"/>
              <a:t>5	2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baseline="-2500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Priority scheduling Gantt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Average waiting time = 8.2 msec</a:t>
            </a:r>
            <a:endParaRPr lang="en-US" altLang="en-US" i="1" baseline="-25000"/>
          </a:p>
        </p:txBody>
      </p:sp>
      <p:pic>
        <p:nvPicPr>
          <p:cNvPr id="21508" name="Picture 5" descr="C:\Users\as668\Desktop\in-5_6.jpg">
            <a:extLst>
              <a:ext uri="{FF2B5EF4-FFF2-40B4-BE49-F238E27FC236}">
                <a16:creationId xmlns:a16="http://schemas.microsoft.com/office/drawing/2014/main" id="{B0AEDBF6-E200-4FB2-BCCE-7C175F382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4318000"/>
            <a:ext cx="631825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F75C10F-BA1C-4D6B-98E9-E8895DD173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Round Robin (RR)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1577635-9B2F-4380-8A24-34699C67CC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9000" y="1231900"/>
            <a:ext cx="7150100" cy="44831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/>
              <a:t>Each process gets a small unit of CPU time (</a:t>
            </a:r>
            <a:r>
              <a:rPr lang="en-US" altLang="en-US" b="1">
                <a:solidFill>
                  <a:srgbClr val="3366FF"/>
                </a:solidFill>
              </a:rPr>
              <a:t>time</a:t>
            </a:r>
            <a:r>
              <a:rPr lang="en-US" altLang="en-US" b="1"/>
              <a:t> </a:t>
            </a:r>
            <a:r>
              <a:rPr lang="en-US" altLang="en-US" b="1">
                <a:solidFill>
                  <a:srgbClr val="3366FF"/>
                </a:solidFill>
              </a:rPr>
              <a:t>quantum</a:t>
            </a:r>
            <a:r>
              <a:rPr lang="en-US" altLang="en-US" b="1"/>
              <a:t> </a:t>
            </a:r>
            <a:r>
              <a:rPr lang="en-US" altLang="en-US" i="1"/>
              <a:t>q</a:t>
            </a:r>
            <a:r>
              <a:rPr lang="en-US" altLang="en-US"/>
              <a:t>), usually 10-100 milliseconds.  After this time has elapsed, the process is preempted and added to the end of the ready queue.</a:t>
            </a:r>
          </a:p>
          <a:p>
            <a:r>
              <a:rPr lang="en-US" altLang="en-US"/>
              <a:t>If there are </a:t>
            </a:r>
            <a:r>
              <a:rPr lang="en-US" altLang="en-US" i="1"/>
              <a:t>n</a:t>
            </a:r>
            <a:r>
              <a:rPr lang="en-US" altLang="en-US"/>
              <a:t> processes in the ready queue and the time quantum is </a:t>
            </a:r>
            <a:r>
              <a:rPr lang="en-US" altLang="en-US" i="1"/>
              <a:t>q</a:t>
            </a:r>
            <a:r>
              <a:rPr lang="en-US" altLang="en-US"/>
              <a:t>, then each process gets 1/</a:t>
            </a:r>
            <a:r>
              <a:rPr lang="en-US" altLang="en-US" i="1"/>
              <a:t>n</a:t>
            </a:r>
            <a:r>
              <a:rPr lang="en-US" altLang="en-US"/>
              <a:t> of the CPU time in chunks of at most </a:t>
            </a:r>
            <a:r>
              <a:rPr lang="en-US" altLang="en-US" i="1"/>
              <a:t>q</a:t>
            </a:r>
            <a:r>
              <a:rPr lang="en-US" altLang="en-US"/>
              <a:t> time units at once.  No process waits more than (</a:t>
            </a:r>
            <a:r>
              <a:rPr lang="en-US" altLang="en-US" i="1"/>
              <a:t>n</a:t>
            </a:r>
            <a:r>
              <a:rPr lang="en-US" altLang="en-US"/>
              <a:t>-1)</a:t>
            </a:r>
            <a:r>
              <a:rPr lang="en-US" altLang="en-US" i="1"/>
              <a:t>q </a:t>
            </a:r>
            <a:r>
              <a:rPr lang="en-US" altLang="en-US"/>
              <a:t>time units.</a:t>
            </a:r>
          </a:p>
          <a:p>
            <a:r>
              <a:rPr lang="en-US" altLang="en-US"/>
              <a:t>Timer interrupts every quantum to schedule next process</a:t>
            </a:r>
          </a:p>
          <a:p>
            <a:r>
              <a:rPr lang="en-US" altLang="en-US"/>
              <a:t>Performance</a:t>
            </a:r>
          </a:p>
          <a:p>
            <a:pPr lvl="1"/>
            <a:r>
              <a:rPr lang="en-US" altLang="en-US" i="1"/>
              <a:t>q</a:t>
            </a:r>
            <a:r>
              <a:rPr lang="en-US" altLang="en-US"/>
              <a:t> large </a:t>
            </a:r>
            <a:r>
              <a:rPr lang="en-US" altLang="en-US">
                <a:sym typeface="Symbol" panose="05050102010706020507" pitchFamily="18" charset="2"/>
              </a:rPr>
              <a:t> FIFO</a:t>
            </a:r>
          </a:p>
          <a:p>
            <a:pPr lvl="1"/>
            <a:r>
              <a:rPr lang="en-US" altLang="en-US" i="1">
                <a:sym typeface="Symbol" panose="05050102010706020507" pitchFamily="18" charset="2"/>
              </a:rPr>
              <a:t>q </a:t>
            </a:r>
            <a:r>
              <a:rPr lang="en-US" altLang="en-US">
                <a:sym typeface="Symbol" panose="05050102010706020507" pitchFamily="18" charset="2"/>
              </a:rPr>
              <a:t>small  </a:t>
            </a:r>
            <a:r>
              <a:rPr lang="en-US" altLang="en-US" i="1">
                <a:sym typeface="Symbol" panose="05050102010706020507" pitchFamily="18" charset="2"/>
              </a:rPr>
              <a:t>q </a:t>
            </a:r>
            <a:r>
              <a:rPr lang="en-US" altLang="en-US">
                <a:sym typeface="Symbol" panose="05050102010706020507" pitchFamily="18" charset="2"/>
              </a:rPr>
              <a:t>must be large with respect to context switch, otherwise overhead is too high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D34D72C-8E3C-4C81-8C2F-918E6AF92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8900" y="139700"/>
            <a:ext cx="7750175" cy="647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of RR with Time Quantum = 4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D7F4CD6-29C9-4E01-9048-ED13738539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4088" y="1193800"/>
            <a:ext cx="7351712" cy="44831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/>
              <a:t>		</a:t>
            </a:r>
            <a:r>
              <a:rPr lang="en-US" altLang="en-US" u="sng"/>
              <a:t>Process</a:t>
            </a:r>
            <a:r>
              <a:rPr lang="en-US" altLang="en-US"/>
              <a:t>	</a:t>
            </a:r>
            <a:r>
              <a:rPr lang="en-US" altLang="en-US" u="sng"/>
              <a:t>Burst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i="1"/>
              <a:t>		P</a:t>
            </a:r>
            <a:r>
              <a:rPr lang="en-US" altLang="en-US" i="1" baseline="-25000"/>
              <a:t>1	</a:t>
            </a:r>
            <a:r>
              <a:rPr lang="en-US" altLang="en-US"/>
              <a:t>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2	 </a:t>
            </a:r>
            <a:r>
              <a:rPr lang="en-US" altLang="en-US"/>
              <a:t>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3	</a:t>
            </a:r>
            <a:r>
              <a:rPr lang="en-US" altLang="en-US"/>
              <a:t>3	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/>
              <a:t>The Gantt chart is: 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/>
              <a:t>Typically, higher average turnaround than SJF, but better </a:t>
            </a:r>
            <a:r>
              <a:rPr lang="en-US" altLang="en-US" b="1" i="1"/>
              <a:t>response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/>
              <a:t>q should be large compared to context switch time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/>
              <a:t>q usually 10ms to 100ms, context switch &lt; 10 usec</a:t>
            </a:r>
          </a:p>
        </p:txBody>
      </p:sp>
      <p:pic>
        <p:nvPicPr>
          <p:cNvPr id="23556" name="Picture 1">
            <a:extLst>
              <a:ext uri="{FF2B5EF4-FFF2-40B4-BE49-F238E27FC236}">
                <a16:creationId xmlns:a16="http://schemas.microsoft.com/office/drawing/2014/main" id="{A0D8CF46-FC72-4E49-8398-8D116244C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3227388"/>
            <a:ext cx="6770687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16E03BB-640A-4DA0-87B2-532FBF535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3625" y="182563"/>
            <a:ext cx="7829550" cy="525462"/>
          </a:xfrm>
        </p:spPr>
        <p:txBody>
          <a:bodyPr/>
          <a:lstStyle/>
          <a:p>
            <a:pPr eaLnBrk="1" hangingPunct="1"/>
            <a:r>
              <a:rPr lang="en-US" altLang="en-US" sz="2800"/>
              <a:t>Time Quantum and Context Switch Time</a:t>
            </a:r>
          </a:p>
        </p:txBody>
      </p:sp>
      <p:pic>
        <p:nvPicPr>
          <p:cNvPr id="24579" name="Picture 7">
            <a:extLst>
              <a:ext uri="{FF2B5EF4-FFF2-40B4-BE49-F238E27FC236}">
                <a16:creationId xmlns:a16="http://schemas.microsoft.com/office/drawing/2014/main" id="{B6B0F51A-A8EC-4491-BD06-2779843FE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9388"/>
            <a:ext cx="6527800" cy="290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8DDB663-54C6-4E68-B308-AAC0A7413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47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Basic Concepts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FADA86A-43B1-4F54-AD2E-2BE9E1E90C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1375" y="1274763"/>
            <a:ext cx="3978275" cy="5057775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Maximum CPU utilization obtained with multiprogramming</a:t>
            </a:r>
          </a:p>
          <a:p>
            <a:r>
              <a:rPr lang="en-US" altLang="en-US"/>
              <a:t>CPU–I/O Burst Cycle – Process execution consists of a </a:t>
            </a:r>
            <a:r>
              <a:rPr lang="en-US" altLang="en-US" b="1">
                <a:solidFill>
                  <a:srgbClr val="3366FF"/>
                </a:solidFill>
              </a:rPr>
              <a:t>cycle</a:t>
            </a:r>
            <a:r>
              <a:rPr lang="en-US" altLang="en-US"/>
              <a:t> of CPU execution and I/O wait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CPU burst </a:t>
            </a:r>
            <a:r>
              <a:rPr lang="en-US" altLang="en-US"/>
              <a:t>followed by </a:t>
            </a:r>
            <a:r>
              <a:rPr lang="en-US" altLang="en-US" b="1">
                <a:solidFill>
                  <a:srgbClr val="3366FF"/>
                </a:solidFill>
              </a:rPr>
              <a:t>I/O burst</a:t>
            </a:r>
            <a:endParaRPr lang="en-US" altLang="en-US"/>
          </a:p>
          <a:p>
            <a:r>
              <a:rPr lang="en-US" altLang="en-US"/>
              <a:t>CPU burst distribution is of main concern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</p:txBody>
      </p:sp>
      <p:pic>
        <p:nvPicPr>
          <p:cNvPr id="7172" name="Picture 1" descr="6_01.pdf">
            <a:extLst>
              <a:ext uri="{FF2B5EF4-FFF2-40B4-BE49-F238E27FC236}">
                <a16:creationId xmlns:a16="http://schemas.microsoft.com/office/drawing/2014/main" id="{97231E34-11D3-4BE8-9D49-31FDBA3C0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1143000"/>
            <a:ext cx="2360613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87643C6-F3F4-4BC3-9D8B-C57EE900F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76213"/>
            <a:ext cx="76200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Histogram of CPU-burst Times</a:t>
            </a:r>
          </a:p>
        </p:txBody>
      </p:sp>
      <p:pic>
        <p:nvPicPr>
          <p:cNvPr id="8195" name="Picture 9">
            <a:extLst>
              <a:ext uri="{FF2B5EF4-FFF2-40B4-BE49-F238E27FC236}">
                <a16:creationId xmlns:a16="http://schemas.microsoft.com/office/drawing/2014/main" id="{6D1C5A00-AF8B-4D83-850C-3BE5D84F0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525588"/>
            <a:ext cx="5721350" cy="38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ED086D4-EDA5-4250-822E-52D71EFB9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01613"/>
            <a:ext cx="7848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CPU Scheduler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8C2C911-7922-4A6C-AD5A-D049B29A22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33450" y="1169988"/>
            <a:ext cx="7067550" cy="4786312"/>
          </a:xfrm>
        </p:spPr>
        <p:txBody>
          <a:bodyPr>
            <a:normAutofit fontScale="85000" lnSpcReduction="20000"/>
          </a:bodyPr>
          <a:lstStyle/>
          <a:p>
            <a:pPr marL="342815" indent="-342815">
              <a:buFont typeface="Monotype Sorts" charset="2"/>
              <a:buChar char="n"/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Short-term scheduler </a:t>
            </a:r>
            <a:r>
              <a:rPr lang="en-US" dirty="0">
                <a:ea typeface="ＭＳ Ｐゴシック" charset="-128"/>
              </a:rPr>
              <a:t>selects from among the processes in ready queue, and allocates the CPU to one of them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>
                <a:ea typeface="ＭＳ Ｐゴシック" charset="-128"/>
              </a:rPr>
              <a:t>Queue may be ordered in various ways</a:t>
            </a: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CPU scheduling decisions may take place when a process: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1.	</a:t>
            </a:r>
            <a:r>
              <a:rPr lang="en-US" dirty="0">
                <a:ea typeface="ＭＳ Ｐゴシック" charset="-128"/>
              </a:rPr>
              <a:t>Switches from running to waiting state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2.</a:t>
            </a:r>
            <a:r>
              <a:rPr lang="en-US" dirty="0">
                <a:ea typeface="ＭＳ Ｐゴシック" charset="-128"/>
              </a:rPr>
              <a:t>	Switches from running to ready state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3.</a:t>
            </a:r>
            <a:r>
              <a:rPr lang="en-US" dirty="0">
                <a:ea typeface="ＭＳ Ｐゴシック" charset="-128"/>
              </a:rPr>
              <a:t>	Switches from waiting to ready</a:t>
            </a:r>
          </a:p>
          <a:p>
            <a:pPr marL="799900" lvl="1" indent="-342815">
              <a:buFont typeface="Monotype Sorts" charset="2"/>
              <a:buAutoNum type="arabicPeriod" startAt="4"/>
              <a:defRPr/>
            </a:pPr>
            <a:r>
              <a:rPr lang="en-US" dirty="0">
                <a:ea typeface="ＭＳ Ｐゴシック" charset="-128"/>
              </a:rPr>
              <a:t>Terminates</a:t>
            </a: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Scheduling under 1 and 4 is </a:t>
            </a:r>
            <a:r>
              <a:rPr lang="en-US" b="1" dirty="0" err="1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nonpreemptive</a:t>
            </a:r>
            <a:endParaRPr lang="en-US" b="1" dirty="0">
              <a:solidFill>
                <a:srgbClr val="3366FF"/>
              </a:solidFill>
              <a:ea typeface="ＭＳ Ｐゴシック" charset="0"/>
              <a:cs typeface="ＭＳ Ｐゴシック" charset="0"/>
            </a:endParaRP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All other scheduling is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preemptive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>
                <a:ea typeface="ＭＳ Ｐゴシック" charset="-128"/>
              </a:rPr>
              <a:t>Consider access to shared data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>
                <a:ea typeface="ＭＳ Ｐゴシック" charset="-128"/>
              </a:rPr>
              <a:t>Consider preemption while in kernel mode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>
                <a:ea typeface="ＭＳ Ｐゴシック" charset="-128"/>
              </a:rPr>
              <a:t>Consider interrupts occurring during crucial OS activities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7CB9270-AA92-4C90-AC11-AABA5DBEA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Dispatcher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94A74FB-6E75-420C-84E7-86CE2FDD13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6775" y="1177925"/>
            <a:ext cx="6724650" cy="4483100"/>
          </a:xfrm>
        </p:spPr>
        <p:txBody>
          <a:bodyPr/>
          <a:lstStyle/>
          <a:p>
            <a:r>
              <a:rPr lang="en-US" altLang="en-US"/>
              <a:t>Dispatcher module gives control of the CPU to the process selected by the short-term scheduler; this involves:</a:t>
            </a:r>
          </a:p>
          <a:p>
            <a:pPr lvl="1"/>
            <a:r>
              <a:rPr lang="en-US" altLang="en-US"/>
              <a:t>switching context</a:t>
            </a:r>
          </a:p>
          <a:p>
            <a:pPr lvl="1"/>
            <a:r>
              <a:rPr lang="en-US" altLang="en-US"/>
              <a:t>switching to user mode</a:t>
            </a:r>
          </a:p>
          <a:p>
            <a:pPr lvl="1"/>
            <a:r>
              <a:rPr lang="en-US" altLang="en-US"/>
              <a:t>jumping to the proper location in the user program to restart that program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Dispatch latency </a:t>
            </a:r>
            <a:r>
              <a:rPr lang="en-US" altLang="en-US"/>
              <a:t>– time it takes for the dispatcher to stop one process and start another running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893BB15-FE21-455F-8AD3-C2F6DE9B5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Scheduling Criteria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32F3A3C-E691-4475-8C2E-8907FC3319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33450" y="1246188"/>
            <a:ext cx="7156450" cy="4959350"/>
          </a:xfrm>
        </p:spPr>
        <p:txBody>
          <a:bodyPr>
            <a:normAutofit lnSpcReduction="10000"/>
          </a:bodyPr>
          <a:lstStyle/>
          <a:p>
            <a:r>
              <a:rPr lang="en-US" altLang="en-US" b="1"/>
              <a:t>CPU utilization </a:t>
            </a:r>
            <a:r>
              <a:rPr lang="en-US" altLang="en-US"/>
              <a:t>– keep the CPU as busy as possible</a:t>
            </a:r>
          </a:p>
          <a:p>
            <a:r>
              <a:rPr lang="en-US" altLang="en-US" b="1"/>
              <a:t>Throughput</a:t>
            </a:r>
            <a:r>
              <a:rPr lang="en-US" altLang="en-US"/>
              <a:t> – # of processes that complete their execution per time unit</a:t>
            </a:r>
          </a:p>
          <a:p>
            <a:r>
              <a:rPr lang="en-US" altLang="en-US" b="1"/>
              <a:t>Turnaround time </a:t>
            </a:r>
            <a:r>
              <a:rPr lang="en-US" altLang="en-US"/>
              <a:t>– amount of time to execute a particular process</a:t>
            </a:r>
          </a:p>
          <a:p>
            <a:r>
              <a:rPr lang="en-US" altLang="en-US" b="1"/>
              <a:t>Waiting time </a:t>
            </a:r>
            <a:r>
              <a:rPr lang="en-US" altLang="en-US"/>
              <a:t>– amount of time a process has been waiting in the ready queue</a:t>
            </a:r>
          </a:p>
          <a:p>
            <a:r>
              <a:rPr lang="en-US" altLang="en-US" b="1"/>
              <a:t>Response time </a:t>
            </a:r>
            <a:r>
              <a:rPr lang="en-US" altLang="en-US"/>
              <a:t>– amount of time it takes from when a request was submitted until the first response is produced, not output  (for time-sharing environment)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9497742-F2FE-4B54-8F0E-F50464937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68288"/>
            <a:ext cx="7997825" cy="457200"/>
          </a:xfrm>
        </p:spPr>
        <p:txBody>
          <a:bodyPr/>
          <a:lstStyle/>
          <a:p>
            <a:pPr eaLnBrk="1" hangingPunct="1"/>
            <a:r>
              <a:rPr lang="en-US" altLang="en-US" sz="2400"/>
              <a:t>First- Come, First-Served (FCFS) Scheduling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2E806BA-10BB-424C-BBC8-ED1A62C6DE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3438" y="1250950"/>
            <a:ext cx="7566025" cy="4114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600"/>
              <a:t>		</a:t>
            </a:r>
            <a:r>
              <a:rPr lang="en-US" altLang="en-US" u="sng"/>
              <a:t>Process</a:t>
            </a:r>
            <a:r>
              <a:rPr lang="en-US" altLang="en-US"/>
              <a:t>	</a:t>
            </a:r>
            <a:r>
              <a:rPr lang="en-US" altLang="en-US" u="sng"/>
              <a:t>Burst Time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	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2</a:t>
            </a:r>
            <a:r>
              <a:rPr lang="en-US" altLang="en-US"/>
              <a:t> 	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3	 </a:t>
            </a:r>
            <a:r>
              <a:rPr lang="en-US" altLang="en-US"/>
              <a:t>3</a:t>
            </a:r>
            <a:r>
              <a:rPr lang="en-US" altLang="en-US" i="1" baseline="-25000"/>
              <a:t> 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/>
              <a:t>Suppose that the processes arrive in the order: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 , </a:t>
            </a:r>
            <a:r>
              <a:rPr lang="en-US" altLang="en-US" i="1"/>
              <a:t>P</a:t>
            </a:r>
            <a:r>
              <a:rPr lang="en-US" altLang="en-US" i="1" baseline="-25000"/>
              <a:t>2</a:t>
            </a:r>
            <a:r>
              <a:rPr lang="en-US" altLang="en-US"/>
              <a:t> , </a:t>
            </a:r>
            <a:r>
              <a:rPr lang="en-US" altLang="en-US" i="1"/>
              <a:t>P</a:t>
            </a:r>
            <a:r>
              <a:rPr lang="en-US" altLang="en-US" i="1" baseline="-25000"/>
              <a:t>3  </a:t>
            </a:r>
            <a:br>
              <a:rPr lang="en-US" altLang="en-US" i="1" baseline="-25000"/>
            </a:br>
            <a:r>
              <a:rPr lang="en-US" altLang="en-US"/>
              <a:t>The Gantt Chart for the schedule is:</a:t>
            </a:r>
            <a:br>
              <a:rPr lang="en-US" altLang="en-US"/>
            </a:br>
            <a:br>
              <a:rPr lang="en-US" altLang="en-US" sz="1600"/>
            </a:br>
            <a:br>
              <a:rPr lang="en-US" altLang="en-US" sz="1600"/>
            </a:br>
            <a:br>
              <a:rPr lang="en-US" altLang="en-US" sz="1600"/>
            </a:br>
            <a:br>
              <a:rPr lang="en-US" altLang="en-US" sz="1600"/>
            </a:br>
            <a:endParaRPr lang="en-US" altLang="en-US" sz="160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160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/>
              <a:t>Waiting time for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  = 0; </a:t>
            </a:r>
            <a:r>
              <a:rPr lang="en-US" altLang="en-US" i="1"/>
              <a:t>P</a:t>
            </a:r>
            <a:r>
              <a:rPr lang="en-US" altLang="en-US" i="1" baseline="-25000"/>
              <a:t>2</a:t>
            </a:r>
            <a:r>
              <a:rPr lang="en-US" altLang="en-US"/>
              <a:t>  = 24; </a:t>
            </a:r>
            <a:r>
              <a:rPr lang="en-US" altLang="en-US" i="1"/>
              <a:t>P</a:t>
            </a:r>
            <a:r>
              <a:rPr lang="en-US" altLang="en-US" i="1" baseline="-25000"/>
              <a:t>3 </a:t>
            </a:r>
            <a:r>
              <a:rPr lang="en-US" altLang="en-US"/>
              <a:t>= 27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/>
              <a:t>Average waiting time:  (0 + 24 + 27)/3 = 17</a:t>
            </a:r>
          </a:p>
        </p:txBody>
      </p:sp>
      <p:pic>
        <p:nvPicPr>
          <p:cNvPr id="13316" name="Picture 1">
            <a:extLst>
              <a:ext uri="{FF2B5EF4-FFF2-40B4-BE49-F238E27FC236}">
                <a16:creationId xmlns:a16="http://schemas.microsoft.com/office/drawing/2014/main" id="{82C8BC5A-45CA-468F-9A06-CDE579044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3479800"/>
            <a:ext cx="6954838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49C87EC-89D8-4351-BAF8-A0906CD5B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277813"/>
            <a:ext cx="7704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FCFS Scheduling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440E0B0-8CEF-4A45-8011-2C9EDA4A59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8050" y="1233488"/>
            <a:ext cx="7651750" cy="4530725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/>
              <a:t>Suppose that the processes arrive in the order:</a:t>
            </a:r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dirty="0"/>
              <a:t> 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 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The Gantt chart for the schedule is: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3649345" algn="ctr"/>
              </a:tabLst>
              <a:defRPr/>
            </a:pPr>
            <a:endParaRPr lang="en-US" altLang="en-US" dirty="0"/>
          </a:p>
          <a:p>
            <a:pPr>
              <a:tabLst>
                <a:tab pos="3649345" algn="ctr"/>
              </a:tabLst>
              <a:defRPr/>
            </a:pPr>
            <a:endParaRPr lang="en-US" altLang="en-US" dirty="0"/>
          </a:p>
          <a:p>
            <a:pPr marL="0" indent="0">
              <a:buFont typeface="Monotype Sorts" pitchFamily="-84" charset="2"/>
              <a:buNone/>
              <a:tabLst>
                <a:tab pos="3649345" algn="ctr"/>
              </a:tabLst>
              <a:defRPr/>
            </a:pPr>
            <a:endParaRPr lang="en-US" altLang="en-US" dirty="0"/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Waiting time for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 </a:t>
            </a:r>
            <a:r>
              <a:rPr lang="en-US" altLang="en-US" i="1" dirty="0"/>
              <a:t>=</a:t>
            </a:r>
            <a:r>
              <a:rPr lang="en-US" altLang="en-US" dirty="0"/>
              <a:t> 6</a:t>
            </a:r>
            <a:r>
              <a:rPr lang="en-US" altLang="en-US" i="1" dirty="0"/>
              <a:t>;</a:t>
            </a:r>
            <a:r>
              <a:rPr lang="en-US" altLang="en-US" i="1" baseline="-25000" dirty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= 0</a:t>
            </a:r>
            <a:r>
              <a:rPr lang="en-US" altLang="en-US" i="1" baseline="-25000" dirty="0"/>
              <a:t>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 </a:t>
            </a:r>
            <a:r>
              <a:rPr lang="en-US" altLang="en-US" i="1" dirty="0"/>
              <a:t>= </a:t>
            </a:r>
            <a:r>
              <a:rPr lang="en-US" altLang="en-US" dirty="0"/>
              <a:t>3</a:t>
            </a:r>
            <a:endParaRPr lang="en-US" altLang="en-US" i="1" dirty="0"/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Average waiting time:   (6 + 0 + 3)/3 = 3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Much better than previous case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Convoy effect </a:t>
            </a:r>
            <a:r>
              <a:rPr lang="en-US" altLang="en-US" dirty="0"/>
              <a:t>- short process behind long process</a:t>
            </a:r>
          </a:p>
          <a:p>
            <a:pPr lvl="1">
              <a:tabLst>
                <a:tab pos="3649345" algn="ctr"/>
              </a:tabLst>
              <a:defRPr/>
            </a:pPr>
            <a:r>
              <a:rPr lang="en-US" altLang="en-US" dirty="0"/>
              <a:t>Consider one CPU-bound and many I/O-bound processes</a:t>
            </a:r>
          </a:p>
        </p:txBody>
      </p:sp>
      <p:pic>
        <p:nvPicPr>
          <p:cNvPr id="14340" name="Picture 1">
            <a:extLst>
              <a:ext uri="{FF2B5EF4-FFF2-40B4-BE49-F238E27FC236}">
                <a16:creationId xmlns:a16="http://schemas.microsoft.com/office/drawing/2014/main" id="{D6EAD0CE-3411-40A3-A7D5-C3E34FE65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2632075"/>
            <a:ext cx="712311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B97B138-ABCF-4C29-AD82-1A1D71C875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8863" y="188913"/>
            <a:ext cx="7704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Shortest-Job-First (SJF) Scheduling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EB6B892-5F3D-42A4-B861-7A25226C5D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8050" y="1233488"/>
            <a:ext cx="7143750" cy="4530725"/>
          </a:xfrm>
        </p:spPr>
        <p:txBody>
          <a:bodyPr/>
          <a:lstStyle/>
          <a:p>
            <a:r>
              <a:rPr lang="en-US" altLang="en-US"/>
              <a:t>Associate with each process the length of its next CPU burst</a:t>
            </a:r>
          </a:p>
          <a:p>
            <a:pPr lvl="1"/>
            <a:r>
              <a:rPr lang="en-US" altLang="en-US"/>
              <a:t> Use these lengths to schedule the process with the shortest time</a:t>
            </a:r>
          </a:p>
          <a:p>
            <a:r>
              <a:rPr lang="en-US" altLang="en-US"/>
              <a:t>SJF is optimal – gives minimum average waiting time for a given set of processes</a:t>
            </a:r>
          </a:p>
          <a:p>
            <a:pPr lvl="1"/>
            <a:r>
              <a:rPr lang="en-US" altLang="en-US"/>
              <a:t>The difficulty is knowing the length of the next CPU request</a:t>
            </a:r>
          </a:p>
          <a:p>
            <a:pPr lvl="1"/>
            <a:r>
              <a:rPr lang="en-US" altLang="en-US"/>
              <a:t>Could ask the user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11264</TotalTime>
  <Words>1076</Words>
  <Application>Microsoft Office PowerPoint</Application>
  <PresentationFormat>On-screen Show (4:3)</PresentationFormat>
  <Paragraphs>157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Verdana</vt:lpstr>
      <vt:lpstr>MS PGothic</vt:lpstr>
      <vt:lpstr>Arial</vt:lpstr>
      <vt:lpstr>Helvetica</vt:lpstr>
      <vt:lpstr>Monotype Sorts</vt:lpstr>
      <vt:lpstr>Webdings</vt:lpstr>
      <vt:lpstr>Times New Roman</vt:lpstr>
      <vt:lpstr>Lucida Grande</vt:lpstr>
      <vt:lpstr>Symbol</vt:lpstr>
      <vt:lpstr>Courier New</vt:lpstr>
      <vt:lpstr>Office Theme</vt:lpstr>
      <vt:lpstr>Microsoft Equation</vt:lpstr>
      <vt:lpstr>Microsoft Equation 3.0</vt:lpstr>
      <vt:lpstr>OS</vt:lpstr>
      <vt:lpstr>Basic Concepts</vt:lpstr>
      <vt:lpstr>Histogram of CPU-burst Times</vt:lpstr>
      <vt:lpstr>CPU Scheduler</vt:lpstr>
      <vt:lpstr>Dispatcher</vt:lpstr>
      <vt:lpstr>Scheduling Criteria</vt:lpstr>
      <vt:lpstr>First- Come, First-Served (FCFS) Scheduling</vt:lpstr>
      <vt:lpstr>FCFS Scheduling (Cont.)</vt:lpstr>
      <vt:lpstr>Shortest-Job-First (SJF) Scheduling</vt:lpstr>
      <vt:lpstr>Example of SJF</vt:lpstr>
      <vt:lpstr>Determining Length of Next CPU Burst</vt:lpstr>
      <vt:lpstr>Prediction of the Length of the Next CPU Burst</vt:lpstr>
      <vt:lpstr>Example of Shortest-remaining-time-first</vt:lpstr>
      <vt:lpstr>Priority Scheduling</vt:lpstr>
      <vt:lpstr>Example of Priority Scheduling</vt:lpstr>
      <vt:lpstr>Round Robin (RR)</vt:lpstr>
      <vt:lpstr>Example of RR with Time Quantum = 4</vt:lpstr>
      <vt:lpstr>Time Quantum and Context Switch Time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Jyoti Khalkar</cp:lastModifiedBy>
  <cp:revision>186</cp:revision>
  <cp:lastPrinted>2013-09-10T17:57:57Z</cp:lastPrinted>
  <dcterms:created xsi:type="dcterms:W3CDTF">2011-01-13T23:43:38Z</dcterms:created>
  <dcterms:modified xsi:type="dcterms:W3CDTF">2022-02-09T09:04:08Z</dcterms:modified>
</cp:coreProperties>
</file>