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4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>
            <a:extLst>
              <a:ext uri="{FF2B5EF4-FFF2-40B4-BE49-F238E27FC236}">
                <a16:creationId xmlns:a16="http://schemas.microsoft.com/office/drawing/2014/main" id="{BF2A3CB9-43E7-438C-B9D2-67C0E246DD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0659" name="Rectangle 1027">
            <a:extLst>
              <a:ext uri="{FF2B5EF4-FFF2-40B4-BE49-F238E27FC236}">
                <a16:creationId xmlns:a16="http://schemas.microsoft.com/office/drawing/2014/main" id="{B2BA5620-EBA9-4637-AA0E-320C47C6F12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0660" name="Rectangle 1028">
            <a:extLst>
              <a:ext uri="{FF2B5EF4-FFF2-40B4-BE49-F238E27FC236}">
                <a16:creationId xmlns:a16="http://schemas.microsoft.com/office/drawing/2014/main" id="{2247904D-532D-4A88-B922-713401DF999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1029">
            <a:extLst>
              <a:ext uri="{FF2B5EF4-FFF2-40B4-BE49-F238E27FC236}">
                <a16:creationId xmlns:a16="http://schemas.microsoft.com/office/drawing/2014/main" id="{1F80A349-17F3-4F3D-8462-3F43BF7F0E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0662" name="Rectangle 1030">
            <a:extLst>
              <a:ext uri="{FF2B5EF4-FFF2-40B4-BE49-F238E27FC236}">
                <a16:creationId xmlns:a16="http://schemas.microsoft.com/office/drawing/2014/main" id="{A537E78E-2759-4280-8BA3-03CA467F44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0663" name="Rectangle 1031">
            <a:extLst>
              <a:ext uri="{FF2B5EF4-FFF2-40B4-BE49-F238E27FC236}">
                <a16:creationId xmlns:a16="http://schemas.microsoft.com/office/drawing/2014/main" id="{71DE5CDC-90AC-47BF-B2C3-E22862E62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CC85DE-1425-40EE-93AA-D6B4F2E734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0519-35EE-454D-8F80-C11869A0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56901-A24E-4383-BF2F-6D86FCFA3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2661-9F10-425E-920F-EDEFDDF7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7E0A-B5DF-48CB-877B-17BB7250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723F-DB89-4E94-B77B-D51C7C4D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73D51-EEF2-4B1B-A504-F5BBF5C4B3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43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F63B-FE3A-492B-B6D5-23DA54D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601F-7FBD-45C4-B1F0-2C41552EC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FD24-45AA-42D5-ADED-53B45F59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E3B6-218F-499F-8EB8-5E0850AF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A6463-73B1-416E-9BB3-A1E96D1F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7E3F5-5102-4A7D-AB9E-73590CD7C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3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B46C9-0BB2-459D-8873-6CFA839D0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08750" y="0"/>
            <a:ext cx="19494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7DE5E-57DA-40DB-B224-B93967BB3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7225" y="0"/>
            <a:ext cx="5699125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ECE7-00ED-4B60-AA91-1CD79C5C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82FD-D428-447D-8614-2100D676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383D-D983-474E-9118-60C0F6BE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66E8A-50D7-494D-93E3-595CE85F2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9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5134-2C86-4A0A-9A4E-6C54BDFF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D16A-AE24-4515-868B-C5278EFA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91C7-C1B7-4729-A852-C8778BFB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236D-F023-4B2A-94D9-384419B8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54EC-FFF8-4391-97D2-0661E97B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D2A93-D499-4BA9-BD28-11EB2DC7D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2DFE-40B0-4298-B7A1-7A68A932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22979-9886-4906-96C6-3BDE897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0912-5FED-4B14-A0B2-D5632814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03E4-1943-429E-BE43-73B1AFA5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C4E03-D24A-4E40-BB6C-AE7ECDC8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4663E-02B2-4152-AB46-3DAECF66ED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3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D746-34AD-4154-9941-257CB759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BBB4-CA2B-45CA-A8C4-BE97F04A6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F982-56E2-4CC4-ADFA-E0AF98DA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4E258-7E69-432F-AB37-FB334034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84560-F622-48F5-83CB-A47A64D0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E242C-64CD-453D-8393-D5DB650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AFDFE-1292-4BA2-9975-E5CE964FF0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01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17A6-0339-41BC-8B6D-E1C98521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EA4F7-2841-4AE1-94DF-86BBD148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AE6D7-3000-4DE7-B115-A7AB7EEC6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79FB8-D4B4-4EED-BBC0-75F5D571D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25395-5FCC-405E-9225-746D4F116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B2C61-541E-4BB6-B8EB-FAC25C58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29396-B4CB-4F27-ABD0-89CFBE7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2713F-A2F4-42EC-9062-E508C81D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12DF8-4A2F-4B0B-A7F3-DB3FC68B6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F232-8A48-4BCA-A1C9-05050BF4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808E0-2693-4DF1-8996-9327A7E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8CCAD-2C5F-47CE-9BCD-AE87D76F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C3059-08E4-4DD1-866A-C7D7CD83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931A1-2A80-442D-ADDE-9A3DB24774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6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D6EEC-355D-45F6-B19A-60B83945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20B4C-C0B7-4042-9288-389BD8DA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5EE64-8D9E-4D9B-AC91-67F0163A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CE28E-1CAC-4CDC-8C86-3B42D482E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6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5988-0A47-4A43-93A3-FCD82DCE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7BE1-89A3-49C4-BE28-C374A48C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F87A-7B3D-4D1D-A1BC-A2F07E86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02AD2-9CAB-401F-9AAA-DEBB65A5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6DE0-65AC-421D-9966-1E7F11D3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1CF29-40F2-490B-81D5-9C9B87A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54ED1-3097-497C-9F2F-DBEAF4C9A6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97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049B-F3D8-4BD3-AF39-B09EE325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88436-5AD0-42AF-81CD-832AA2C32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D2CD-8001-4253-8194-311C2918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4C60C-CC65-45F5-9DE8-996B2535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9F9AC-D1C4-4557-9160-BBE770E7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10397-9FA0-41C5-B61E-8C081B34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4F798-BB5F-42CA-A4D7-883B13587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48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FAD2E7-CCCA-43DF-95CA-3F5F61F70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7225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7F385F5-2733-413D-BB82-633DA8567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32A102-969C-4DCB-9AB1-853E37397A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F20273-589F-4C8B-9952-0F2D3BD6EC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37FFADA-B61D-441D-AD8C-BBD0DAEE27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6000" y="6438900"/>
            <a:ext cx="4191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0553981-0F6D-404D-8A57-3615D003A9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200" kern="12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BF490B-78D2-47ED-B68C-DABD0788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650D-A69A-4FAF-B0E6-CF8EAAAF40E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F9FB85E-0AE6-405B-9AB6-ECCFE4F1A2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58900" y="787400"/>
            <a:ext cx="6400800" cy="711200"/>
          </a:xfrm>
        </p:spPr>
        <p:txBody>
          <a:bodyPr/>
          <a:lstStyle/>
          <a:p>
            <a:r>
              <a:rPr lang="en-US" altLang="en-US" sz="4400" dirty="0"/>
              <a:t>Operating System</a:t>
            </a:r>
            <a:endParaRPr lang="en-US" alt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30867-C849-4CF7-B9A0-78F34685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285123-45AB-417D-AC68-E4978380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867A-F1B7-4765-B318-CDACB7064D4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51EAF62-C373-4B11-A208-FDCDF0C00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8458200" cy="1143000"/>
          </a:xfrm>
        </p:spPr>
        <p:txBody>
          <a:bodyPr/>
          <a:lstStyle/>
          <a:p>
            <a:r>
              <a:rPr lang="en-US" altLang="en-US" sz="4000"/>
              <a:t>TLBs – Translation Lookaside Buffers</a:t>
            </a:r>
            <a:endParaRPr lang="en-US" altLang="en-US" sz="36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319A5CB-5E62-4318-BC4A-67EBFDDD3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A TLB to speed up paging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4231D064-37D1-4B0A-A670-00A56BD8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439863"/>
            <a:ext cx="7667625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5D40CE-4250-430D-AD3C-2B89D6B8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2B-E9F4-4607-AA16-152A8EC0B25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9510B8-AA46-40F1-A9EC-D50780E98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Inverted Page Tables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423B7F-312E-401D-A50E-09A6C69EF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84582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Comparison of a traditional page table with an inverted page table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D1F245CB-B820-42AF-8988-7CAE0DCA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47738"/>
            <a:ext cx="8648700" cy="41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674DC6-9895-4D9E-9F62-CCC67A59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99A-7D09-40FB-8F7A-1D6A3C9AB89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46AA923-2A97-47D6-A877-4BB83F021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Replacement Algorithms</a:t>
            </a:r>
            <a:endParaRPr lang="en-US" altLang="en-US" sz="40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C2A4AB2-8EB6-42F9-915F-F128DC10B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23975"/>
            <a:ext cx="7772400" cy="4772025"/>
          </a:xfrm>
        </p:spPr>
        <p:txBody>
          <a:bodyPr/>
          <a:lstStyle/>
          <a:p>
            <a:r>
              <a:rPr lang="en-US" altLang="en-US"/>
              <a:t>Page fault forces choice</a:t>
            </a:r>
            <a:r>
              <a:rPr lang="en-US" altLang="en-US" sz="3600"/>
              <a:t> </a:t>
            </a:r>
          </a:p>
          <a:p>
            <a:pPr lvl="1"/>
            <a:r>
              <a:rPr lang="en-US" altLang="en-US"/>
              <a:t>which page must be removed</a:t>
            </a:r>
          </a:p>
          <a:p>
            <a:pPr lvl="1"/>
            <a:r>
              <a:rPr lang="en-US" altLang="en-US"/>
              <a:t>make room for incoming page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Modified page must first be saved</a:t>
            </a:r>
            <a:endParaRPr lang="en-US" altLang="en-US" sz="3600"/>
          </a:p>
          <a:p>
            <a:pPr lvl="1">
              <a:lnSpc>
                <a:spcPct val="90000"/>
              </a:lnSpc>
            </a:pPr>
            <a:r>
              <a:rPr lang="en-US" altLang="en-US"/>
              <a:t>unmodified just overwritten</a:t>
            </a:r>
          </a:p>
          <a:p>
            <a:pPr lvl="1">
              <a:lnSpc>
                <a:spcPct val="90000"/>
              </a:lnSpc>
            </a:pPr>
            <a:endParaRPr lang="en-US" altLang="en-US" sz="3200"/>
          </a:p>
          <a:p>
            <a:pPr>
              <a:lnSpc>
                <a:spcPct val="90000"/>
              </a:lnSpc>
            </a:pPr>
            <a:r>
              <a:rPr lang="en-US" altLang="en-US"/>
              <a:t>Better not to choose an often used page</a:t>
            </a:r>
            <a:endParaRPr lang="en-US" altLang="en-US" sz="3600"/>
          </a:p>
          <a:p>
            <a:pPr lvl="1">
              <a:lnSpc>
                <a:spcPct val="90000"/>
              </a:lnSpc>
            </a:pPr>
            <a:r>
              <a:rPr lang="en-US" altLang="en-US"/>
              <a:t>will probably need to be brought back in soon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96D02E-F7A7-4B06-99D7-39BA3C09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BB18-4E2D-43B1-AAEC-3688ED498D6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90A8A26-984D-4417-B4A4-DDBD81D0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1143000"/>
          </a:xfrm>
        </p:spPr>
        <p:txBody>
          <a:bodyPr/>
          <a:lstStyle/>
          <a:p>
            <a:r>
              <a:rPr lang="en-US" altLang="en-US" sz="4000"/>
              <a:t>Optimal Page Replacement Algorithm</a:t>
            </a:r>
            <a:endParaRPr lang="en-US" altLang="en-US" sz="36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2A00C34-14C3-41FA-94F0-79F37A4D4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1352550"/>
            <a:ext cx="8788400" cy="4743450"/>
          </a:xfrm>
        </p:spPr>
        <p:txBody>
          <a:bodyPr/>
          <a:lstStyle/>
          <a:p>
            <a:r>
              <a:rPr lang="en-US" altLang="en-US"/>
              <a:t>Replace page needed at the farthest point in future</a:t>
            </a:r>
            <a:endParaRPr lang="en-US" altLang="en-US" sz="3600"/>
          </a:p>
          <a:p>
            <a:pPr lvl="1"/>
            <a:r>
              <a:rPr lang="en-US" altLang="en-US"/>
              <a:t>Optimal but unrealizable</a:t>
            </a:r>
          </a:p>
          <a:p>
            <a:pPr lvl="1"/>
            <a:endParaRPr lang="en-US" altLang="en-US" sz="3200"/>
          </a:p>
          <a:p>
            <a:r>
              <a:rPr lang="en-US" altLang="en-US"/>
              <a:t>Estimate by …</a:t>
            </a:r>
          </a:p>
          <a:p>
            <a:pPr lvl="1"/>
            <a:r>
              <a:rPr lang="en-US" altLang="en-US"/>
              <a:t>logging page use on previous runs of  process</a:t>
            </a:r>
          </a:p>
          <a:p>
            <a:pPr lvl="1"/>
            <a:r>
              <a:rPr lang="en-US" altLang="en-US"/>
              <a:t>although this is impractical</a:t>
            </a:r>
            <a:endParaRPr lang="en-US" altLang="en-US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D453B1-58CA-4819-9C15-54638F57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76A-E32E-4C01-AF64-997F06A2C53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616CE651-D0A6-4EEF-8A24-387B5A16F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3200"/>
              <a:t>Not Recently Used Page Replacement Algorithm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64E4330-54F6-4A1D-B063-36F1EE10A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62075"/>
            <a:ext cx="7772400" cy="5495925"/>
          </a:xfrm>
        </p:spPr>
        <p:txBody>
          <a:bodyPr/>
          <a:lstStyle/>
          <a:p>
            <a:pPr marL="533400" indent="-533400"/>
            <a:r>
              <a:rPr lang="en-US" altLang="en-US"/>
              <a:t>Each page has Reference bit, Modified bit</a:t>
            </a:r>
          </a:p>
          <a:p>
            <a:pPr marL="914400" lvl="1" indent="-457200"/>
            <a:r>
              <a:rPr lang="en-US" altLang="en-US"/>
              <a:t>bits are set when page is referenced, modified</a:t>
            </a:r>
          </a:p>
          <a:p>
            <a:pPr marL="533400" indent="-533400"/>
            <a:r>
              <a:rPr lang="en-US" altLang="en-US"/>
              <a:t>Pages are classified</a:t>
            </a:r>
          </a:p>
          <a:p>
            <a:pPr marL="914400" lvl="1" indent="-457200">
              <a:buClr>
                <a:schemeClr val="tx1"/>
              </a:buClr>
              <a:buSzPct val="50000"/>
              <a:buFont typeface="Symbol" panose="05050102010706020507" pitchFamily="18" charset="2"/>
              <a:buAutoNum type="arabicPeriod"/>
            </a:pPr>
            <a:r>
              <a:rPr lang="en-US" altLang="en-US"/>
              <a:t>not referenced, not modified</a:t>
            </a:r>
          </a:p>
          <a:p>
            <a:pPr marL="914400" lvl="1" indent="-457200">
              <a:buClr>
                <a:schemeClr val="tx1"/>
              </a:buClr>
              <a:buSzPct val="50000"/>
              <a:buFont typeface="Symbol" panose="05050102010706020507" pitchFamily="18" charset="2"/>
              <a:buAutoNum type="arabicPeriod"/>
            </a:pPr>
            <a:r>
              <a:rPr lang="en-US" altLang="en-US"/>
              <a:t>not referenced, modified</a:t>
            </a:r>
          </a:p>
          <a:p>
            <a:pPr marL="914400" lvl="1" indent="-457200">
              <a:buClr>
                <a:schemeClr val="tx1"/>
              </a:buClr>
              <a:buSzPct val="50000"/>
              <a:buFont typeface="Symbol" panose="05050102010706020507" pitchFamily="18" charset="2"/>
              <a:buAutoNum type="arabicPeriod"/>
            </a:pPr>
            <a:r>
              <a:rPr lang="en-US" altLang="en-US"/>
              <a:t>referenced, not modified</a:t>
            </a:r>
          </a:p>
          <a:p>
            <a:pPr marL="914400" lvl="1" indent="-457200">
              <a:buClr>
                <a:schemeClr val="tx1"/>
              </a:buClr>
              <a:buSzPct val="50000"/>
              <a:buFont typeface="Symbol" panose="05050102010706020507" pitchFamily="18" charset="2"/>
              <a:buAutoNum type="arabicPeriod"/>
            </a:pPr>
            <a:r>
              <a:rPr lang="en-US" altLang="en-US"/>
              <a:t>referenced, modified</a:t>
            </a:r>
          </a:p>
          <a:p>
            <a:pPr marL="533400" indent="-533400"/>
            <a:r>
              <a:rPr lang="en-US" altLang="en-US"/>
              <a:t>NRU removes page at random</a:t>
            </a:r>
          </a:p>
          <a:p>
            <a:pPr marL="914400" lvl="1" indent="-457200"/>
            <a:r>
              <a:rPr lang="en-US" altLang="en-US"/>
              <a:t>from lowest numbered non empty 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C725DD-4162-45B2-BADB-191C2C7C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ADB6-F7B0-4458-BDB2-4E3012211CF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EF54C14-7418-4F3D-A6F9-99942C298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425" y="0"/>
            <a:ext cx="8890000" cy="1143000"/>
          </a:xfrm>
        </p:spPr>
        <p:txBody>
          <a:bodyPr/>
          <a:lstStyle/>
          <a:p>
            <a:r>
              <a:rPr lang="en-US" altLang="en-US"/>
              <a:t>FIFO Page Replacement Algorithm</a:t>
            </a:r>
            <a:endParaRPr lang="en-US" altLang="en-US" sz="40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AD3A55D-D757-422A-A87E-1D79A49B9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1438275"/>
            <a:ext cx="8559800" cy="4657725"/>
          </a:xfrm>
        </p:spPr>
        <p:txBody>
          <a:bodyPr/>
          <a:lstStyle/>
          <a:p>
            <a:r>
              <a:rPr lang="en-US" altLang="en-US"/>
              <a:t>Maintain a linked list of all pages</a:t>
            </a:r>
            <a:r>
              <a:rPr lang="en-US" altLang="en-US" sz="3600"/>
              <a:t> </a:t>
            </a:r>
          </a:p>
          <a:p>
            <a:pPr lvl="1"/>
            <a:r>
              <a:rPr lang="en-US" altLang="en-US"/>
              <a:t>in order they came into memory</a:t>
            </a:r>
            <a:endParaRPr lang="en-US" altLang="en-US" sz="3200"/>
          </a:p>
          <a:p>
            <a:pPr lvl="1"/>
            <a:endParaRPr lang="en-US" altLang="en-US" sz="3200"/>
          </a:p>
          <a:p>
            <a:r>
              <a:rPr lang="en-US" altLang="en-US"/>
              <a:t>Page at beginning of list replaced</a:t>
            </a:r>
            <a:endParaRPr lang="en-US" altLang="en-US" sz="3600"/>
          </a:p>
          <a:p>
            <a:endParaRPr lang="en-US" altLang="en-US" sz="3600"/>
          </a:p>
          <a:p>
            <a:r>
              <a:rPr lang="en-US" altLang="en-US"/>
              <a:t>Disadvantage</a:t>
            </a:r>
            <a:endParaRPr lang="en-US" altLang="en-US" sz="3600"/>
          </a:p>
          <a:p>
            <a:pPr lvl="1"/>
            <a:r>
              <a:rPr lang="en-US" altLang="en-US"/>
              <a:t>page in memory the longest may be often used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AD3B04-F1B7-4261-B03F-6668C64C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0EE7-74E2-4880-A64F-D860F4C6986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DF0AFF2-2290-41F4-AAC9-DF2547CE5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3600"/>
              <a:t>Second Chance Page Replacement Algorithm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D2CE945-826F-487A-BAEB-ADF9C0D1D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84582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Operation of a second chance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pages sorted in FIFO order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Page list if fault occurs at time 20, </a:t>
            </a:r>
            <a:r>
              <a:rPr lang="en-US" altLang="en-US" sz="2400" i="1" u="sng"/>
              <a:t>A</a:t>
            </a:r>
            <a:r>
              <a:rPr lang="en-US" altLang="en-US" sz="2400"/>
              <a:t> has </a:t>
            </a:r>
            <a:r>
              <a:rPr lang="en-US" altLang="en-US" sz="2400" i="1"/>
              <a:t>R</a:t>
            </a:r>
            <a:r>
              <a:rPr lang="en-US" altLang="en-US" sz="2400"/>
              <a:t> bit set</a:t>
            </a:r>
            <a:br>
              <a:rPr lang="en-US" altLang="en-US" sz="2400"/>
            </a:br>
            <a:r>
              <a:rPr lang="en-US" altLang="en-US" sz="2400"/>
              <a:t>(numbers above pages are loading times)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BB1785A2-C5E6-4F92-AC39-830385818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23963"/>
            <a:ext cx="8315325" cy="325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57C8271-162D-4EF1-856A-629CE64A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2656-FB44-4838-92F9-B30D904091C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B331A34-285B-4510-BC9E-456AC8073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/>
              <a:t>The Clock Page Replacement Algorithm</a:t>
            </a:r>
          </a:p>
        </p:txBody>
      </p:sp>
      <p:pic>
        <p:nvPicPr>
          <p:cNvPr id="26629" name="Picture 5">
            <a:extLst>
              <a:ext uri="{FF2B5EF4-FFF2-40B4-BE49-F238E27FC236}">
                <a16:creationId xmlns:a16="http://schemas.microsoft.com/office/drawing/2014/main" id="{D2A16EA7-644A-4B56-A82E-255E0D19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12875"/>
            <a:ext cx="7754937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7732A3-39DD-416F-A40E-404EA2FB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CD87-BC90-4AB2-B2C0-765E0628A4D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0DB1B1F-A73E-478B-AA82-7E2507C13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Recently Used (LRU)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0339C01-260C-473C-B126-E677B8456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1438275"/>
            <a:ext cx="9017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Assume pages used recently will used again soon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throw out page that has been unused for longest time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Must keep a linked list of pages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most recently used at front, least at rear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update this list </a:t>
            </a:r>
            <a:r>
              <a:rPr lang="en-US" altLang="en-US" u="sng"/>
              <a:t>every memory reference</a:t>
            </a:r>
            <a:r>
              <a:rPr lang="en-US" altLang="en-US"/>
              <a:t> !!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Alternatively keep counter in each page table entry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choose page with lowest value counter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periodically zero the counter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B13BFE-4420-430C-BBB3-FEBDCCE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36C1-9A43-414D-AABA-8E7E3F3F19C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299A8F5-D57B-4B3B-96A8-CD35B3932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Simulating LRU in Software (1)</a:t>
            </a:r>
            <a:endParaRPr lang="en-US" altLang="en-US" sz="40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54A3F4A-AEFF-44C2-BBF7-16B611B7B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5943600"/>
            <a:ext cx="8432800" cy="7620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/>
              <a:t>LRU using a matrix – pages referenced in order</a:t>
            </a:r>
            <a:r>
              <a:rPr lang="en-US" altLang="en-US" sz="2400"/>
              <a:t> 0,1,2,3,2,1,0,3,2,3</a:t>
            </a:r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C834C43E-C317-45CD-A6AC-CE2102D99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5238"/>
            <a:ext cx="77120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739F0D-BC81-49E7-B40A-DB11E69C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8EFF-6F5B-46D4-8161-CA1DBDDCFAB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BB1788D-60DB-4D61-994E-FC6E16A13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Management	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6142C1C-8B17-4754-B6A9-6DB1148B2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4325" y="1304925"/>
            <a:ext cx="8613775" cy="4714875"/>
          </a:xfrm>
        </p:spPr>
        <p:txBody>
          <a:bodyPr/>
          <a:lstStyle/>
          <a:p>
            <a:r>
              <a:rPr lang="en-US" altLang="en-US"/>
              <a:t>Ideally programmers want memory that is</a:t>
            </a:r>
            <a:endParaRPr lang="en-US" altLang="en-US" sz="2800"/>
          </a:p>
          <a:p>
            <a:pPr lvl="1"/>
            <a:r>
              <a:rPr lang="en-US" altLang="en-US" sz="2400"/>
              <a:t>large</a:t>
            </a:r>
          </a:p>
          <a:p>
            <a:pPr lvl="1"/>
            <a:r>
              <a:rPr lang="en-US" altLang="en-US" sz="2400"/>
              <a:t>fast</a:t>
            </a:r>
          </a:p>
          <a:p>
            <a:pPr lvl="1"/>
            <a:r>
              <a:rPr lang="en-US" altLang="en-US" sz="2400"/>
              <a:t>non volatile</a:t>
            </a:r>
          </a:p>
          <a:p>
            <a:pPr lvl="1"/>
            <a:endParaRPr lang="en-US" altLang="en-US" sz="2400"/>
          </a:p>
          <a:p>
            <a:r>
              <a:rPr lang="en-US" altLang="en-US"/>
              <a:t>Memory hierarchy</a:t>
            </a:r>
            <a:r>
              <a:rPr lang="en-US" altLang="en-US" sz="2800"/>
              <a:t> </a:t>
            </a:r>
          </a:p>
          <a:p>
            <a:pPr lvl="1"/>
            <a:r>
              <a:rPr lang="en-US" altLang="en-US" sz="2400"/>
              <a:t>small amount of fast, expensive memory – cache </a:t>
            </a:r>
          </a:p>
          <a:p>
            <a:pPr lvl="1"/>
            <a:r>
              <a:rPr lang="en-US" altLang="en-US" sz="2400"/>
              <a:t>some medium-speed, medium price main memory</a:t>
            </a:r>
          </a:p>
          <a:p>
            <a:pPr lvl="1"/>
            <a:r>
              <a:rPr lang="en-US" altLang="en-US" sz="2400"/>
              <a:t>gigabytes of slow, cheap disk storage</a:t>
            </a:r>
          </a:p>
          <a:p>
            <a:pPr lvl="1"/>
            <a:endParaRPr lang="en-US" altLang="en-US" sz="2400"/>
          </a:p>
          <a:p>
            <a:r>
              <a:rPr lang="en-US" altLang="en-US"/>
              <a:t>Memory manager handles the memory hierarchy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2B4A9-5B68-4B06-B0D9-572E7DB6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8A7-A1EF-4B35-A26A-610C4011A4F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46F9BFAA-E3AB-4738-8DEF-B77C0D47B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sz="3200"/>
              <a:t>Basic Memory Management</a:t>
            </a:r>
            <a:br>
              <a:rPr lang="en-US" altLang="en-US" sz="3200"/>
            </a:br>
            <a:r>
              <a:rPr lang="en-US" altLang="en-US" sz="2400"/>
              <a:t>Monoprogramming without Swapping or Paging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57A28D2-C31B-4A61-8551-3A4BC90E0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800" y="5537200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Three simple ways of organizing memory</a:t>
            </a: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- </a:t>
            </a:r>
            <a:r>
              <a:rPr lang="en-US" altLang="en-US" sz="2800">
                <a:solidFill>
                  <a:schemeClr val="tx1"/>
                </a:solidFill>
              </a:rPr>
              <a:t>an operating system with one user process</a:t>
            </a:r>
            <a:endParaRPr lang="en-US" altLang="en-US" sz="280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6CDDCBA0-6DE9-4667-A4EC-0FAC900EA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530350"/>
            <a:ext cx="80137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117B02-E33C-4AE4-A705-60AA0A6F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598-41CF-4753-A124-74DD81A5716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8353E46-9A1E-431A-886E-24BD27F73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/>
              <a:t>Multiprogramming with Fixed Partitions</a:t>
            </a:r>
            <a:endParaRPr lang="en-US" altLang="en-US" sz="36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5590DA5-3EC6-4896-9D3F-D91FFB6E2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5105400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Fixed memory partitions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/>
              <a:t>separate input queues for each partition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single input queue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68F7117F-70A3-4BD4-9283-7375CE71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057275"/>
            <a:ext cx="5781675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FFFEFC-5B9C-4E29-939C-1D5D0242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0DAD-59C7-453E-BC1D-5E4E94C2C8E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669AE5C-7495-49FF-B924-630A1C696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Memory</a:t>
            </a:r>
            <a:br>
              <a:rPr lang="en-US" altLang="en-US"/>
            </a:br>
            <a:r>
              <a:rPr lang="en-US" altLang="en-US" sz="3600"/>
              <a:t>Paging (1)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6B900F5-666B-4191-875C-47DE0734C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5715000"/>
            <a:ext cx="77724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The position and function of the MMU</a:t>
            </a: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89B08197-AA19-491A-B214-B3A4FE63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606550"/>
            <a:ext cx="6105525" cy="39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891C6A-7475-46B1-A428-CAA43A67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ABBE-656E-4163-9FFD-397110E184F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35C7AF-66E5-4480-B9E7-E2A813577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Paging (2)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CC5845E-CAEF-458D-BB04-2F5D22C52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The relation between</a:t>
            </a:r>
            <a:br>
              <a:rPr lang="en-US" altLang="en-US" sz="2800"/>
            </a:br>
            <a:r>
              <a:rPr lang="en-US" altLang="en-US" sz="2800"/>
              <a:t>virtual addresses</a:t>
            </a:r>
            <a:br>
              <a:rPr lang="en-US" altLang="en-US" sz="2800"/>
            </a:br>
            <a:r>
              <a:rPr lang="en-US" altLang="en-US" sz="2800"/>
              <a:t>and physical </a:t>
            </a:r>
            <a:br>
              <a:rPr lang="en-US" altLang="en-US" sz="2800"/>
            </a:br>
            <a:r>
              <a:rPr lang="en-US" altLang="en-US" sz="2800"/>
              <a:t>memory addres-</a:t>
            </a:r>
            <a:br>
              <a:rPr lang="en-US" altLang="en-US" sz="2800"/>
            </a:br>
            <a:r>
              <a:rPr lang="en-US" altLang="en-US" sz="2800"/>
              <a:t>ses given by</a:t>
            </a:r>
            <a:br>
              <a:rPr lang="en-US" altLang="en-US" sz="2800"/>
            </a:br>
            <a:r>
              <a:rPr lang="en-US" altLang="en-US" sz="2800"/>
              <a:t>page table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2A6690CC-F675-44BE-91C5-C2D092DEF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87400"/>
            <a:ext cx="3998913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0A88BF-BDAB-46EA-8DA5-C9948FC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B40-B1A6-4E93-B6A8-C8AE55AC55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18E1221-0C36-4682-8D8F-1939F736D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7950" y="228600"/>
            <a:ext cx="3975100" cy="736600"/>
          </a:xfrm>
        </p:spPr>
        <p:txBody>
          <a:bodyPr/>
          <a:lstStyle/>
          <a:p>
            <a:pPr algn="l"/>
            <a:r>
              <a:rPr lang="en-US" altLang="en-US"/>
              <a:t>Page  Tables (1)</a:t>
            </a:r>
            <a:endParaRPr lang="en-US" altLang="en-US" sz="40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9E2C471-00B3-4268-9A65-89B5BFBEF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172200"/>
            <a:ext cx="84582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Internal operation of MMU with 16 4 KB pages</a:t>
            </a: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5A2221C5-6387-45FC-A54E-88A96907D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193800"/>
            <a:ext cx="43370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89DC6A-3F95-40FF-8628-5F5B45B1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ED1D-44FC-4800-B0CC-84C89FBD9DA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1903F7AC-5B6B-43DE-A138-1AECF8E47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8775" y="215900"/>
            <a:ext cx="4457700" cy="787400"/>
          </a:xfrm>
        </p:spPr>
        <p:txBody>
          <a:bodyPr/>
          <a:lstStyle/>
          <a:p>
            <a:pPr algn="l"/>
            <a:r>
              <a:rPr lang="en-US" altLang="en-US"/>
              <a:t>Page Tables (2)</a:t>
            </a:r>
            <a:endParaRPr lang="en-US" altLang="en-US" sz="40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6C153B7-30BA-435D-930B-6ED25136F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5200" y="5626100"/>
            <a:ext cx="7772400" cy="914400"/>
          </a:xfrm>
        </p:spPr>
        <p:txBody>
          <a:bodyPr/>
          <a:lstStyle/>
          <a:p>
            <a:r>
              <a:rPr lang="en-US" altLang="en-US" sz="2400"/>
              <a:t>32 bit address with 2 page table fields</a:t>
            </a:r>
          </a:p>
          <a:p>
            <a:r>
              <a:rPr lang="en-US" altLang="en-US" sz="2400"/>
              <a:t>Two-level page tables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9F27CDDD-4833-40C5-B69A-1E2384E0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270000"/>
            <a:ext cx="4181475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4" name="Rectangle 6">
            <a:extLst>
              <a:ext uri="{FF2B5EF4-FFF2-40B4-BE49-F238E27FC236}">
                <a16:creationId xmlns:a16="http://schemas.microsoft.com/office/drawing/2014/main" id="{871EB4CB-081F-4F45-832F-25000917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0" y="4965700"/>
            <a:ext cx="482600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F9138363-5ACF-4826-B7BB-EC3AA50B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244600"/>
            <a:ext cx="8128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B6E1CB75-FDDB-4C78-8ECF-886E0D40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52525"/>
            <a:ext cx="160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Second-level page tables</a:t>
            </a:r>
            <a:endParaRPr lang="en-US" alt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2DA7F711-4474-4367-8187-B949BB00E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2565400"/>
            <a:ext cx="4445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98015B77-0CFD-4383-86F9-260503DF5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2403475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Top-level </a:t>
            </a:r>
          </a:p>
          <a:p>
            <a:r>
              <a:rPr lang="en-US" altLang="en-US" sz="1000"/>
              <a:t>page table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29A0A3-5A34-4A2F-8483-3AF16D08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C59-3D0B-4A20-9547-83B297B1C1B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86B20F3-735A-44C7-925D-6A5532A68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Tables (3)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79A2690-4116-4BCB-A443-5761F0C2F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Typical page table entry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6255D395-4A0A-4D3A-A0FC-F9F2DEC75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931988"/>
            <a:ext cx="85026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496</Words>
  <Application>Microsoft Office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Times New Roman</vt:lpstr>
      <vt:lpstr>Wingdings</vt:lpstr>
      <vt:lpstr>Tahoma</vt:lpstr>
      <vt:lpstr>Symbol</vt:lpstr>
      <vt:lpstr>Helvetica</vt:lpstr>
      <vt:lpstr>Default Design</vt:lpstr>
      <vt:lpstr>PowerPoint Presentation</vt:lpstr>
      <vt:lpstr>Memory Management </vt:lpstr>
      <vt:lpstr>Basic Memory Management Monoprogramming without Swapping or Paging</vt:lpstr>
      <vt:lpstr>Multiprogramming with Fixed Partitions</vt:lpstr>
      <vt:lpstr>Virtual Memory Paging (1)</vt:lpstr>
      <vt:lpstr>Paging (2)</vt:lpstr>
      <vt:lpstr>Page  Tables (1)</vt:lpstr>
      <vt:lpstr>Page Tables (2)</vt:lpstr>
      <vt:lpstr>Page Tables (3)</vt:lpstr>
      <vt:lpstr>TLBs – Translation Lookaside Buffers</vt:lpstr>
      <vt:lpstr>Inverted Page Tables</vt:lpstr>
      <vt:lpstr>Page Replacement Algorithms</vt:lpstr>
      <vt:lpstr>Optimal Page Replacement Algorithm</vt:lpstr>
      <vt:lpstr>Not Recently Used Page Replacement Algorithm</vt:lpstr>
      <vt:lpstr>FIFO Page Replacement Algorithm</vt:lpstr>
      <vt:lpstr>Second Chance Page Replacement Algorithm</vt:lpstr>
      <vt:lpstr>The Clock Page Replacement Algorithm</vt:lpstr>
      <vt:lpstr>Least Recently Used (LRU)</vt:lpstr>
      <vt:lpstr>Simulating LRU in Software (1)</vt:lpstr>
    </vt:vector>
  </TitlesOfParts>
  <Company>East Texas Data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Steve  Armstrong</dc:creator>
  <cp:lastModifiedBy>Jyoti Khalkar</cp:lastModifiedBy>
  <cp:revision>46</cp:revision>
  <cp:lastPrinted>2001-01-13T17:28:37Z</cp:lastPrinted>
  <dcterms:created xsi:type="dcterms:W3CDTF">2000-11-25T19:18:14Z</dcterms:created>
  <dcterms:modified xsi:type="dcterms:W3CDTF">2022-02-09T09:13:16Z</dcterms:modified>
</cp:coreProperties>
</file>