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69" r:id="rId4"/>
    <p:sldId id="279" r:id="rId5"/>
    <p:sldId id="258" r:id="rId6"/>
    <p:sldId id="259" r:id="rId7"/>
    <p:sldId id="271" r:id="rId8"/>
    <p:sldId id="270" r:id="rId9"/>
    <p:sldId id="282" r:id="rId10"/>
    <p:sldId id="283" r:id="rId11"/>
    <p:sldId id="260" r:id="rId12"/>
    <p:sldId id="281" r:id="rId13"/>
    <p:sldId id="280" r:id="rId14"/>
    <p:sldId id="261" r:id="rId15"/>
    <p:sldId id="293" r:id="rId16"/>
    <p:sldId id="266" r:id="rId17"/>
    <p:sldId id="263" r:id="rId18"/>
    <p:sldId id="267" r:id="rId19"/>
    <p:sldId id="264" r:id="rId20"/>
    <p:sldId id="265" r:id="rId21"/>
    <p:sldId id="268" r:id="rId22"/>
    <p:sldId id="272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4561C79-324E-4775-8915-7FF5839196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5052AB4-AFDF-4B5A-BED5-EAA5BA6213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4BAD3B2-5305-4938-BB89-C1EFFD6B90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42A1742-F143-4B99-BDAF-14476D0B2B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52A95D-D7BF-4D1E-B094-575972D9C1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7EE-0750-4671-8E9D-01D17D02C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41E5-1687-4520-B89E-2E10DE00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F542-ECCB-46ED-BE05-F27A4AD0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AA7E-D924-4B41-A234-A9ADD3BE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497C-E62B-4869-B77C-7623684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E045D-1713-40D0-94BC-8321B3351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6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CFC5-F52B-4C8E-940E-AE8D0D3D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4306C-7817-41AA-B925-8BB393666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83B6-5FFE-4EA8-B149-B4133CD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C493-90F8-4966-B21D-93DDD745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2985-3BCF-4D5B-B5A0-5153636D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7E75B-2E91-4AE8-BEE6-BE17DE9657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7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400F2-DCBF-4643-8703-84C09C3C0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DF8BE-F53E-433E-9E5B-FE1A245DD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9740-6B13-4AAE-85B9-3523CAEA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2E8F-E4FA-4708-8A4B-217ADB97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CE23-7745-4A2F-BE3B-71DC86B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F2A28-2B4E-4855-8BAA-5E39F84EF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D95F-B1A2-4201-8A83-D7737C17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2880-1BB1-424B-B93A-021C9DB2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D2C7-00CB-4D80-9A4D-4B35E71A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549D-8067-41D8-9DA6-73CCFBDE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D60D-6941-41D6-9C4A-D7FB8203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71B60-7F0E-4B5A-8496-65EFDAD9F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BCF7-FD8C-45F6-B12C-D6C6DD02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D7E4-3F9E-495F-A738-3A424429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DA31-FA6D-4835-A294-C1111B0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DA79-D99A-473B-B6E5-28C8D7CE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8CD8-03DF-44AD-9706-9E082BB2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15B14-DCBE-4FEB-B04F-57D9AEDB4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14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D75E-0C7D-46B9-9340-36618DC4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6DC6-3925-47C3-8F48-9DCC07188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5DBD-7711-4159-9CF9-E245921E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F18F-BF48-4D25-A513-53FA8C61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A5983-4560-4F80-AAC6-0C536012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3A79-3361-4C0E-A1EF-793EBE3E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E6F87-E06B-44C3-9B1F-8DCAB5D70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5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BA5-4E8E-480A-B37C-89E58775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6E11-2501-4665-AE76-7B999689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03E-DDB4-4E49-9910-B2B703E7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EF1FA-4E60-4F64-A602-0FEF45FDC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B0126-6781-47CD-80C3-79F000BA4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649C5-530C-49F8-8AB3-9E22B827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38F61-9CB7-4046-BD21-128D061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C4C4D-414F-499B-B531-D30EF71E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EAB6A-12E3-4249-889A-A1D90B6B7A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45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A95C-A2AF-4FF8-8ED4-F3F061F1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B26F-8E0B-4328-BA75-B5D6241C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B2EBF-18E0-4415-B4D1-63691587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CDB2-FA94-4274-80F0-514E0846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65B18-8D80-4215-8FB3-579FFF2D6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6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7B7B7-1766-4B8A-81DE-1F1F5B23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5BAD4-F2E0-4756-89C4-4C52850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5515-0A1F-4904-A865-CB4D02BC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25E41-C998-42A9-876C-0CC8B3FF9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0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0303-947D-4B28-A987-1EFD3638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55C7-87E9-417E-A6E6-7826056A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6CEF8-C250-43D0-B7CD-93052EC0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CB99A-1C95-4AF9-ACBD-6914C09B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42A6-BB28-42B6-96B5-D65A37D8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6EBF-7EBB-4B0B-92AD-465816EA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91456-D9A7-4692-9EE8-3ECB956A52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C83D-A165-4D9C-B8B0-40A4BA55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2CE71-C299-419F-B2BE-64460C54F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865C1-23A2-403A-BEC7-3ED3C1C8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C58E-3A0B-4056-A1E1-AAB8A1A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9376-A344-44E1-980B-92DF72C0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B9B3-1C28-4648-9151-9F63E7F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0FA99-7D77-4507-AD07-49CB94369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23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12D281-C044-4CD3-8DDC-5219A0663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8433EE-C5A5-4DAE-82A5-968CE06F4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E00A465-8207-4E64-B162-9BEBD3E42E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0C33E2-7730-4956-B0ED-B7E2B3AAFF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20B1277-CCFC-4052-AF43-3613843B05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607940-38D7-45CD-97DF-7F789E9BF4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4DA08A1-4BF2-442A-85A4-664559F9AC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Operating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90F28B72-4184-4A31-89EA-4D297FEA8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NT Device Drivers</a:t>
            </a:r>
          </a:p>
        </p:txBody>
      </p:sp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89855FC1-AFFA-4A45-8110-30A429647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altLang="en-US"/>
              <a:t>API model is the same as for a file</a:t>
            </a:r>
          </a:p>
          <a:p>
            <a:r>
              <a:rPr lang="en-US" altLang="en-US"/>
              <a:t>Extend device management by adding modules to the stream</a:t>
            </a:r>
          </a:p>
          <a:p>
            <a:r>
              <a:rPr lang="en-US" altLang="en-US"/>
              <a:t>Device driver is invoked via an Interrupt Request Packet (IRP)</a:t>
            </a:r>
          </a:p>
          <a:p>
            <a:pPr lvl="1"/>
            <a:r>
              <a:rPr lang="en-US" altLang="en-US"/>
              <a:t>IRP can come from another stream module</a:t>
            </a:r>
          </a:p>
          <a:p>
            <a:pPr lvl="1"/>
            <a:r>
              <a:rPr lang="en-US" altLang="en-US"/>
              <a:t>IRP can come from the OS </a:t>
            </a:r>
          </a:p>
          <a:p>
            <a:pPr lvl="1"/>
            <a:r>
              <a:rPr lang="en-US" altLang="en-US"/>
              <a:t>Driver must respond to minimum set of IRPs</a:t>
            </a:r>
          </a:p>
          <a:p>
            <a:r>
              <a:rPr lang="en-US" altLang="en-US"/>
              <a:t>See Part I of notes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A55AB1E-D46D-46AE-9138-C0F45ABE5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/>
          <a:lstStyle/>
          <a:p>
            <a:r>
              <a:rPr lang="en-US" altLang="en-US"/>
              <a:t>Memory Mapped I/O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F522F5C-997A-4F48-86D4-990E95CE2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9906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D055326-041C-4EE7-97D3-059FDA78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Primary</a:t>
            </a:r>
          </a:p>
          <a:p>
            <a:r>
              <a:rPr lang="en-US" altLang="en-US" sz="1800"/>
              <a:t>Memory</a:t>
            </a:r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F26135E-3DA1-4245-81E9-BD4476C1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E666D23-0C47-482B-8DF9-D25C02627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92FC8252-F9D1-479C-A7F0-904776651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E2CABACA-2287-4434-8211-90712DDA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912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Device 0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378FA749-0C01-4870-B6B1-AC83ADD68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7701E48C-EF38-45B4-89A6-147FA7CA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42381C0D-B244-4D4D-9FE4-8C57B13D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768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D4C293D9-2F02-4723-AE37-1C4AE92D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0"/>
            <a:ext cx="912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Device 1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5F2147B6-28A4-4DF7-B6C2-7EA88C57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102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899532AF-F126-4B8B-A22B-96DC039C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864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1BA3ACF4-BF6E-4855-AB27-B7D595AD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8674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BFE80DBE-11A8-4B8B-89A1-5FC10B4F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56260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Device n-1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AC0BA372-36F6-4399-9F79-92F8D32C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24000"/>
            <a:ext cx="9906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862DC2EF-E531-4C1E-9D76-7CF05DCD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81200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Primary</a:t>
            </a:r>
          </a:p>
          <a:p>
            <a:r>
              <a:rPr lang="en-US" altLang="en-US" sz="1800" b="1"/>
              <a:t>Memory</a:t>
            </a:r>
            <a:endParaRPr lang="en-US" altLang="en-US" b="1"/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89DDDE31-AA1B-43ED-9396-A9C594BC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814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5" name="Rectangle 21">
            <a:extLst>
              <a:ext uri="{FF2B5EF4-FFF2-40B4-BE49-F238E27FC236}">
                <a16:creationId xmlns:a16="http://schemas.microsoft.com/office/drawing/2014/main" id="{0034EA00-74BD-44FE-993B-12E28196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657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DE72ED2F-F48E-46EC-918C-DEA088B5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7" name="Text Box 23">
            <a:extLst>
              <a:ext uri="{FF2B5EF4-FFF2-40B4-BE49-F238E27FC236}">
                <a16:creationId xmlns:a16="http://schemas.microsoft.com/office/drawing/2014/main" id="{75F7AEF6-902D-4878-8C32-0A7B978E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912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Device 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D8500542-2B24-48B1-AED5-9134AD1EF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9" name="Rectangle 25">
            <a:extLst>
              <a:ext uri="{FF2B5EF4-FFF2-40B4-BE49-F238E27FC236}">
                <a16:creationId xmlns:a16="http://schemas.microsoft.com/office/drawing/2014/main" id="{F1A1F716-023A-49ED-8B06-A4152815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4403FE5F-5F76-4322-A4B0-7AE54AA8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768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E244291A-9A2E-4C4F-81C2-9C083076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72000"/>
            <a:ext cx="912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Device 1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1B09F73A-59A3-4B57-8362-5B3A3094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102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AFB4EE82-DBAC-4434-A13E-0B6A75D9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4" name="Rectangle 30">
            <a:extLst>
              <a:ext uri="{FF2B5EF4-FFF2-40B4-BE49-F238E27FC236}">
                <a16:creationId xmlns:a16="http://schemas.microsoft.com/office/drawing/2014/main" id="{D67E12E8-B05A-4CF5-ABD9-71AE0477D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74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5" name="Text Box 31">
            <a:extLst>
              <a:ext uri="{FF2B5EF4-FFF2-40B4-BE49-F238E27FC236}">
                <a16:creationId xmlns:a16="http://schemas.microsoft.com/office/drawing/2014/main" id="{8A5D8F9C-57CD-445B-BED5-622F19C49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62600"/>
            <a:ext cx="1093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Device n-1</a:t>
            </a:r>
          </a:p>
        </p:txBody>
      </p:sp>
      <p:sp>
        <p:nvSpPr>
          <p:cNvPr id="6176" name="Text Box 32">
            <a:extLst>
              <a:ext uri="{FF2B5EF4-FFF2-40B4-BE49-F238E27FC236}">
                <a16:creationId xmlns:a16="http://schemas.microsoft.com/office/drawing/2014/main" id="{D40A9718-2E4D-4A43-B92C-7B093FB1AAB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020762" y="4694238"/>
            <a:ext cx="164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Device Addresses</a:t>
            </a:r>
          </a:p>
        </p:txBody>
      </p:sp>
      <p:sp>
        <p:nvSpPr>
          <p:cNvPr id="6177" name="Text Box 33">
            <a:extLst>
              <a:ext uri="{FF2B5EF4-FFF2-40B4-BE49-F238E27FC236}">
                <a16:creationId xmlns:a16="http://schemas.microsoft.com/office/drawing/2014/main" id="{738EE22B-5F2F-4AB9-86FD-B6D4913C2A2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81856" y="2318544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Memory Addresses</a:t>
            </a:r>
          </a:p>
        </p:txBody>
      </p:sp>
      <p:sp>
        <p:nvSpPr>
          <p:cNvPr id="6178" name="Line 34">
            <a:extLst>
              <a:ext uri="{FF2B5EF4-FFF2-40B4-BE49-F238E27FC236}">
                <a16:creationId xmlns:a16="http://schemas.microsoft.com/office/drawing/2014/main" id="{AEDB101A-BD37-4473-8DDE-A6EAB4DCA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9" name="Line 35">
            <a:extLst>
              <a:ext uri="{FF2B5EF4-FFF2-40B4-BE49-F238E27FC236}">
                <a16:creationId xmlns:a16="http://schemas.microsoft.com/office/drawing/2014/main" id="{4404D374-70D3-4FCA-8E02-D320E628D8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80" name="Line 36">
            <a:extLst>
              <a:ext uri="{FF2B5EF4-FFF2-40B4-BE49-F238E27FC236}">
                <a16:creationId xmlns:a16="http://schemas.microsoft.com/office/drawing/2014/main" id="{CC8E2DC5-3E49-4A18-AB0C-A0FF8DD61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609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81" name="Text Box 37">
            <a:extLst>
              <a:ext uri="{FF2B5EF4-FFF2-40B4-BE49-F238E27FC236}">
                <a16:creationId xmlns:a16="http://schemas.microsoft.com/office/drawing/2014/main" id="{2416627B-4DA8-40CF-8F0A-2CD3A4A1333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920456" y="3766344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Memory Addresses</a:t>
            </a:r>
          </a:p>
        </p:txBody>
      </p:sp>
      <p:sp>
        <p:nvSpPr>
          <p:cNvPr id="6182" name="Line 38">
            <a:extLst>
              <a:ext uri="{FF2B5EF4-FFF2-40B4-BE49-F238E27FC236}">
                <a16:creationId xmlns:a16="http://schemas.microsoft.com/office/drawing/2014/main" id="{D782F534-8C7E-4605-8FFF-C0C69338F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83" name="Line 39">
            <a:extLst>
              <a:ext uri="{FF2B5EF4-FFF2-40B4-BE49-F238E27FC236}">
                <a16:creationId xmlns:a16="http://schemas.microsoft.com/office/drawing/2014/main" id="{A870F628-FA1B-4A24-8378-F4C504CFA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601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F188378-4B8A-4922-A3ED-171234253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CPU-I/O Overlap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624BC79-71C0-429B-B90E-69BB4CA0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1676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AD313AB-2199-4DCC-910A-1A65B21C0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F7F145-CD70-4AC9-89F1-C26C7AA5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029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927C421-15A4-4657-A424-97EA3584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00600"/>
            <a:ext cx="609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AE15F5FF-E79F-4606-B85F-4F2C1363E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353D499F-9AB5-43C4-885B-1E77414C6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5E3C16E7-7E13-4688-B912-519C4607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00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Variable x</a:t>
            </a:r>
            <a:endParaRPr lang="en-US" alt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1B54CEC0-F392-499C-9D0A-3E1EB28D3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9B019E11-370E-4DA0-952A-972105C5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676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EA1BBFB0-30B5-4E7A-9A74-D165BB73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Register</a:t>
            </a:r>
            <a:endParaRPr lang="en-US" alt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63144E0B-021B-414E-81FB-DFF24DB6D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40D4803C-002A-4CCD-8504-304F7DA9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 on device</a:t>
            </a:r>
          </a:p>
        </p:txBody>
      </p:sp>
      <p:sp>
        <p:nvSpPr>
          <p:cNvPr id="27666" name="Freeform 18">
            <a:extLst>
              <a:ext uri="{FF2B5EF4-FFF2-40B4-BE49-F238E27FC236}">
                <a16:creationId xmlns:a16="http://schemas.microsoft.com/office/drawing/2014/main" id="{37DCB254-072E-483C-AE26-5029A3A11282}"/>
              </a:ext>
            </a:extLst>
          </p:cNvPr>
          <p:cNvSpPr>
            <a:spLocks/>
          </p:cNvSpPr>
          <p:nvPr/>
        </p:nvSpPr>
        <p:spPr bwMode="auto">
          <a:xfrm>
            <a:off x="1600200" y="4114800"/>
            <a:ext cx="609600" cy="838200"/>
          </a:xfrm>
          <a:custGeom>
            <a:avLst/>
            <a:gdLst>
              <a:gd name="T0" fmla="*/ 192 w 384"/>
              <a:gd name="T1" fmla="*/ 0 h 528"/>
              <a:gd name="T2" fmla="*/ 0 w 384"/>
              <a:gd name="T3" fmla="*/ 0 h 528"/>
              <a:gd name="T4" fmla="*/ 384 w 384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528">
                <a:moveTo>
                  <a:pt x="192" y="0"/>
                </a:moveTo>
                <a:lnTo>
                  <a:pt x="0" y="0"/>
                </a:lnTo>
                <a:lnTo>
                  <a:pt x="384" y="5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38A25142-8550-487E-B82D-9D1C7F5A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3384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. . .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read(dev_I, “%d”, x);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y = f(x)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. . .</a:t>
            </a:r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0482D32C-077B-4FA7-9A68-137D3CCDB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505200"/>
            <a:ext cx="7543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CB0154B2-99AC-491F-8A5A-2FFA893F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756275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Device dev_I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8BE7C9DF-10FD-4A2E-8976-04784CFE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960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Memory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3F20AB2C-B7C3-435C-A86C-5E5B944D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6137275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CPU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7A50D0CC-A1D5-414D-ACB8-282ADAA3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71600"/>
            <a:ext cx="41465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. . .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startRead(dev_I, “%d”, x);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. . .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While(stillReading()) 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y = f(x)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. .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0E041A6-71C4-4AF9-A037-388C98813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I/O - CPU Overlap</a:t>
            </a:r>
          </a:p>
        </p:txBody>
      </p:sp>
      <p:sp>
        <p:nvSpPr>
          <p:cNvPr id="26627" name="Freeform 3">
            <a:extLst>
              <a:ext uri="{FF2B5EF4-FFF2-40B4-BE49-F238E27FC236}">
                <a16:creationId xmlns:a16="http://schemas.microsoft.com/office/drawing/2014/main" id="{E826BC04-6CA8-4FCF-8318-7D494609A6B4}"/>
              </a:ext>
            </a:extLst>
          </p:cNvPr>
          <p:cNvSpPr>
            <a:spLocks/>
          </p:cNvSpPr>
          <p:nvPr/>
        </p:nvSpPr>
        <p:spPr bwMode="auto">
          <a:xfrm>
            <a:off x="1524000" y="1524000"/>
            <a:ext cx="6248400" cy="1371600"/>
          </a:xfrm>
          <a:custGeom>
            <a:avLst/>
            <a:gdLst>
              <a:gd name="T0" fmla="*/ 0 w 3936"/>
              <a:gd name="T1" fmla="*/ 0 h 864"/>
              <a:gd name="T2" fmla="*/ 0 w 3936"/>
              <a:gd name="T3" fmla="*/ 864 h 864"/>
              <a:gd name="T4" fmla="*/ 3936 w 3936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6" h="864">
                <a:moveTo>
                  <a:pt x="0" y="0"/>
                </a:moveTo>
                <a:lnTo>
                  <a:pt x="0" y="864"/>
                </a:lnTo>
                <a:lnTo>
                  <a:pt x="3936" y="86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8" name="Freeform 4">
            <a:extLst>
              <a:ext uri="{FF2B5EF4-FFF2-40B4-BE49-F238E27FC236}">
                <a16:creationId xmlns:a16="http://schemas.microsoft.com/office/drawing/2014/main" id="{9AF30F60-AEC5-4D81-B2C4-8C58D23D8486}"/>
              </a:ext>
            </a:extLst>
          </p:cNvPr>
          <p:cNvSpPr>
            <a:spLocks/>
          </p:cNvSpPr>
          <p:nvPr/>
        </p:nvSpPr>
        <p:spPr bwMode="auto">
          <a:xfrm>
            <a:off x="1524000" y="4191000"/>
            <a:ext cx="6248400" cy="1371600"/>
          </a:xfrm>
          <a:custGeom>
            <a:avLst/>
            <a:gdLst>
              <a:gd name="T0" fmla="*/ 0 w 3936"/>
              <a:gd name="T1" fmla="*/ 0 h 864"/>
              <a:gd name="T2" fmla="*/ 0 w 3936"/>
              <a:gd name="T3" fmla="*/ 864 h 864"/>
              <a:gd name="T4" fmla="*/ 3936 w 3936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6" h="864">
                <a:moveTo>
                  <a:pt x="0" y="0"/>
                </a:moveTo>
                <a:lnTo>
                  <a:pt x="0" y="864"/>
                </a:lnTo>
                <a:lnTo>
                  <a:pt x="3936" y="86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942994DA-8A5F-465B-BDFC-14534C3D0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76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4DC1D28A-A0AE-4A81-B1E4-1B84F6CB1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76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FA884DFE-7A23-415C-BD25-668A384F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676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2F85E2D0-54C0-4EB3-85A5-FC73CDF00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676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330D09CB-8E90-4F08-B4F8-41751292B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5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7F4E8158-C185-40D9-9BB4-174D18D8C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146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AAAB3767-5BE7-41F7-97B8-AC61640B6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36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AC845478-E916-4C0C-B99C-6DCC525AF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13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EA612DE7-5DF5-4CBB-A7B6-0DD6D44EB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514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67D581DC-C7C0-446E-9D82-A02976046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752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B2A5813-446F-44E1-ADE3-A4293378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1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App 1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884A928F-471D-40D4-AA67-483AF912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81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App 2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E5A4457F-5401-4B90-A35D-3F1D42CD8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I/O Ctlr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997A6002-AFAF-4A12-B461-732DC264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95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1</a:t>
            </a:r>
            <a:endParaRPr lang="en-US" altLang="en-US"/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AB85A181-19EF-4499-98A8-63134588C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2</a:t>
            </a:r>
            <a:endParaRPr lang="en-US" altLang="en-US"/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33413725-4140-4F74-BCD7-54F2E349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95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3</a:t>
            </a:r>
            <a:endParaRPr lang="en-US" altLang="en-US"/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DE15EC01-4BE9-4D43-BA9F-EC5FD5FE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95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4</a:t>
            </a:r>
            <a:endParaRPr lang="en-US" altLang="en-US"/>
          </a:p>
        </p:txBody>
      </p:sp>
      <p:sp>
        <p:nvSpPr>
          <p:cNvPr id="26646" name="Line 22">
            <a:extLst>
              <a:ext uri="{FF2B5EF4-FFF2-40B4-BE49-F238E27FC236}">
                <a16:creationId xmlns:a16="http://schemas.microsoft.com/office/drawing/2014/main" id="{85072906-EEF8-4697-B4DF-FC1CDA67D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F0B087E8-BDA3-473F-A160-BDDA87BD7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9A4188D9-D800-48E2-9C20-A7E12B842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1120DC0F-D1AF-4D57-A54C-36BC9DA5F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D7A7AC43-E036-40FF-A464-66257EDAC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4C7BE5FB-43F0-4A13-B766-36D75BE00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2" name="Line 28">
            <a:extLst>
              <a:ext uri="{FF2B5EF4-FFF2-40B4-BE49-F238E27FC236}">
                <a16:creationId xmlns:a16="http://schemas.microsoft.com/office/drawing/2014/main" id="{0063C25F-FF56-4F59-99D7-98F3B60E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3" name="Line 29">
            <a:extLst>
              <a:ext uri="{FF2B5EF4-FFF2-40B4-BE49-F238E27FC236}">
                <a16:creationId xmlns:a16="http://schemas.microsoft.com/office/drawing/2014/main" id="{B86E0E84-671B-4DCC-B52D-7EB160FEB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4" name="Line 30">
            <a:extLst>
              <a:ext uri="{FF2B5EF4-FFF2-40B4-BE49-F238E27FC236}">
                <a16:creationId xmlns:a16="http://schemas.microsoft.com/office/drawing/2014/main" id="{BCB0D6AD-4569-46FF-98FD-76C85B354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5" name="Line 31">
            <a:extLst>
              <a:ext uri="{FF2B5EF4-FFF2-40B4-BE49-F238E27FC236}">
                <a16:creationId xmlns:a16="http://schemas.microsoft.com/office/drawing/2014/main" id="{87796A57-BA02-4E2C-8043-F15A0002D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648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D9D38EC7-F1CE-45BA-A2DE-D3479BA4B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105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7" name="Line 33">
            <a:extLst>
              <a:ext uri="{FF2B5EF4-FFF2-40B4-BE49-F238E27FC236}">
                <a16:creationId xmlns:a16="http://schemas.microsoft.com/office/drawing/2014/main" id="{2BFBBD12-987D-4061-82CC-E9AA34F7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8" name="Line 34">
            <a:extLst>
              <a:ext uri="{FF2B5EF4-FFF2-40B4-BE49-F238E27FC236}">
                <a16:creationId xmlns:a16="http://schemas.microsoft.com/office/drawing/2014/main" id="{C7C1EB71-CE3A-4480-8E43-0917BE08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648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9" name="Line 35">
            <a:extLst>
              <a:ext uri="{FF2B5EF4-FFF2-40B4-BE49-F238E27FC236}">
                <a16:creationId xmlns:a16="http://schemas.microsoft.com/office/drawing/2014/main" id="{46E34955-EB6B-4AEE-9D96-00737D820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05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CF0923DE-030B-4CF6-AD73-B385CF94F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App</a:t>
            </a:r>
          </a:p>
        </p:txBody>
      </p:sp>
      <p:sp>
        <p:nvSpPr>
          <p:cNvPr id="26661" name="Text Box 37">
            <a:extLst>
              <a:ext uri="{FF2B5EF4-FFF2-40B4-BE49-F238E27FC236}">
                <a16:creationId xmlns:a16="http://schemas.microsoft.com/office/drawing/2014/main" id="{3EB310D9-A04B-47E2-AB00-F0FFC6A2B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I/O Ctlr</a:t>
            </a: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F340029C-6E85-4C55-B320-DE3374E23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1</a:t>
            </a:r>
            <a:endParaRPr lang="en-US" altLang="en-US"/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F0FF30EC-E7B7-453B-AC3E-6E2A726DF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2</a:t>
            </a:r>
            <a:endParaRPr lang="en-US" altLang="en-US"/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A5E23B34-3F17-47E1-B0AB-15B54ABBC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3</a:t>
            </a:r>
            <a:endParaRPr lang="en-US" altLang="en-US"/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EC2740A8-A7AF-4089-897B-4BF52E198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4</a:t>
            </a:r>
            <a:endParaRPr lang="en-US" altLang="en-US"/>
          </a:p>
        </p:txBody>
      </p:sp>
      <p:sp>
        <p:nvSpPr>
          <p:cNvPr id="26666" name="Text Box 42">
            <a:extLst>
              <a:ext uri="{FF2B5EF4-FFF2-40B4-BE49-F238E27FC236}">
                <a16:creationId xmlns:a16="http://schemas.microsoft.com/office/drawing/2014/main" id="{1DC6BE18-683C-4128-8F0C-566CD317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5</a:t>
            </a:r>
            <a:endParaRPr lang="en-US" altLang="en-US"/>
          </a:p>
        </p:txBody>
      </p:sp>
      <p:sp>
        <p:nvSpPr>
          <p:cNvPr id="26667" name="Text Box 43">
            <a:extLst>
              <a:ext uri="{FF2B5EF4-FFF2-40B4-BE49-F238E27FC236}">
                <a16:creationId xmlns:a16="http://schemas.microsoft.com/office/drawing/2014/main" id="{1C5FA4AE-BB94-43D6-B881-8A591F0F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6</a:t>
            </a:r>
            <a:endParaRPr lang="en-US" altLang="en-US"/>
          </a:p>
        </p:txBody>
      </p:sp>
      <p:sp>
        <p:nvSpPr>
          <p:cNvPr id="26668" name="Text Box 44">
            <a:extLst>
              <a:ext uri="{FF2B5EF4-FFF2-40B4-BE49-F238E27FC236}">
                <a16:creationId xmlns:a16="http://schemas.microsoft.com/office/drawing/2014/main" id="{8EBCF618-6307-4315-91BE-C424F6A9D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7</a:t>
            </a:r>
            <a:endParaRPr lang="en-US" altLang="en-US"/>
          </a:p>
        </p:txBody>
      </p:sp>
      <p:sp>
        <p:nvSpPr>
          <p:cNvPr id="26669" name="Text Box 45">
            <a:extLst>
              <a:ext uri="{FF2B5EF4-FFF2-40B4-BE49-F238E27FC236}">
                <a16:creationId xmlns:a16="http://schemas.microsoft.com/office/drawing/2014/main" id="{11C0C4F7-21DD-4700-83A3-4EE65594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8</a:t>
            </a:r>
            <a:endParaRPr lang="en-US" altLang="en-US"/>
          </a:p>
        </p:txBody>
      </p:sp>
      <p:sp>
        <p:nvSpPr>
          <p:cNvPr id="26670" name="Text Box 46">
            <a:extLst>
              <a:ext uri="{FF2B5EF4-FFF2-40B4-BE49-F238E27FC236}">
                <a16:creationId xmlns:a16="http://schemas.microsoft.com/office/drawing/2014/main" id="{AB22B4FC-3106-4655-AA75-82B7188AD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562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</a:t>
            </a:r>
            <a:r>
              <a:rPr lang="en-US" altLang="en-US" sz="2000" baseline="-25000"/>
              <a:t>9</a:t>
            </a:r>
            <a:endParaRPr lang="en-US" altLang="en-US"/>
          </a:p>
        </p:txBody>
      </p:sp>
      <p:sp>
        <p:nvSpPr>
          <p:cNvPr id="26671" name="Text Box 47">
            <a:extLst>
              <a:ext uri="{FF2B5EF4-FFF2-40B4-BE49-F238E27FC236}">
                <a16:creationId xmlns:a16="http://schemas.microsoft.com/office/drawing/2014/main" id="{61EBC122-B90E-4559-90E8-D9EA62F8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76600"/>
            <a:ext cx="468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Overlapping App 1’s I/O with App 2</a:t>
            </a:r>
          </a:p>
        </p:txBody>
      </p:sp>
      <p:sp>
        <p:nvSpPr>
          <p:cNvPr id="26672" name="Text Box 48">
            <a:extLst>
              <a:ext uri="{FF2B5EF4-FFF2-40B4-BE49-F238E27FC236}">
                <a16:creationId xmlns:a16="http://schemas.microsoft.com/office/drawing/2014/main" id="{BFD18AAA-5777-417F-B1CE-4A5C70432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504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Overlapping App CPU with its own I/O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7FE51EF-8581-487E-AC6C-05A61269E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/>
              <a:t>Direct Memory Access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B4A808-3636-4CDC-90BB-922C9254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1143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BE14A15E-621C-401A-BD1C-C2AF438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Primary</a:t>
            </a:r>
          </a:p>
          <a:p>
            <a:r>
              <a:rPr lang="en-US" altLang="en-US" sz="1800"/>
              <a:t>Memory</a:t>
            </a:r>
            <a:endParaRPr lang="en-US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46851B7-0A51-46E8-83DA-0AA67B1BF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052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06776782-C924-4E6E-82AE-06F7DFA1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CPU</a:t>
            </a:r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40101154-F084-402F-8518-955BB52E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12899411-DBE0-49E5-A5F8-48B23E7D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482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Controller</a:t>
            </a:r>
            <a:endParaRPr lang="en-US" alt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A55A3D18-A8D2-4ACB-BFAE-9DD2E00D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150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02379538-CBA4-4F9A-BB0C-BC1BA0D6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912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Device</a:t>
            </a:r>
            <a:endParaRPr lang="en-US" altLang="en-US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4FBA5E64-E1C4-4CE8-9CBB-134344C59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91FAE99F-E224-4725-B5A6-01685BBEE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2F557109-672C-4A8E-922C-D0D0AF503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5023622D-752F-4CEE-A0DC-21AD9CD4A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F2B09514-25C2-4A85-9399-357BCD539F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B3BCF399-FB4E-4C8F-B894-1F3A90021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CE9786C0-6A32-4D98-8996-EC904298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00200"/>
            <a:ext cx="1143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06387726-18BF-4C62-9E33-DF12FB410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Primary</a:t>
            </a:r>
          </a:p>
          <a:p>
            <a:r>
              <a:rPr lang="en-US" altLang="en-US" sz="1800"/>
              <a:t>Memory</a:t>
            </a:r>
            <a:endParaRPr lang="en-US" altLang="en-US"/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2832C0A5-A006-444A-9784-82C33D8FF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052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07DFC281-24BB-49AD-A912-A6BE7AAE3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CPU</a:t>
            </a:r>
            <a:endParaRPr lang="en-US" altLang="en-US"/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7ECF3144-D6D2-4F35-8A97-1E0B9029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9B9604A1-5BA3-446E-B97E-16593625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482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Controller</a:t>
            </a:r>
            <a:endParaRPr lang="en-US" altLang="en-US"/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293CEF56-E521-469C-8D06-A4824176F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150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12B2F98C-A5B4-4AC2-A9D7-245A91D21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912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Device</a:t>
            </a:r>
            <a:endParaRPr lang="en-US" altLang="en-US"/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89D56B7A-C556-4482-8908-F7DB5611F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71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AC6AD043-1992-46A3-9121-FB28C4142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B4B59DEF-5EB0-4135-8FCE-DF1AC0ECA2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7193C0D6-0271-406C-ABE4-C215CE98B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971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99" name="Freeform 31">
            <a:extLst>
              <a:ext uri="{FF2B5EF4-FFF2-40B4-BE49-F238E27FC236}">
                <a16:creationId xmlns:a16="http://schemas.microsoft.com/office/drawing/2014/main" id="{56093898-5E39-459C-95FD-C44B97A33680}"/>
              </a:ext>
            </a:extLst>
          </p:cNvPr>
          <p:cNvSpPr>
            <a:spLocks/>
          </p:cNvSpPr>
          <p:nvPr/>
        </p:nvSpPr>
        <p:spPr bwMode="auto">
          <a:xfrm>
            <a:off x="4876800" y="2971800"/>
            <a:ext cx="1371600" cy="533400"/>
          </a:xfrm>
          <a:custGeom>
            <a:avLst/>
            <a:gdLst>
              <a:gd name="T0" fmla="*/ 864 w 864"/>
              <a:gd name="T1" fmla="*/ 0 h 336"/>
              <a:gd name="T2" fmla="*/ 864 w 864"/>
              <a:gd name="T3" fmla="*/ 144 h 336"/>
              <a:gd name="T4" fmla="*/ 0 w 864"/>
              <a:gd name="T5" fmla="*/ 144 h 336"/>
              <a:gd name="T6" fmla="*/ 0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864" y="0"/>
                </a:moveTo>
                <a:lnTo>
                  <a:pt x="864" y="144"/>
                </a:lnTo>
                <a:lnTo>
                  <a:pt x="0" y="144"/>
                </a:lnTo>
                <a:lnTo>
                  <a:pt x="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01" name="Freeform 33">
            <a:extLst>
              <a:ext uri="{FF2B5EF4-FFF2-40B4-BE49-F238E27FC236}">
                <a16:creationId xmlns:a16="http://schemas.microsoft.com/office/drawing/2014/main" id="{4C26CEDA-200E-4244-94DB-F8269A711650}"/>
              </a:ext>
            </a:extLst>
          </p:cNvPr>
          <p:cNvSpPr>
            <a:spLocks/>
          </p:cNvSpPr>
          <p:nvPr/>
        </p:nvSpPr>
        <p:spPr bwMode="auto">
          <a:xfrm>
            <a:off x="5257800" y="2971800"/>
            <a:ext cx="1524000" cy="533400"/>
          </a:xfrm>
          <a:custGeom>
            <a:avLst/>
            <a:gdLst>
              <a:gd name="T0" fmla="*/ 0 w 960"/>
              <a:gd name="T1" fmla="*/ 336 h 336"/>
              <a:gd name="T2" fmla="*/ 0 w 960"/>
              <a:gd name="T3" fmla="*/ 192 h 336"/>
              <a:gd name="T4" fmla="*/ 960 w 960"/>
              <a:gd name="T5" fmla="*/ 192 h 336"/>
              <a:gd name="T6" fmla="*/ 960 w 960"/>
              <a:gd name="T7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336">
                <a:moveTo>
                  <a:pt x="0" y="336"/>
                </a:moveTo>
                <a:lnTo>
                  <a:pt x="0" y="192"/>
                </a:lnTo>
                <a:lnTo>
                  <a:pt x="960" y="192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02" name="Freeform 34">
            <a:extLst>
              <a:ext uri="{FF2B5EF4-FFF2-40B4-BE49-F238E27FC236}">
                <a16:creationId xmlns:a16="http://schemas.microsoft.com/office/drawing/2014/main" id="{61264D7E-59D4-4482-BD79-05531EDB5E20}"/>
              </a:ext>
            </a:extLst>
          </p:cNvPr>
          <p:cNvSpPr>
            <a:spLocks/>
          </p:cNvSpPr>
          <p:nvPr/>
        </p:nvSpPr>
        <p:spPr bwMode="auto">
          <a:xfrm>
            <a:off x="4876800" y="4038600"/>
            <a:ext cx="1371600" cy="53340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192 h 336"/>
              <a:gd name="T4" fmla="*/ 864 w 864"/>
              <a:gd name="T5" fmla="*/ 192 h 336"/>
              <a:gd name="T6" fmla="*/ 864 w 864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192"/>
                </a:lnTo>
                <a:lnTo>
                  <a:pt x="864" y="192"/>
                </a:lnTo>
                <a:lnTo>
                  <a:pt x="864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03" name="Freeform 35">
            <a:extLst>
              <a:ext uri="{FF2B5EF4-FFF2-40B4-BE49-F238E27FC236}">
                <a16:creationId xmlns:a16="http://schemas.microsoft.com/office/drawing/2014/main" id="{8E4B9DB8-A277-4CAB-BE0E-68E28DCAF23D}"/>
              </a:ext>
            </a:extLst>
          </p:cNvPr>
          <p:cNvSpPr>
            <a:spLocks/>
          </p:cNvSpPr>
          <p:nvPr/>
        </p:nvSpPr>
        <p:spPr bwMode="auto">
          <a:xfrm>
            <a:off x="5257800" y="4038600"/>
            <a:ext cx="1524000" cy="533400"/>
          </a:xfrm>
          <a:custGeom>
            <a:avLst/>
            <a:gdLst>
              <a:gd name="T0" fmla="*/ 960 w 960"/>
              <a:gd name="T1" fmla="*/ 336 h 336"/>
              <a:gd name="T2" fmla="*/ 960 w 960"/>
              <a:gd name="T3" fmla="*/ 96 h 336"/>
              <a:gd name="T4" fmla="*/ 0 w 960"/>
              <a:gd name="T5" fmla="*/ 96 h 336"/>
              <a:gd name="T6" fmla="*/ 0 w 960"/>
              <a:gd name="T7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336">
                <a:moveTo>
                  <a:pt x="960" y="336"/>
                </a:moveTo>
                <a:lnTo>
                  <a:pt x="960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Rectangle 16">
            <a:extLst>
              <a:ext uri="{FF2B5EF4-FFF2-40B4-BE49-F238E27FC236}">
                <a16:creationId xmlns:a16="http://schemas.microsoft.com/office/drawing/2014/main" id="{8C91FF24-54AB-49BA-9AC6-FFDC6912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00200"/>
            <a:ext cx="32004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017FFDC6-B0CB-43F9-BE19-C335911B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32766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47A6CE2-C99D-4744-A28A-19605188B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altLang="en-US"/>
              <a:t>Buffering</a:t>
            </a:r>
          </a:p>
        </p:txBody>
      </p:sp>
      <p:sp>
        <p:nvSpPr>
          <p:cNvPr id="45059" name="Freeform 3">
            <a:extLst>
              <a:ext uri="{FF2B5EF4-FFF2-40B4-BE49-F238E27FC236}">
                <a16:creationId xmlns:a16="http://schemas.microsoft.com/office/drawing/2014/main" id="{5469B3C6-37CB-4BF3-85A5-BCAA6458C1BE}"/>
              </a:ext>
            </a:extLst>
          </p:cNvPr>
          <p:cNvSpPr>
            <a:spLocks/>
          </p:cNvSpPr>
          <p:nvPr/>
        </p:nvSpPr>
        <p:spPr bwMode="auto">
          <a:xfrm>
            <a:off x="2819400" y="29718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0" name="Freeform 4">
            <a:extLst>
              <a:ext uri="{FF2B5EF4-FFF2-40B4-BE49-F238E27FC236}">
                <a16:creationId xmlns:a16="http://schemas.microsoft.com/office/drawing/2014/main" id="{54B7C839-439B-49D1-8B1A-40EDC3F2DC2A}"/>
              </a:ext>
            </a:extLst>
          </p:cNvPr>
          <p:cNvSpPr>
            <a:spLocks/>
          </p:cNvSpPr>
          <p:nvPr/>
        </p:nvSpPr>
        <p:spPr bwMode="auto">
          <a:xfrm>
            <a:off x="2971800" y="31242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1" name="Freeform 5">
            <a:extLst>
              <a:ext uri="{FF2B5EF4-FFF2-40B4-BE49-F238E27FC236}">
                <a16:creationId xmlns:a16="http://schemas.microsoft.com/office/drawing/2014/main" id="{E38A894A-0A11-44DE-9C90-DA548E2D20FB}"/>
              </a:ext>
            </a:extLst>
          </p:cNvPr>
          <p:cNvSpPr>
            <a:spLocks/>
          </p:cNvSpPr>
          <p:nvPr/>
        </p:nvSpPr>
        <p:spPr bwMode="auto">
          <a:xfrm>
            <a:off x="3124200" y="32766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2" name="Freeform 6">
            <a:extLst>
              <a:ext uri="{FF2B5EF4-FFF2-40B4-BE49-F238E27FC236}">
                <a16:creationId xmlns:a16="http://schemas.microsoft.com/office/drawing/2014/main" id="{40D4DDF0-7400-483C-B243-2CF01723BDB3}"/>
              </a:ext>
            </a:extLst>
          </p:cNvPr>
          <p:cNvSpPr>
            <a:spLocks/>
          </p:cNvSpPr>
          <p:nvPr/>
        </p:nvSpPr>
        <p:spPr bwMode="auto">
          <a:xfrm>
            <a:off x="3276600" y="34290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3" name="Freeform 7">
            <a:extLst>
              <a:ext uri="{FF2B5EF4-FFF2-40B4-BE49-F238E27FC236}">
                <a16:creationId xmlns:a16="http://schemas.microsoft.com/office/drawing/2014/main" id="{1E13B2AB-8E07-4441-87A7-73483F2E97E8}"/>
              </a:ext>
            </a:extLst>
          </p:cNvPr>
          <p:cNvSpPr>
            <a:spLocks/>
          </p:cNvSpPr>
          <p:nvPr/>
        </p:nvSpPr>
        <p:spPr bwMode="auto">
          <a:xfrm>
            <a:off x="3429000" y="35814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4" name="Freeform 8">
            <a:extLst>
              <a:ext uri="{FF2B5EF4-FFF2-40B4-BE49-F238E27FC236}">
                <a16:creationId xmlns:a16="http://schemas.microsoft.com/office/drawing/2014/main" id="{09D80E53-2B64-4D48-8A4B-82F622A54A9E}"/>
              </a:ext>
            </a:extLst>
          </p:cNvPr>
          <p:cNvSpPr>
            <a:spLocks/>
          </p:cNvSpPr>
          <p:nvPr/>
        </p:nvSpPr>
        <p:spPr bwMode="auto">
          <a:xfrm>
            <a:off x="3581400" y="37338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5" name="Freeform 9">
            <a:extLst>
              <a:ext uri="{FF2B5EF4-FFF2-40B4-BE49-F238E27FC236}">
                <a16:creationId xmlns:a16="http://schemas.microsoft.com/office/drawing/2014/main" id="{C9C19F7A-A8B6-4C7D-9A2E-022E90002D55}"/>
              </a:ext>
            </a:extLst>
          </p:cNvPr>
          <p:cNvSpPr>
            <a:spLocks/>
          </p:cNvSpPr>
          <p:nvPr/>
        </p:nvSpPr>
        <p:spPr bwMode="auto">
          <a:xfrm>
            <a:off x="5486400" y="29718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6" name="Freeform 10">
            <a:extLst>
              <a:ext uri="{FF2B5EF4-FFF2-40B4-BE49-F238E27FC236}">
                <a16:creationId xmlns:a16="http://schemas.microsoft.com/office/drawing/2014/main" id="{21D5B39E-C627-448B-8B28-2246F5CF4598}"/>
              </a:ext>
            </a:extLst>
          </p:cNvPr>
          <p:cNvSpPr>
            <a:spLocks/>
          </p:cNvSpPr>
          <p:nvPr/>
        </p:nvSpPr>
        <p:spPr bwMode="auto">
          <a:xfrm>
            <a:off x="5638800" y="31242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7" name="Freeform 11">
            <a:extLst>
              <a:ext uri="{FF2B5EF4-FFF2-40B4-BE49-F238E27FC236}">
                <a16:creationId xmlns:a16="http://schemas.microsoft.com/office/drawing/2014/main" id="{2222FF5C-7B1F-48E8-988A-395E9503A8C8}"/>
              </a:ext>
            </a:extLst>
          </p:cNvPr>
          <p:cNvSpPr>
            <a:spLocks/>
          </p:cNvSpPr>
          <p:nvPr/>
        </p:nvSpPr>
        <p:spPr bwMode="auto">
          <a:xfrm>
            <a:off x="5791200" y="32766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8" name="Freeform 12">
            <a:extLst>
              <a:ext uri="{FF2B5EF4-FFF2-40B4-BE49-F238E27FC236}">
                <a16:creationId xmlns:a16="http://schemas.microsoft.com/office/drawing/2014/main" id="{6B165F3D-056A-44E6-9AE4-BD17DEF3031E}"/>
              </a:ext>
            </a:extLst>
          </p:cNvPr>
          <p:cNvSpPr>
            <a:spLocks/>
          </p:cNvSpPr>
          <p:nvPr/>
        </p:nvSpPr>
        <p:spPr bwMode="auto">
          <a:xfrm>
            <a:off x="5943600" y="34290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69" name="Freeform 13">
            <a:extLst>
              <a:ext uri="{FF2B5EF4-FFF2-40B4-BE49-F238E27FC236}">
                <a16:creationId xmlns:a16="http://schemas.microsoft.com/office/drawing/2014/main" id="{306B75FF-5533-464D-9203-5105A5B60005}"/>
              </a:ext>
            </a:extLst>
          </p:cNvPr>
          <p:cNvSpPr>
            <a:spLocks/>
          </p:cNvSpPr>
          <p:nvPr/>
        </p:nvSpPr>
        <p:spPr bwMode="auto">
          <a:xfrm>
            <a:off x="6096000" y="35814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0" name="Freeform 14">
            <a:extLst>
              <a:ext uri="{FF2B5EF4-FFF2-40B4-BE49-F238E27FC236}">
                <a16:creationId xmlns:a16="http://schemas.microsoft.com/office/drawing/2014/main" id="{28B7E1A2-8448-4565-94D4-80276C30C5FE}"/>
              </a:ext>
            </a:extLst>
          </p:cNvPr>
          <p:cNvSpPr>
            <a:spLocks/>
          </p:cNvSpPr>
          <p:nvPr/>
        </p:nvSpPr>
        <p:spPr bwMode="auto">
          <a:xfrm>
            <a:off x="6248400" y="3733800"/>
            <a:ext cx="304800" cy="533400"/>
          </a:xfrm>
          <a:custGeom>
            <a:avLst/>
            <a:gdLst>
              <a:gd name="T0" fmla="*/ 144 w 384"/>
              <a:gd name="T1" fmla="*/ 0 h 672"/>
              <a:gd name="T2" fmla="*/ 240 w 384"/>
              <a:gd name="T3" fmla="*/ 0 h 672"/>
              <a:gd name="T4" fmla="*/ 240 w 384"/>
              <a:gd name="T5" fmla="*/ 144 h 672"/>
              <a:gd name="T6" fmla="*/ 384 w 384"/>
              <a:gd name="T7" fmla="*/ 240 h 672"/>
              <a:gd name="T8" fmla="*/ 384 w 384"/>
              <a:gd name="T9" fmla="*/ 672 h 672"/>
              <a:gd name="T10" fmla="*/ 0 w 384"/>
              <a:gd name="T11" fmla="*/ 672 h 672"/>
              <a:gd name="T12" fmla="*/ 0 w 384"/>
              <a:gd name="T13" fmla="*/ 240 h 672"/>
              <a:gd name="T14" fmla="*/ 144 w 384"/>
              <a:gd name="T15" fmla="*/ 144 h 672"/>
              <a:gd name="T16" fmla="*/ 144 w 384"/>
              <a:gd name="T1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672">
                <a:moveTo>
                  <a:pt x="144" y="0"/>
                </a:moveTo>
                <a:lnTo>
                  <a:pt x="240" y="0"/>
                </a:lnTo>
                <a:lnTo>
                  <a:pt x="240" y="144"/>
                </a:lnTo>
                <a:lnTo>
                  <a:pt x="384" y="240"/>
                </a:lnTo>
                <a:lnTo>
                  <a:pt x="384" y="672"/>
                </a:lnTo>
                <a:lnTo>
                  <a:pt x="0" y="672"/>
                </a:lnTo>
                <a:lnTo>
                  <a:pt x="0" y="240"/>
                </a:lnTo>
                <a:lnTo>
                  <a:pt x="144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4" name="Freeform 18">
            <a:extLst>
              <a:ext uri="{FF2B5EF4-FFF2-40B4-BE49-F238E27FC236}">
                <a16:creationId xmlns:a16="http://schemas.microsoft.com/office/drawing/2014/main" id="{3487E721-8DFA-424F-AD96-A0CB06D28FB7}"/>
              </a:ext>
            </a:extLst>
          </p:cNvPr>
          <p:cNvSpPr>
            <a:spLocks/>
          </p:cNvSpPr>
          <p:nvPr/>
        </p:nvSpPr>
        <p:spPr bwMode="auto">
          <a:xfrm>
            <a:off x="5743575" y="2514600"/>
            <a:ext cx="609600" cy="280988"/>
          </a:xfrm>
          <a:custGeom>
            <a:avLst/>
            <a:gdLst>
              <a:gd name="T0" fmla="*/ 0 w 624"/>
              <a:gd name="T1" fmla="*/ 288 h 288"/>
              <a:gd name="T2" fmla="*/ 96 w 624"/>
              <a:gd name="T3" fmla="*/ 288 h 288"/>
              <a:gd name="T4" fmla="*/ 96 w 624"/>
              <a:gd name="T5" fmla="*/ 96 h 288"/>
              <a:gd name="T6" fmla="*/ 624 w 624"/>
              <a:gd name="T7" fmla="*/ 96 h 288"/>
              <a:gd name="T8" fmla="*/ 624 w 624"/>
              <a:gd name="T9" fmla="*/ 0 h 288"/>
              <a:gd name="T10" fmla="*/ 0 w 624"/>
              <a:gd name="T11" fmla="*/ 0 h 288"/>
              <a:gd name="T12" fmla="*/ 0 w 624"/>
              <a:gd name="T13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288">
                <a:moveTo>
                  <a:pt x="0" y="288"/>
                </a:moveTo>
                <a:lnTo>
                  <a:pt x="96" y="288"/>
                </a:lnTo>
                <a:lnTo>
                  <a:pt x="96" y="96"/>
                </a:lnTo>
                <a:lnTo>
                  <a:pt x="624" y="96"/>
                </a:lnTo>
                <a:lnTo>
                  <a:pt x="624" y="0"/>
                </a:lnTo>
                <a:lnTo>
                  <a:pt x="0" y="0"/>
                </a:lnTo>
                <a:lnTo>
                  <a:pt x="0" y="28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4304F8BE-92B6-4003-AE83-ECCD7D40B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906B4B94-57EE-483C-92FE-BA7B33A31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81400"/>
            <a:ext cx="1524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7" name="AutoShape 21">
            <a:extLst>
              <a:ext uri="{FF2B5EF4-FFF2-40B4-BE49-F238E27FC236}">
                <a16:creationId xmlns:a16="http://schemas.microsoft.com/office/drawing/2014/main" id="{80CB6A0F-A3E9-4832-BEDF-C031FEC9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1905000"/>
            <a:ext cx="1143000" cy="9144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9A4049A0-F58E-4CE5-A46A-82741642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81400"/>
            <a:ext cx="152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15811AFF-4DA6-4365-B34C-A7C44F8E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2192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Water Company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7493FAE1-4EEC-48DD-A74C-88D5C5A8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222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Customer Office</a:t>
            </a:r>
          </a:p>
        </p:txBody>
      </p:sp>
      <p:sp>
        <p:nvSpPr>
          <p:cNvPr id="45081" name="AutoShape 25">
            <a:extLst>
              <a:ext uri="{FF2B5EF4-FFF2-40B4-BE49-F238E27FC236}">
                <a16:creationId xmlns:a16="http://schemas.microsoft.com/office/drawing/2014/main" id="{3E63B044-D7C5-4FBA-B6D2-82AE0073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2" name="AutoShape 26">
            <a:extLst>
              <a:ext uri="{FF2B5EF4-FFF2-40B4-BE49-F238E27FC236}">
                <a16:creationId xmlns:a16="http://schemas.microsoft.com/office/drawing/2014/main" id="{C4D032A7-2D67-407B-8809-2371DAFC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718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3" name="AutoShape 27">
            <a:extLst>
              <a:ext uri="{FF2B5EF4-FFF2-40B4-BE49-F238E27FC236}">
                <a16:creationId xmlns:a16="http://schemas.microsoft.com/office/drawing/2014/main" id="{2B365189-0170-427A-AF53-8CACA8AA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4" name="AutoShape 28">
            <a:extLst>
              <a:ext uri="{FF2B5EF4-FFF2-40B4-BE49-F238E27FC236}">
                <a16:creationId xmlns:a16="http://schemas.microsoft.com/office/drawing/2014/main" id="{5D1BD6AF-9546-434B-897D-05183D75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5" name="AutoShape 29">
            <a:extLst>
              <a:ext uri="{FF2B5EF4-FFF2-40B4-BE49-F238E27FC236}">
                <a16:creationId xmlns:a16="http://schemas.microsoft.com/office/drawing/2014/main" id="{52AC9EBA-A386-4A75-ABBF-F6F9D2AE2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6" name="AutoShape 30">
            <a:extLst>
              <a:ext uri="{FF2B5EF4-FFF2-40B4-BE49-F238E27FC236}">
                <a16:creationId xmlns:a16="http://schemas.microsoft.com/office/drawing/2014/main" id="{5FF6C551-CDEB-4434-9BAE-7E06D8B6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004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7" name="Text Box 31">
            <a:extLst>
              <a:ext uri="{FF2B5EF4-FFF2-40B4-BE49-F238E27FC236}">
                <a16:creationId xmlns:a16="http://schemas.microsoft.com/office/drawing/2014/main" id="{FBC43F05-5B13-43C6-BC72-99AAFFD3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2008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Water Consumers</a:t>
            </a:r>
          </a:p>
        </p:txBody>
      </p:sp>
      <p:sp>
        <p:nvSpPr>
          <p:cNvPr id="45088" name="Text Box 32">
            <a:extLst>
              <a:ext uri="{FF2B5EF4-FFF2-40B4-BE49-F238E27FC236}">
                <a16:creationId xmlns:a16="http://schemas.microsoft.com/office/drawing/2014/main" id="{9F9334C0-DF17-400C-8CE6-77CF554D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1782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Water Producer</a:t>
            </a:r>
          </a:p>
        </p:txBody>
      </p:sp>
      <p:sp>
        <p:nvSpPr>
          <p:cNvPr id="45089" name="AutoShape 33">
            <a:extLst>
              <a:ext uri="{FF2B5EF4-FFF2-40B4-BE49-F238E27FC236}">
                <a16:creationId xmlns:a16="http://schemas.microsoft.com/office/drawing/2014/main" id="{224D8355-2BE5-4B4D-97CF-06EBD223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362200"/>
            <a:ext cx="2514600" cy="457200"/>
          </a:xfrm>
          <a:prstGeom prst="curvedDown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90" name="AutoShape 34">
            <a:extLst>
              <a:ext uri="{FF2B5EF4-FFF2-40B4-BE49-F238E27FC236}">
                <a16:creationId xmlns:a16="http://schemas.microsoft.com/office/drawing/2014/main" id="{7DF3AC89-D9B5-4420-A86A-DF29B9FFA01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276600" y="4343400"/>
            <a:ext cx="2514600" cy="457200"/>
          </a:xfrm>
          <a:prstGeom prst="curvedDown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5DB1641D-76A7-44A2-8E2A-BF86D4402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Delivering Water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B5B02E6C-F161-4558-9948-8C42D3DF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828800"/>
            <a:ext cx="292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Returning the Empties</a:t>
            </a:r>
          </a:p>
        </p:txBody>
      </p:sp>
      <p:sp>
        <p:nvSpPr>
          <p:cNvPr id="45093" name="Text Box 37">
            <a:extLst>
              <a:ext uri="{FF2B5EF4-FFF2-40B4-BE49-F238E27FC236}">
                <a16:creationId xmlns:a16="http://schemas.microsoft.com/office/drawing/2014/main" id="{C14BF191-5935-4D37-991D-2D504B01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10200"/>
            <a:ext cx="6567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Water bottles are buffers</a:t>
            </a:r>
          </a:p>
          <a:p>
            <a:pPr>
              <a:buFontTx/>
              <a:buChar char="•"/>
            </a:pPr>
            <a:r>
              <a:rPr lang="en-US" altLang="en-US"/>
              <a:t> Office workers consume water from a buffer while</a:t>
            </a:r>
          </a:p>
          <a:p>
            <a:r>
              <a:rPr lang="en-US" altLang="en-US"/>
              <a:t>  water company fills other buffers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B8997DF-1966-4A2C-9BDF-90EE1B36E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Hardware Buffering</a:t>
            </a: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22BBE5AE-FE11-42F7-9EB1-D7DB779E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764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0811F33-F305-43CF-A5AE-292CD453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F0D614E-A8E9-4096-BCED-BAE9DFE68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81542686-7E7A-4A78-8CC0-538147A2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75748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0146B57F-B006-4479-96CD-09C45E4D1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B5267F36-F3F9-4419-8CE9-9D8BCA4D1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DA8E539D-D6B1-472F-AE8D-F052B976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953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F91C5A58-BCCF-458D-B1CD-3274AE675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657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5F636D4F-AEED-4DB1-90AD-E48FEDE9BB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2286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36C9EB48-413F-4DFD-98C7-F48BB1E1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764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D75BBDD4-9DFC-472F-881A-A318B1CD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6F6C65DF-CE86-4807-A4D5-C162E4F3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BD3C47FE-C59A-4D4D-AC13-940A3F3A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75748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91504A95-383E-4D1F-801B-198350BC4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76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3C600EC1-F93E-444D-AEF3-44F853FC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5A62F3B5-C29F-4008-A4BB-BE1B1350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D5C472C1-3351-447C-99E9-E71776B6F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657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4C0DDA6C-62CF-47A1-AF49-06C7307C9C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2286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DE869296-D09F-4350-84F1-89DB358A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54A35C63-1509-40D4-853D-48CB8791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50E21C12-DFEB-4D6F-BAEC-FCBEF018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Unbuffered</a:t>
            </a: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E3F6DF86-305C-41FB-83FB-21B1288B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2439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Process reads b</a:t>
            </a:r>
            <a:r>
              <a:rPr lang="en-US" altLang="en-US" u="sng" baseline="-25000"/>
              <a:t>i-1</a:t>
            </a:r>
            <a:endParaRPr lang="en-US" altLang="en-US" u="sng"/>
          </a:p>
          <a:p>
            <a:r>
              <a:rPr lang="en-US" altLang="en-US" u="sng"/>
              <a:t>Controller reads b</a:t>
            </a:r>
            <a:r>
              <a:rPr lang="en-US" altLang="en-US" u="sng" baseline="-25000"/>
              <a:t>i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6DE216-AC75-4F49-A970-EE5CB16B9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Hardware Buffering</a:t>
            </a:r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3110DEAB-34D6-4EDF-9D64-6719CDDA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764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CDABA73-F63D-4FAD-AF0B-DC07531C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35A3EE4-891C-4A6D-833F-F2149E77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A29CB9B3-1414-4880-8A14-1EFF9E514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75748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3218CA69-948F-42EF-9216-002F3A6D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F819AA4-5CA1-46C3-B985-3F72DB49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625B1E2F-2A15-418C-8C7A-3F19D9F9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953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017BEA19-3F93-472C-A25D-8AD87AD36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657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EBC815AC-81ED-4538-AEA4-E945767C2C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2286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9" name="Oval 13">
            <a:extLst>
              <a:ext uri="{FF2B5EF4-FFF2-40B4-BE49-F238E27FC236}">
                <a16:creationId xmlns:a16="http://schemas.microsoft.com/office/drawing/2014/main" id="{F97DC954-B4C7-426A-BC59-950AD0AE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764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A5029611-5C5A-4F25-8558-58D21A84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275A5B44-27D7-4438-A262-259FE5A8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99C99101-5143-4445-BE3E-922BE76FA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75748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C30CF6B1-AE4D-4978-935A-A4D0F044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76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AB14A13D-2CAE-42AE-BF9C-4C5F6FF3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75C8A8D3-6F1C-4CDE-805F-EDA792C1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D36B3A5D-1A12-49F5-9710-4E42D85E5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657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E5BE536F-8752-4F77-92DA-7E27F6C18A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2286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3F98A7B6-BEBD-4B25-A5EC-67D017A2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E069B3F5-DBAF-424A-A4CC-82A7338B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30B9F728-8258-4811-82A1-DC7AAACE8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764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B9307978-32C1-4DE1-B9FE-C5F60AB2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81D9B042-28FB-4CAD-99EC-658356A42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FB3F8B78-3C84-481B-9840-05A86696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275748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098EAC0D-CFC9-484F-883A-22AA0FE4A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76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3493817B-847D-47CE-9F67-F77F6DAB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6" name="Text Box 30">
            <a:extLst>
              <a:ext uri="{FF2B5EF4-FFF2-40B4-BE49-F238E27FC236}">
                <a16:creationId xmlns:a16="http://schemas.microsoft.com/office/drawing/2014/main" id="{51769399-F087-4DCC-81A8-17C172C5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953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9247" name="Line 31">
            <a:extLst>
              <a:ext uri="{FF2B5EF4-FFF2-40B4-BE49-F238E27FC236}">
                <a16:creationId xmlns:a16="http://schemas.microsoft.com/office/drawing/2014/main" id="{0F03EA33-C04E-4397-A33E-4192894247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657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D3B61111-90B8-447E-BF8A-E5813F781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286000"/>
            <a:ext cx="2286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7C61D011-DF87-4502-99F1-1AE1D77C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528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5DFF186C-61EA-433D-9561-1A6006D1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76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9251" name="Text Box 35">
            <a:extLst>
              <a:ext uri="{FF2B5EF4-FFF2-40B4-BE49-F238E27FC236}">
                <a16:creationId xmlns:a16="http://schemas.microsoft.com/office/drawing/2014/main" id="{AC01B143-7109-404C-BC7C-91F29C85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Unbuffered</a:t>
            </a:r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3A4A60D3-72CA-4E81-9F77-A3ACB826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2439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Process reads b</a:t>
            </a:r>
            <a:r>
              <a:rPr lang="en-US" altLang="en-US" u="sng" baseline="-25000"/>
              <a:t>i-1</a:t>
            </a:r>
            <a:endParaRPr lang="en-US" altLang="en-US" u="sng"/>
          </a:p>
          <a:p>
            <a:r>
              <a:rPr lang="en-US" altLang="en-US" u="sng"/>
              <a:t>Controller reads b</a:t>
            </a:r>
            <a:r>
              <a:rPr lang="en-US" altLang="en-US" u="sng" baseline="-25000"/>
              <a:t>i</a:t>
            </a:r>
            <a:endParaRPr lang="en-US" altLang="en-US"/>
          </a:p>
        </p:txBody>
      </p:sp>
      <p:sp>
        <p:nvSpPr>
          <p:cNvPr id="9253" name="Text Box 37">
            <a:extLst>
              <a:ext uri="{FF2B5EF4-FFF2-40B4-BE49-F238E27FC236}">
                <a16:creationId xmlns:a16="http://schemas.microsoft.com/office/drawing/2014/main" id="{C136820E-F2D5-4F06-A49C-850B26FF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91200"/>
            <a:ext cx="2655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/>
              <a:t>Process reads b</a:t>
            </a:r>
            <a:r>
              <a:rPr lang="en-US" altLang="en-US" u="sng" baseline="-25000"/>
              <a:t>i</a:t>
            </a:r>
            <a:endParaRPr lang="en-US" altLang="en-US" u="sng"/>
          </a:p>
          <a:p>
            <a:r>
              <a:rPr lang="en-US" altLang="en-US" u="sng"/>
              <a:t>Controller reads b</a:t>
            </a:r>
            <a:r>
              <a:rPr lang="en-US" altLang="en-US" u="sng" baseline="-25000"/>
              <a:t>i+1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B23903-EC01-424B-89C4-E5203EA63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/>
              <a:t>Buffering in the Driver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FA279CC-83E3-4FFA-815B-263AAB19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3200"/>
            <a:ext cx="2743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2A7A3B8-C272-40C1-8F68-6EC2EE1D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27432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E4C4FC85-050D-4A51-BBAD-4FE6B872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550EF5C-26DF-4EB9-AFBA-3AFFF3259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19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126034FA-A6D3-46CE-87CF-1557F554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99E8F607-A1AA-487C-802D-907C2AE1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038600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80E79A38-DC49-4ABC-98B1-B77B680D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77FD45A4-0580-4635-A211-7777E7C3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76E177BA-4D4C-4D1B-BFDF-F12EFDC3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15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315B3B91-2828-48FF-9577-47957DFD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C9EB173E-93E0-40A4-A32E-13606F367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95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70EB4932-2EEF-4F50-AF5D-F85691E857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876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107233E1-7C7A-4E78-984A-16A03B69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718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Rectangle 26">
            <a:extLst>
              <a:ext uri="{FF2B5EF4-FFF2-40B4-BE49-F238E27FC236}">
                <a16:creationId xmlns:a16="http://schemas.microsoft.com/office/drawing/2014/main" id="{392853D7-F4E1-406C-814C-6C33E8EC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242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F2BC3A75-78A3-47D8-A96F-6E313D764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85286F33-174A-4A4D-9A5D-ABA28C07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92FD3C27-F98E-4FCB-9B69-E1DBCAA02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511E1152-41C6-45C7-B8E2-0F50F29DF6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2133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0" name="Line 38">
            <a:extLst>
              <a:ext uri="{FF2B5EF4-FFF2-40B4-BE49-F238E27FC236}">
                <a16:creationId xmlns:a16="http://schemas.microsoft.com/office/drawing/2014/main" id="{F6D3E53D-45DE-41EF-AA66-7F4049660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429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1" name="Text Box 39">
            <a:extLst>
              <a:ext uri="{FF2B5EF4-FFF2-40B4-BE49-F238E27FC236}">
                <a16:creationId xmlns:a16="http://schemas.microsoft.com/office/drawing/2014/main" id="{6D957F2A-8721-438D-A745-79B2292D2F7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83456" y="4960144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Hardware</a:t>
            </a:r>
          </a:p>
        </p:txBody>
      </p:sp>
      <p:sp>
        <p:nvSpPr>
          <p:cNvPr id="13352" name="Text Box 40">
            <a:extLst>
              <a:ext uri="{FF2B5EF4-FFF2-40B4-BE49-F238E27FC236}">
                <a16:creationId xmlns:a16="http://schemas.microsoft.com/office/drawing/2014/main" id="{7E6B8690-E4EA-4305-9144-22868968231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86656" y="3156744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Driver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9" name="Rectangle 39">
            <a:extLst>
              <a:ext uri="{FF2B5EF4-FFF2-40B4-BE49-F238E27FC236}">
                <a16:creationId xmlns:a16="http://schemas.microsoft.com/office/drawing/2014/main" id="{B3E6DB3C-EE7E-41AE-991E-D64C07B4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3200"/>
            <a:ext cx="5638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BD3DEAFD-4609-4A35-8330-741C7B1C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56388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F1FD7B5-B558-443C-8E8C-357970A3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/>
              <a:t>Buffering in the Driver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7B28E3A2-0510-4C3C-8A98-9F150B9D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602FC95-4C70-42E0-B315-36217BF0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19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39CDE3D-8BCE-4699-9543-C57A0985C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85FD3913-8E7D-4FFB-B733-083DC078F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038600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02D2843E-99AB-4E73-8C7C-421E1D87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FDA44F6D-56FA-41D9-B9FF-DA5F5A81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50644D8E-6264-4CE4-9352-EC1AF518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15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BC040CC-6849-44DB-8F13-DDF09F9C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A97F8964-12CB-4067-935A-7F5E1E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95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10254" name="Oval 14">
            <a:extLst>
              <a:ext uri="{FF2B5EF4-FFF2-40B4-BE49-F238E27FC236}">
                <a16:creationId xmlns:a16="http://schemas.microsoft.com/office/drawing/2014/main" id="{92C4BD0C-F137-46E1-83B7-9FAA1B77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24000"/>
            <a:ext cx="1524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Process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B2203328-9DCB-41AB-8EE2-8E394F8B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19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AC8FE647-7036-449A-A941-390AF1A3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881FEEE8-F36E-405B-8FD9-0DAD4367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97668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Controller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11D9BF1F-83BE-474E-8846-A8665207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958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0501AD94-A39C-462E-85EC-3EFE141B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26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50039953-3430-4073-B4F3-61B472F54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715000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</a:t>
            </a:r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5D4C7CCA-0515-495B-9306-ADF19C249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876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882229A4-6F44-4051-BE96-C9B35AE7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497301F8-766E-416A-A59F-B218514F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95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107FF907-8BD8-4E91-8DD1-4EC81EB63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876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F993B6F9-F657-485C-B614-D093A697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718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91D0621A-EB18-4F37-B1E0-E1A48FEB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242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D1C7F267-CBDF-41E9-8F3D-5FF1900F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134D2436-9894-40EB-9FDF-4BB5B59E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DDD85853-DC3E-4B84-A6F8-3E33E1F9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DA7C0940-2F19-4AE1-93F8-22F61D2C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1752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2" name="Rectangle 32">
            <a:extLst>
              <a:ext uri="{FF2B5EF4-FFF2-40B4-BE49-F238E27FC236}">
                <a16:creationId xmlns:a16="http://schemas.microsoft.com/office/drawing/2014/main" id="{FD668382-C549-4364-84EA-C0ED23D6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780C80FD-F085-4D75-AE32-C756FF60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</a:t>
            </a:r>
          </a:p>
        </p:txBody>
      </p:sp>
      <p:sp>
        <p:nvSpPr>
          <p:cNvPr id="10274" name="Rectangle 34">
            <a:extLst>
              <a:ext uri="{FF2B5EF4-FFF2-40B4-BE49-F238E27FC236}">
                <a16:creationId xmlns:a16="http://schemas.microsoft.com/office/drawing/2014/main" id="{B0EE3150-1014-4726-9FBE-537F36CB2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124200"/>
            <a:ext cx="228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582701EA-A21A-41D6-AC4B-E2C0183C3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</a:t>
            </a:r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5D6DDFD9-4F00-46E3-AACC-E88C8683BC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2133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C6DCBC95-B328-4A26-94C8-531D861450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133600"/>
            <a:ext cx="2286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6" name="Line 36">
            <a:extLst>
              <a:ext uri="{FF2B5EF4-FFF2-40B4-BE49-F238E27FC236}">
                <a16:creationId xmlns:a16="http://schemas.microsoft.com/office/drawing/2014/main" id="{50553567-3222-40D0-BD9B-E90AC720F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429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7" name="Line 37">
            <a:extLst>
              <a:ext uri="{FF2B5EF4-FFF2-40B4-BE49-F238E27FC236}">
                <a16:creationId xmlns:a16="http://schemas.microsoft.com/office/drawing/2014/main" id="{1A4CAAB4-08CE-40A4-B6CD-FD0C588CD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429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000366D9-32A5-4E43-BC71-283CF3EDB32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83456" y="4960144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Hardware</a:t>
            </a:r>
          </a:p>
        </p:txBody>
      </p:sp>
      <p:sp>
        <p:nvSpPr>
          <p:cNvPr id="10281" name="Text Box 41">
            <a:extLst>
              <a:ext uri="{FF2B5EF4-FFF2-40B4-BE49-F238E27FC236}">
                <a16:creationId xmlns:a16="http://schemas.microsoft.com/office/drawing/2014/main" id="{7FC74644-14DE-46FD-8B6B-60FD12D1DC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86656" y="3156744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Driver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0A32C5-1E14-45A7-8D93-2441221FE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762000"/>
          </a:xfrm>
        </p:spPr>
        <p:txBody>
          <a:bodyPr/>
          <a:lstStyle/>
          <a:p>
            <a:r>
              <a:rPr lang="en-US" altLang="en-US"/>
              <a:t>Device Management Organization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E083F4-ED1C-4D9A-8ADD-D0BD72E8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3716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Application</a:t>
            </a:r>
          </a:p>
          <a:p>
            <a:pPr algn="ctr"/>
            <a:r>
              <a:rPr lang="en-US" altLang="en-US"/>
              <a:t>Process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D4D80C9-4107-4F98-B26B-4C59C1B4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432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File</a:t>
            </a:r>
          </a:p>
          <a:p>
            <a:pPr algn="ctr"/>
            <a:r>
              <a:rPr lang="en-US" altLang="en-US"/>
              <a:t>Manager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6AD67DE-1F48-4814-8CF5-C1A9EBD2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6002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Device</a:t>
            </a:r>
          </a:p>
          <a:p>
            <a:pPr algn="ctr"/>
            <a:r>
              <a:rPr lang="en-US" altLang="en-US"/>
              <a:t>Driver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A65F00F-AD25-47F9-A798-113B41FA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4419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76477A0D-0A27-4216-9616-6C4B9C6D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19800"/>
            <a:ext cx="237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Device Controller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146A2B2D-A240-49D6-A83D-7B739604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Command</a:t>
            </a:r>
            <a:endParaRPr lang="en-US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C4CE86A2-8065-4D54-B341-34EEDE52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562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Status</a:t>
            </a:r>
            <a:endParaRPr lang="en-US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36928158-620B-48F8-8590-86C2EAB7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562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2000"/>
              <a:t>Data</a:t>
            </a:r>
            <a:endParaRPr lang="en-US" altLang="en-US"/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128B92D0-38AC-4807-ABE7-BF95B7729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257800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9579C6AD-7649-4A74-9ECA-1C47D061B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397125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E64BD006-3F78-4CAF-9360-94F0FA96F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FE7B5255-6E92-41B2-BA5A-132C00FFA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393FDA51-0D98-4922-9DE5-AF4B6F75E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953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8524C962-EC6C-429B-87CC-58C3C8281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8C605F16-EEF8-4B3C-B39C-CB487489A0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4953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7" name="Line 25">
            <a:extLst>
              <a:ext uri="{FF2B5EF4-FFF2-40B4-BE49-F238E27FC236}">
                <a16:creationId xmlns:a16="http://schemas.microsoft.com/office/drawing/2014/main" id="{EAFCD58C-3FE8-4D92-9919-90E6DB540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953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719D17CD-9F27-42B0-986F-F57A29C62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254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Hardware Interface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010DFAC7-BF96-4CF5-876E-70B4C19D4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905000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System Interface</a:t>
            </a:r>
          </a:p>
        </p:txBody>
      </p:sp>
      <p:sp>
        <p:nvSpPr>
          <p:cNvPr id="3100" name="Freeform 28">
            <a:extLst>
              <a:ext uri="{FF2B5EF4-FFF2-40B4-BE49-F238E27FC236}">
                <a16:creationId xmlns:a16="http://schemas.microsoft.com/office/drawing/2014/main" id="{86A1B764-6E25-4615-8803-1FC90A43B100}"/>
              </a:ext>
            </a:extLst>
          </p:cNvPr>
          <p:cNvSpPr>
            <a:spLocks/>
          </p:cNvSpPr>
          <p:nvPr/>
        </p:nvSpPr>
        <p:spPr bwMode="auto">
          <a:xfrm>
            <a:off x="3200400" y="3581400"/>
            <a:ext cx="1524000" cy="381000"/>
          </a:xfrm>
          <a:custGeom>
            <a:avLst/>
            <a:gdLst>
              <a:gd name="T0" fmla="*/ 960 w 960"/>
              <a:gd name="T1" fmla="*/ 240 h 240"/>
              <a:gd name="T2" fmla="*/ 960 w 960"/>
              <a:gd name="T3" fmla="*/ 96 h 240"/>
              <a:gd name="T4" fmla="*/ 0 w 960"/>
              <a:gd name="T5" fmla="*/ 96 h 240"/>
              <a:gd name="T6" fmla="*/ 0 w 960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240">
                <a:moveTo>
                  <a:pt x="960" y="240"/>
                </a:moveTo>
                <a:lnTo>
                  <a:pt x="960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01" name="Freeform 29">
            <a:extLst>
              <a:ext uri="{FF2B5EF4-FFF2-40B4-BE49-F238E27FC236}">
                <a16:creationId xmlns:a16="http://schemas.microsoft.com/office/drawing/2014/main" id="{114BCF5C-D569-4CDD-A200-93F8FC46486E}"/>
              </a:ext>
            </a:extLst>
          </p:cNvPr>
          <p:cNvSpPr>
            <a:spLocks/>
          </p:cNvSpPr>
          <p:nvPr/>
        </p:nvSpPr>
        <p:spPr bwMode="auto">
          <a:xfrm>
            <a:off x="2438400" y="3581400"/>
            <a:ext cx="1752600" cy="381000"/>
          </a:xfrm>
          <a:custGeom>
            <a:avLst/>
            <a:gdLst>
              <a:gd name="T0" fmla="*/ 0 w 1104"/>
              <a:gd name="T1" fmla="*/ 0 h 240"/>
              <a:gd name="T2" fmla="*/ 0 w 1104"/>
              <a:gd name="T3" fmla="*/ 144 h 240"/>
              <a:gd name="T4" fmla="*/ 1104 w 1104"/>
              <a:gd name="T5" fmla="*/ 144 h 240"/>
              <a:gd name="T6" fmla="*/ 1104 w 1104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4" h="240">
                <a:moveTo>
                  <a:pt x="0" y="0"/>
                </a:moveTo>
                <a:lnTo>
                  <a:pt x="0" y="144"/>
                </a:lnTo>
                <a:lnTo>
                  <a:pt x="1104" y="144"/>
                </a:lnTo>
                <a:lnTo>
                  <a:pt x="1104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04" name="Freeform 32">
            <a:extLst>
              <a:ext uri="{FF2B5EF4-FFF2-40B4-BE49-F238E27FC236}">
                <a16:creationId xmlns:a16="http://schemas.microsoft.com/office/drawing/2014/main" id="{F40F41FB-0B18-4E58-8859-16568D169217}"/>
              </a:ext>
            </a:extLst>
          </p:cNvPr>
          <p:cNvSpPr>
            <a:spLocks/>
          </p:cNvSpPr>
          <p:nvPr/>
        </p:nvSpPr>
        <p:spPr bwMode="auto">
          <a:xfrm>
            <a:off x="3200400" y="2209800"/>
            <a:ext cx="1600200" cy="533400"/>
          </a:xfrm>
          <a:custGeom>
            <a:avLst/>
            <a:gdLst>
              <a:gd name="T0" fmla="*/ 0 w 1008"/>
              <a:gd name="T1" fmla="*/ 336 h 336"/>
              <a:gd name="T2" fmla="*/ 0 w 1008"/>
              <a:gd name="T3" fmla="*/ 240 h 336"/>
              <a:gd name="T4" fmla="*/ 1008 w 1008"/>
              <a:gd name="T5" fmla="*/ 240 h 336"/>
              <a:gd name="T6" fmla="*/ 1008 w 1008"/>
              <a:gd name="T7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336">
                <a:moveTo>
                  <a:pt x="0" y="336"/>
                </a:moveTo>
                <a:lnTo>
                  <a:pt x="0" y="240"/>
                </a:lnTo>
                <a:lnTo>
                  <a:pt x="1008" y="24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05" name="Freeform 33">
            <a:extLst>
              <a:ext uri="{FF2B5EF4-FFF2-40B4-BE49-F238E27FC236}">
                <a16:creationId xmlns:a16="http://schemas.microsoft.com/office/drawing/2014/main" id="{03DC2EA6-3AAC-4407-B184-E975C19202BF}"/>
              </a:ext>
            </a:extLst>
          </p:cNvPr>
          <p:cNvSpPr>
            <a:spLocks/>
          </p:cNvSpPr>
          <p:nvPr/>
        </p:nvSpPr>
        <p:spPr bwMode="auto">
          <a:xfrm>
            <a:off x="2438400" y="2209800"/>
            <a:ext cx="1828800" cy="533400"/>
          </a:xfrm>
          <a:custGeom>
            <a:avLst/>
            <a:gdLst>
              <a:gd name="T0" fmla="*/ 1152 w 1152"/>
              <a:gd name="T1" fmla="*/ 0 h 336"/>
              <a:gd name="T2" fmla="*/ 1152 w 1152"/>
              <a:gd name="T3" fmla="*/ 192 h 336"/>
              <a:gd name="T4" fmla="*/ 0 w 1152"/>
              <a:gd name="T5" fmla="*/ 192 h 336"/>
              <a:gd name="T6" fmla="*/ 0 w 1152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2" h="336">
                <a:moveTo>
                  <a:pt x="1152" y="0"/>
                </a:moveTo>
                <a:lnTo>
                  <a:pt x="1152" y="192"/>
                </a:lnTo>
                <a:lnTo>
                  <a:pt x="0" y="192"/>
                </a:lnTo>
                <a:lnTo>
                  <a:pt x="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68CB7BF-7A94-4971-998F-CBAA48CD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A Ring Buffer</a:t>
            </a:r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AC1E1CAD-6587-4CED-8A4E-AE68FAE0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3733800" cy="16764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Freeform 5">
            <a:extLst>
              <a:ext uri="{FF2B5EF4-FFF2-40B4-BE49-F238E27FC236}">
                <a16:creationId xmlns:a16="http://schemas.microsoft.com/office/drawing/2014/main" id="{D76364A8-D808-4C9F-BF61-EB1AC6B08ADB}"/>
              </a:ext>
            </a:extLst>
          </p:cNvPr>
          <p:cNvSpPr>
            <a:spLocks/>
          </p:cNvSpPr>
          <p:nvPr/>
        </p:nvSpPr>
        <p:spPr bwMode="auto">
          <a:xfrm>
            <a:off x="3200400" y="3429000"/>
            <a:ext cx="457200" cy="533400"/>
          </a:xfrm>
          <a:custGeom>
            <a:avLst/>
            <a:gdLst>
              <a:gd name="T0" fmla="*/ 0 w 240"/>
              <a:gd name="T1" fmla="*/ 0 h 336"/>
              <a:gd name="T2" fmla="*/ 240 w 240"/>
              <a:gd name="T3" fmla="*/ 48 h 336"/>
              <a:gd name="T4" fmla="*/ 240 w 240"/>
              <a:gd name="T5" fmla="*/ 336 h 336"/>
              <a:gd name="T6" fmla="*/ 0 w 240"/>
              <a:gd name="T7" fmla="*/ 288 h 336"/>
              <a:gd name="T8" fmla="*/ 0 w 240"/>
              <a:gd name="T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336">
                <a:moveTo>
                  <a:pt x="0" y="0"/>
                </a:moveTo>
                <a:lnTo>
                  <a:pt x="240" y="48"/>
                </a:lnTo>
                <a:lnTo>
                  <a:pt x="240" y="33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Freeform 6">
            <a:extLst>
              <a:ext uri="{FF2B5EF4-FFF2-40B4-BE49-F238E27FC236}">
                <a16:creationId xmlns:a16="http://schemas.microsoft.com/office/drawing/2014/main" id="{740054BE-BB2E-4D00-841D-F99B881372C2}"/>
              </a:ext>
            </a:extLst>
          </p:cNvPr>
          <p:cNvSpPr>
            <a:spLocks/>
          </p:cNvSpPr>
          <p:nvPr/>
        </p:nvSpPr>
        <p:spPr bwMode="auto">
          <a:xfrm flipH="1">
            <a:off x="5257800" y="3429000"/>
            <a:ext cx="457200" cy="533400"/>
          </a:xfrm>
          <a:custGeom>
            <a:avLst/>
            <a:gdLst>
              <a:gd name="T0" fmla="*/ 0 w 240"/>
              <a:gd name="T1" fmla="*/ 0 h 336"/>
              <a:gd name="T2" fmla="*/ 240 w 240"/>
              <a:gd name="T3" fmla="*/ 48 h 336"/>
              <a:gd name="T4" fmla="*/ 240 w 240"/>
              <a:gd name="T5" fmla="*/ 336 h 336"/>
              <a:gd name="T6" fmla="*/ 0 w 240"/>
              <a:gd name="T7" fmla="*/ 288 h 336"/>
              <a:gd name="T8" fmla="*/ 0 w 240"/>
              <a:gd name="T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336">
                <a:moveTo>
                  <a:pt x="0" y="0"/>
                </a:moveTo>
                <a:lnTo>
                  <a:pt x="240" y="48"/>
                </a:lnTo>
                <a:lnTo>
                  <a:pt x="240" y="33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05F86A42-3814-4FD7-9A52-07F8DE03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F45FDD95-BE35-41F1-99DA-8061D71C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5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49253ED0-EF65-436D-93EA-A37451DC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05200"/>
            <a:ext cx="3810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867563D7-722B-4394-8E3D-650F2D59D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CE48C4D8-1AA6-46D3-9A38-62962A1B0A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209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08BDF67B-8288-4A0D-89D5-78135F157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81600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data producer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57ACF0A5-D649-4D9B-B905-FFCB5195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236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 data consumer</a:t>
            </a:r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2E8FF94A-1315-4AC4-AE52-E0E9017A9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Freeform 16">
            <a:extLst>
              <a:ext uri="{FF2B5EF4-FFF2-40B4-BE49-F238E27FC236}">
                <a16:creationId xmlns:a16="http://schemas.microsoft.com/office/drawing/2014/main" id="{21CCDEDC-807A-4DC9-B622-DC14E2E87F8D}"/>
              </a:ext>
            </a:extLst>
          </p:cNvPr>
          <p:cNvSpPr>
            <a:spLocks/>
          </p:cNvSpPr>
          <p:nvPr/>
        </p:nvSpPr>
        <p:spPr bwMode="auto">
          <a:xfrm>
            <a:off x="2667000" y="3276600"/>
            <a:ext cx="381000" cy="533400"/>
          </a:xfrm>
          <a:custGeom>
            <a:avLst/>
            <a:gdLst>
              <a:gd name="T0" fmla="*/ 0 w 240"/>
              <a:gd name="T1" fmla="*/ 0 h 336"/>
              <a:gd name="T2" fmla="*/ 240 w 240"/>
              <a:gd name="T3" fmla="*/ 48 h 336"/>
              <a:gd name="T4" fmla="*/ 240 w 240"/>
              <a:gd name="T5" fmla="*/ 336 h 336"/>
              <a:gd name="T6" fmla="*/ 0 w 240"/>
              <a:gd name="T7" fmla="*/ 288 h 336"/>
              <a:gd name="T8" fmla="*/ 0 w 240"/>
              <a:gd name="T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336">
                <a:moveTo>
                  <a:pt x="0" y="0"/>
                </a:moveTo>
                <a:lnTo>
                  <a:pt x="240" y="48"/>
                </a:lnTo>
                <a:lnTo>
                  <a:pt x="240" y="33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Freeform 17">
            <a:extLst>
              <a:ext uri="{FF2B5EF4-FFF2-40B4-BE49-F238E27FC236}">
                <a16:creationId xmlns:a16="http://schemas.microsoft.com/office/drawing/2014/main" id="{D024195B-FD20-4F60-A131-4A7D40377F74}"/>
              </a:ext>
            </a:extLst>
          </p:cNvPr>
          <p:cNvSpPr>
            <a:spLocks/>
          </p:cNvSpPr>
          <p:nvPr/>
        </p:nvSpPr>
        <p:spPr bwMode="auto">
          <a:xfrm flipH="1">
            <a:off x="5867400" y="3276600"/>
            <a:ext cx="381000" cy="533400"/>
          </a:xfrm>
          <a:custGeom>
            <a:avLst/>
            <a:gdLst>
              <a:gd name="T0" fmla="*/ 0 w 240"/>
              <a:gd name="T1" fmla="*/ 0 h 336"/>
              <a:gd name="T2" fmla="*/ 240 w 240"/>
              <a:gd name="T3" fmla="*/ 48 h 336"/>
              <a:gd name="T4" fmla="*/ 240 w 240"/>
              <a:gd name="T5" fmla="*/ 336 h 336"/>
              <a:gd name="T6" fmla="*/ 0 w 240"/>
              <a:gd name="T7" fmla="*/ 288 h 336"/>
              <a:gd name="T8" fmla="*/ 0 w 240"/>
              <a:gd name="T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336">
                <a:moveTo>
                  <a:pt x="0" y="0"/>
                </a:moveTo>
                <a:lnTo>
                  <a:pt x="240" y="48"/>
                </a:lnTo>
                <a:lnTo>
                  <a:pt x="240" y="33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Freeform 18">
            <a:extLst>
              <a:ext uri="{FF2B5EF4-FFF2-40B4-BE49-F238E27FC236}">
                <a16:creationId xmlns:a16="http://schemas.microsoft.com/office/drawing/2014/main" id="{BC8EF3C5-2249-42A8-A994-9FBC4202FE48}"/>
              </a:ext>
            </a:extLst>
          </p:cNvPr>
          <p:cNvSpPr>
            <a:spLocks/>
          </p:cNvSpPr>
          <p:nvPr/>
        </p:nvSpPr>
        <p:spPr bwMode="auto">
          <a:xfrm>
            <a:off x="3200400" y="3429000"/>
            <a:ext cx="457200" cy="228600"/>
          </a:xfrm>
          <a:custGeom>
            <a:avLst/>
            <a:gdLst>
              <a:gd name="T0" fmla="*/ 0 w 240"/>
              <a:gd name="T1" fmla="*/ 0 h 336"/>
              <a:gd name="T2" fmla="*/ 240 w 240"/>
              <a:gd name="T3" fmla="*/ 48 h 336"/>
              <a:gd name="T4" fmla="*/ 240 w 240"/>
              <a:gd name="T5" fmla="*/ 336 h 336"/>
              <a:gd name="T6" fmla="*/ 0 w 240"/>
              <a:gd name="T7" fmla="*/ 288 h 336"/>
              <a:gd name="T8" fmla="*/ 0 w 240"/>
              <a:gd name="T9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336">
                <a:moveTo>
                  <a:pt x="0" y="0"/>
                </a:moveTo>
                <a:lnTo>
                  <a:pt x="240" y="48"/>
                </a:lnTo>
                <a:lnTo>
                  <a:pt x="240" y="336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9950BED1-B1B5-4CD1-990D-4391A729DE9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849687" y="2703513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Buffer i</a:t>
            </a:r>
          </a:p>
        </p:txBody>
      </p:sp>
      <p:sp>
        <p:nvSpPr>
          <p:cNvPr id="11285" name="Text Box 21">
            <a:extLst>
              <a:ext uri="{FF2B5EF4-FFF2-40B4-BE49-F238E27FC236}">
                <a16:creationId xmlns:a16="http://schemas.microsoft.com/office/drawing/2014/main" id="{8B17F5C5-45C3-4215-9F89-9C04A7EC80E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82887" y="4227513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Buffer j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C4376CC-46DE-4B44-AD3E-3EBC396CE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vs I/O Bound</a:t>
            </a:r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7D43CA88-1301-432B-AC75-C3D29BDCA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908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05582CF7-53CA-4170-BC83-9F716E361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5814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E1BD408D-E38A-46B4-9460-64B581AD3279}"/>
              </a:ext>
            </a:extLst>
          </p:cNvPr>
          <p:cNvSpPr>
            <a:spLocks/>
          </p:cNvSpPr>
          <p:nvPr/>
        </p:nvSpPr>
        <p:spPr bwMode="auto">
          <a:xfrm>
            <a:off x="1295400" y="2667000"/>
            <a:ext cx="1447800" cy="1371600"/>
          </a:xfrm>
          <a:custGeom>
            <a:avLst/>
            <a:gdLst>
              <a:gd name="T0" fmla="*/ 0 w 912"/>
              <a:gd name="T1" fmla="*/ 576 h 864"/>
              <a:gd name="T2" fmla="*/ 96 w 912"/>
              <a:gd name="T3" fmla="*/ 288 h 864"/>
              <a:gd name="T4" fmla="*/ 288 w 912"/>
              <a:gd name="T5" fmla="*/ 864 h 864"/>
              <a:gd name="T6" fmla="*/ 432 w 912"/>
              <a:gd name="T7" fmla="*/ 0 h 864"/>
              <a:gd name="T8" fmla="*/ 528 w 912"/>
              <a:gd name="T9" fmla="*/ 432 h 864"/>
              <a:gd name="T10" fmla="*/ 576 w 912"/>
              <a:gd name="T11" fmla="*/ 192 h 864"/>
              <a:gd name="T12" fmla="*/ 720 w 912"/>
              <a:gd name="T13" fmla="*/ 864 h 864"/>
              <a:gd name="T14" fmla="*/ 816 w 912"/>
              <a:gd name="T15" fmla="*/ 336 h 864"/>
              <a:gd name="T16" fmla="*/ 912 w 912"/>
              <a:gd name="T17" fmla="*/ 57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864">
                <a:moveTo>
                  <a:pt x="0" y="576"/>
                </a:moveTo>
                <a:lnTo>
                  <a:pt x="96" y="288"/>
                </a:lnTo>
                <a:lnTo>
                  <a:pt x="288" y="864"/>
                </a:lnTo>
                <a:lnTo>
                  <a:pt x="432" y="0"/>
                </a:lnTo>
                <a:lnTo>
                  <a:pt x="528" y="432"/>
                </a:lnTo>
                <a:lnTo>
                  <a:pt x="576" y="192"/>
                </a:lnTo>
                <a:lnTo>
                  <a:pt x="720" y="864"/>
                </a:lnTo>
                <a:lnTo>
                  <a:pt x="816" y="336"/>
                </a:lnTo>
                <a:lnTo>
                  <a:pt x="91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4A8C73B1-0976-487F-B413-3EEBEBBC25BD}"/>
              </a:ext>
            </a:extLst>
          </p:cNvPr>
          <p:cNvSpPr>
            <a:spLocks/>
          </p:cNvSpPr>
          <p:nvPr/>
        </p:nvSpPr>
        <p:spPr bwMode="auto">
          <a:xfrm>
            <a:off x="2743200" y="2667000"/>
            <a:ext cx="1447800" cy="1371600"/>
          </a:xfrm>
          <a:custGeom>
            <a:avLst/>
            <a:gdLst>
              <a:gd name="T0" fmla="*/ 0 w 912"/>
              <a:gd name="T1" fmla="*/ 576 h 864"/>
              <a:gd name="T2" fmla="*/ 96 w 912"/>
              <a:gd name="T3" fmla="*/ 288 h 864"/>
              <a:gd name="T4" fmla="*/ 288 w 912"/>
              <a:gd name="T5" fmla="*/ 864 h 864"/>
              <a:gd name="T6" fmla="*/ 432 w 912"/>
              <a:gd name="T7" fmla="*/ 0 h 864"/>
              <a:gd name="T8" fmla="*/ 528 w 912"/>
              <a:gd name="T9" fmla="*/ 432 h 864"/>
              <a:gd name="T10" fmla="*/ 576 w 912"/>
              <a:gd name="T11" fmla="*/ 192 h 864"/>
              <a:gd name="T12" fmla="*/ 720 w 912"/>
              <a:gd name="T13" fmla="*/ 864 h 864"/>
              <a:gd name="T14" fmla="*/ 816 w 912"/>
              <a:gd name="T15" fmla="*/ 336 h 864"/>
              <a:gd name="T16" fmla="*/ 912 w 912"/>
              <a:gd name="T17" fmla="*/ 57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864">
                <a:moveTo>
                  <a:pt x="0" y="576"/>
                </a:moveTo>
                <a:lnTo>
                  <a:pt x="96" y="288"/>
                </a:lnTo>
                <a:lnTo>
                  <a:pt x="288" y="864"/>
                </a:lnTo>
                <a:lnTo>
                  <a:pt x="432" y="0"/>
                </a:lnTo>
                <a:lnTo>
                  <a:pt x="528" y="432"/>
                </a:lnTo>
                <a:lnTo>
                  <a:pt x="576" y="192"/>
                </a:lnTo>
                <a:lnTo>
                  <a:pt x="720" y="864"/>
                </a:lnTo>
                <a:lnTo>
                  <a:pt x="816" y="336"/>
                </a:lnTo>
                <a:lnTo>
                  <a:pt x="91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145A4E3A-FBE4-4FC4-A930-FDFDBEB2DB43}"/>
              </a:ext>
            </a:extLst>
          </p:cNvPr>
          <p:cNvSpPr>
            <a:spLocks/>
          </p:cNvSpPr>
          <p:nvPr/>
        </p:nvSpPr>
        <p:spPr bwMode="auto">
          <a:xfrm>
            <a:off x="4191000" y="2667000"/>
            <a:ext cx="1447800" cy="1371600"/>
          </a:xfrm>
          <a:custGeom>
            <a:avLst/>
            <a:gdLst>
              <a:gd name="T0" fmla="*/ 0 w 912"/>
              <a:gd name="T1" fmla="*/ 576 h 864"/>
              <a:gd name="T2" fmla="*/ 96 w 912"/>
              <a:gd name="T3" fmla="*/ 288 h 864"/>
              <a:gd name="T4" fmla="*/ 288 w 912"/>
              <a:gd name="T5" fmla="*/ 864 h 864"/>
              <a:gd name="T6" fmla="*/ 432 w 912"/>
              <a:gd name="T7" fmla="*/ 0 h 864"/>
              <a:gd name="T8" fmla="*/ 528 w 912"/>
              <a:gd name="T9" fmla="*/ 432 h 864"/>
              <a:gd name="T10" fmla="*/ 576 w 912"/>
              <a:gd name="T11" fmla="*/ 192 h 864"/>
              <a:gd name="T12" fmla="*/ 720 w 912"/>
              <a:gd name="T13" fmla="*/ 864 h 864"/>
              <a:gd name="T14" fmla="*/ 816 w 912"/>
              <a:gd name="T15" fmla="*/ 336 h 864"/>
              <a:gd name="T16" fmla="*/ 912 w 912"/>
              <a:gd name="T17" fmla="*/ 57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864">
                <a:moveTo>
                  <a:pt x="0" y="576"/>
                </a:moveTo>
                <a:lnTo>
                  <a:pt x="96" y="288"/>
                </a:lnTo>
                <a:lnTo>
                  <a:pt x="288" y="864"/>
                </a:lnTo>
                <a:lnTo>
                  <a:pt x="432" y="0"/>
                </a:lnTo>
                <a:lnTo>
                  <a:pt x="528" y="432"/>
                </a:lnTo>
                <a:lnTo>
                  <a:pt x="576" y="192"/>
                </a:lnTo>
                <a:lnTo>
                  <a:pt x="720" y="864"/>
                </a:lnTo>
                <a:lnTo>
                  <a:pt x="816" y="336"/>
                </a:lnTo>
                <a:lnTo>
                  <a:pt x="91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F308DE7B-0D38-4DD1-9A27-FA9ED7BADC32}"/>
              </a:ext>
            </a:extLst>
          </p:cNvPr>
          <p:cNvSpPr>
            <a:spLocks/>
          </p:cNvSpPr>
          <p:nvPr/>
        </p:nvSpPr>
        <p:spPr bwMode="auto">
          <a:xfrm>
            <a:off x="5638800" y="2667000"/>
            <a:ext cx="1447800" cy="1371600"/>
          </a:xfrm>
          <a:custGeom>
            <a:avLst/>
            <a:gdLst>
              <a:gd name="T0" fmla="*/ 0 w 912"/>
              <a:gd name="T1" fmla="*/ 576 h 864"/>
              <a:gd name="T2" fmla="*/ 96 w 912"/>
              <a:gd name="T3" fmla="*/ 288 h 864"/>
              <a:gd name="T4" fmla="*/ 288 w 912"/>
              <a:gd name="T5" fmla="*/ 864 h 864"/>
              <a:gd name="T6" fmla="*/ 432 w 912"/>
              <a:gd name="T7" fmla="*/ 0 h 864"/>
              <a:gd name="T8" fmla="*/ 528 w 912"/>
              <a:gd name="T9" fmla="*/ 432 h 864"/>
              <a:gd name="T10" fmla="*/ 576 w 912"/>
              <a:gd name="T11" fmla="*/ 192 h 864"/>
              <a:gd name="T12" fmla="*/ 720 w 912"/>
              <a:gd name="T13" fmla="*/ 864 h 864"/>
              <a:gd name="T14" fmla="*/ 816 w 912"/>
              <a:gd name="T15" fmla="*/ 336 h 864"/>
              <a:gd name="T16" fmla="*/ 912 w 912"/>
              <a:gd name="T17" fmla="*/ 57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864">
                <a:moveTo>
                  <a:pt x="0" y="576"/>
                </a:moveTo>
                <a:lnTo>
                  <a:pt x="96" y="288"/>
                </a:lnTo>
                <a:lnTo>
                  <a:pt x="288" y="864"/>
                </a:lnTo>
                <a:lnTo>
                  <a:pt x="432" y="0"/>
                </a:lnTo>
                <a:lnTo>
                  <a:pt x="528" y="432"/>
                </a:lnTo>
                <a:lnTo>
                  <a:pt x="576" y="192"/>
                </a:lnTo>
                <a:lnTo>
                  <a:pt x="720" y="864"/>
                </a:lnTo>
                <a:lnTo>
                  <a:pt x="816" y="336"/>
                </a:lnTo>
                <a:lnTo>
                  <a:pt x="91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6FE53ED8-0B1B-4ED9-A8DD-E3A2FA201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098675"/>
            <a:ext cx="216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Compute-bound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29EFE6B4-F10F-4240-98AE-16C9A2C07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537075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I/O-bound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E281DB41-6555-4AC2-86CB-FD38EF0A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35280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ACCDBD-C412-48ED-9D90-ACC94E40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Optimizations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5CD8661-45C9-4720-A827-677F40B82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Transfer Time: Time to copy bits from disk surface to memory</a:t>
            </a:r>
          </a:p>
          <a:p>
            <a:r>
              <a:rPr lang="en-US" altLang="en-US"/>
              <a:t>Disk latency time: Rotational delay waiting for proper sector to rotate under R/W head</a:t>
            </a:r>
          </a:p>
          <a:p>
            <a:r>
              <a:rPr lang="en-US" altLang="en-US"/>
              <a:t>Disk seek time: Delay while R/W head moves to the destination track/cylinder</a:t>
            </a:r>
          </a:p>
          <a:p>
            <a:r>
              <a:rPr lang="en-US" altLang="en-US"/>
              <a:t>Access Time = seek + latency + transfer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3E9349E-A4AA-49D8-B7DB-CE8CC3624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Optimizing Seek Time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8960EEC-EE13-43D0-8D6C-EAE14A59E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Multiprogramming on I/O-bound programs =&gt; set of processes waiting for disk</a:t>
            </a:r>
          </a:p>
          <a:p>
            <a:r>
              <a:rPr lang="en-US" altLang="en-US"/>
              <a:t>Seek time dominates access time =&gt; minimize seek time across the set</a:t>
            </a:r>
          </a:p>
          <a:p>
            <a:r>
              <a:rPr lang="en-US" altLang="en-US"/>
              <a:t>Tracks 0:99; Head at track 75, requests for 23, 87, 36, 93, 66</a:t>
            </a:r>
          </a:p>
          <a:p>
            <a:r>
              <a:rPr lang="en-US" altLang="en-US"/>
              <a:t>FCFS: 52+ 64 + 51 + 57 + 27 = 251 steps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A471144-C187-4967-AE00-A3C3002CB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Optimizing Seek Time (cont)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C3C31D6-89E0-44E0-AC12-F4CD092F8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Requests = 23, 87, 36, 93, 66 </a:t>
            </a:r>
          </a:p>
          <a:p>
            <a:r>
              <a:rPr lang="en-US" altLang="en-US"/>
              <a:t>SSTF: (75), 66, 87, 93, 36, 23</a:t>
            </a:r>
          </a:p>
          <a:p>
            <a:pPr lvl="1"/>
            <a:r>
              <a:rPr lang="en-US" altLang="en-US"/>
              <a:t>11 + 21 + 6 + 57 + 13 = 107 steps</a:t>
            </a:r>
          </a:p>
          <a:p>
            <a:r>
              <a:rPr lang="en-US" altLang="en-US"/>
              <a:t>Scan: (75), 87, 93, 99, 66, 36, 23</a:t>
            </a:r>
          </a:p>
          <a:p>
            <a:pPr lvl="1"/>
            <a:r>
              <a:rPr lang="en-US" altLang="en-US"/>
              <a:t>12 + 6 + 6 + 33 + 30 + 13 = 100 steps</a:t>
            </a:r>
          </a:p>
          <a:p>
            <a:r>
              <a:rPr lang="en-US" altLang="en-US"/>
              <a:t>Look: (75), 87, 93, 66, 36, 23</a:t>
            </a:r>
          </a:p>
          <a:p>
            <a:pPr lvl="1"/>
            <a:r>
              <a:rPr lang="en-US" altLang="en-US"/>
              <a:t>12 + 6 + 27 + 30 + 13 = 87 steps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BA60769-D806-40C4-A4F4-30819DD29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Optimizing Seek Time (cont)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D16F686-76B1-412C-9AB1-458F6D6A1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Requests = 23, 87, 36, 93, 66</a:t>
            </a:r>
          </a:p>
          <a:p>
            <a:r>
              <a:rPr lang="en-US" altLang="en-US"/>
              <a:t>Circular Scan: (75), 87, 93, 99, 23, 36, 66</a:t>
            </a:r>
          </a:p>
          <a:p>
            <a:pPr lvl="1"/>
            <a:r>
              <a:rPr lang="en-US" altLang="en-US"/>
              <a:t>12 + 6 + 6 + home + 23 + 13 + 30 = 90 + home</a:t>
            </a:r>
          </a:p>
          <a:p>
            <a:r>
              <a:rPr lang="en-US" altLang="en-US"/>
              <a:t>Circular Look: (75), 87, 93, 23, 36, 66</a:t>
            </a:r>
          </a:p>
          <a:p>
            <a:pPr lvl="1"/>
            <a:r>
              <a:rPr lang="en-US" altLang="en-US"/>
              <a:t>12 + 6 + home + 23 + 13 + 30 = 84 + home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7D563B-6107-4CA1-9AAE-87ACFDBC2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Call Interface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2A2BA1F-7172-4428-8D5B-CEEA70DBC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Functions available to application programs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Abstract all devices (and files) to a few interfaces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Make interfaces as similar as possible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Block vs character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Sequential vs direct access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Device driver implements functions (one entry point per API function)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66B37B3-65B7-4DC1-A268-0E25DDEFA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BSD UNIX Driver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66812299-296E-4440-B82C-1512E5163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271713"/>
            <a:ext cx="58181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open</a:t>
            </a:r>
            <a:r>
              <a:rPr lang="en-US" altLang="en-US"/>
              <a:t>		Prepare dev for operation</a:t>
            </a:r>
          </a:p>
          <a:p>
            <a:r>
              <a:rPr lang="en-US" altLang="en-US">
                <a:latin typeface="Courier New" panose="02070309020205020404" pitchFamily="49" charset="0"/>
              </a:rPr>
              <a:t>close</a:t>
            </a:r>
            <a:r>
              <a:rPr lang="en-US" altLang="en-US"/>
              <a:t>		No longer using the device</a:t>
            </a:r>
          </a:p>
          <a:p>
            <a:r>
              <a:rPr lang="en-US" altLang="en-US">
                <a:latin typeface="Courier New" panose="02070309020205020404" pitchFamily="49" charset="0"/>
              </a:rPr>
              <a:t>ioctl</a:t>
            </a:r>
            <a:r>
              <a:rPr lang="en-US" altLang="en-US"/>
              <a:t>		Character dev specific info</a:t>
            </a:r>
          </a:p>
          <a:p>
            <a:r>
              <a:rPr lang="en-US" altLang="en-US">
                <a:latin typeface="Courier New" panose="02070309020205020404" pitchFamily="49" charset="0"/>
              </a:rPr>
              <a:t>read</a:t>
            </a:r>
            <a:r>
              <a:rPr lang="en-US" altLang="en-US"/>
              <a:t>		Character dev input op</a:t>
            </a:r>
          </a:p>
          <a:p>
            <a:r>
              <a:rPr lang="en-US" altLang="en-US">
                <a:latin typeface="Courier New" panose="02070309020205020404" pitchFamily="49" charset="0"/>
              </a:rPr>
              <a:t>write</a:t>
            </a:r>
            <a:r>
              <a:rPr lang="en-US" altLang="en-US"/>
              <a:t>		Character dev output op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strategy</a:t>
            </a:r>
            <a:r>
              <a:rPr lang="en-US" altLang="en-US"/>
              <a:t>	Block dev input/output ops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select</a:t>
            </a:r>
            <a:r>
              <a:rPr lang="en-US" altLang="en-US"/>
              <a:t>	Character dev check for data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stop</a:t>
            </a:r>
            <a:r>
              <a:rPr lang="en-US" altLang="en-US"/>
              <a:t>		Discontinue a stream output 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id="{E0759EC8-15B2-4047-898E-3B26F603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447800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2498FE2-D7CD-4467-97B7-C79B3BCDF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altLang="en-US"/>
              <a:t>Read with Polling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36E44D8F-AE2B-467F-BD45-7B216B8A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00188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read(device, …);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EFF77DFE-EB4C-43BC-A7C7-3EEB3DF3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Data</a:t>
            </a: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9DD5A8E-02CB-4C35-8769-9337F3BE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12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5B29F69-DA24-4B5C-BE4F-682C1AA5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32A1ADE3-DA31-4918-8EF1-306ABCBC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4419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A570F966-6594-4EE9-BC9E-61DAA42FB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69013"/>
            <a:ext cx="2008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 Controller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F015D778-184F-40A3-846A-0FDC8BE6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62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Command</a:t>
            </a:r>
            <a:endParaRPr lang="en-US" altLang="en-US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E249DE3-9767-49DB-98FE-23C81271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562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Status</a:t>
            </a:r>
            <a:endParaRPr lang="en-US" alt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48C5F26F-6E5E-41F5-9A3B-4F478362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562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Data</a:t>
            </a:r>
            <a:endParaRPr lang="en-US" altLang="en-US"/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C62ABFC4-452A-4433-84C0-7FD6D7C18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25F40D82-BEAE-4676-8989-16F1A525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21061846-CDF2-4D3D-B020-EB5591C3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814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A5A83EEB-9A00-4559-AA56-62B03A3C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24200"/>
            <a:ext cx="139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read function</a:t>
            </a:r>
          </a:p>
        </p:txBody>
      </p:sp>
      <p:sp>
        <p:nvSpPr>
          <p:cNvPr id="4117" name="Text Box 21">
            <a:extLst>
              <a:ext uri="{FF2B5EF4-FFF2-40B4-BE49-F238E27FC236}">
                <a16:creationId xmlns:a16="http://schemas.microsoft.com/office/drawing/2014/main" id="{1250B07C-3749-42D9-8E0D-D7D4FB3B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147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write function</a:t>
            </a:r>
          </a:p>
        </p:txBody>
      </p:sp>
      <p:sp>
        <p:nvSpPr>
          <p:cNvPr id="4118" name="Freeform 22">
            <a:extLst>
              <a:ext uri="{FF2B5EF4-FFF2-40B4-BE49-F238E27FC236}">
                <a16:creationId xmlns:a16="http://schemas.microsoft.com/office/drawing/2014/main" id="{62E31C9D-3317-4A74-A5F1-2628E365DCB2}"/>
              </a:ext>
            </a:extLst>
          </p:cNvPr>
          <p:cNvSpPr>
            <a:spLocks/>
          </p:cNvSpPr>
          <p:nvPr/>
        </p:nvSpPr>
        <p:spPr bwMode="auto">
          <a:xfrm>
            <a:off x="2971800" y="1676400"/>
            <a:ext cx="381000" cy="1447800"/>
          </a:xfrm>
          <a:custGeom>
            <a:avLst/>
            <a:gdLst>
              <a:gd name="T0" fmla="*/ 240 w 240"/>
              <a:gd name="T1" fmla="*/ 0 h 912"/>
              <a:gd name="T2" fmla="*/ 0 w 240"/>
              <a:gd name="T3" fmla="*/ 0 h 912"/>
              <a:gd name="T4" fmla="*/ 0 w 240"/>
              <a:gd name="T5" fmla="*/ 912 h 912"/>
              <a:gd name="T6" fmla="*/ 240 w 240"/>
              <a:gd name="T7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912">
                <a:moveTo>
                  <a:pt x="240" y="0"/>
                </a:moveTo>
                <a:lnTo>
                  <a:pt x="0" y="0"/>
                </a:lnTo>
                <a:lnTo>
                  <a:pt x="0" y="912"/>
                </a:lnTo>
                <a:lnTo>
                  <a:pt x="240" y="9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9" name="Freeform 23">
            <a:extLst>
              <a:ext uri="{FF2B5EF4-FFF2-40B4-BE49-F238E27FC236}">
                <a16:creationId xmlns:a16="http://schemas.microsoft.com/office/drawing/2014/main" id="{13CFB9E9-C178-4015-BDAC-73C18F4E4BA6}"/>
              </a:ext>
            </a:extLst>
          </p:cNvPr>
          <p:cNvSpPr>
            <a:spLocks/>
          </p:cNvSpPr>
          <p:nvPr/>
        </p:nvSpPr>
        <p:spPr bwMode="auto">
          <a:xfrm>
            <a:off x="2743200" y="3429000"/>
            <a:ext cx="609600" cy="2133600"/>
          </a:xfrm>
          <a:custGeom>
            <a:avLst/>
            <a:gdLst>
              <a:gd name="T0" fmla="*/ 384 w 384"/>
              <a:gd name="T1" fmla="*/ 0 h 1440"/>
              <a:gd name="T2" fmla="*/ 0 w 384"/>
              <a:gd name="T3" fmla="*/ 0 h 1440"/>
              <a:gd name="T4" fmla="*/ 0 w 384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440">
                <a:moveTo>
                  <a:pt x="384" y="0"/>
                </a:moveTo>
                <a:lnTo>
                  <a:pt x="0" y="0"/>
                </a:lnTo>
                <a:lnTo>
                  <a:pt x="0" y="14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0" name="Freeform 24">
            <a:extLst>
              <a:ext uri="{FF2B5EF4-FFF2-40B4-BE49-F238E27FC236}">
                <a16:creationId xmlns:a16="http://schemas.microsoft.com/office/drawing/2014/main" id="{FE4899A8-A1D3-4F35-A9C8-C8E03DD0D7B1}"/>
              </a:ext>
            </a:extLst>
          </p:cNvPr>
          <p:cNvSpPr>
            <a:spLocks/>
          </p:cNvSpPr>
          <p:nvPr/>
        </p:nvSpPr>
        <p:spPr bwMode="auto">
          <a:xfrm>
            <a:off x="2362200" y="3276600"/>
            <a:ext cx="1600200" cy="2286000"/>
          </a:xfrm>
          <a:custGeom>
            <a:avLst/>
            <a:gdLst>
              <a:gd name="T0" fmla="*/ 1008 w 1008"/>
              <a:gd name="T1" fmla="*/ 1440 h 1440"/>
              <a:gd name="T2" fmla="*/ 1008 w 1008"/>
              <a:gd name="T3" fmla="*/ 912 h 1440"/>
              <a:gd name="T4" fmla="*/ 0 w 1008"/>
              <a:gd name="T5" fmla="*/ 912 h 1440"/>
              <a:gd name="T6" fmla="*/ 0 w 1008"/>
              <a:gd name="T7" fmla="*/ 0 h 1440"/>
              <a:gd name="T8" fmla="*/ 576 w 1008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1440">
                <a:moveTo>
                  <a:pt x="1008" y="1440"/>
                </a:moveTo>
                <a:lnTo>
                  <a:pt x="1008" y="912"/>
                </a:lnTo>
                <a:lnTo>
                  <a:pt x="0" y="912"/>
                </a:ln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1" name="Freeform 25">
            <a:extLst>
              <a:ext uri="{FF2B5EF4-FFF2-40B4-BE49-F238E27FC236}">
                <a16:creationId xmlns:a16="http://schemas.microsoft.com/office/drawing/2014/main" id="{BD5DF296-6B17-4A82-9225-27E1A1467FEE}"/>
              </a:ext>
            </a:extLst>
          </p:cNvPr>
          <p:cNvSpPr>
            <a:spLocks/>
          </p:cNvSpPr>
          <p:nvPr/>
        </p:nvSpPr>
        <p:spPr bwMode="auto">
          <a:xfrm>
            <a:off x="2971800" y="3505200"/>
            <a:ext cx="1524000" cy="2057400"/>
          </a:xfrm>
          <a:custGeom>
            <a:avLst/>
            <a:gdLst>
              <a:gd name="T0" fmla="*/ 960 w 960"/>
              <a:gd name="T1" fmla="*/ 1296 h 1296"/>
              <a:gd name="T2" fmla="*/ 960 w 960"/>
              <a:gd name="T3" fmla="*/ 624 h 1296"/>
              <a:gd name="T4" fmla="*/ 0 w 960"/>
              <a:gd name="T5" fmla="*/ 624 h 1296"/>
              <a:gd name="T6" fmla="*/ 0 w 960"/>
              <a:gd name="T7" fmla="*/ 0 h 1296"/>
              <a:gd name="T8" fmla="*/ 240 w 960"/>
              <a:gd name="T9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0" h="1296">
                <a:moveTo>
                  <a:pt x="960" y="1296"/>
                </a:moveTo>
                <a:lnTo>
                  <a:pt x="960" y="624"/>
                </a:lnTo>
                <a:lnTo>
                  <a:pt x="0" y="624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2" name="Freeform 26">
            <a:extLst>
              <a:ext uri="{FF2B5EF4-FFF2-40B4-BE49-F238E27FC236}">
                <a16:creationId xmlns:a16="http://schemas.microsoft.com/office/drawing/2014/main" id="{CBBDD65D-1E9F-4A34-9648-68F697515B58}"/>
              </a:ext>
            </a:extLst>
          </p:cNvPr>
          <p:cNvSpPr>
            <a:spLocks/>
          </p:cNvSpPr>
          <p:nvPr/>
        </p:nvSpPr>
        <p:spPr bwMode="auto">
          <a:xfrm>
            <a:off x="5105400" y="2209800"/>
            <a:ext cx="838200" cy="3352800"/>
          </a:xfrm>
          <a:custGeom>
            <a:avLst/>
            <a:gdLst>
              <a:gd name="T0" fmla="*/ 528 w 528"/>
              <a:gd name="T1" fmla="*/ 2112 h 2112"/>
              <a:gd name="T2" fmla="*/ 528 w 528"/>
              <a:gd name="T3" fmla="*/ 0 h 2112"/>
              <a:gd name="T4" fmla="*/ 0 w 528"/>
              <a:gd name="T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112">
                <a:moveTo>
                  <a:pt x="528" y="2112"/>
                </a:move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DA7AFA74-445A-4339-9413-A72D56E50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81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4124" name="Text Box 28">
            <a:extLst>
              <a:ext uri="{FF2B5EF4-FFF2-40B4-BE49-F238E27FC236}">
                <a16:creationId xmlns:a16="http://schemas.microsoft.com/office/drawing/2014/main" id="{22DF7407-5593-4953-8DF3-46D6514D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</a:t>
            </a:r>
            <a:endParaRPr lang="en-US" altLang="en-US"/>
          </a:p>
        </p:txBody>
      </p:sp>
      <p:sp>
        <p:nvSpPr>
          <p:cNvPr id="4125" name="Text Box 29">
            <a:extLst>
              <a:ext uri="{FF2B5EF4-FFF2-40B4-BE49-F238E27FC236}">
                <a16:creationId xmlns:a16="http://schemas.microsoft.com/office/drawing/2014/main" id="{9FA68808-8C8C-4A8B-B600-AE272296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3</a:t>
            </a:r>
            <a:endParaRPr lang="en-US" altLang="en-US"/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5DA95E98-99AD-442A-B62E-FA19C93E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86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4</a:t>
            </a:r>
            <a:endParaRPr lang="en-US" altLang="en-US"/>
          </a:p>
        </p:txBody>
      </p:sp>
      <p:sp>
        <p:nvSpPr>
          <p:cNvPr id="4127" name="Text Box 31">
            <a:extLst>
              <a:ext uri="{FF2B5EF4-FFF2-40B4-BE49-F238E27FC236}">
                <a16:creationId xmlns:a16="http://schemas.microsoft.com/office/drawing/2014/main" id="{1C5EAA8C-B047-41B3-81FB-B73E9D57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</a:t>
            </a:r>
            <a:endParaRPr lang="en-US" altLang="en-US"/>
          </a:p>
        </p:txBody>
      </p:sp>
      <p:sp>
        <p:nvSpPr>
          <p:cNvPr id="4128" name="Line 32">
            <a:extLst>
              <a:ext uri="{FF2B5EF4-FFF2-40B4-BE49-F238E27FC236}">
                <a16:creationId xmlns:a16="http://schemas.microsoft.com/office/drawing/2014/main" id="{45CE8F59-5702-464B-AC25-60A098884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590800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9" name="Text Box 33">
            <a:extLst>
              <a:ext uri="{FF2B5EF4-FFF2-40B4-BE49-F238E27FC236}">
                <a16:creationId xmlns:a16="http://schemas.microsoft.com/office/drawing/2014/main" id="{F12EA6F7-C870-4322-A31D-E0676098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214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Hardware Interface</a:t>
            </a:r>
          </a:p>
        </p:txBody>
      </p:sp>
      <p:sp>
        <p:nvSpPr>
          <p:cNvPr id="4130" name="Text Box 34">
            <a:extLst>
              <a:ext uri="{FF2B5EF4-FFF2-40B4-BE49-F238E27FC236}">
                <a16:creationId xmlns:a16="http://schemas.microsoft.com/office/drawing/2014/main" id="{3707C7A3-8FBE-4030-975A-D8E2B4C1B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89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System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B269843-1425-4109-AFA9-7689DB496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r>
              <a:rPr lang="en-US" altLang="en-US"/>
              <a:t>Read Using Interrupts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810978-62E5-4A01-A035-A133F516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71613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1EB9FEFE-6F2F-4527-A2DF-E20C90F0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000"/>
            <a:ext cx="173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read(device, …);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5DC2938-CF82-4C0A-8048-6A68A2E7B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050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Data</a:t>
            </a:r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EA4EB58-087C-4F25-9837-6F10D9AB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05013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72E7D15-38CF-4B0C-9248-B89DC237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71813"/>
            <a:ext cx="1905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C87C9C84-8B7A-4007-80CD-F400C78C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10213"/>
            <a:ext cx="4419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CE7143F8-1829-4925-994D-DE95ABD5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92825"/>
            <a:ext cx="2008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Device Controller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6BC97330-8BED-4A55-85B3-D431BB26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86413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Command</a:t>
            </a:r>
            <a:endParaRPr lang="en-US" altLang="en-US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24225CF9-2C39-4DD8-A625-25AEF64E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86413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Status</a:t>
            </a:r>
            <a:endParaRPr lang="en-US" altLang="en-US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410D641C-7B0A-4D49-8A75-2F4C277A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586413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Data</a:t>
            </a:r>
            <a:endParaRPr lang="en-US" altLang="en-US"/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C524A7A8-C008-4F64-9E1C-6A8DAA504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281613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8F30D2F9-3CA7-4538-9DB8-5B05AEB7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48013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785C9EB5-4A5B-4724-8BCB-CF4A547B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05213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A4EFE1D2-9341-461B-AD82-386FD4E6B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48013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read driver</a:t>
            </a: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C7E62C86-FFEC-4EA4-A8DC-DA931917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05213"/>
            <a:ext cx="125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write driver</a:t>
            </a:r>
          </a:p>
        </p:txBody>
      </p:sp>
      <p:sp>
        <p:nvSpPr>
          <p:cNvPr id="5143" name="Text Box 23">
            <a:extLst>
              <a:ext uri="{FF2B5EF4-FFF2-40B4-BE49-F238E27FC236}">
                <a16:creationId xmlns:a16="http://schemas.microsoft.com/office/drawing/2014/main" id="{AAB3EC14-45EB-403F-A721-BFF6ED16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52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90DEB59E-90C7-437A-BF20-D9F16183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0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</a:t>
            </a:r>
            <a:endParaRPr lang="en-US" altLang="en-US"/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CC47C5D1-DA38-4C62-8EE7-79B20DF4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86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3</a:t>
            </a:r>
            <a:endParaRPr lang="en-US" altLang="en-US"/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BA2B85E7-097F-40FA-A3EB-28EAA3A4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95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4</a:t>
            </a:r>
            <a:endParaRPr lang="en-US" altLang="en-US"/>
          </a:p>
        </p:txBody>
      </p:sp>
      <p:sp>
        <p:nvSpPr>
          <p:cNvPr id="5147" name="Text Box 27">
            <a:extLst>
              <a:ext uri="{FF2B5EF4-FFF2-40B4-BE49-F238E27FC236}">
                <a16:creationId xmlns:a16="http://schemas.microsoft.com/office/drawing/2014/main" id="{211ED193-EAF3-4582-896E-C1EE869D9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24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</a:t>
            </a:r>
            <a:endParaRPr lang="en-US" altLang="en-US"/>
          </a:p>
        </p:txBody>
      </p:sp>
      <p:sp>
        <p:nvSpPr>
          <p:cNvPr id="5148" name="Line 28">
            <a:extLst>
              <a:ext uri="{FF2B5EF4-FFF2-40B4-BE49-F238E27FC236}">
                <a16:creationId xmlns:a16="http://schemas.microsoft.com/office/drawing/2014/main" id="{2953A359-DCC8-4CB4-ABD0-FA6538C46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614613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9" name="Text Box 29">
            <a:extLst>
              <a:ext uri="{FF2B5EF4-FFF2-40B4-BE49-F238E27FC236}">
                <a16:creationId xmlns:a16="http://schemas.microsoft.com/office/drawing/2014/main" id="{73F74814-5102-403A-A705-AF812A2CD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24413"/>
            <a:ext cx="214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Hardware Interface</a:t>
            </a:r>
          </a:p>
        </p:txBody>
      </p:sp>
      <p:sp>
        <p:nvSpPr>
          <p:cNvPr id="5150" name="Text Box 30">
            <a:extLst>
              <a:ext uri="{FF2B5EF4-FFF2-40B4-BE49-F238E27FC236}">
                <a16:creationId xmlns:a16="http://schemas.microsoft.com/office/drawing/2014/main" id="{3F010E7C-38E0-4602-97BF-58E1F1999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33613"/>
            <a:ext cx="189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System Interface</a:t>
            </a:r>
          </a:p>
        </p:txBody>
      </p:sp>
      <p:sp>
        <p:nvSpPr>
          <p:cNvPr id="5151" name="Rectangle 31">
            <a:extLst>
              <a:ext uri="{FF2B5EF4-FFF2-40B4-BE49-F238E27FC236}">
                <a16:creationId xmlns:a16="http://schemas.microsoft.com/office/drawing/2014/main" id="{554436B6-1648-41C6-A896-70A75765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95613"/>
            <a:ext cx="1295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2" name="Line 32">
            <a:extLst>
              <a:ext uri="{FF2B5EF4-FFF2-40B4-BE49-F238E27FC236}">
                <a16:creationId xmlns:a16="http://schemas.microsoft.com/office/drawing/2014/main" id="{E2977CF1-78F1-48B4-B250-7A7C3F2C4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24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3" name="Line 33">
            <a:extLst>
              <a:ext uri="{FF2B5EF4-FFF2-40B4-BE49-F238E27FC236}">
                <a16:creationId xmlns:a16="http://schemas.microsoft.com/office/drawing/2014/main" id="{59D77685-3CD7-45F2-AFB7-D46E0B59D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452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ED525543-0787-4FC9-BE2D-20713BBD7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681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5" name="Line 35">
            <a:extLst>
              <a:ext uri="{FF2B5EF4-FFF2-40B4-BE49-F238E27FC236}">
                <a16:creationId xmlns:a16="http://schemas.microsoft.com/office/drawing/2014/main" id="{2EEF37E7-D058-4B6C-B84E-540EE21D3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214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7" name="Text Box 37">
            <a:extLst>
              <a:ext uri="{FF2B5EF4-FFF2-40B4-BE49-F238E27FC236}">
                <a16:creationId xmlns:a16="http://schemas.microsoft.com/office/drawing/2014/main" id="{E9A5CD0A-DBD2-4866-9661-976EC9F6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614613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Device Status Table</a:t>
            </a:r>
          </a:p>
        </p:txBody>
      </p:sp>
      <p:sp>
        <p:nvSpPr>
          <p:cNvPr id="5158" name="Rectangle 38">
            <a:extLst>
              <a:ext uri="{FF2B5EF4-FFF2-40B4-BE49-F238E27FC236}">
                <a16:creationId xmlns:a16="http://schemas.microsoft.com/office/drawing/2014/main" id="{AA6673DA-C7D0-4766-9140-6DD0E0B8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71813"/>
            <a:ext cx="1676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Device</a:t>
            </a:r>
          </a:p>
          <a:p>
            <a:pPr algn="ctr"/>
            <a:r>
              <a:rPr lang="en-US" altLang="en-US" sz="1800"/>
              <a:t>Handler</a:t>
            </a:r>
            <a:endParaRPr lang="en-US" altLang="en-US"/>
          </a:p>
        </p:txBody>
      </p:sp>
      <p:sp>
        <p:nvSpPr>
          <p:cNvPr id="5161" name="Rectangle 41">
            <a:extLst>
              <a:ext uri="{FF2B5EF4-FFF2-40B4-BE49-F238E27FC236}">
                <a16:creationId xmlns:a16="http://schemas.microsoft.com/office/drawing/2014/main" id="{638A172A-936F-4051-8F45-68AB3D46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62413"/>
            <a:ext cx="1676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1800"/>
              <a:t>Interrupt</a:t>
            </a:r>
          </a:p>
          <a:p>
            <a:pPr algn="ctr"/>
            <a:r>
              <a:rPr lang="en-US" altLang="en-US" sz="1800"/>
              <a:t>Handler</a:t>
            </a:r>
            <a:endParaRPr lang="en-US" altLang="en-US"/>
          </a:p>
        </p:txBody>
      </p:sp>
      <p:sp>
        <p:nvSpPr>
          <p:cNvPr id="5162" name="Freeform 42">
            <a:extLst>
              <a:ext uri="{FF2B5EF4-FFF2-40B4-BE49-F238E27FC236}">
                <a16:creationId xmlns:a16="http://schemas.microsoft.com/office/drawing/2014/main" id="{442932B0-C81D-41E7-A800-349C3B4CAD9B}"/>
              </a:ext>
            </a:extLst>
          </p:cNvPr>
          <p:cNvSpPr>
            <a:spLocks/>
          </p:cNvSpPr>
          <p:nvPr/>
        </p:nvSpPr>
        <p:spPr bwMode="auto">
          <a:xfrm>
            <a:off x="1066800" y="1700213"/>
            <a:ext cx="2590800" cy="1447800"/>
          </a:xfrm>
          <a:custGeom>
            <a:avLst/>
            <a:gdLst>
              <a:gd name="T0" fmla="*/ 1632 w 1632"/>
              <a:gd name="T1" fmla="*/ 0 h 912"/>
              <a:gd name="T2" fmla="*/ 0 w 1632"/>
              <a:gd name="T3" fmla="*/ 0 h 912"/>
              <a:gd name="T4" fmla="*/ 0 w 1632"/>
              <a:gd name="T5" fmla="*/ 912 h 912"/>
              <a:gd name="T6" fmla="*/ 240 w 1632"/>
              <a:gd name="T7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12">
                <a:moveTo>
                  <a:pt x="1632" y="0"/>
                </a:moveTo>
                <a:lnTo>
                  <a:pt x="0" y="0"/>
                </a:lnTo>
                <a:lnTo>
                  <a:pt x="0" y="912"/>
                </a:lnTo>
                <a:lnTo>
                  <a:pt x="240" y="9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3" name="Freeform 43">
            <a:extLst>
              <a:ext uri="{FF2B5EF4-FFF2-40B4-BE49-F238E27FC236}">
                <a16:creationId xmlns:a16="http://schemas.microsoft.com/office/drawing/2014/main" id="{43AA67B5-291F-4961-8FB7-0241C75E5B7D}"/>
              </a:ext>
            </a:extLst>
          </p:cNvPr>
          <p:cNvSpPr>
            <a:spLocks/>
          </p:cNvSpPr>
          <p:nvPr/>
        </p:nvSpPr>
        <p:spPr bwMode="auto">
          <a:xfrm>
            <a:off x="1066800" y="3300413"/>
            <a:ext cx="3200400" cy="2286000"/>
          </a:xfrm>
          <a:custGeom>
            <a:avLst/>
            <a:gdLst>
              <a:gd name="T0" fmla="*/ 2016 w 2016"/>
              <a:gd name="T1" fmla="*/ 1440 h 1440"/>
              <a:gd name="T2" fmla="*/ 2016 w 2016"/>
              <a:gd name="T3" fmla="*/ 912 h 1440"/>
              <a:gd name="T4" fmla="*/ 0 w 2016"/>
              <a:gd name="T5" fmla="*/ 912 h 1440"/>
              <a:gd name="T6" fmla="*/ 0 w 2016"/>
              <a:gd name="T7" fmla="*/ 0 h 1440"/>
              <a:gd name="T8" fmla="*/ 240 w 2016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" h="1440">
                <a:moveTo>
                  <a:pt x="2016" y="1440"/>
                </a:moveTo>
                <a:lnTo>
                  <a:pt x="2016" y="912"/>
                </a:lnTo>
                <a:lnTo>
                  <a:pt x="0" y="912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5" name="Freeform 45">
            <a:extLst>
              <a:ext uri="{FF2B5EF4-FFF2-40B4-BE49-F238E27FC236}">
                <a16:creationId xmlns:a16="http://schemas.microsoft.com/office/drawing/2014/main" id="{B6372202-49E9-495D-A290-64C8EA683171}"/>
              </a:ext>
            </a:extLst>
          </p:cNvPr>
          <p:cNvSpPr>
            <a:spLocks/>
          </p:cNvSpPr>
          <p:nvPr/>
        </p:nvSpPr>
        <p:spPr bwMode="auto">
          <a:xfrm>
            <a:off x="762000" y="3452813"/>
            <a:ext cx="2209800" cy="2133600"/>
          </a:xfrm>
          <a:custGeom>
            <a:avLst/>
            <a:gdLst>
              <a:gd name="T0" fmla="*/ 432 w 1392"/>
              <a:gd name="T1" fmla="*/ 0 h 1344"/>
              <a:gd name="T2" fmla="*/ 0 w 1392"/>
              <a:gd name="T3" fmla="*/ 0 h 1344"/>
              <a:gd name="T4" fmla="*/ 0 w 1392"/>
              <a:gd name="T5" fmla="*/ 624 h 1344"/>
              <a:gd name="T6" fmla="*/ 1392 w 1392"/>
              <a:gd name="T7" fmla="*/ 624 h 1344"/>
              <a:gd name="T8" fmla="*/ 1392 w 1392"/>
              <a:gd name="T9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2" h="1344">
                <a:moveTo>
                  <a:pt x="432" y="0"/>
                </a:moveTo>
                <a:lnTo>
                  <a:pt x="0" y="0"/>
                </a:lnTo>
                <a:lnTo>
                  <a:pt x="0" y="624"/>
                </a:lnTo>
                <a:lnTo>
                  <a:pt x="1392" y="624"/>
                </a:lnTo>
                <a:lnTo>
                  <a:pt x="1392" y="13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7" name="Line 47">
            <a:extLst>
              <a:ext uri="{FF2B5EF4-FFF2-40B4-BE49-F238E27FC236}">
                <a16:creationId xmlns:a16="http://schemas.microsoft.com/office/drawing/2014/main" id="{6C5D7754-77AB-4F70-8E2A-870B6FA08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004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8" name="Freeform 48">
            <a:extLst>
              <a:ext uri="{FF2B5EF4-FFF2-40B4-BE49-F238E27FC236}">
                <a16:creationId xmlns:a16="http://schemas.microsoft.com/office/drawing/2014/main" id="{1E450E97-08D3-4358-AB11-352304392038}"/>
              </a:ext>
            </a:extLst>
          </p:cNvPr>
          <p:cNvSpPr>
            <a:spLocks/>
          </p:cNvSpPr>
          <p:nvPr/>
        </p:nvSpPr>
        <p:spPr bwMode="auto">
          <a:xfrm>
            <a:off x="4876800" y="4062413"/>
            <a:ext cx="1066800" cy="1524000"/>
          </a:xfrm>
          <a:custGeom>
            <a:avLst/>
            <a:gdLst>
              <a:gd name="T0" fmla="*/ 0 w 672"/>
              <a:gd name="T1" fmla="*/ 960 h 960"/>
              <a:gd name="T2" fmla="*/ 0 w 672"/>
              <a:gd name="T3" fmla="*/ 432 h 960"/>
              <a:gd name="T4" fmla="*/ 432 w 672"/>
              <a:gd name="T5" fmla="*/ 432 h 960"/>
              <a:gd name="T6" fmla="*/ 432 w 672"/>
              <a:gd name="T7" fmla="*/ 0 h 960"/>
              <a:gd name="T8" fmla="*/ 672 w 672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960">
                <a:moveTo>
                  <a:pt x="0" y="960"/>
                </a:moveTo>
                <a:lnTo>
                  <a:pt x="0" y="432"/>
                </a:lnTo>
                <a:lnTo>
                  <a:pt x="432" y="432"/>
                </a:lnTo>
                <a:lnTo>
                  <a:pt x="432" y="0"/>
                </a:lnTo>
                <a:lnTo>
                  <a:pt x="6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70" name="Freeform 50">
            <a:extLst>
              <a:ext uri="{FF2B5EF4-FFF2-40B4-BE49-F238E27FC236}">
                <a16:creationId xmlns:a16="http://schemas.microsoft.com/office/drawing/2014/main" id="{3FB2F032-D4E9-43FA-86E4-512DA92A3B23}"/>
              </a:ext>
            </a:extLst>
          </p:cNvPr>
          <p:cNvSpPr>
            <a:spLocks/>
          </p:cNvSpPr>
          <p:nvPr/>
        </p:nvSpPr>
        <p:spPr bwMode="auto">
          <a:xfrm>
            <a:off x="7543800" y="3071813"/>
            <a:ext cx="381000" cy="1295400"/>
          </a:xfrm>
          <a:custGeom>
            <a:avLst/>
            <a:gdLst>
              <a:gd name="T0" fmla="*/ 0 w 240"/>
              <a:gd name="T1" fmla="*/ 816 h 816"/>
              <a:gd name="T2" fmla="*/ 240 w 240"/>
              <a:gd name="T3" fmla="*/ 816 h 816"/>
              <a:gd name="T4" fmla="*/ 240 w 240"/>
              <a:gd name="T5" fmla="*/ 0 h 816"/>
              <a:gd name="T6" fmla="*/ 48 w 240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816">
                <a:moveTo>
                  <a:pt x="0" y="816"/>
                </a:moveTo>
                <a:lnTo>
                  <a:pt x="240" y="816"/>
                </a:lnTo>
                <a:lnTo>
                  <a:pt x="240" y="0"/>
                </a:lnTo>
                <a:lnTo>
                  <a:pt x="4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71" name="Line 51">
            <a:extLst>
              <a:ext uri="{FF2B5EF4-FFF2-40B4-BE49-F238E27FC236}">
                <a16:creationId xmlns:a16="http://schemas.microsoft.com/office/drawing/2014/main" id="{B3A5388B-BAFC-455D-B75E-20F0F241A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004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73" name="Freeform 53">
            <a:extLst>
              <a:ext uri="{FF2B5EF4-FFF2-40B4-BE49-F238E27FC236}">
                <a16:creationId xmlns:a16="http://schemas.microsoft.com/office/drawing/2014/main" id="{03387E83-C2EA-447D-BD9D-34AD225568E8}"/>
              </a:ext>
            </a:extLst>
          </p:cNvPr>
          <p:cNvSpPr>
            <a:spLocks/>
          </p:cNvSpPr>
          <p:nvPr/>
        </p:nvSpPr>
        <p:spPr bwMode="auto">
          <a:xfrm>
            <a:off x="6019800" y="3605213"/>
            <a:ext cx="2362200" cy="1981200"/>
          </a:xfrm>
          <a:custGeom>
            <a:avLst/>
            <a:gdLst>
              <a:gd name="T0" fmla="*/ 0 w 1488"/>
              <a:gd name="T1" fmla="*/ 1248 h 1248"/>
              <a:gd name="T2" fmla="*/ 0 w 1488"/>
              <a:gd name="T3" fmla="*/ 960 h 1248"/>
              <a:gd name="T4" fmla="*/ 1488 w 1488"/>
              <a:gd name="T5" fmla="*/ 960 h 1248"/>
              <a:gd name="T6" fmla="*/ 1488 w 1488"/>
              <a:gd name="T7" fmla="*/ 0 h 1248"/>
              <a:gd name="T8" fmla="*/ 912 w 1488"/>
              <a:gd name="T9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8" h="1248">
                <a:moveTo>
                  <a:pt x="0" y="1248"/>
                </a:moveTo>
                <a:lnTo>
                  <a:pt x="0" y="960"/>
                </a:lnTo>
                <a:lnTo>
                  <a:pt x="1488" y="960"/>
                </a:lnTo>
                <a:lnTo>
                  <a:pt x="1488" y="0"/>
                </a:lnTo>
                <a:lnTo>
                  <a:pt x="9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74" name="Freeform 54">
            <a:extLst>
              <a:ext uri="{FF2B5EF4-FFF2-40B4-BE49-F238E27FC236}">
                <a16:creationId xmlns:a16="http://schemas.microsoft.com/office/drawing/2014/main" id="{958B318F-E10D-45CC-B1AA-52B28F828B54}"/>
              </a:ext>
            </a:extLst>
          </p:cNvPr>
          <p:cNvSpPr>
            <a:spLocks/>
          </p:cNvSpPr>
          <p:nvPr/>
        </p:nvSpPr>
        <p:spPr bwMode="auto">
          <a:xfrm>
            <a:off x="5257800" y="2233613"/>
            <a:ext cx="3124200" cy="1295400"/>
          </a:xfrm>
          <a:custGeom>
            <a:avLst/>
            <a:gdLst>
              <a:gd name="T0" fmla="*/ 1392 w 1968"/>
              <a:gd name="T1" fmla="*/ 816 h 816"/>
              <a:gd name="T2" fmla="*/ 1968 w 1968"/>
              <a:gd name="T3" fmla="*/ 816 h 816"/>
              <a:gd name="T4" fmla="*/ 1968 w 1968"/>
              <a:gd name="T5" fmla="*/ 0 h 816"/>
              <a:gd name="T6" fmla="*/ 0 w 1968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8" h="816">
                <a:moveTo>
                  <a:pt x="1392" y="816"/>
                </a:moveTo>
                <a:lnTo>
                  <a:pt x="1968" y="816"/>
                </a:lnTo>
                <a:lnTo>
                  <a:pt x="196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75" name="Freeform 55">
            <a:extLst>
              <a:ext uri="{FF2B5EF4-FFF2-40B4-BE49-F238E27FC236}">
                <a16:creationId xmlns:a16="http://schemas.microsoft.com/office/drawing/2014/main" id="{00687C93-5977-4C97-B425-111771D7AA28}"/>
              </a:ext>
            </a:extLst>
          </p:cNvPr>
          <p:cNvSpPr>
            <a:spLocks/>
          </p:cNvSpPr>
          <p:nvPr/>
        </p:nvSpPr>
        <p:spPr bwMode="auto">
          <a:xfrm>
            <a:off x="5334000" y="1852613"/>
            <a:ext cx="3352800" cy="1828800"/>
          </a:xfrm>
          <a:custGeom>
            <a:avLst/>
            <a:gdLst>
              <a:gd name="T0" fmla="*/ 1344 w 2112"/>
              <a:gd name="T1" fmla="*/ 1152 h 1152"/>
              <a:gd name="T2" fmla="*/ 2112 w 2112"/>
              <a:gd name="T3" fmla="*/ 1152 h 1152"/>
              <a:gd name="T4" fmla="*/ 2112 w 2112"/>
              <a:gd name="T5" fmla="*/ 0 h 1152"/>
              <a:gd name="T6" fmla="*/ 0 w 2112"/>
              <a:gd name="T7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2" h="1152">
                <a:moveTo>
                  <a:pt x="1344" y="1152"/>
                </a:moveTo>
                <a:lnTo>
                  <a:pt x="2112" y="1152"/>
                </a:lnTo>
                <a:lnTo>
                  <a:pt x="211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76" name="Text Box 56">
            <a:extLst>
              <a:ext uri="{FF2B5EF4-FFF2-40B4-BE49-F238E27FC236}">
                <a16:creationId xmlns:a16="http://schemas.microsoft.com/office/drawing/2014/main" id="{C2B4CA50-0AB8-4517-B091-E03F7240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757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6</a:t>
            </a:r>
            <a:endParaRPr lang="en-US" altLang="en-US"/>
          </a:p>
        </p:txBody>
      </p:sp>
      <p:sp>
        <p:nvSpPr>
          <p:cNvPr id="5177" name="Text Box 57">
            <a:extLst>
              <a:ext uri="{FF2B5EF4-FFF2-40B4-BE49-F238E27FC236}">
                <a16:creationId xmlns:a16="http://schemas.microsoft.com/office/drawing/2014/main" id="{6FCA2E12-1979-4F2C-AB7F-97FC7936A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95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7</a:t>
            </a:r>
            <a:endParaRPr lang="en-US" altLang="en-US"/>
          </a:p>
        </p:txBody>
      </p:sp>
      <p:sp>
        <p:nvSpPr>
          <p:cNvPr id="5178" name="Text Box 58">
            <a:extLst>
              <a:ext uri="{FF2B5EF4-FFF2-40B4-BE49-F238E27FC236}">
                <a16:creationId xmlns:a16="http://schemas.microsoft.com/office/drawing/2014/main" id="{89C19B0E-F4D0-4AD1-BBB4-8D96E118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98621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8a</a:t>
            </a:r>
            <a:endParaRPr lang="en-US" altLang="en-US"/>
          </a:p>
        </p:txBody>
      </p:sp>
      <p:sp>
        <p:nvSpPr>
          <p:cNvPr id="5179" name="Text Box 59">
            <a:extLst>
              <a:ext uri="{FF2B5EF4-FFF2-40B4-BE49-F238E27FC236}">
                <a16:creationId xmlns:a16="http://schemas.microsoft.com/office/drawing/2014/main" id="{B3FD6D18-3D1F-464A-B8F7-94E16200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928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8b</a:t>
            </a:r>
            <a:endParaRPr lang="en-US" altLang="en-US"/>
          </a:p>
        </p:txBody>
      </p:sp>
      <p:sp>
        <p:nvSpPr>
          <p:cNvPr id="5180" name="Text Box 60">
            <a:extLst>
              <a:ext uri="{FF2B5EF4-FFF2-40B4-BE49-F238E27FC236}">
                <a16:creationId xmlns:a16="http://schemas.microsoft.com/office/drawing/2014/main" id="{1A4A8A61-07CF-4A0E-A241-5440A470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547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9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CE71668-68B5-4019-B0BE-7D387F81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Driver-Kernel Interface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1DE9967-B60D-4C38-9AED-E6D62212A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altLang="en-US"/>
              <a:t>Drivers are distinct from main part of kernel</a:t>
            </a:r>
          </a:p>
          <a:p>
            <a:r>
              <a:rPr lang="en-US" altLang="en-US"/>
              <a:t>Kernel makes calls on specific functions, drivers implement them</a:t>
            </a:r>
          </a:p>
          <a:p>
            <a:r>
              <a:rPr lang="en-US" altLang="en-US"/>
              <a:t>Drivers use kernel functions for:</a:t>
            </a:r>
          </a:p>
          <a:p>
            <a:pPr lvl="1"/>
            <a:r>
              <a:rPr lang="en-US" altLang="en-US"/>
              <a:t>Device allocation</a:t>
            </a:r>
          </a:p>
          <a:p>
            <a:pPr lvl="1"/>
            <a:r>
              <a:rPr lang="en-US" altLang="en-US"/>
              <a:t>Resource (e.g., memory) allocation</a:t>
            </a:r>
          </a:p>
          <a:p>
            <a:pPr lvl="1"/>
            <a:r>
              <a:rPr lang="en-US" altLang="en-US"/>
              <a:t>Scheduling</a:t>
            </a:r>
          </a:p>
          <a:p>
            <a:pPr lvl="1"/>
            <a:r>
              <a:rPr lang="en-US" altLang="en-US"/>
              <a:t>etc. (varies from OS to OS)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FC2278D-D1A0-4A0D-95CF-EF49E3B5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Reconfigurable Drivers</a:t>
            </a:r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082AE6E7-D93B-4EB4-91DA-57E959AC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9812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/>
              <a:t>Other</a:t>
            </a:r>
          </a:p>
          <a:p>
            <a:pPr algn="ctr"/>
            <a:r>
              <a:rPr lang="en-US" altLang="en-US"/>
              <a:t>Kernel</a:t>
            </a:r>
          </a:p>
          <a:p>
            <a:pPr algn="ctr"/>
            <a:r>
              <a:rPr lang="en-US" altLang="en-US"/>
              <a:t>services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BAF4089-C890-49BB-8478-4B769972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23622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58B3427-AF9D-45EB-A9F4-9BF1BB30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B69F34E7-57C6-4B44-B4D2-A98D8C637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1C53B006-9637-4D6F-8704-93EB6CCF1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6E277872-4CF2-4440-B812-0CEB9C09A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146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A461733C-1A84-4F4F-A77C-9CE78A9DA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76600"/>
            <a:ext cx="322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Entry Points for Device j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4D4B5035-B8D3-4689-94F1-BE410A71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146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ourier New" panose="02070309020205020404" pitchFamily="49" charset="0"/>
              </a:rPr>
              <a:t>open(){…}</a:t>
            </a:r>
            <a:endParaRPr lang="en-US" altLang="en-US"/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303B7395-1F32-4301-9DB7-5E9D15FC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242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Courier New" panose="02070309020205020404" pitchFamily="49" charset="0"/>
              </a:rPr>
              <a:t>read(){…}</a:t>
            </a:r>
            <a:endParaRPr lang="en-US" altLang="en-US"/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91C490CA-E92D-4172-8585-E849E385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etc.</a:t>
            </a:r>
          </a:p>
        </p:txBody>
      </p:sp>
      <p:sp>
        <p:nvSpPr>
          <p:cNvPr id="16400" name="Freeform 16">
            <a:extLst>
              <a:ext uri="{FF2B5EF4-FFF2-40B4-BE49-F238E27FC236}">
                <a16:creationId xmlns:a16="http://schemas.microsoft.com/office/drawing/2014/main" id="{82AF8FCD-37EF-41E3-8077-F48BF1DA8F19}"/>
              </a:ext>
            </a:extLst>
          </p:cNvPr>
          <p:cNvSpPr>
            <a:spLocks/>
          </p:cNvSpPr>
          <p:nvPr/>
        </p:nvSpPr>
        <p:spPr bwMode="auto">
          <a:xfrm>
            <a:off x="3200400" y="2438400"/>
            <a:ext cx="3352800" cy="228600"/>
          </a:xfrm>
          <a:custGeom>
            <a:avLst/>
            <a:gdLst>
              <a:gd name="T0" fmla="*/ 2112 w 2112"/>
              <a:gd name="T1" fmla="*/ 0 h 144"/>
              <a:gd name="T2" fmla="*/ 1200 w 2112"/>
              <a:gd name="T3" fmla="*/ 0 h 144"/>
              <a:gd name="T4" fmla="*/ 1200 w 2112"/>
              <a:gd name="T5" fmla="*/ 144 h 144"/>
              <a:gd name="T6" fmla="*/ 0 w 2112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2" h="144">
                <a:moveTo>
                  <a:pt x="2112" y="0"/>
                </a:moveTo>
                <a:lnTo>
                  <a:pt x="1200" y="0"/>
                </a:lnTo>
                <a:lnTo>
                  <a:pt x="1200" y="144"/>
                </a:lnTo>
                <a:lnTo>
                  <a:pt x="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1" name="Freeform 17">
            <a:extLst>
              <a:ext uri="{FF2B5EF4-FFF2-40B4-BE49-F238E27FC236}">
                <a16:creationId xmlns:a16="http://schemas.microsoft.com/office/drawing/2014/main" id="{EB9EFC46-501F-4806-A3CA-BAD15CBDB9FD}"/>
              </a:ext>
            </a:extLst>
          </p:cNvPr>
          <p:cNvSpPr>
            <a:spLocks/>
          </p:cNvSpPr>
          <p:nvPr/>
        </p:nvSpPr>
        <p:spPr bwMode="auto">
          <a:xfrm>
            <a:off x="3200400" y="2819400"/>
            <a:ext cx="3352800" cy="533400"/>
          </a:xfrm>
          <a:custGeom>
            <a:avLst/>
            <a:gdLst>
              <a:gd name="T0" fmla="*/ 2112 w 2112"/>
              <a:gd name="T1" fmla="*/ 0 h 144"/>
              <a:gd name="T2" fmla="*/ 1200 w 2112"/>
              <a:gd name="T3" fmla="*/ 0 h 144"/>
              <a:gd name="T4" fmla="*/ 1200 w 2112"/>
              <a:gd name="T5" fmla="*/ 144 h 144"/>
              <a:gd name="T6" fmla="*/ 0 w 2112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2" h="144">
                <a:moveTo>
                  <a:pt x="2112" y="0"/>
                </a:moveTo>
                <a:lnTo>
                  <a:pt x="1200" y="0"/>
                </a:lnTo>
                <a:lnTo>
                  <a:pt x="1200" y="144"/>
                </a:lnTo>
                <a:lnTo>
                  <a:pt x="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2" name="Freeform 18">
            <a:extLst>
              <a:ext uri="{FF2B5EF4-FFF2-40B4-BE49-F238E27FC236}">
                <a16:creationId xmlns:a16="http://schemas.microsoft.com/office/drawing/2014/main" id="{316128CE-2ABD-4F5A-9008-BFCE9E6A45E6}"/>
              </a:ext>
            </a:extLst>
          </p:cNvPr>
          <p:cNvSpPr>
            <a:spLocks/>
          </p:cNvSpPr>
          <p:nvPr/>
        </p:nvSpPr>
        <p:spPr bwMode="auto">
          <a:xfrm>
            <a:off x="2743200" y="2819400"/>
            <a:ext cx="3429000" cy="1752600"/>
          </a:xfrm>
          <a:custGeom>
            <a:avLst/>
            <a:gdLst>
              <a:gd name="T0" fmla="*/ 0 w 2160"/>
              <a:gd name="T1" fmla="*/ 0 h 1056"/>
              <a:gd name="T2" fmla="*/ 0 w 2160"/>
              <a:gd name="T3" fmla="*/ 96 h 1056"/>
              <a:gd name="T4" fmla="*/ 1152 w 2160"/>
              <a:gd name="T5" fmla="*/ 96 h 1056"/>
              <a:gd name="T6" fmla="*/ 1152 w 2160"/>
              <a:gd name="T7" fmla="*/ 1056 h 1056"/>
              <a:gd name="T8" fmla="*/ 2160 w 2160"/>
              <a:gd name="T9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" h="1056">
                <a:moveTo>
                  <a:pt x="0" y="0"/>
                </a:moveTo>
                <a:lnTo>
                  <a:pt x="0" y="96"/>
                </a:lnTo>
                <a:lnTo>
                  <a:pt x="1152" y="96"/>
                </a:lnTo>
                <a:lnTo>
                  <a:pt x="1152" y="1056"/>
                </a:lnTo>
                <a:lnTo>
                  <a:pt x="2160" y="1056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4" name="Freeform 20">
            <a:extLst>
              <a:ext uri="{FF2B5EF4-FFF2-40B4-BE49-F238E27FC236}">
                <a16:creationId xmlns:a16="http://schemas.microsoft.com/office/drawing/2014/main" id="{153E4536-F088-4A5C-9B8A-51FCBF413624}"/>
              </a:ext>
            </a:extLst>
          </p:cNvPr>
          <p:cNvSpPr>
            <a:spLocks/>
          </p:cNvSpPr>
          <p:nvPr/>
        </p:nvSpPr>
        <p:spPr bwMode="auto">
          <a:xfrm>
            <a:off x="2743200" y="3429000"/>
            <a:ext cx="3429000" cy="1600200"/>
          </a:xfrm>
          <a:custGeom>
            <a:avLst/>
            <a:gdLst>
              <a:gd name="T0" fmla="*/ 0 w 2160"/>
              <a:gd name="T1" fmla="*/ 0 h 1008"/>
              <a:gd name="T2" fmla="*/ 0 w 2160"/>
              <a:gd name="T3" fmla="*/ 96 h 1008"/>
              <a:gd name="T4" fmla="*/ 912 w 2160"/>
              <a:gd name="T5" fmla="*/ 96 h 1008"/>
              <a:gd name="T6" fmla="*/ 912 w 2160"/>
              <a:gd name="T7" fmla="*/ 1008 h 1008"/>
              <a:gd name="T8" fmla="*/ 2160 w 2160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" h="1008">
                <a:moveTo>
                  <a:pt x="0" y="0"/>
                </a:moveTo>
                <a:lnTo>
                  <a:pt x="0" y="96"/>
                </a:lnTo>
                <a:lnTo>
                  <a:pt x="912" y="96"/>
                </a:lnTo>
                <a:lnTo>
                  <a:pt x="912" y="1008"/>
                </a:lnTo>
                <a:lnTo>
                  <a:pt x="2160" y="1008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DED223C1-C420-4723-B001-0955F7145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905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7843ECA6-22F9-4AFF-873E-8D0F74B7E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7" name="Line 23">
            <a:extLst>
              <a:ext uri="{FF2B5EF4-FFF2-40B4-BE49-F238E27FC236}">
                <a16:creationId xmlns:a16="http://schemas.microsoft.com/office/drawing/2014/main" id="{D728EBA9-01B7-4F23-B769-4C4CEDF38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60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96321365-7AF6-4CEE-BCD5-EAEE8DE75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System call interface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C92C988B-59ED-414D-AC3A-9221C2BB8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250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Driver for Device j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0922398-3932-4876-85C1-485F06757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NT Driver Organization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433E66E9-88D9-43E5-A8F8-7718B7CFE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03350"/>
          <a:ext cx="5715000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0" name="Document" r:id="rId3" imgW="3925080" imgH="3746160" progId="Word.Document.8">
                  <p:embed/>
                </p:oleObj>
              </mc:Choice>
              <mc:Fallback>
                <p:oleObj name="Document" r:id="rId3" imgW="3925080" imgH="37461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03350"/>
                        <a:ext cx="5715000" cy="545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593</TotalTime>
  <Words>923</Words>
  <Application>Microsoft Office PowerPoint</Application>
  <PresentationFormat>On-screen Show (4:3)</PresentationFormat>
  <Paragraphs>265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Times New Roman</vt:lpstr>
      <vt:lpstr>Courier New</vt:lpstr>
      <vt:lpstr>Blank Presentation</vt:lpstr>
      <vt:lpstr>Microsoft Word Document</vt:lpstr>
      <vt:lpstr>Operating System</vt:lpstr>
      <vt:lpstr>Device Management Organization</vt:lpstr>
      <vt:lpstr>System Call Interface</vt:lpstr>
      <vt:lpstr>Example: BSD UNIX Driver</vt:lpstr>
      <vt:lpstr>Read with Polling</vt:lpstr>
      <vt:lpstr>Read Using Interrupts</vt:lpstr>
      <vt:lpstr>Driver-Kernel Interface</vt:lpstr>
      <vt:lpstr>Reconfigurable Drivers</vt:lpstr>
      <vt:lpstr>NT Driver Organization</vt:lpstr>
      <vt:lpstr>NT Device Drivers</vt:lpstr>
      <vt:lpstr>Memory Mapped I/O</vt:lpstr>
      <vt:lpstr>CPU-I/O Overlap</vt:lpstr>
      <vt:lpstr>I/O - CPU Overlap</vt:lpstr>
      <vt:lpstr>Direct Memory Access</vt:lpstr>
      <vt:lpstr>Buffering</vt:lpstr>
      <vt:lpstr>Hardware Buffering</vt:lpstr>
      <vt:lpstr>Hardware Buffering</vt:lpstr>
      <vt:lpstr>Buffering in the Driver</vt:lpstr>
      <vt:lpstr>Buffering in the Driver</vt:lpstr>
      <vt:lpstr>A Ring Buffer</vt:lpstr>
      <vt:lpstr>Compute vs I/O Bound</vt:lpstr>
      <vt:lpstr>Disk Optimizations</vt:lpstr>
      <vt:lpstr>Optimizing Seek Time</vt:lpstr>
      <vt:lpstr>Optimizing Seek Time (cont)</vt:lpstr>
      <vt:lpstr>Optimizing Seek Time (cont)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Management</dc:title>
  <dc:creator>Gary J. Nutt</dc:creator>
  <cp:lastModifiedBy>Jyoti Khalkar</cp:lastModifiedBy>
  <cp:revision>57</cp:revision>
  <cp:lastPrinted>2000-09-12T16:35:01Z</cp:lastPrinted>
  <dcterms:created xsi:type="dcterms:W3CDTF">1998-01-21T04:57:54Z</dcterms:created>
  <dcterms:modified xsi:type="dcterms:W3CDTF">2022-02-09T09:18:11Z</dcterms:modified>
</cp:coreProperties>
</file>