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16"/>
  </p:notesMasterIdLst>
  <p:handoutMasterIdLst>
    <p:handoutMasterId r:id="rId17"/>
  </p:handoutMasterIdLst>
  <p:sldIdLst>
    <p:sldId id="297" r:id="rId2"/>
    <p:sldId id="259" r:id="rId3"/>
    <p:sldId id="261" r:id="rId4"/>
    <p:sldId id="262" r:id="rId5"/>
    <p:sldId id="263" r:id="rId6"/>
    <p:sldId id="265" r:id="rId7"/>
    <p:sldId id="292" r:id="rId8"/>
    <p:sldId id="293" r:id="rId9"/>
    <p:sldId id="296" r:id="rId10"/>
    <p:sldId id="286" r:id="rId11"/>
    <p:sldId id="288" r:id="rId12"/>
    <p:sldId id="289" r:id="rId13"/>
    <p:sldId id="275" r:id="rId14"/>
    <p:sldId id="29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4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2448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240">
          <p15:clr>
            <a:srgbClr val="A4A3A4"/>
          </p15:clr>
        </p15:guide>
        <p15:guide id="6" pos="2880">
          <p15:clr>
            <a:srgbClr val="A4A3A4"/>
          </p15:clr>
        </p15:guide>
        <p15:guide id="7" pos="384">
          <p15:clr>
            <a:srgbClr val="A4A3A4"/>
          </p15:clr>
        </p15:guide>
        <p15:guide id="8" pos="5376">
          <p15:clr>
            <a:srgbClr val="A4A3A4"/>
          </p15:clr>
        </p15:guide>
        <p15:guide id="9" pos="576">
          <p15:clr>
            <a:srgbClr val="A4A3A4"/>
          </p15:clr>
        </p15:guide>
        <p15:guide id="10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861F14"/>
    <a:srgbClr val="33CCFF"/>
    <a:srgbClr val="FFFFCC"/>
    <a:srgbClr val="FFCCCC"/>
    <a:srgbClr val="FF9900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1" autoAdjust="0"/>
    <p:restoredTop sz="94618" autoAdjust="0"/>
  </p:normalViewPr>
  <p:slideViewPr>
    <p:cSldViewPr>
      <p:cViewPr varScale="1">
        <p:scale>
          <a:sx n="67" d="100"/>
          <a:sy n="67" d="100"/>
        </p:scale>
        <p:origin x="1108" y="56"/>
      </p:cViewPr>
      <p:guideLst>
        <p:guide orient="horz" pos="4034"/>
        <p:guide orient="horz" pos="960"/>
        <p:guide orient="horz" pos="2448"/>
        <p:guide orient="horz" pos="1056"/>
        <p:guide orient="horz" pos="240"/>
        <p:guide pos="2880"/>
        <p:guide pos="384"/>
        <p:guide pos="5376"/>
        <p:guide pos="576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E3F331A-3B1A-4E25-8F4E-4CF66F295D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50C70D1-943A-4831-9528-4638DF34B1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44E82-A2FA-4789-9A94-FB1E74CDF64A}" type="datetimeFigureOut">
              <a:rPr lang="en-US" altLang="en-US"/>
              <a:pPr/>
              <a:t>2/3/2022</a:t>
            </a:fld>
            <a:endParaRPr lang="en-US" altLang="en-US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43243E39-9941-4917-954D-68C9ADA35AE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D5CE1FFD-5059-47C3-9232-11FD158DF9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5F0473-C79A-432E-8DC9-2C8DEEF6F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227CC33-8DFD-4B36-80DB-8B2ADB3DF6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72806AE-4121-4B3A-82E3-E1071179C6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F18C9482-E3E9-4919-B830-5FC3D47AEF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7F3DA4F-802B-4C1F-82B5-20725C6CD2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379F0AC1-B93E-4DB3-B6CE-15D3B363FE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8E19E609-9EEF-43E5-A49C-2BF0A22E3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B831D48B-B366-4B8B-A1C6-9EEA529146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7E2EBD3-E4ED-4DA1-897B-440BAFAFC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2A50FC7-7D7D-4DB8-9469-1D6583208C27}" type="slidenum">
              <a:rPr lang="en-US" altLang="en-US">
                <a:latin typeface="Times New Roman" panose="02020603050405020304" pitchFamily="18" charset="0"/>
              </a:rPr>
              <a:pPr algn="r"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F46939F-9752-4AA0-AF70-DE99E85A8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6321C9B-6744-4B46-A434-AB00BB4C5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16C3EE6-30A1-46A7-953B-B20ECEF53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E0EA1D6-6659-41D0-91C6-5EF95618681C}" type="slidenum">
              <a:rPr lang="en-US" altLang="en-US">
                <a:latin typeface="Times New Roman" panose="02020603050405020304" pitchFamily="18" charset="0"/>
              </a:rPr>
              <a:pPr algn="r"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52A6278-2BE0-48C8-83B5-45C65CD5F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3DA8826-E316-4BE0-AAE4-A9383F6D6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A0E0BE1-6B51-407F-BC23-19FFEFA6D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C27F7AA-C112-4740-8C0D-1EEE57D1BAEC}" type="slidenum">
              <a:rPr lang="en-US" altLang="en-US">
                <a:latin typeface="Times New Roman" panose="02020603050405020304" pitchFamily="18" charset="0"/>
              </a:rPr>
              <a:pPr algn="r"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5D666BB-3B0B-4BF2-9846-756271A75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971AD1B-D47E-4C8B-A654-A2FF6DFD7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25A72E4-A7F4-4A4A-803B-82AEE083C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DF7B32F-26DE-4F57-A5E3-29C92CE24AC3}" type="slidenum">
              <a:rPr lang="en-US" altLang="en-US">
                <a:latin typeface="Times New Roman" panose="02020603050405020304" pitchFamily="18" charset="0"/>
              </a:rPr>
              <a:pPr algn="r"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C06482A-9B7E-4BC7-8D8A-C30B1A848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AC8A5AA-CA3F-45E6-A0AC-4A02C21B8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0AF08F9-FAAD-4205-B158-E81706B91C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51A90FA-2747-4DF4-B664-361014D93CAD}" type="slidenum">
              <a:rPr lang="en-US" altLang="en-US">
                <a:latin typeface="Times New Roman" panose="02020603050405020304" pitchFamily="18" charset="0"/>
              </a:rPr>
              <a:pPr algn="r"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132CD7A-B825-4A1E-8892-5173C19789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8C1CDEB-611B-4315-874F-F3712E844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19D5925-CFB3-471C-8C5C-8160F86F2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A5678CC-55DA-4B82-A429-0065A7811138}" type="slidenum">
              <a:rPr lang="en-US" altLang="en-US">
                <a:latin typeface="Times New Roman" panose="02020603050405020304" pitchFamily="18" charset="0"/>
              </a:rPr>
              <a:pPr algn="r"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893C473-7389-499C-84F8-E7AECD0E8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8F6E9FD-EA2E-49C2-B5DE-FD642C85C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4B371D5-C9C7-45A2-A39C-FE1943E57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0F7807D-AABE-487E-B9F4-D154DB744159}" type="slidenum">
              <a:rPr lang="en-US" altLang="en-US">
                <a:latin typeface="Times New Roman" panose="02020603050405020304" pitchFamily="18" charset="0"/>
              </a:rPr>
              <a:pPr algn="r"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490CC6F-58BD-400E-B88C-E097337B6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A37600F-A642-4368-9BCD-D0A7BFFAF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7144802-8D69-4913-8D1B-A83F6E6EA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4B98709-134A-42C3-A0F7-6BC308907136}" type="slidenum">
              <a:rPr lang="en-US" altLang="en-US">
                <a:latin typeface="Times New Roman" panose="02020603050405020304" pitchFamily="18" charset="0"/>
              </a:rPr>
              <a:pPr algn="r"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70389FB-E38E-415B-BC99-B18C99207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C5F561B-392F-4CEC-9686-3F9B181C6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960ED43-7B56-47E6-8ECF-D9585BE4C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1B465A8-E49F-4C56-B8D3-EE7D768F1963}" type="slidenum">
              <a:rPr lang="en-US" altLang="en-US">
                <a:latin typeface="Times New Roman" panose="02020603050405020304" pitchFamily="18" charset="0"/>
              </a:rPr>
              <a:pPr algn="r"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6BF29BA-5700-4FBD-9157-7A51A0EC7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9329E05-4916-487C-9801-3DF46B04F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>
            <a:extLst>
              <a:ext uri="{FF2B5EF4-FFF2-40B4-BE49-F238E27FC236}">
                <a16:creationId xmlns:a16="http://schemas.microsoft.com/office/drawing/2014/main" id="{51CEFA92-5053-493A-989F-24E23145673A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81923" name="Oval 3">
              <a:extLst>
                <a:ext uri="{FF2B5EF4-FFF2-40B4-BE49-F238E27FC236}">
                  <a16:creationId xmlns:a16="http://schemas.microsoft.com/office/drawing/2014/main" id="{E0640A5E-9E41-4CF0-BE72-B52C493D1B0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1924" name="Oval 4">
              <a:extLst>
                <a:ext uri="{FF2B5EF4-FFF2-40B4-BE49-F238E27FC236}">
                  <a16:creationId xmlns:a16="http://schemas.microsoft.com/office/drawing/2014/main" id="{560B90E6-3BFC-41C5-9D3C-63AA5097302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1925" name="Oval 5">
              <a:extLst>
                <a:ext uri="{FF2B5EF4-FFF2-40B4-BE49-F238E27FC236}">
                  <a16:creationId xmlns:a16="http://schemas.microsoft.com/office/drawing/2014/main" id="{24F2CF17-A69D-4563-BFA6-C0410A51FA1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7AADF398-D8D6-436C-AB99-60379E4C307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98C7BECA-0734-4244-80AB-994D25B013A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559AB898-59CE-43EE-B4C0-93CE8F08653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81929" name="Rectangle 9">
            <a:extLst>
              <a:ext uri="{FF2B5EF4-FFF2-40B4-BE49-F238E27FC236}">
                <a16:creationId xmlns:a16="http://schemas.microsoft.com/office/drawing/2014/main" id="{27717E3D-7EA1-424B-8739-2F5200E19F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BDA555D-6EDD-41E5-988E-D614362A1625}" type="datetime1">
              <a:rPr lang="en-US" altLang="en-US"/>
              <a:pPr/>
              <a:t>2/3/2022</a:t>
            </a:fld>
            <a:endParaRPr lang="en-US" altLang="en-US"/>
          </a:p>
        </p:txBody>
      </p:sp>
      <p:sp>
        <p:nvSpPr>
          <p:cNvPr id="81930" name="Rectangle 10">
            <a:extLst>
              <a:ext uri="{FF2B5EF4-FFF2-40B4-BE49-F238E27FC236}">
                <a16:creationId xmlns:a16="http://schemas.microsoft.com/office/drawing/2014/main" id="{C25E59AE-EA5E-4161-8E13-AEDA08B889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en-US"/>
          </a:p>
        </p:txBody>
      </p:sp>
      <p:sp>
        <p:nvSpPr>
          <p:cNvPr id="81931" name="Rectangle 11">
            <a:extLst>
              <a:ext uri="{FF2B5EF4-FFF2-40B4-BE49-F238E27FC236}">
                <a16:creationId xmlns:a16="http://schemas.microsoft.com/office/drawing/2014/main" id="{C4EECBB7-EDB8-455B-B395-90BB19D47B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45E4D1C-96C5-4314-897F-F2B3187136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32" name="Rectangle 12">
            <a:extLst>
              <a:ext uri="{FF2B5EF4-FFF2-40B4-BE49-F238E27FC236}">
                <a16:creationId xmlns:a16="http://schemas.microsoft.com/office/drawing/2014/main" id="{3B25299D-9F02-4D59-B618-5AE82F74BF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33" name="Rectangle 13">
            <a:extLst>
              <a:ext uri="{FF2B5EF4-FFF2-40B4-BE49-F238E27FC236}">
                <a16:creationId xmlns:a16="http://schemas.microsoft.com/office/drawing/2014/main" id="{B4A420B6-5A1A-439C-A5A6-6C8192135E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5BE8-0EDB-48EA-946C-1E7C9D3F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22B11-C263-48B8-BF42-BCAE8146D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5B2C9-FA5A-47CF-B443-64F16D587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0CB6C-788E-402A-B77B-DDA5ECE045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E9563812-4A4B-450E-9D30-9214FFC21F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56721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6189E-1FB2-4623-A9B0-9AF246316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99BF5-1BC6-4949-94C2-DC60DB49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1A8DA-9113-4553-9A42-7CDA68837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5BAA6-DFF4-491E-9D16-16C187562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41796FDE-9E9E-499B-8C64-D87838B63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09123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9E8-0977-4EEA-89E9-A1789009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8FF1B-9F34-47F8-981A-20CFAB0B26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50BC4-925B-4F69-9ACF-47B3DBE8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E671-CEF7-4E1D-A90F-90352CD86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BD03-271E-4F52-9303-85A79D106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CCDD4555-9E0E-4016-986C-0540046CA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60209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CED0-4359-47B4-9D06-95851A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EF3A-6B52-47AE-86FF-C43CC03B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280F-435F-4951-8685-551195967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8C3B9-8AB3-40B1-9095-B381834222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8ADEB651-A84D-495C-9AB1-9BCE4461DA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13272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5316-B3E5-462A-AB6B-1DFEB1A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BBDF9-588D-4A3E-980B-431A35D7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E1FC-2816-4AD8-B3BA-07E66BFBA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9FDDB-4B78-4099-AF94-AA5DDEBC2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70A5F064-DDBE-4D22-AAB4-EABCD61F30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699815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D143-0443-4AA6-A7DC-5ACCF925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7B74-91C0-40A8-B60F-221519892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28A0E-F5F8-4984-8B1D-B58B12FC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9DB8-6392-488A-A739-F3D4DE1DD5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D3F7-E325-4D9B-89FD-A82A92BAD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71ABD3E0-E2BF-4EFF-A927-1818269A24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9884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AF6-B5BE-4DA9-8F70-37D811E9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8367-BC16-4A57-BF1B-111B3C9B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06212-27E5-4C44-A651-F48F45864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FA0D1-6D0B-4525-AB44-1ACBC9B64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249B1-DCD7-4EBF-8B52-95D32058C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7149D5-A8A6-4BD0-906A-D02CF12273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40F25E-C8DE-4477-BB7B-8EFD8833A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FB92C7E6-57C5-45CB-9C18-DD5F20E371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954867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DB35-9615-4FA2-BC20-C1F7486A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760BE-D628-4199-B4B2-BF28DDE0F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A523-7FDB-4FFC-BE4D-E0562D8D23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81AEDCC5-6274-4460-8CF3-95889FB9FF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6254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4A1341-6180-4FAA-A17E-FFEF8A2440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3EB85-D26B-4BEF-AEB8-4041C0E6C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CD1D0208-E3AF-4E2E-9E73-EB1544FCE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329533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3B0-FC79-4E73-BACE-EEB91889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4B7D-0B2B-431D-9DC8-3403A34D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D379F-584F-4BB6-BF42-E524AFCE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AE35-9911-44FF-A7A2-8FEC78E3CC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6E6E-36FD-427C-9C3F-2CCB45380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FBB5F1D9-5764-4CC9-AC9B-D23B2DC70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268521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5D02-B2CB-4C4D-8820-B8FC2B26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1527B-5DF8-4583-8E7F-0CEA5B960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E4A8D-72D9-4571-A31E-31B50191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B46C-957C-4909-B336-F59EEF0ABD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554E-FECC-4D68-98BA-83AEE2DF2E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 </a:t>
            </a:r>
            <a:fld id="{BFE48352-05E6-4349-A074-589C49720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01945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>
            <a:extLst>
              <a:ext uri="{FF2B5EF4-FFF2-40B4-BE49-F238E27FC236}">
                <a16:creationId xmlns:a16="http://schemas.microsoft.com/office/drawing/2014/main" id="{725E65E0-7732-40B2-8829-D889A7019B17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0899" name="Oval 3">
              <a:extLst>
                <a:ext uri="{FF2B5EF4-FFF2-40B4-BE49-F238E27FC236}">
                  <a16:creationId xmlns:a16="http://schemas.microsoft.com/office/drawing/2014/main" id="{7D4F2BD1-DD57-49A4-9D9F-F4A308E0FB4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0" name="Oval 4">
              <a:extLst>
                <a:ext uri="{FF2B5EF4-FFF2-40B4-BE49-F238E27FC236}">
                  <a16:creationId xmlns:a16="http://schemas.microsoft.com/office/drawing/2014/main" id="{F94775F5-53FA-4413-8D20-EE9C142C4F9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1" name="Oval 5">
              <a:extLst>
                <a:ext uri="{FF2B5EF4-FFF2-40B4-BE49-F238E27FC236}">
                  <a16:creationId xmlns:a16="http://schemas.microsoft.com/office/drawing/2014/main" id="{B3897649-5A3E-40F2-9C0D-A6AA41161F6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2" name="Oval 6">
              <a:extLst>
                <a:ext uri="{FF2B5EF4-FFF2-40B4-BE49-F238E27FC236}">
                  <a16:creationId xmlns:a16="http://schemas.microsoft.com/office/drawing/2014/main" id="{471B1305-C8A5-4DE4-880B-021C1013E67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3" name="Oval 7">
              <a:extLst>
                <a:ext uri="{FF2B5EF4-FFF2-40B4-BE49-F238E27FC236}">
                  <a16:creationId xmlns:a16="http://schemas.microsoft.com/office/drawing/2014/main" id="{96A5F9D4-CDE6-48D7-8227-D5FEFA5A3C0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80904" name="Rectangle 8">
            <a:extLst>
              <a:ext uri="{FF2B5EF4-FFF2-40B4-BE49-F238E27FC236}">
                <a16:creationId xmlns:a16="http://schemas.microsoft.com/office/drawing/2014/main" id="{C5C391CA-A0C9-48A9-B513-6828E2F75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906" name="Rectangle 10">
            <a:extLst>
              <a:ext uri="{FF2B5EF4-FFF2-40B4-BE49-F238E27FC236}">
                <a16:creationId xmlns:a16="http://schemas.microsoft.com/office/drawing/2014/main" id="{1F31D13A-9DC0-4D20-8759-EE6932E416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 </a:t>
            </a:r>
            <a:r>
              <a:rPr lang="en-US" altLang="en-US">
                <a:cs typeface="+mn-cs"/>
              </a:rPr>
              <a:t>Copyright </a:t>
            </a:r>
            <a:r>
              <a:rPr lang="en-US" altLang="en-US"/>
              <a:t>©</a:t>
            </a:r>
            <a:r>
              <a:rPr lang="en-US" altLang="en-US">
                <a:cs typeface="+mn-cs"/>
              </a:rPr>
              <a:t> 2012 by Cengage Learning. All rights reserved.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735D7025-CE99-4683-92CE-B558E20AE8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r>
              <a:rPr lang="en-US" altLang="en-US"/>
              <a:t>1- </a:t>
            </a:r>
            <a:fld id="{424CF672-4B97-4F47-B256-C8FC4DB4CE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0908" name="Rectangle 12">
            <a:extLst>
              <a:ext uri="{FF2B5EF4-FFF2-40B4-BE49-F238E27FC236}">
                <a16:creationId xmlns:a16="http://schemas.microsoft.com/office/drawing/2014/main" id="{6F350A2B-AC5C-4A47-B7E1-AC67B864B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 spd="med">
    <p:wipe dir="r"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DBEB-CCE3-4D25-91F8-F19EC68B1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Human Resource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C820B-8356-46ED-A254-02559ED6C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79312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E141749-CD2D-45A0-BE71-4E37ACA0F6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968E6EA-2FBF-4C07-A520-9EA983A3E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AF6110BD-ADBA-42ED-B49B-00FB98DB4B7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0B07DB-AF12-4C27-9D61-36776B1CA6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/>
              <a:t>HR Management as a </a:t>
            </a:r>
            <a:r>
              <a:rPr lang="en-US" altLang="en-US" sz="3600" b="1"/>
              <a:t>Staff Versus Line Function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9A887C0-719A-48BB-8B40-E8D45B062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70275"/>
          </a:xfrm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Line managers:</a:t>
            </a:r>
            <a:r>
              <a:rPr lang="en-US" altLang="en-US" sz="2800"/>
              <a:t>  those directly responsible for creating goods and services.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Staff managers</a:t>
            </a:r>
            <a:r>
              <a:rPr lang="en-US" altLang="en-US" sz="2800"/>
              <a:t>: those responsible for supporting line management’s efforts to achieve organizational roles and objectives.</a:t>
            </a:r>
          </a:p>
          <a:p>
            <a:r>
              <a:rPr lang="en-US" altLang="en-US" sz="2800"/>
              <a:t>Many organizations have blurred this distinction.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</a:t>
            </a:r>
          </a:p>
        </p:txBody>
      </p:sp>
      <p:pic>
        <p:nvPicPr>
          <p:cNvPr id="19460" name="Picture 3" descr="01-09-flowchart-25459057.jpg">
            <a:extLst>
              <a:ext uri="{FF2B5EF4-FFF2-40B4-BE49-F238E27FC236}">
                <a16:creationId xmlns:a16="http://schemas.microsoft.com/office/drawing/2014/main" id="{A698E880-71BD-48EE-BAE3-F9304CFA2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95800"/>
            <a:ext cx="2743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3E88E-2265-4D85-903E-C92010D17B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36C91-729B-47DA-9A99-7DBDC13846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7AC03B19-2AC3-41A3-ABAB-A4F3845B3C9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B9944DF-1CEC-4C4E-9DFF-B8EF99622E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/>
              <a:t>Human Resource Management in </a:t>
            </a:r>
            <a:r>
              <a:rPr lang="en-US" altLang="en-US" sz="3600" b="1"/>
              <a:t>Smaller</a:t>
            </a:r>
            <a:r>
              <a:rPr lang="en-US" altLang="en-US" sz="3600"/>
              <a:t> Organizations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4131BF4-5BD8-455C-9B7D-C84B7F492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83038"/>
          </a:xfrm>
        </p:spPr>
        <p:txBody>
          <a:bodyPr>
            <a:spAutoFit/>
          </a:bodyPr>
          <a:lstStyle/>
          <a:p>
            <a:r>
              <a:rPr lang="en-US" altLang="en-US" sz="2800"/>
              <a:t>Small organizations still use operating managers to handle their basic human resource functions.</a:t>
            </a:r>
          </a:p>
          <a:p>
            <a:pPr>
              <a:buFontTx/>
              <a:buNone/>
            </a:pPr>
            <a:endParaRPr lang="en-US" altLang="en-US" sz="2000"/>
          </a:p>
          <a:p>
            <a:r>
              <a:rPr lang="en-US" altLang="en-US" sz="2800"/>
              <a:t>Small independent businesses are generally operated in the same way as small organizations.</a:t>
            </a:r>
          </a:p>
          <a:p>
            <a:pPr>
              <a:buFontTx/>
              <a:buNone/>
            </a:pPr>
            <a:endParaRPr lang="en-US" altLang="en-US" sz="2000"/>
          </a:p>
          <a:p>
            <a:r>
              <a:rPr lang="en-US" altLang="en-US" sz="2800"/>
              <a:t>Very small organizations are exempt from many legal regulations.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BE37EAC-C5B2-4A5E-8B83-92BDAA1AA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BD614D3-7030-4F78-81D8-CD44EE789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51AFEA7F-8238-4797-BC2D-79234EEAFDE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94737B2-2C84-4EF5-A191-5ACDEAE156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4500" y="103188"/>
            <a:ext cx="8226425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/>
              <a:t>Human Resource Management in </a:t>
            </a:r>
            <a:r>
              <a:rPr lang="en-US" altLang="en-US" sz="3600" b="1"/>
              <a:t>Larger</a:t>
            </a:r>
            <a:r>
              <a:rPr lang="en-US" altLang="en-US" sz="3600"/>
              <a:t> Organizations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CFCA091-A4B9-4CCB-9663-0C0376F0952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62088"/>
            <a:ext cx="8229600" cy="4410075"/>
          </a:xfrm>
        </p:spPr>
        <p:txBody>
          <a:bodyPr>
            <a:spAutoFit/>
          </a:bodyPr>
          <a:lstStyle/>
          <a:p>
            <a:r>
              <a:rPr lang="en-US" altLang="en-US" sz="2800"/>
              <a:t>As the organization grows a separate human resource unit becomes a necessity.</a:t>
            </a:r>
          </a:p>
          <a:p>
            <a:pPr>
              <a:buFontTx/>
              <a:buNone/>
            </a:pPr>
            <a:endParaRPr lang="en-US" altLang="en-US" sz="2000"/>
          </a:p>
          <a:p>
            <a:r>
              <a:rPr lang="en-US" altLang="en-US" sz="2800"/>
              <a:t>When an organization reaches 200 to 250 employees, it generally establishes a self-contained human resource department.</a:t>
            </a:r>
          </a:p>
          <a:p>
            <a:pPr>
              <a:buFontTx/>
              <a:buNone/>
            </a:pPr>
            <a:endParaRPr lang="en-US" altLang="en-US" sz="2000"/>
          </a:p>
          <a:p>
            <a:r>
              <a:rPr lang="en-US" altLang="en-US" sz="2800"/>
              <a:t>As the organization continues to grow the human resource department grow as well into specialized departments.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F59C6-6987-4249-8639-B5206069B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128BA-6256-43B0-A7AB-233209BC1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EF1D11E7-184F-40E1-9869-1CE518C7BA1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8992CBD-2D00-4747-BE4F-AF861352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/>
              <a:t>A Systems-Based Perspective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E586134-59ED-49F9-ACCB-245E4D944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98900"/>
          </a:xfrm>
        </p:spPr>
        <p:txBody>
          <a:bodyPr>
            <a:spAutoFit/>
          </a:bodyPr>
          <a:lstStyle/>
          <a:p>
            <a:r>
              <a:rPr lang="en-US" altLang="en-US" sz="2800"/>
              <a:t>The human resource management subsystem both affects and is affected by other functional subsystems throughout the organization.</a:t>
            </a:r>
            <a:br>
              <a:rPr lang="en-US" altLang="en-US" sz="2800"/>
            </a:br>
            <a:endParaRPr lang="en-US" altLang="en-US" sz="2000"/>
          </a:p>
          <a:p>
            <a:r>
              <a:rPr lang="en-US" altLang="en-US" sz="2800"/>
              <a:t>Utility analysis is the attempt to measure, in more objective terms, the impact and effectiveness of human resource management practices in terms of metrics such as a firm’s financial performance.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42044B-CB3E-4819-8FFD-06F226F19B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8FDC6E9-288B-4868-8573-3E4CAFBA62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D1E0BB9D-DDF6-43EF-9F18-FF484BC9AD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D90A3-7C9D-4D27-A97C-6C2CCDC302B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3600"/>
              <a:t>Careers in Human Resource Management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5A51D4D-6EB7-461D-ACE5-A20C6D262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Careers in HR continue to grow and are expected to do so.</a:t>
            </a:r>
          </a:p>
          <a:p>
            <a:r>
              <a:rPr lang="en-US" altLang="en-US"/>
              <a:t>How to enter the HR field:</a:t>
            </a:r>
          </a:p>
          <a:p>
            <a:pPr lvl="1"/>
            <a:r>
              <a:rPr lang="en-US" altLang="en-US"/>
              <a:t>Earn a degree, seek and entry level job, and becoming a line manager.</a:t>
            </a:r>
          </a:p>
          <a:p>
            <a:pPr lvl="1"/>
            <a:r>
              <a:rPr lang="en-US" altLang="en-US"/>
              <a:t>Some universities offer a master of science or MBA in HR. </a:t>
            </a:r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D77750CA-70F8-4917-975E-5E8BC593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48200"/>
            <a:ext cx="2595563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CB41-8E88-41A2-BC51-E98ED2D103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5C658-6C8A-4993-9BB9-2FA484EE7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BD4C30A9-1822-4CAA-93CA-C1FC9884D85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C141087-E63F-4AA7-8520-C58C315A3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/>
              <a:t>Learning Objectives</a:t>
            </a:r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12404E1-48A4-428B-BE1B-9963E6E45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602288"/>
          </a:xfrm>
        </p:spPr>
        <p:txBody>
          <a:bodyPr>
            <a:spAutoFit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/>
              <a:t>Describe contemporary human resource management perspectives.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/>
              <a:t>Trace the evolution of the human resource function in organizations.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/>
              <a:t>Identify and discuss </a:t>
            </a:r>
            <a:br>
              <a:rPr lang="en-US" altLang="en-US" sz="2600"/>
            </a:br>
            <a:r>
              <a:rPr lang="en-US" altLang="en-US" sz="2600"/>
              <a:t>the fundamental goals of human resource management.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/>
              <a:t>Describe the job of human resource managers from the perspectives of professionalism and careers.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600"/>
              <a:t>Discuss the setting for human resource management.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260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EE0D7B2-5E25-4308-8A29-35E9C9FBC7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2F85431-F886-4886-AF93-192C5795A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5C20C3F6-52A8-4740-B438-EB418BFE881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9AD4FA8-BF5F-4523-ADE8-6F20D20890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4500" y="103188"/>
            <a:ext cx="8226425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600"/>
              <a:t>Human Resources (HR)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F66C0FE-8CDD-40FB-ACE7-F145628A697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5613" y="1462088"/>
            <a:ext cx="8229600" cy="1860550"/>
          </a:xfrm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Human resources</a:t>
            </a:r>
            <a:r>
              <a:rPr lang="en-US" altLang="en-US" sz="2800"/>
              <a:t> are the people an organization employs to carry out various jobs, tasks, and functions in exchange for wages, salaries, and other rewards.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07FC2967-770F-4CBD-B256-44DC6DA0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36576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64C9-2D8E-4A05-8D8C-43FFFC9D3E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43E2-9C57-48A3-A2C9-0E83DCA10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F17DD9C8-89AD-41C6-A3F6-5E2F2D92E03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2A39202-5550-4BD9-9C7C-65F539F847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/>
              <a:t>What Is Human Resource Management (HRM) ?</a:t>
            </a:r>
            <a:r>
              <a:rPr lang="en-US" altLang="en-US" sz="2500"/>
              <a:t>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DCF5F39-7AEB-4873-9F13-4B8B2E08BF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3743325"/>
          </a:xfrm>
        </p:spPr>
        <p:txBody>
          <a:bodyPr>
            <a:spAutoFit/>
          </a:bodyPr>
          <a:lstStyle/>
          <a:p>
            <a:r>
              <a:rPr lang="en-US" altLang="en-US" sz="2400"/>
              <a:t>The comprehensive set of managerial activities and tasks concerned with developing and maintaining a qualified workforce - human resources – in ways </a:t>
            </a:r>
            <a:br>
              <a:rPr lang="en-US" altLang="en-US" sz="2400"/>
            </a:br>
            <a:r>
              <a:rPr lang="en-US" altLang="en-US" sz="2400"/>
              <a:t>at contribute to organizational effectiveness.</a:t>
            </a:r>
          </a:p>
        </p:txBody>
      </p:sp>
      <p:pic>
        <p:nvPicPr>
          <p:cNvPr id="16388" name="Picture 4" descr="j0316738">
            <a:extLst>
              <a:ext uri="{FF2B5EF4-FFF2-40B4-BE49-F238E27FC236}">
                <a16:creationId xmlns:a16="http://schemas.microsoft.com/office/drawing/2014/main" id="{7C54B3B8-F33F-4530-A4FA-19B9240E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094038" cy="4727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51B9C-E5CE-45EA-813B-E59E1BAD4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84D27-FA03-4585-B194-3578AA0471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9A246C64-2D9D-4D6E-BF74-CB55C677CD8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C030AF1-B6E0-4EBD-BF73-7D6277D43F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/>
              <a:t>Contemporary Human Resource Management Perspectives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40D21E5-7F81-4710-93D4-66AE86CAA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60938"/>
          </a:xfrm>
        </p:spPr>
        <p:txBody>
          <a:bodyPr>
            <a:spAutoFit/>
          </a:bodyPr>
          <a:lstStyle/>
          <a:p>
            <a:r>
              <a:rPr lang="en-US" altLang="en-US" sz="2800"/>
              <a:t>In most organizations today, the role of </a:t>
            </a:r>
            <a:r>
              <a:rPr lang="en-US" altLang="en-US" sz="2800" b="1">
                <a:solidFill>
                  <a:srgbClr val="FF0000"/>
                </a:solidFill>
              </a:rPr>
              <a:t>human resource management</a:t>
            </a:r>
            <a:r>
              <a:rPr lang="en-US" altLang="en-US" sz="2800"/>
              <a:t> has become quite important. This results partly from a growing realization of the importance of people as a source of competitive advantage, but there are more practical reasons, such as:</a:t>
            </a:r>
          </a:p>
          <a:p>
            <a:r>
              <a:rPr lang="en-US" altLang="en-US" sz="2800"/>
              <a:t>Passage of </a:t>
            </a:r>
            <a:r>
              <a:rPr lang="en-US" altLang="en-US" sz="2800" b="1">
                <a:solidFill>
                  <a:srgbClr val="FF0000"/>
                </a:solidFill>
              </a:rPr>
              <a:t>Title VII of the Civil Rights Act</a:t>
            </a:r>
            <a:r>
              <a:rPr lang="en-US" altLang="en-US" sz="2800"/>
              <a:t> made it clear that organizations had to find ways to hire, reward, and manage people effectively within the limits of the law.</a:t>
            </a:r>
          </a:p>
          <a:p>
            <a:endParaRPr lang="en-US" altLang="en-US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F5BC824-700B-4634-B2A2-1A021ADF8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607F696-1D08-4B92-A373-AAF335D8D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CB3FEF11-CAA8-44F3-92CB-EF189758D2D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6629CF4-2B6F-4421-B37E-0337AFC1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04950"/>
            <a:ext cx="3657600" cy="20574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Scientific management,</a:t>
            </a:r>
          </a:p>
          <a:p>
            <a:pPr eaLnBrk="1" hangingPunct="1"/>
            <a:r>
              <a:rPr lang="en-US" altLang="en-US"/>
              <a:t>one of the earliest approaches</a:t>
            </a:r>
          </a:p>
          <a:p>
            <a:pPr eaLnBrk="1" hangingPunct="1"/>
            <a:r>
              <a:rPr lang="en-US" altLang="en-US"/>
              <a:t>to management, was concerned</a:t>
            </a:r>
          </a:p>
          <a:p>
            <a:pPr eaLnBrk="1" hangingPunct="1"/>
            <a:r>
              <a:rPr lang="en-US" altLang="en-US"/>
              <a:t>with how to structure individual</a:t>
            </a:r>
          </a:p>
          <a:p>
            <a:pPr eaLnBrk="1" hangingPunct="1"/>
            <a:r>
              <a:rPr lang="en-US" altLang="en-US"/>
              <a:t>jobs to maximize efficiency and</a:t>
            </a:r>
          </a:p>
          <a:p>
            <a:pPr eaLnBrk="1" hangingPunct="1"/>
            <a:r>
              <a:rPr lang="en-US" altLang="en-US"/>
              <a:t>productivity.</a:t>
            </a: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21BD478F-87E9-4450-BF8E-C00CFF56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47813"/>
            <a:ext cx="3429000" cy="2057400"/>
          </a:xfrm>
          <a:prstGeom prst="rect">
            <a:avLst/>
          </a:prstGeom>
          <a:solidFill>
            <a:schemeClr val="accent2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endParaRPr lang="en-US" altLang="en-US"/>
          </a:p>
          <a:p>
            <a:pPr eaLnBrk="1" hangingPunct="1">
              <a:lnSpc>
                <a:spcPts val="2000"/>
              </a:lnSpc>
            </a:pPr>
            <a:r>
              <a:rPr lang="en-US" altLang="en-US"/>
              <a:t>    </a:t>
            </a: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D03D567C-6B5C-4BBC-AEE5-FDADCD1A0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504950"/>
            <a:ext cx="3114675" cy="20145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human relations era was marked by an emphasis on finding ways to keep workers happy, since it was assumed that “happy workers were productive workers.”</a:t>
            </a: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8718CAE2-CCC8-4818-9851-51B04D814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38600"/>
            <a:ext cx="3429000" cy="20574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en-US"/>
              <a:t>As organizations grew, they </a:t>
            </a:r>
          </a:p>
          <a:p>
            <a:pPr eaLnBrk="1" hangingPunct="1">
              <a:lnSpc>
                <a:spcPts val="2000"/>
              </a:lnSpc>
            </a:pPr>
            <a:r>
              <a:rPr lang="en-US" altLang="en-US"/>
              <a:t>created specialized units—</a:t>
            </a:r>
          </a:p>
          <a:p>
            <a:pPr eaLnBrk="1" hangingPunct="1">
              <a:lnSpc>
                <a:spcPts val="2000"/>
              </a:lnSpc>
            </a:pPr>
            <a:r>
              <a:rPr lang="en-US" altLang="en-US"/>
              <a:t>personnel departments—</a:t>
            </a:r>
          </a:p>
          <a:p>
            <a:pPr eaLnBrk="1" hangingPunct="1">
              <a:lnSpc>
                <a:spcPts val="2000"/>
              </a:lnSpc>
            </a:pPr>
            <a:r>
              <a:rPr lang="en-US" altLang="en-US"/>
              <a:t>to work with employees. </a:t>
            </a:r>
          </a:p>
          <a:p>
            <a:pPr eaLnBrk="1" hangingPunct="1">
              <a:lnSpc>
                <a:spcPts val="2000"/>
              </a:lnSpc>
            </a:pPr>
            <a:r>
              <a:rPr lang="en-US" altLang="en-US"/>
              <a:t>This new type of management </a:t>
            </a:r>
          </a:p>
          <a:p>
            <a:pPr eaLnBrk="1" hangingPunct="1">
              <a:lnSpc>
                <a:spcPts val="2000"/>
              </a:lnSpc>
            </a:pPr>
            <a:r>
              <a:rPr lang="en-US" altLang="en-US"/>
              <a:t>function was called</a:t>
            </a:r>
          </a:p>
          <a:p>
            <a:pPr eaLnBrk="1" hangingPunct="1">
              <a:lnSpc>
                <a:spcPts val="2000"/>
              </a:lnSpc>
            </a:pPr>
            <a:r>
              <a:rPr lang="en-US" altLang="en-US" i="1"/>
              <a:t>       personnel management</a:t>
            </a:r>
            <a:r>
              <a:rPr lang="en-US" altLang="en-US" i="1">
                <a:solidFill>
                  <a:srgbClr val="CC3300"/>
                </a:solidFill>
              </a:rPr>
              <a:t>.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/>
              <a:t>   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270" name="Text Box 16">
            <a:extLst>
              <a:ext uri="{FF2B5EF4-FFF2-40B4-BE49-F238E27FC236}">
                <a16:creationId xmlns:a16="http://schemas.microsoft.com/office/drawing/2014/main" id="{C955CD24-A8E8-4F97-9B3B-159F6C36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IN" altLang="en-US" sz="2400" noProof="1">
              <a:latin typeface="Times New Roman" panose="02020603050405020304" pitchFamily="18" charset="0"/>
            </a:endParaRPr>
          </a:p>
        </p:txBody>
      </p:sp>
      <p:sp>
        <p:nvSpPr>
          <p:cNvPr id="11271" name="Rectangle 17">
            <a:extLst>
              <a:ext uri="{FF2B5EF4-FFF2-40B4-BE49-F238E27FC236}">
                <a16:creationId xmlns:a16="http://schemas.microsoft.com/office/drawing/2014/main" id="{890CC56C-6EA3-4F77-B3D6-A3BE0E74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IN" altLang="en-US" sz="4000" noProof="1">
              <a:solidFill>
                <a:schemeClr val="bg1"/>
              </a:solidFill>
            </a:endParaRP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2E44FC3D-B320-4AE4-845A-103E4566B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38600"/>
            <a:ext cx="3505200" cy="20574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  <a:contourClr>
              <a:schemeClr val="accent2"/>
            </a:contourClr>
          </a:sp3d>
        </p:spPr>
        <p:txBody>
          <a:bodyPr anchor="ctr">
            <a:flatTx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1964 Civil Rights Act, as </a:t>
            </a:r>
          </a:p>
          <a:p>
            <a:pPr eaLnBrk="1" hangingPunct="1"/>
            <a:r>
              <a:rPr lang="en-US" altLang="en-US"/>
              <a:t>well as other legal regulations, </a:t>
            </a:r>
          </a:p>
          <a:p>
            <a:pPr eaLnBrk="1" hangingPunct="1"/>
            <a:r>
              <a:rPr lang="en-US" altLang="en-US"/>
              <a:t>made the process of hiring and </a:t>
            </a:r>
          </a:p>
          <a:p>
            <a:pPr eaLnBrk="1" hangingPunct="1"/>
            <a:r>
              <a:rPr lang="en-US" altLang="en-US"/>
              <a:t>promoting employees more</a:t>
            </a:r>
          </a:p>
          <a:p>
            <a:pPr eaLnBrk="1" hangingPunct="1"/>
            <a:r>
              <a:rPr lang="en-US" altLang="en-US"/>
              <a:t>complex, creating a need for </a:t>
            </a:r>
          </a:p>
          <a:p>
            <a:pPr eaLnBrk="1" hangingPunct="1"/>
            <a:r>
              <a:rPr lang="en-US" altLang="en-US"/>
              <a:t>HR specialists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3" name="Line 20">
            <a:extLst>
              <a:ext uri="{FF2B5EF4-FFF2-40B4-BE49-F238E27FC236}">
                <a16:creationId xmlns:a16="http://schemas.microsoft.com/office/drawing/2014/main" id="{1A49F050-9C56-473A-95F5-FB7567B29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505075"/>
            <a:ext cx="1066800" cy="9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4" name="Line 21">
            <a:extLst>
              <a:ext uri="{FF2B5EF4-FFF2-40B4-BE49-F238E27FC236}">
                <a16:creationId xmlns:a16="http://schemas.microsoft.com/office/drawing/2014/main" id="{E4F5105B-5BB1-4379-92B1-A759B03D6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6576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5" name="Line 23">
            <a:extLst>
              <a:ext uri="{FF2B5EF4-FFF2-40B4-BE49-F238E27FC236}">
                <a16:creationId xmlns:a16="http://schemas.microsoft.com/office/drawing/2014/main" id="{390E7FDF-D965-419B-85F2-18324E4DC7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5486400"/>
            <a:ext cx="1219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5B9155C1-05CA-42AC-9B4C-823DD7ADA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3400"/>
              <a:t>Evolution of the Human Resource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9" grpId="0" animBg="1"/>
      <p:bldP spid="19470" grpId="0" animBg="1"/>
      <p:bldP spid="194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56AFD1C-353B-4FA0-8141-6EB39D38A8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1C1F050-9F5E-4061-9D04-8170A3080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25DDAD6D-7115-4606-8AF0-92DC0245B14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1408C-9A76-4850-899B-AE98F254993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3600"/>
              <a:t>Human Resource Management in the Electronic Age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FB90832-A341-44BF-803A-806AEC30054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Electronic technology has not drastically affected the basic approach to how we manage human resources, but certainly had an effect on how HRM systems are delivered.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67001E85-F65E-4D07-A090-344B080B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179546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8CEECF5-BD96-4D8B-89EF-5D6BA980F8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AC8C211-976E-4365-AA4B-1E20221F8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13A75A94-1FA8-4517-A05C-21E43D69963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4E612-ABDD-42BE-99E6-31D75D3FE65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3600"/>
              <a:t>Emerging Human Resource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064C-73EA-40C8-8FB7-56E29968D89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HR managers face an array of new challenges including: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financial crises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 stress is becoming a major factor in people’s lives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Knowledge workers</a:t>
            </a:r>
            <a:r>
              <a:rPr lang="en-US" altLang="en-US"/>
              <a:t>: employees  whose jobs are primarily concerned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with the acquisition of knowledge,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and HR managers play a role in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applying that knowledge. </a:t>
            </a:r>
          </a:p>
        </p:txBody>
      </p:sp>
      <p:pic>
        <p:nvPicPr>
          <p:cNvPr id="14340" name="Picture 3" descr="01-07-knowledge-lettters-21481981.jpg">
            <a:extLst>
              <a:ext uri="{FF2B5EF4-FFF2-40B4-BE49-F238E27FC236}">
                <a16:creationId xmlns:a16="http://schemas.microsoft.com/office/drawing/2014/main" id="{3FEB9A7D-FA91-4092-82B5-C220420D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343400"/>
            <a:ext cx="1433513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52E1177-29C8-4537-AD4E-B5A3909B8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 Copyright © 2012 by Cengage Learning. All rights reserved.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C856F14-4AB9-49BF-B9A6-36BAEEF87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 </a:t>
            </a:r>
            <a:fld id="{590CA8EE-FF9D-4B8A-B4BA-0E81390FA5F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B93C9-084B-4247-B630-6889180EC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3400"/>
              <a:t>Promoting Individual Growth &amp; Development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F542FE8-C418-4B6D-A81C-1619C8AA1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Another goal for HR managers is promoting the personal growth and development of its employees by offering:</a:t>
            </a:r>
          </a:p>
          <a:p>
            <a:pPr lvl="1"/>
            <a:r>
              <a:rPr lang="en-US" altLang="en-US"/>
              <a:t>Education</a:t>
            </a:r>
          </a:p>
          <a:p>
            <a:pPr lvl="1"/>
            <a:r>
              <a:rPr lang="en-US" altLang="en-US"/>
              <a:t>Skills training </a:t>
            </a:r>
          </a:p>
          <a:p>
            <a:pPr lvl="1"/>
            <a:r>
              <a:rPr lang="en-US" altLang="en-US"/>
              <a:t>Career development</a:t>
            </a:r>
          </a:p>
        </p:txBody>
      </p:sp>
      <p:pic>
        <p:nvPicPr>
          <p:cNvPr id="18436" name="Picture 3" descr="01-08-dance-silhouettes-20250118.eps">
            <a:extLst>
              <a:ext uri="{FF2B5EF4-FFF2-40B4-BE49-F238E27FC236}">
                <a16:creationId xmlns:a16="http://schemas.microsoft.com/office/drawing/2014/main" id="{14545C42-DD1E-406C-922E-05FE20B04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26003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6928</TotalTime>
  <Words>894</Words>
  <Application>Microsoft Office PowerPoint</Application>
  <PresentationFormat>On-screen Show (4:3)</PresentationFormat>
  <Paragraphs>112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Watermark</vt:lpstr>
      <vt:lpstr>Human Resource Management</vt:lpstr>
      <vt:lpstr>Learning Objectives</vt:lpstr>
      <vt:lpstr>Human Resources (HR)</vt:lpstr>
      <vt:lpstr>What Is Human Resource Management (HRM) ? </vt:lpstr>
      <vt:lpstr>Contemporary Human Resource Management Perspectives</vt:lpstr>
      <vt:lpstr>Evolution of the Human Resource Function</vt:lpstr>
      <vt:lpstr>Human Resource Management in the Electronic Age</vt:lpstr>
      <vt:lpstr>Emerging Human Resource Challenges</vt:lpstr>
      <vt:lpstr>Promoting Individual Growth &amp; Development</vt:lpstr>
      <vt:lpstr>HR Management as a Staff Versus Line Function</vt:lpstr>
      <vt:lpstr>Human Resource Management in Smaller Organizations</vt:lpstr>
      <vt:lpstr>Human Resource Management in Larger Organizations</vt:lpstr>
      <vt:lpstr>A Systems-Based Perspective</vt:lpstr>
      <vt:lpstr>Careers in Human Resource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 The Nature of Human Resource Management</dc:title>
  <dc:creator>Jyoti Khalkar</dc:creator>
  <cp:lastModifiedBy>Jyoti Khalkar</cp:lastModifiedBy>
  <cp:revision>118</cp:revision>
  <dcterms:created xsi:type="dcterms:W3CDTF">2004-03-22T20:45:51Z</dcterms:created>
  <dcterms:modified xsi:type="dcterms:W3CDTF">2022-02-03T16:36:47Z</dcterms:modified>
</cp:coreProperties>
</file>