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58" r:id="rId4"/>
    <p:sldId id="276" r:id="rId5"/>
    <p:sldId id="277" r:id="rId6"/>
    <p:sldId id="259" r:id="rId7"/>
    <p:sldId id="27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/>
    <p:restoredTop sz="94712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BAD1E6-F371-4EC3-BA71-800E6DDF76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15A38-850E-4FFE-90EC-8478693CA3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CFF5D1D8-405D-4CED-ACAB-659B43EB973C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188A5-7B46-4B21-864F-C8412D4621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8376B-278B-4515-82BB-9A2B7084CF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729840B-E957-4700-BD1F-FA35D57FE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83D61DC-963F-440E-9D45-5C87841BF7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90DF0E6-18AC-491D-85C3-73F58696AF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8A6098-BB11-4587-B3E0-E088F82395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11B5F4D0-C604-4376-BB65-F1008F746D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68E2D355-494D-4372-ADCC-FD1A139572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F5922F87-9625-4930-88A5-878F95BAD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5AF458-07F7-40EF-B77A-B3612C3615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362C230-FDCE-4788-AB41-E398E1597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673106D-A514-44A4-A651-B02A867250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2C61F93-A3CB-4A04-9CE7-203998B06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C84B6C4-A5B7-498E-A081-684EBA549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86F7E4E-B297-4081-96F0-B7CB5DEA5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F175008-8C2E-46A5-8F87-ED343801657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6AFBBEC-7B05-44B8-853F-3CAFD936C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6170787-2E54-4720-896A-D07D569B6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9E239FD-4AD2-49DE-814E-7140413BE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8C0787F-E705-4216-B682-E3B781FC6146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B7009D-6F6D-4C49-9C52-594D8D67F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C3EB309-202B-4B7D-BE11-1D791B67C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9E73E54-7851-458D-A83F-9D1D9F903D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820B51-9B59-4838-ACC6-E8D68CEF90E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022BC4A-5D12-4DC3-8BBD-694442A8E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010283C-E5FC-4ABD-B4D7-9F4C13D45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F735DA8-0834-4109-A492-CE5B784F8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04CD1C8-930D-4C70-920B-5A67D2E41344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E1C72AD-A287-474C-932B-4C1F7FE36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1148526-6FCC-495A-8D6C-1F58EA15D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65041D6-B752-41E8-821E-FD80B9B3E4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67CEE8-27B2-4BC0-9A13-3C43CE6A994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922CFF4-D9F0-4CBA-9C4B-700E629DE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A732F27-156E-496D-A264-DB219A537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1328291-8774-4AF2-AAC7-9414EB377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2DFE48-E2D3-4494-B733-39A27383B0F9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7019988-8985-4F23-BAFF-366D22959A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53AB100-124F-4DF4-BD97-B4C9F9F9B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43B167A-E83E-4C1A-B28C-06729237F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69D912-F44F-4BBD-A4D4-3B70CC2B62B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D59278E-0E9B-4B44-ABB8-BDD0C9BCD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FB5449B-DF74-42F1-BD2B-0B541561E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1C0788A-6DFB-4E1A-97A6-80E2CA74A5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74C545-D76E-4EC2-A75F-8760E509759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737267E-1A99-4BA7-B68B-8907FD833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3F64BD6-AB9D-4F76-8E58-54A7A4675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67283DC-0C83-49AC-97C6-521CC70F6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2E1586A-B10B-4A3B-83A1-E9DFD592897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3033E4C-FFAA-4A3D-B4B5-81F0D50DE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C11486F-BBFA-4433-B9A9-7BBC0567D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91D8C6C-CAA8-46E1-B438-2AB2989DE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807DB09-7C73-432C-AD7C-F9B952A4EC2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AFCCBBD-340E-4824-8440-FF30C506A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BC779E2-10F3-4082-8255-CB57B6A8A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1911063-7A3F-41D1-835A-70F40986D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FCA7397-C350-43E3-A6E1-6701A751AFE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3276811-8416-43D1-B472-457C58C93C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C18A612-458A-427E-9FE4-DF87AFABC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B614D58-A924-4092-BD83-A7BD302BD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4EDC749-626F-45CD-95CF-BF4EA848E68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0560BA6-089F-4C34-B177-0E64C473C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F674758-06B6-44E3-8C58-17A9B54B6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652ED89-CD80-4FF6-B1F1-78D92F3B0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2F680EF-CEAB-4C98-9749-0A20869FE3D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2592ECF-D265-4D01-8C47-A67B51271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DF462E2-80D3-4BC9-850A-EF93C4171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E0EAB48-D918-44D7-980F-F0B6BEDC5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EE3342-DBB2-4628-91C9-A2B5D777666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2C1A33A-3FD7-430C-833E-3F3EC65A7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8AA5B79-C535-4D4F-971C-5E3F986A2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41CB9FE-5358-41E3-9895-F528DA72B5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kumimoji="1" lang="x-none" altLang="x-none">
              <a:latin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1E012-6047-48D8-B18A-256ADD8920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kumimoji="1" lang="x-none" altLang="x-none">
              <a:latin typeface="Times New Roman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/>
          <a:lstStyle>
            <a:lvl1pPr>
              <a:defRPr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9FF61A-90A4-46F3-A45A-DA5758191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794EBB-52F0-432D-9202-060DF6E33A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810AB5-FAC5-4763-9988-E3B750BDB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F674E9C2-CE91-4BBA-B2FE-6ED854341F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93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8F3E1F-8ED5-448C-AFB5-EB909DAF0F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A1C2EF-51B3-4D9A-9A86-CBCE92573A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C43CE8-8F14-4DD6-9E82-5D2EF24C7A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932E4-DA73-46D7-86F0-849FEE2674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9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E10B8D-369B-4237-9E72-DB9524ED8F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B011AA-9A17-4A5F-A252-652A8F683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946002-EA31-486E-AB38-CD806718C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1CD15-1DE6-4C79-BFFF-11167FF2B4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7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EE390F-B7B9-4D66-8570-22D5853BDC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89EEA5-6B46-4B46-AE6A-DA26B8B41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B2233D-5565-4D0E-B740-BF83E12D3E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1DFAA-E3FF-4A9F-A969-6AC30A09C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82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D1E636-C122-4B3E-9704-EE0F2D65BE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7E2517-A0EC-4602-946C-3678DC8FE6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D5EF6A-CD83-4DC1-8782-6058DE27C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C926B-7319-4B9D-BCC3-05233DDB4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61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5A70E-8C89-424B-BDDD-1BC61AFAB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95285-DCAE-4CD6-801E-DBBBD9D957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E8895-46A8-45C8-8F61-78866321A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75F85-9274-4F40-87FF-DFA42779E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03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3F629F-08A3-4BD9-8991-8245A46389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65FDE1-5A1E-49BE-A994-5B8082D2E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D4A30C-F251-41A5-A394-2239FA5B3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483E1-9C87-4B34-B9CD-801EBD1431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99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B45AB59-5815-45E8-8C56-371E1A5DD1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3AEDC7-36DD-4EB3-B505-4F83BA901C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F1ACF6-E42B-4FBE-BD5D-F313959E3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8D68E-B7EC-40CC-BAAC-40AEF2277E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84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AACB5D9-1F09-43C6-8727-2CA68EA3C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B98F31-95F5-4AA9-A55F-DAB103EC57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130F42-C7C2-4414-964D-C8653D52F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9B679-D93D-4DA6-A00D-E94EFE318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53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6C624-17ED-4447-B622-2F4B4ACC6A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78656-DDBD-41D8-9075-95B9EAB8D2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B4EA3-4F57-4DAA-B39C-ACF3590C9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8535-6B3E-489A-9087-53A3D790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0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91A2A-EF07-480B-A1FA-D724A72017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3223B-25D0-46E6-B6F3-6845E026CD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FE3DC-089B-4985-8094-5225148BF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BB150-5673-4A11-A931-7BB5D960F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20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7B0AFF5-385C-468A-9CF9-46ED45932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29FEA0E-570D-4EE7-9563-04EA50CBC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03C7B0B-87E9-46D1-B3FC-11F77140A1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9CB581F-F3EE-4D0C-9DD4-9B6149CB2C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A9A4B7BF-C9AE-4FC0-BB98-C8931A75E7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5A845F1-2A05-4529-AF6A-8CFD77A33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7B34F4A3-6B04-49BC-A738-DDBA4C172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kumimoji="1" lang="x-none" altLang="x-none">
              <a:latin typeface="Times New Roman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-110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-110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-110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-110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556F375-968B-44F4-87BA-7EC0D7DFED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x-none"/>
              <a:t>Primary Care Research: An Introduction (To Some Really Important Concepts)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9B2B4CD-1FBC-4685-BBD2-6FA92284F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Quantitative vs. Qualitative: Methods and Process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FE0481A-5046-497D-B757-5B70E3783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The scientific method, also known as a priori or pre-established design.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BFE35CB-8AA1-4D29-A8C4-935C7E775CF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Use of emergent design utilizing constant comparison and revision.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69C83AC-0938-4F36-B5C7-A8277208C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Quantitative vs. Qualitative: Prototypical Studies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F9FD3D9-E3A0-4A98-A90F-03B3D07787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Experimental or correlational designs are used to reduce error, bias and the influence of extraneous variables--control of bias is through design.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C0FE6626-EE11-4065-A0B5-16B1880BFF2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x-none"/>
              <a:t>Use of ethnography, which helps readers understand the multiple perspectives of the situation by the persons studied.  Subjectivity in data analysis and interpretation is acknowledged.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BEB6314-A59E-4DBB-B961-01CAFD8A4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Quantitative vs. Qualitative: Researcher Role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46150C4-0D55-4B3A-9D89-547A969C82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Detachment from study in order to avoid bias.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17C2E53-E2C8-453F-9899-808910965F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Immersion in situation and the phenomenon being studied.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7644257-74DF-43F5-8384-7BB877197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Quantitative vs. Qualitative: Context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436B0E5-E71B-4A8D-A1D6-5E92A4195C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Context-free generalizations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EF2E954-9404-49AC-A343-317B8B1E4B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Generalizations are contextually-bound.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AFC3E78-9815-4BE1-B22B-0896C5194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Quantitative vs. Qualitative: Precision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13A1B16-3041-458A-99D0-D0F2BBD0DB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Obtained through the use of measurement and statistics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A981ED8-3C57-4E22-9386-89B7161F5CE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Provided by detailed description of phenomenon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6EDEA51-4A1E-404C-A790-90F060276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Quantitative vs. Qualitative: Verification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9F7BADC-49C3-4CB6-86AC-DC6B29FB3B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Results replicated by others.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B48F5295-9FF9-41B7-A01D-A990CFCD402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Extension of understandings by others.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7D36100-9EED-434F-9321-693062633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Objectives: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0A9EC36-393B-43CB-99C9-8FEE43E4D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x-none" sz="2800"/>
              <a:t>Be able to better formulate a research question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x-none" sz="2800"/>
              <a:t>Feel more comfortable with the clinical research process 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x-none" sz="2800"/>
              <a:t>Understand the ideas of constructs and operationalization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x-none" sz="2800"/>
              <a:t>Understand the major differences between quantitative and qualitative approaches to doing educational research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99F048-27F9-4054-97C4-86E64EECBE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“If we knew what we were doing, it wouldn’t be called research, would it?”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DB2A25D-0E75-4F37-8A79-B821B6C8B3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  <a:defRPr/>
            </a:pPr>
            <a:endParaRPr lang="en-US" altLang="x-none"/>
          </a:p>
          <a:p>
            <a:pPr algn="r" eaLnBrk="1" hangingPunct="1">
              <a:buFont typeface="Wingdings" charset="2"/>
              <a:buNone/>
              <a:defRPr/>
            </a:pPr>
            <a:r>
              <a:rPr lang="en-US" altLang="x-none"/>
              <a:t>Albert Einstein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4126ACD-F6CC-4B57-8BD0-143B7190E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x-none"/>
              <a:t>Developing Your Question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BEE1532-81B6-4919-A1B5-E1225A990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 sz="2800"/>
              <a:t>Start with a clear purpose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x-none" sz="2800"/>
              <a:t>Know your literature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x-none" sz="2800"/>
              <a:t>Be iterative in your approach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x-none" sz="2800"/>
              <a:t>Try to specify the who, what, where and when of your purpose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x-none" sz="2800"/>
              <a:t>Ask yourself “What would the answer to this question add to the literature?” and…</a:t>
            </a:r>
          </a:p>
          <a:p>
            <a:pPr eaLnBrk="1" hangingPunct="1">
              <a:buFont typeface="Wingdings" charset="2"/>
              <a:buChar char="n"/>
              <a:defRPr/>
            </a:pPr>
            <a:endParaRPr lang="en-US" altLang="x-none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FB02571-6935-418D-9325-0C56EE083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x-none"/>
              <a:t>Developing Your Question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57CD80-92C0-4277-86BF-D87BAE5EF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charset="2"/>
              <a:buNone/>
              <a:defRPr/>
            </a:pPr>
            <a:endParaRPr lang="en-US" altLang="x-none"/>
          </a:p>
          <a:p>
            <a:pPr algn="ctr" eaLnBrk="1" hangingPunct="1">
              <a:buFont typeface="Wingdings" charset="2"/>
              <a:buNone/>
              <a:defRPr/>
            </a:pPr>
            <a:endParaRPr lang="en-US" altLang="x-none"/>
          </a:p>
          <a:p>
            <a:pPr algn="ctr" eaLnBrk="1" hangingPunct="1">
              <a:buFont typeface="Wingdings" charset="2"/>
              <a:buNone/>
              <a:defRPr/>
            </a:pPr>
            <a:r>
              <a:rPr lang="en-US" altLang="x-none"/>
              <a:t>Don’t let methodology drive the question!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7C6087-F5A8-4CAD-810B-96DB02CEE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The Research 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664423C-7986-4622-8376-B5097B8CC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altLang="x-none" sz="2800"/>
              <a:t>Identification of general problem/question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altLang="x-none" sz="2800"/>
              <a:t>Literature review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altLang="x-none" sz="2800"/>
              <a:t>Specify questions/hypotheses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altLang="x-none" sz="2800"/>
              <a:t>Determination of design/methodology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altLang="x-none" sz="2800"/>
              <a:t>Data collection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altLang="x-none" sz="2800"/>
              <a:t>Data analysis/presentation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altLang="x-none" sz="2800"/>
              <a:t>Interpretation of findings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AEDD354-C6C6-420F-A4BF-A6243BD4F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x-none"/>
              <a:t>The Right and the Left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25AED1-6732-4A06-9F9C-12908866A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Quantitative research - numbers, numbers, numbers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Qualitative research - words, words, words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FFE072B-78B1-4989-9DCE-E45B78D00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Quantitative vs. Qualitative: Assumptions about the World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A56D0F0-1448-4A38-84CF-4DD1B54DBE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Based upon the idea of “logical positivism”, that is, there is a singular reality with stable, social facts that are separate from the feelings and beliefs of individuals.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A45FF17-C107-4AAC-8615-EB44DAAA5C9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x-none"/>
              <a:t>Based on the notion of “constructivism”, which assumes multiple realities that are socially constructed through individual and collective perceptions or views of the same situation.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1B7EEE5-040B-4C8B-B363-6D44B29CC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Quantitative vs. Qualitative: Research Purpose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2E908BF-E180-4DB2-8A4C-E7B55AD991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Seeks to establish relationships and explain causes of changes in measured variables.  That is, the goal of science is to explain and predict.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BEAB97C-805C-473A-BE97-909AEB2856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/>
              <a:t>Concern is with the understanding of the social phenomenon from the participants’ perspectives.  This requires, to some degree, researcher participation.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X:Templates:Presentations:Designs:Whirlpool</Template>
  <TotalTime>1501</TotalTime>
  <Words>486</Words>
  <Application>Microsoft Office PowerPoint</Application>
  <PresentationFormat>On-screen Show (4:3)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</vt:lpstr>
      <vt:lpstr>Times New Roman</vt:lpstr>
      <vt:lpstr>Wingdings</vt:lpstr>
      <vt:lpstr>Whirlpool</vt:lpstr>
      <vt:lpstr>Primary Care Research: An Introduction (To Some Really Important Concepts)</vt:lpstr>
      <vt:lpstr>Objectives:</vt:lpstr>
      <vt:lpstr>“If we knew what we were doing, it wouldn’t be called research, would it?”</vt:lpstr>
      <vt:lpstr>Developing Your Question</vt:lpstr>
      <vt:lpstr>Developing Your Question</vt:lpstr>
      <vt:lpstr>The Research Process</vt:lpstr>
      <vt:lpstr>The Right and the Left</vt:lpstr>
      <vt:lpstr>Quantitative vs. Qualitative: Assumptions about the World</vt:lpstr>
      <vt:lpstr>Quantitative vs. Qualitative: Research Purpose</vt:lpstr>
      <vt:lpstr>Quantitative vs. Qualitative: Methods and Process</vt:lpstr>
      <vt:lpstr>Quantitative vs. Qualitative: Prototypical Studies</vt:lpstr>
      <vt:lpstr>Quantitative vs. Qualitative: Researcher Role</vt:lpstr>
      <vt:lpstr>Quantitative vs. Qualitative: Context</vt:lpstr>
      <vt:lpstr>Quantitative vs. Qualitative: Precision</vt:lpstr>
      <vt:lpstr>Quantitative vs. Qualitative: Verification</vt:lpstr>
    </vt:vector>
  </TitlesOfParts>
  <Company>_x0008_ᖤ]櫤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Research</dc:title>
  <dc:creator>James Martindale</dc:creator>
  <cp:lastModifiedBy>Jyoti Khalkar</cp:lastModifiedBy>
  <cp:revision>59</cp:revision>
  <dcterms:created xsi:type="dcterms:W3CDTF">2004-07-25T20:13:19Z</dcterms:created>
  <dcterms:modified xsi:type="dcterms:W3CDTF">2022-02-03T16:37:12Z</dcterms:modified>
</cp:coreProperties>
</file>