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25"/>
  </p:notesMasterIdLst>
  <p:sldIdLst>
    <p:sldId id="25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80" r:id="rId16"/>
    <p:sldId id="281" r:id="rId17"/>
    <p:sldId id="282" r:id="rId18"/>
    <p:sldId id="283" r:id="rId19"/>
    <p:sldId id="285" r:id="rId20"/>
    <p:sldId id="287" r:id="rId21"/>
    <p:sldId id="288" r:id="rId22"/>
    <p:sldId id="29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2175-3289-4BD1-933B-DEA3C54412B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E15-F6A0-45D3-A6BD-054D1C9AE27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E897-DA4A-4471-9D85-8A218F85BBE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48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1B-3A98-4BAD-B499-84A65A0BFE9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7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159-8D7D-441B-9EBE-D6E2BFC8ABB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10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8721-9F5E-4AAC-ADCE-914D4E3CF85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4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5F60-6CA5-44FB-94D4-0FBF062BD72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3A77-6661-402E-82A8-EB9CB31887D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4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4299-6CFB-4386-A7F6-F82B2C7304C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5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8023-89C4-45C8-B420-3E86BF159D8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E98B-5D87-4FB6-AFC7-8D35AC783B8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5D92-932A-4184-ACEC-9912915778C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9AC8-4218-4215-A446-8A8895259D2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1531-8279-46DD-8567-3FB0B458499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DF78-5467-49D0-906B-67D3AA98C27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10EA-8AEB-4D6D-AE20-7B416812A5B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A5C-9474-4F0E-9F67-2D7C735E000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4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6/11/10/how-5g-lte-mobile-networks-enable-a-connected-futur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02.ppt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echwall.com/2019/08/the-evaluation-of-mobile-networks-4g-vs-5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vanced_Mobile_Phone_Syste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kx.com/2014/07/24/evolucion-telefonia-movi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-Mobile_myTouch_3G_Slid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natomyofindia.wordpress.com/2010/01/30/dot-postpones-3g-auctions-india-need-to-wait-more/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5/10/latest-4g-phones-in-india-you-need-to-know-before-buy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geobrava.wordpress.com/2013/09/10/how-4g-adoption-drives-mobile-internet-use-in-the-uk/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19" y="785969"/>
            <a:ext cx="5458690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5G WIRELESS NETWORK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4862944"/>
            <a:ext cx="6112077" cy="10252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Upgraded Generation Of 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Wireless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Comunication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……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578B-DDA8-44A9-AA1D-0C76FA1D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19E7-B6E2-47F7-A3DB-9E779DAEF76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23F0-F8AD-4796-8E87-2AF0D72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8983-F2ED-4118-861B-D7F9A6A1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7393" cy="568036"/>
          </a:xfrm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15228-FE85-42BC-8BFA-008C30934DB2}"/>
              </a:ext>
            </a:extLst>
          </p:cNvPr>
          <p:cNvSpPr txBox="1"/>
          <p:nvPr/>
        </p:nvSpPr>
        <p:spPr>
          <a:xfrm>
            <a:off x="526473" y="1787236"/>
            <a:ext cx="7370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Next major phase of mobile telecommunication &amp; wireless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10 times more capacity than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Expected speed up to 1 Gbps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More faster &amp; reliable than 4G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Lower cost than previous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AF77-031F-4349-A45C-FFFA44F0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5328" y="3865418"/>
            <a:ext cx="4190999" cy="2992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BE66-A249-4852-8E59-353B63E4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9686-7149-4847-BA33-224E3D79EEF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897E-9960-41AA-ADE2-793BBF9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4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1FDB-A319-4508-B383-DA22B41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4" y="609600"/>
            <a:ext cx="4793672" cy="692727"/>
          </a:xfrm>
        </p:spPr>
        <p:txBody>
          <a:bodyPr/>
          <a:lstStyle/>
          <a:p>
            <a:r>
              <a:rPr lang="en-IN" dirty="0"/>
              <a:t>ARCHITECTURE OF 5G</a:t>
            </a:r>
          </a:p>
        </p:txBody>
      </p:sp>
      <p:pic>
        <p:nvPicPr>
          <p:cNvPr id="1026" name="Picture 2" descr="Network Architecture of 5G Mobile Tecnology">
            <a:extLst>
              <a:ext uri="{FF2B5EF4-FFF2-40B4-BE49-F238E27FC236}">
                <a16:creationId xmlns:a16="http://schemas.microsoft.com/office/drawing/2014/main" id="{94939081-EECC-4DFE-A5B3-A26EFF43A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1685925"/>
            <a:ext cx="7412182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E8856-DFAC-403A-BD73-CE9CBED4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379-7B90-4D12-9B7A-A55D20E65A6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979E-6326-44F6-AB7D-77F4355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F58E-0ED4-45C8-A851-1BEAA440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10" y="609600"/>
            <a:ext cx="5237018" cy="720436"/>
          </a:xfr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softEdge rad="127000"/>
          </a:effectLst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Open Wireless Architecture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4FD3D-0A01-4E69-A16E-B7226DE6F1F4}"/>
              </a:ext>
            </a:extLst>
          </p:cNvPr>
          <p:cNvSpPr txBox="1"/>
          <p:nvPr/>
        </p:nvSpPr>
        <p:spPr>
          <a:xfrm>
            <a:off x="484909" y="2369127"/>
            <a:ext cx="7135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OSI layer 1 and OSI layer 2 define the wireless technology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For these two layers the 5G mobile network is likely to be based on open Wireless Architecture(OWA)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Physical layer + Data link layer = OWA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667E-8803-4E53-A313-F1625A6A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DD2C-5397-4708-8591-D478C13ABA5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786CA-438F-498C-B1D2-3B0CD7A0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5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26C8-3FDC-4D15-AEA3-9F5B079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609600"/>
            <a:ext cx="3172690" cy="789709"/>
          </a:xfrm>
          <a:effectLst>
            <a:softEdge rad="127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Network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CB928-F572-46F9-BC3D-4147C8733179}"/>
              </a:ext>
            </a:extLst>
          </p:cNvPr>
          <p:cNvSpPr txBox="1"/>
          <p:nvPr/>
        </p:nvSpPr>
        <p:spPr>
          <a:xfrm>
            <a:off x="471056" y="2133600"/>
            <a:ext cx="8589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All mobile networks will use mobile IP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Each mobile terminal will be FA(Foreign Agent)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 mobile can be attached to several mobiles or wireless network at the same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 fixed IPv6 will be implemented in the mobile phones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Separation of network layer into two sub-layers: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514350" indent="-514350">
              <a:buFont typeface="+mj-lt"/>
              <a:buAutoNum type="romanLcPeriod"/>
            </a:pPr>
            <a:r>
              <a:rPr lang="en-IN" sz="2400" dirty="0"/>
              <a:t>Lower network layer(for each interface)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/>
              <a:t>Upper network layer(for the mobile terminal)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096E-CB95-4FB4-AA57-C2B350DC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F5B4-43B4-4D71-9364-1F5DB3ED3EA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D9445-3A46-4441-9A83-09F9A577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9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0F54-4DB0-4130-81AD-8F842CC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778884" cy="692727"/>
          </a:xfrm>
          <a:effectLst>
            <a:softEdge rad="127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Open Transport Protocol (OTP)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61B78-F3A8-46C0-A3BD-CFC83B2B7C91}"/>
              </a:ext>
            </a:extLst>
          </p:cNvPr>
          <p:cNvSpPr txBox="1"/>
          <p:nvPr/>
        </p:nvSpPr>
        <p:spPr>
          <a:xfrm>
            <a:off x="457200" y="1856509"/>
            <a:ext cx="8728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Wireless network differs from wired network regarding the transport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 all TCP versions the assumption is that lost segments are due to network congestion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In wireless, the loss is due to higher bit error ratio in the radio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5G mobile terminals have transport layer that is possible to be download &amp; installed – Open Transport Protocol(OTP)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Transport Layer + Session Layer = OTP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4980-F128-4206-8930-DD230D4F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0C1F-CC4A-483F-A29C-BB753E5BE87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2A751-22F1-4C6D-AA8E-C83465C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7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2701-F7EE-4C77-963C-B535305B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609600"/>
            <a:ext cx="2937164" cy="748145"/>
          </a:xfrm>
          <a:effectLst>
            <a:softEdge rad="127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Service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2FAA8-46A2-4C92-9A5E-6C18DC623A6B}"/>
              </a:ext>
            </a:extLst>
          </p:cNvPr>
          <p:cNvSpPr txBox="1"/>
          <p:nvPr/>
        </p:nvSpPr>
        <p:spPr>
          <a:xfrm>
            <a:off x="415636" y="1884218"/>
            <a:ext cx="83542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Provides intelligent QoS (Quality of Service) management over variety of networks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Provides possibility for service quality testing &amp; storage of measurement information in information database in the mobile terminal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Select the best wireless connection for given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QoS parameters, such as, delay, losses, BW, </a:t>
            </a:r>
            <a:r>
              <a:rPr lang="en-IN" sz="2400" dirty="0" err="1"/>
              <a:t>realiability</a:t>
            </a:r>
            <a:r>
              <a:rPr lang="en-IN" sz="2400" dirty="0"/>
              <a:t>, will be started in DB of 5G mobile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Presentation layer + Service layer =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0D96-E9E8-4CDF-AC83-D28A6670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A0B3-442F-469C-991B-F556F32CE20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03F0-6E50-4CD3-BB7E-A0693F3A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 on 5G">
            <a:extLst>
              <a:ext uri="{FF2B5EF4-FFF2-40B4-BE49-F238E27FC236}">
                <a16:creationId xmlns:a16="http://schemas.microsoft.com/office/drawing/2014/main" id="{7FE93FCB-6402-4A32-AC98-0D1D5811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803565"/>
            <a:ext cx="8178511" cy="544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0092D-D3A7-47DC-93BD-73FDE2EC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D59-28D6-498E-B1CF-972B1E90A52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B20A9-3FA3-48E6-8979-4E81A6A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8184-DCD9-46D5-815D-B60980A8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609600"/>
            <a:ext cx="7888547" cy="576262"/>
          </a:xfrm>
        </p:spPr>
        <p:txBody>
          <a:bodyPr>
            <a:normAutofit fontScale="90000"/>
          </a:bodyPr>
          <a:lstStyle/>
          <a:p>
            <a:r>
              <a:rPr lang="en-IN" dirty="0"/>
              <a:t>ADVANTAGES AND DISADVANTAGES OF 5G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98430-9674-4E41-ADFC-A5DC36F9D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24E1C-8099-4468-AA63-C46975D950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Longer battery life.</a:t>
            </a:r>
          </a:p>
          <a:p>
            <a:endParaRPr lang="en-IN" sz="2000" dirty="0"/>
          </a:p>
          <a:p>
            <a:r>
              <a:rPr lang="en-IN" sz="2000" dirty="0"/>
              <a:t>Higher data rates.</a:t>
            </a:r>
          </a:p>
          <a:p>
            <a:endParaRPr lang="en-IN" sz="2000" dirty="0"/>
          </a:p>
          <a:p>
            <a:r>
              <a:rPr lang="en-IN" sz="2000" dirty="0"/>
              <a:t>More efficient.</a:t>
            </a:r>
          </a:p>
          <a:p>
            <a:endParaRPr lang="en-IN" sz="2000" dirty="0"/>
          </a:p>
          <a:p>
            <a:r>
              <a:rPr lang="en-IN" sz="2000" dirty="0"/>
              <a:t>High Security.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23DAB-3027-42CC-A038-7316D1E08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Disadvantages: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4FAFB-4259-4C3E-88C4-1A028B89BF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Technology is still under process and research on its viability is going on.</a:t>
            </a:r>
          </a:p>
          <a:p>
            <a:endParaRPr lang="en-IN" dirty="0"/>
          </a:p>
          <a:p>
            <a:r>
              <a:rPr lang="en-IN" dirty="0"/>
              <a:t>Developing infrastructure needs high cost.</a:t>
            </a:r>
          </a:p>
          <a:p>
            <a:endParaRPr lang="en-IN" dirty="0"/>
          </a:p>
          <a:p>
            <a:r>
              <a:rPr lang="en-IN" dirty="0"/>
              <a:t>Security and privacy issue yet to be solved.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F9807-7964-4AC5-9BDC-5910A853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B92A-1745-4D27-A493-111D2D06FE1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E09FD0-06D3-4692-80D1-511CF4C7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G wireless technology PRESENTED BY :- Siddharth M. - ppt video online  download">
            <a:extLst>
              <a:ext uri="{FF2B5EF4-FFF2-40B4-BE49-F238E27FC236}">
                <a16:creationId xmlns:a16="http://schemas.microsoft.com/office/drawing/2014/main" id="{215932CA-68D4-47A0-AF29-E628007D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768927"/>
            <a:ext cx="8340436" cy="53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C15FE-8420-484E-945E-B2884D92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E66-8256-4317-B2CD-10FD0401469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AF5F5-24EE-446F-B547-0EAA7A34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0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DBCF-DC84-480C-91AF-D7FB0A83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092" y="609600"/>
            <a:ext cx="2829697" cy="7620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CB277-C077-436F-8413-E03D566BA97C}"/>
              </a:ext>
            </a:extLst>
          </p:cNvPr>
          <p:cNvSpPr txBox="1"/>
          <p:nvPr/>
        </p:nvSpPr>
        <p:spPr>
          <a:xfrm>
            <a:off x="1248032" y="1952368"/>
            <a:ext cx="7846541" cy="4448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marR="452755" lvl="0" indent="-342900" algn="just" fontAlgn="base">
              <a:lnSpc>
                <a:spcPct val="105000"/>
              </a:lnSpc>
              <a:spcAft>
                <a:spcPts val="216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https://www.electronics-notes.com/articles/connectivity/5g-mobile-wireless-cellular/technologybasics.php</a:t>
            </a:r>
          </a:p>
          <a:p>
            <a:pPr marL="342900" marR="452755" lvl="0" indent="-342900" algn="just" fontAlgn="base">
              <a:lnSpc>
                <a:spcPct val="105000"/>
              </a:lnSpc>
              <a:spcAft>
                <a:spcPts val="227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https://www.qualcomm.com/invention/5g/what-is-5g</a:t>
            </a:r>
          </a:p>
          <a:p>
            <a:pPr marL="342900" marR="452755" lvl="0" indent="-342900" algn="just" fontAlgn="base">
              <a:lnSpc>
                <a:spcPct val="105000"/>
              </a:lnSpc>
              <a:spcAft>
                <a:spcPts val="227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https://en.wikipedia.org/wiki/5G</a:t>
            </a:r>
          </a:p>
          <a:p>
            <a:pPr marL="342900" marR="452755" lvl="0" indent="-342900" algn="just" fontAlgn="base">
              <a:lnSpc>
                <a:spcPct val="105000"/>
              </a:lnSpc>
              <a:spcAft>
                <a:spcPts val="227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https://www.thalesgroup.com/en/markets/digital-identity-and-security/mobile/inspired/5G</a:t>
            </a:r>
          </a:p>
          <a:p>
            <a:pPr marL="342900" marR="452755" lvl="0" indent="-342900" algn="just" fontAlgn="base">
              <a:lnSpc>
                <a:spcPct val="105000"/>
              </a:lnSpc>
              <a:spcAft>
                <a:spcPts val="227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https://www.verizon.com/about/our-company/5g/what-5g</a:t>
            </a:r>
          </a:p>
          <a:p>
            <a:pPr marL="342900" marR="452755" lvl="0" indent="-342900" algn="just" fontAlgn="base">
              <a:lnSpc>
                <a:spcPct val="105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pres?slideindex=1&amp;slidetitle="/>
              </a:rPr>
              <a:t>https://www.electronics-notes.com/articles/connectivity/5g-mobile-wireless-cellular/technologybasics.php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1AAF-DDEF-427C-9FE9-691B4218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91DF-4A4A-4E98-A9CD-0C41BC91248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BBC3-6246-4020-B7B6-5C8E6F96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AFD-71BA-4147-AC0D-F643E5D5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482" y="295325"/>
            <a:ext cx="1994517" cy="535948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Objetives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2C9B7-9C4F-4F76-9FE0-39253D22EAB2}"/>
              </a:ext>
            </a:extLst>
          </p:cNvPr>
          <p:cNvSpPr txBox="1"/>
          <p:nvPr/>
        </p:nvSpPr>
        <p:spPr>
          <a:xfrm>
            <a:off x="798990" y="1207363"/>
            <a:ext cx="8780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Introduction to 5G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What is 5G ?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What does 5G offer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Evolution of 1G to 5G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Architecture of 5G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Advantages and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833B-CDF1-4362-BBBF-BEF4743E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C930-B0EC-4220-8037-03F2E2B1855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37AD1-1DE6-4846-B711-E247E3FA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-you - Longfellow">
            <a:extLst>
              <a:ext uri="{FF2B5EF4-FFF2-40B4-BE49-F238E27FC236}">
                <a16:creationId xmlns:a16="http://schemas.microsoft.com/office/drawing/2014/main" id="{4B1F5866-E2D4-486E-B5CD-2E5AD774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8" y="1395413"/>
            <a:ext cx="73152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EB5D7-21BE-4FE5-8BB1-EC024D65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402-95F8-4146-AE75-9D3BD23523B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97A76-9FCC-44C8-87FD-7DBF3AE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2591-C713-4350-9023-F6C9250A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2869430" cy="540326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5G ?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1953-D1FA-4A1D-BBD6-CBF37D27DDDF}"/>
              </a:ext>
            </a:extLst>
          </p:cNvPr>
          <p:cNvSpPr txBox="1"/>
          <p:nvPr/>
        </p:nvSpPr>
        <p:spPr>
          <a:xfrm>
            <a:off x="374073" y="1080654"/>
            <a:ext cx="96289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5G Wireless : 5</a:t>
            </a:r>
            <a:r>
              <a:rPr lang="en-IN" sz="2400" baseline="30000" dirty="0"/>
              <a:t>th</a:t>
            </a:r>
            <a:r>
              <a:rPr lang="en-IN" sz="2400" dirty="0"/>
              <a:t> generation wireless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Complete wireless communication with almost no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Can be called REAL wireless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Has incredible transmission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Concept is only theory not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Mobile wireless industry had started its technology creation , revolution and evolution since early 1970’s.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5G technology most powerful and in huge demand in near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3C43-10A3-413C-8870-5B31F1A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9115-4733-405A-AB8B-0CB501C86CB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4AC46-445A-46AF-BDA1-F5FB8100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1C9D-011F-47F9-AA4D-319E2DFD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25393" cy="59574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it offer ?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7A9BA-4FC1-474C-AAB9-C74533077B84}"/>
              </a:ext>
            </a:extLst>
          </p:cNvPr>
          <p:cNvSpPr txBox="1"/>
          <p:nvPr/>
        </p:nvSpPr>
        <p:spPr>
          <a:xfrm>
            <a:off x="592668" y="1898072"/>
            <a:ext cx="7384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Worldwide cellular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Extraordinary data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High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Low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More power &amp; features in hand held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Large phone memory, more </a:t>
            </a:r>
            <a:r>
              <a:rPr lang="en-IN" sz="2400" dirty="0" err="1"/>
              <a:t>dialing</a:t>
            </a:r>
            <a:r>
              <a:rPr lang="en-IN" sz="2400" dirty="0"/>
              <a:t> speed, more clarity in audio and video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2AD2-223D-42C7-ADD0-94B3717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8816-E8D7-4E54-8B55-6C9B5291CA4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18C9-09CE-46AF-84B3-7BBDE093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2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E0FB-540A-4AAF-A17E-A59AD86B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4" y="429492"/>
            <a:ext cx="4750572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Evolution from 1G to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155F0-5D6C-4EFC-A113-3B924E81319F}"/>
              </a:ext>
            </a:extLst>
          </p:cNvPr>
          <p:cNvSpPr txBox="1"/>
          <p:nvPr/>
        </p:nvSpPr>
        <p:spPr>
          <a:xfrm>
            <a:off x="677334" y="1745673"/>
            <a:ext cx="1483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1G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2G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3G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4G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5G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84580-E3B9-4DA2-9615-A3F54B54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41417" y="1629793"/>
            <a:ext cx="7162802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76771-87F3-4920-B638-78AE91667F9B}"/>
              </a:ext>
            </a:extLst>
          </p:cNvPr>
          <p:cNvSpPr txBox="1"/>
          <p:nvPr/>
        </p:nvSpPr>
        <p:spPr>
          <a:xfrm>
            <a:off x="4792687" y="9701950"/>
            <a:ext cx="41493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etechwall.com/2019/08/the-evaluation-of-mobile-networks-4g-vs-5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6768-8E20-43DC-8146-2F6D6391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FDC3-7C40-4E48-9523-C2B0BF6A0A4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FA742-304A-4A32-A78C-D07E5746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0466-54EA-4D38-8DD8-47EB98C2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8957" cy="554182"/>
          </a:xfrm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1G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7E82F-AC7D-44E9-9076-4F96D0BF917C}"/>
              </a:ext>
            </a:extLst>
          </p:cNvPr>
          <p:cNvSpPr txBox="1"/>
          <p:nvPr/>
        </p:nvSpPr>
        <p:spPr>
          <a:xfrm>
            <a:off x="498764" y="1828800"/>
            <a:ext cx="8118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Developed in 1980s and completed in early 1990s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Based on </a:t>
            </a:r>
            <a:r>
              <a:rPr lang="en-IN" sz="2400" dirty="0" err="1"/>
              <a:t>analog</a:t>
            </a:r>
            <a:r>
              <a:rPr lang="en-IN" sz="2400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Speed up to 2.4 kbps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AMPS (Advance Mobile Phones System) was launched by the US and it was the 1G mobile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Allows user to make voice calls in 1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36F28-AE82-4503-899C-9916CA43E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7091" y="1243548"/>
            <a:ext cx="1870364" cy="2621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FE619-DA33-48E8-9B03-39F26ADF726C}"/>
              </a:ext>
            </a:extLst>
          </p:cNvPr>
          <p:cNvSpPr txBox="1"/>
          <p:nvPr/>
        </p:nvSpPr>
        <p:spPr>
          <a:xfrm>
            <a:off x="8617526" y="6858000"/>
            <a:ext cx="3477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en.wikipedia.org/wiki/Advanced_Mobile_Phone_System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C330A-0453-48CC-814D-D40DBB72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4E7D-6FE9-4176-91E6-EEAA67A9594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2AC9-8717-44E3-BA43-3A3B5E7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8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C0C-5700-4B32-9A2C-F32E710E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811" cy="651164"/>
          </a:xfrm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2G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AC2D0-E406-4559-AAFD-C4EFB735E83E}"/>
              </a:ext>
            </a:extLst>
          </p:cNvPr>
          <p:cNvSpPr txBox="1"/>
          <p:nvPr/>
        </p:nvSpPr>
        <p:spPr>
          <a:xfrm>
            <a:off x="677334" y="1828800"/>
            <a:ext cx="7455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Devloped</a:t>
            </a:r>
            <a:r>
              <a:rPr lang="en-IN" sz="2400" dirty="0"/>
              <a:t> in late 1980s &amp; completed in late 1990s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Based on digital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Speed up to 64 kbps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Services such are digital voice &amp; SMS with more clarity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Semi global facility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2G are the handset we are using today , with 2.5G having more capabilities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9EA31-901D-4DCC-9F2F-946C60AA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4800" y="2102113"/>
            <a:ext cx="2092160" cy="200438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AEF4B-9CF6-426D-AEC5-474BBBB6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0C02-CEDD-4303-ADF6-869E65C3120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A1317-A738-4D0C-9A16-69B97D3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8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DF77-9EBB-4903-9F68-989CF7D5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7393" cy="540327"/>
          </a:xfrm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dirty="0"/>
              <a:t>3G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5B03A-5A6D-4DAA-8283-8B6DBDFA8A67}"/>
              </a:ext>
            </a:extLst>
          </p:cNvPr>
          <p:cNvSpPr txBox="1"/>
          <p:nvPr/>
        </p:nvSpPr>
        <p:spPr>
          <a:xfrm>
            <a:off x="166255" y="1745673"/>
            <a:ext cx="5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F8544-69A5-4A38-8D07-5F27FBBB0287}"/>
              </a:ext>
            </a:extLst>
          </p:cNvPr>
          <p:cNvSpPr txBox="1"/>
          <p:nvPr/>
        </p:nvSpPr>
        <p:spPr>
          <a:xfrm>
            <a:off x="374073" y="1371600"/>
            <a:ext cx="67887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Developed between late 1990s &amp; early 2000s until present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Transmission speed from 125 kbps to 2 Mbps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Superior voice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Good clarity in video conference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E-mail, PDA, information surfing, on-line shopping/banking, games,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Global roaming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EE8B8-75DA-48F9-BB6F-607D48DF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84272" y="5153891"/>
            <a:ext cx="2757056" cy="1704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790EF3-387A-41CA-90B8-78E046AA2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13074" y="435783"/>
            <a:ext cx="1856508" cy="17041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8756-B66B-4B69-85C8-3BF3B04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4BCA-9DCE-4BFF-8586-08DF96E1B87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F598-233B-4231-A939-EE02ABA1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1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26DB-D77B-4144-87A9-5C26C6E7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6666" cy="678873"/>
          </a:xfrm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4G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2E743-DBC7-4768-8D22-AD91251E63D0}"/>
              </a:ext>
            </a:extLst>
          </p:cNvPr>
          <p:cNvSpPr txBox="1"/>
          <p:nvPr/>
        </p:nvSpPr>
        <p:spPr>
          <a:xfrm>
            <a:off x="677334" y="2119745"/>
            <a:ext cx="77877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Developed in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Faster and more reliable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Speed up to 100 Mbps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High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Easy roaming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Low cost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325B7-ECA5-41AF-9E6E-5D3559263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4487" y="399008"/>
            <a:ext cx="2857500" cy="3441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D982D-AFA8-4F39-B37D-5AFEAA91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472" y="4732044"/>
            <a:ext cx="4617027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77984-08C5-4DFA-9634-3269E883C68B}"/>
              </a:ext>
            </a:extLst>
          </p:cNvPr>
          <p:cNvSpPr txBox="1"/>
          <p:nvPr/>
        </p:nvSpPr>
        <p:spPr>
          <a:xfrm>
            <a:off x="4336472" y="6875169"/>
            <a:ext cx="4617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geobrava.wordpress.com/2013/09/10/how-4g-adoption-drives-mobile-internet-use-in-the-uk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52825-CC0A-4D40-901A-46FDD4D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295D-D546-4EAA-BD66-FF13237F980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D0C0-FFD5-4979-9382-2E05F9C3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6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5G WIRELESS NETWORK TECHNOLOGY</Template>
  <TotalTime>276</TotalTime>
  <Words>816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5G WIRELESS NETWORK TECHNOLOGY</vt:lpstr>
      <vt:lpstr>Objetives </vt:lpstr>
      <vt:lpstr>What is 5G ? </vt:lpstr>
      <vt:lpstr>What does it offer ? </vt:lpstr>
      <vt:lpstr>Evolution from 1G to 5G</vt:lpstr>
      <vt:lpstr>1G</vt:lpstr>
      <vt:lpstr>2G</vt:lpstr>
      <vt:lpstr>3G </vt:lpstr>
      <vt:lpstr>4G</vt:lpstr>
      <vt:lpstr>5G</vt:lpstr>
      <vt:lpstr>ARCHITECTURE OF 5G</vt:lpstr>
      <vt:lpstr>Open Wireless Architecture          </vt:lpstr>
      <vt:lpstr>Network Layer</vt:lpstr>
      <vt:lpstr>Open Transport Protocol (OTP)</vt:lpstr>
      <vt:lpstr>Service Layer</vt:lpstr>
      <vt:lpstr>PowerPoint Presentation</vt:lpstr>
      <vt:lpstr>ADVANTAGES AND DISADVANTAGES OF 5G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WIRELESS NETWORK TECHNOLOGY</dc:title>
  <dc:creator>rushikeshchavhan97@gmail.com</dc:creator>
  <cp:lastModifiedBy>Jyoti Khalkar</cp:lastModifiedBy>
  <cp:revision>9</cp:revision>
  <dcterms:created xsi:type="dcterms:W3CDTF">2020-12-21T09:28:23Z</dcterms:created>
  <dcterms:modified xsi:type="dcterms:W3CDTF">2021-06-08T09:16:24Z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