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MUNfbniqY/KaFk0n6s0EKY0y3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wipe dir="l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03.pptx" TargetMode="External"/><Relationship Id="rId4" Type="http://schemas.openxmlformats.org/officeDocument/2006/relationships/hyperlink" Target="http://103.pptx" TargetMode="External"/><Relationship Id="rId5" Type="http://schemas.openxmlformats.org/officeDocument/2006/relationships/hyperlink" Target="http://103.pptx" TargetMode="External"/><Relationship Id="rId6" Type="http://schemas.openxmlformats.org/officeDocument/2006/relationships/hyperlink" Target="http://103.pptx" TargetMode="External"/><Relationship Id="rId7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26219" y="383759"/>
            <a:ext cx="8131003" cy="1681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DIGITAL FARMING </a:t>
            </a:r>
            <a:endParaRPr/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4969" y="2047877"/>
            <a:ext cx="3692839" cy="3975552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</p:pic>
      <p:sp>
        <p:nvSpPr>
          <p:cNvPr id="149" name="Google Shape;149;p1"/>
          <p:cNvSpPr txBox="1"/>
          <p:nvPr/>
        </p:nvSpPr>
        <p:spPr>
          <a:xfrm>
            <a:off x="226219" y="5827910"/>
            <a:ext cx="53704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by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Miss Vaishnavi R Nagarkar 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7317808" y="5827910"/>
            <a:ext cx="4088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Rasika T. Kalyane</a:t>
            </a:r>
            <a:endParaRPr/>
          </a:p>
        </p:txBody>
      </p:sp>
      <p:sp>
        <p:nvSpPr>
          <p:cNvPr id="151" name="Google Shape;151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152" name="Google Shape;152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238125" y="226219"/>
            <a:ext cx="8845377" cy="160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100000"/>
              <a:buFont typeface="Trebuchet MS"/>
              <a:buNone/>
            </a:pPr>
            <a:r>
              <a:rPr b="1" lang="en-US" sz="4000">
                <a:solidFill>
                  <a:srgbClr val="3F7818"/>
                </a:solidFill>
              </a:rPr>
              <a:t>Equipments needed for digital farming</a:t>
            </a:r>
            <a:br>
              <a:rPr lang="en-US"/>
            </a:b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362479" y="102989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Technology essential for digitalizatation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Global Positioning System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Advance farm machinery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Remote sensing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Variable Rate Technology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Automated Steering System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Data Management System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512092"/>
            <a:ext cx="4286250" cy="3059908"/>
          </a:xfrm>
          <a:prstGeom prst="rect">
            <a:avLst/>
          </a:prstGeom>
          <a:noFill/>
          <a:ln>
            <a:noFill/>
          </a:ln>
          <a:effectLst>
            <a:reflection blurRad="0" dir="5400000" dist="101600" endA="300" endPos="55500" kx="0" rotWithShape="0" algn="bl" stA="50000" stPos="0" sy="-100000" ky="0"/>
          </a:effectLst>
        </p:spPr>
      </p:pic>
      <p:sp>
        <p:nvSpPr>
          <p:cNvPr id="230" name="Google Shape;23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231" name="Google Shape;23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427303" y="83344"/>
            <a:ext cx="6728354" cy="178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3F7818"/>
                </a:solidFill>
              </a:rPr>
              <a:t>Advantages:</a:t>
            </a:r>
            <a:endParaRPr/>
          </a:p>
        </p:txBody>
      </p:sp>
      <p:sp>
        <p:nvSpPr>
          <p:cNvPr id="237" name="Google Shape;237;p11"/>
          <p:cNvSpPr txBox="1"/>
          <p:nvPr>
            <p:ph idx="1" type="body"/>
          </p:nvPr>
        </p:nvSpPr>
        <p:spPr>
          <a:xfrm>
            <a:off x="427303" y="97631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Moniter soil (determine peak condition)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Help Automated field Management(sensors)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Reduces Manual efforts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Service has been improved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Topography(detection)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Less waste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Helt to detect weather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Remote senaing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38" name="Google Shape;23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239" name="Google Shape;23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type="title"/>
          </p:nvPr>
        </p:nvSpPr>
        <p:spPr>
          <a:xfrm>
            <a:off x="141553" y="180975"/>
            <a:ext cx="8596668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000"/>
              <a:buFont typeface="Trebuchet MS"/>
              <a:buNone/>
            </a:pPr>
            <a:r>
              <a:rPr lang="en-US" sz="4000">
                <a:solidFill>
                  <a:srgbClr val="3F7818"/>
                </a:solidFill>
              </a:rPr>
              <a:t>Disadvantages:</a:t>
            </a:r>
            <a:endParaRPr/>
          </a:p>
        </p:txBody>
      </p:sp>
      <p:sp>
        <p:nvSpPr>
          <p:cNvPr id="245" name="Google Shape;245;p12"/>
          <p:cNvSpPr txBox="1"/>
          <p:nvPr>
            <p:ph idx="1" type="body"/>
          </p:nvPr>
        </p:nvSpPr>
        <p:spPr>
          <a:xfrm>
            <a:off x="272522" y="1017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Network issue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Financial Crisis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Lack of technical knowledge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Some negative effects can be possible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Challenges in using smart technologies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Can took several years for development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Waves can be harmful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Equipments are not affordable and can’t access easily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46" name="Google Shape;24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247" name="Google Shape;24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37" y="295672"/>
            <a:ext cx="4468576" cy="3028156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</p:pic>
      <p:pic>
        <p:nvPicPr>
          <p:cNvPr id="253" name="Google Shape;2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6194" y="3619499"/>
            <a:ext cx="3195638" cy="2238376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</p:pic>
      <p:pic>
        <p:nvPicPr>
          <p:cNvPr id="254" name="Google Shape;25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1686" y="0"/>
            <a:ext cx="4893469" cy="3716735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</p:pic>
      <p:sp>
        <p:nvSpPr>
          <p:cNvPr id="255" name="Google Shape;255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/>
          </p:nvPr>
        </p:nvSpPr>
        <p:spPr>
          <a:xfrm>
            <a:off x="152400" y="228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rgbClr val="2A5010"/>
                </a:solidFill>
              </a:rPr>
              <a:t>CONCLUSION</a:t>
            </a:r>
            <a:br>
              <a:rPr b="1" lang="en-US" sz="4000">
                <a:solidFill>
                  <a:srgbClr val="2A5010"/>
                </a:solidFill>
              </a:rPr>
            </a:br>
            <a:endParaRPr b="1" sz="4000">
              <a:solidFill>
                <a:srgbClr val="2A5010"/>
              </a:solidFill>
            </a:endParaRPr>
          </a:p>
        </p:txBody>
      </p:sp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27709" y="10668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7030A0"/>
                </a:solidFill>
              </a:rPr>
              <a:t>Agriculture technology investments-including “advanced” and “traditional” technologies practices are a game changer in terms of yield improvements and national and global food security.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0070C0"/>
                </a:solidFill>
              </a:rPr>
              <a:t>While biophysical potential often exists to significantly increase yeields, institutions, governance system, political will, and poor rural infrastructure remain obstacles to achieving the full technological potential.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63" name="Google Shape;26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264" name="Google Shape;26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idx="1" type="body"/>
          </p:nvPr>
        </p:nvSpPr>
        <p:spPr>
          <a:xfrm>
            <a:off x="3213365" y="2726531"/>
            <a:ext cx="8596668" cy="702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b="1" lang="en-US" sz="4400">
                <a:solidFill>
                  <a:schemeClr val="dk1"/>
                </a:solidFill>
              </a:rPr>
              <a:t>Thank you! </a:t>
            </a:r>
            <a:endParaRPr/>
          </a:p>
        </p:txBody>
      </p:sp>
      <p:sp>
        <p:nvSpPr>
          <p:cNvPr id="270" name="Google Shape;27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271" name="Google Shape;27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855928" y="1894284"/>
            <a:ext cx="8596668" cy="3069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3600"/>
              <a:buFont typeface="Arial"/>
              <a:buNone/>
            </a:pPr>
            <a:r>
              <a:rPr b="1" i="0" lang="en-US">
                <a:solidFill>
                  <a:srgbClr val="2A5010"/>
                </a:solidFill>
                <a:latin typeface="Arial"/>
                <a:ea typeface="Arial"/>
                <a:cs typeface="Arial"/>
                <a:sym typeface="Arial"/>
              </a:rPr>
              <a:t>"The ultimate goal of farming is not the growing of crops, but the cultivation and perfection of human beings."</a:t>
            </a:r>
            <a:endParaRPr b="1">
              <a:solidFill>
                <a:srgbClr val="2A5010"/>
              </a:solidFill>
            </a:endParaRPr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299" y="3573065"/>
            <a:ext cx="41052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160" name="Google Shape;160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224896" y="334168"/>
            <a:ext cx="9049106" cy="550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rgbClr val="3F7818"/>
                </a:solidFill>
              </a:rPr>
              <a:t>Contents :</a:t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224895" y="996424"/>
            <a:ext cx="8669073" cy="58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What is Digital farming… ?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 Agriculture industry should go digital….?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Some examples of Digitalizatation in farming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Android applications are the biggest source for this technology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Digital Agriculture companies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Web portals for digital farming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Equipments needed for digital farming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Advantages and Disadvantages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Conclusion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002" y="3178701"/>
            <a:ext cx="3810000" cy="2917299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</p:pic>
      <p:sp>
        <p:nvSpPr>
          <p:cNvPr id="168" name="Google Shape;168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169" name="Google Shape;169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rgbClr val="3F7818"/>
                </a:solidFill>
              </a:rPr>
              <a:t>What is Digital farming… ? 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677334" y="1547813"/>
            <a:ext cx="8596668" cy="449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Sustainable development goals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551" y="2901774"/>
            <a:ext cx="7390388" cy="25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rgbClr val="3F7818"/>
                </a:solidFill>
              </a:rPr>
              <a:t>Agriculture industry should go digital… ? </a:t>
            </a:r>
            <a:endParaRPr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Needs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Expedite Communication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Effective Monitoring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Easily input images &amp;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accent2"/>
                </a:solidFill>
              </a:rPr>
              <a:t>    attachments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Informed Decisions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0581" y="1930400"/>
            <a:ext cx="45339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129646" y="20386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rgbClr val="3F7818"/>
                </a:solidFill>
              </a:rPr>
              <a:t>Some examples of Digitalizatation in farming…. 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236803" y="1524663"/>
            <a:ext cx="8596668" cy="4149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>
                <a:solidFill>
                  <a:schemeClr val="accent2"/>
                </a:solidFill>
              </a:rPr>
              <a:t>Air farm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>
                <a:solidFill>
                  <a:schemeClr val="accent2"/>
                </a:solidFill>
              </a:rPr>
              <a:t>Agri Sync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>
                <a:solidFill>
                  <a:schemeClr val="accent2"/>
                </a:solidFill>
              </a:rPr>
              <a:t>Ignitia</a:t>
            </a:r>
            <a:endParaRPr b="1" sz="2400">
              <a:solidFill>
                <a:schemeClr val="accent2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>
                <a:solidFill>
                  <a:schemeClr val="accent2"/>
                </a:solidFill>
              </a:rPr>
              <a:t>Stable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i="1" lang="en-US" sz="2000" u="sng">
                <a:solidFill>
                  <a:schemeClr val="accent2"/>
                </a:solidFill>
              </a:rPr>
              <a:t>WHAT PREVENTS DIGITALIZATION FROM MASS ADOPTION… ?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i="1" sz="1600" u="sng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157" y="4159483"/>
            <a:ext cx="3684018" cy="2055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196" name="Google Shape;19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119063" y="196451"/>
            <a:ext cx="10572850" cy="15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rgbClr val="3F7818"/>
                </a:solidFill>
              </a:rPr>
              <a:t>Android applications are the biggest source for this technology </a:t>
            </a:r>
            <a:endParaRPr/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119063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Need of agriculture app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Different android  applications:</a:t>
            </a:r>
            <a:endParaRPr/>
          </a:p>
          <a:p>
            <a:pPr indent="-457200" lvl="1" marL="8572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i="1" lang="en-US" sz="2000">
                <a:solidFill>
                  <a:schemeClr val="accent2"/>
                </a:solidFill>
              </a:rPr>
              <a:t>AGRI APP</a:t>
            </a:r>
            <a:endParaRPr/>
          </a:p>
          <a:p>
            <a:pPr indent="-457200" lvl="1" marL="8572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i="1" lang="en-US" sz="2000">
                <a:solidFill>
                  <a:schemeClr val="accent2"/>
                </a:solidFill>
              </a:rPr>
              <a:t>AGROINDIA APP</a:t>
            </a:r>
            <a:endParaRPr/>
          </a:p>
          <a:p>
            <a:pPr indent="-457200" lvl="1" marL="8572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i="1" lang="en-US" sz="2000">
                <a:solidFill>
                  <a:schemeClr val="accent2"/>
                </a:solidFill>
              </a:rPr>
              <a:t>CORPSTREAM APP</a:t>
            </a:r>
            <a:endParaRPr/>
          </a:p>
          <a:p>
            <a:pPr indent="-457200" lvl="1" marL="8572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i="1" lang="en-US" sz="2000">
                <a:solidFill>
                  <a:schemeClr val="accent2"/>
                </a:solidFill>
              </a:rPr>
              <a:t>FIELDCHECK APP</a:t>
            </a:r>
            <a:endParaRPr/>
          </a:p>
          <a:p>
            <a:pPr indent="-457200" lvl="1" marL="857250" rtl="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i="1" lang="en-US" sz="2000">
                <a:solidFill>
                  <a:schemeClr val="accent2"/>
                </a:solidFill>
              </a:rPr>
              <a:t>AGRI SYNC APP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How to use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3656" y="2469980"/>
            <a:ext cx="5577490" cy="398441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205" name="Google Shape;20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201084" y="38338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rgbClr val="3F7818"/>
                </a:solidFill>
              </a:rPr>
              <a:t>Digital farming Companies</a:t>
            </a:r>
            <a:r>
              <a:rPr lang="en-US" sz="4000">
                <a:solidFill>
                  <a:srgbClr val="3F7818"/>
                </a:solidFill>
              </a:rPr>
              <a:t> 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201084" y="114855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What role does that digital agri companies palys..?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Some of the top agriculture companies in India:</a:t>
            </a:r>
            <a:endParaRPr/>
          </a:p>
          <a:p>
            <a:pPr indent="-457200" lvl="1" marL="857250" rtl="0" algn="l">
              <a:spcBef>
                <a:spcPts val="1000"/>
              </a:spcBef>
              <a:spcAft>
                <a:spcPts val="0"/>
              </a:spcAft>
              <a:buSzPts val="1760"/>
              <a:buFont typeface="Trebuchet MS"/>
              <a:buAutoNum type="arabicPeriod"/>
            </a:pPr>
            <a:r>
              <a:rPr lang="en-US" sz="2200">
                <a:solidFill>
                  <a:schemeClr val="accent2"/>
                </a:solidFill>
              </a:rPr>
              <a:t>Terramera </a:t>
            </a:r>
            <a:endParaRPr/>
          </a:p>
          <a:p>
            <a:pPr indent="-457200" lvl="1" marL="857250" rtl="0" algn="l">
              <a:spcBef>
                <a:spcPts val="1000"/>
              </a:spcBef>
              <a:spcAft>
                <a:spcPts val="0"/>
              </a:spcAft>
              <a:buSzPts val="1760"/>
              <a:buFont typeface="Trebuchet MS"/>
              <a:buAutoNum type="arabicPeriod"/>
            </a:pPr>
            <a:r>
              <a:rPr lang="en-US" sz="2200">
                <a:solidFill>
                  <a:schemeClr val="accent2"/>
                </a:solidFill>
              </a:rPr>
              <a:t>Raven Industries </a:t>
            </a:r>
            <a:endParaRPr/>
          </a:p>
          <a:p>
            <a:pPr indent="-457200" lvl="1" marL="857250" rtl="0" algn="l">
              <a:spcBef>
                <a:spcPts val="1000"/>
              </a:spcBef>
              <a:spcAft>
                <a:spcPts val="0"/>
              </a:spcAft>
              <a:buSzPts val="1760"/>
              <a:buFont typeface="Trebuchet MS"/>
              <a:buAutoNum type="arabicPeriod"/>
            </a:pPr>
            <a:r>
              <a:rPr lang="en-US" sz="2200">
                <a:solidFill>
                  <a:schemeClr val="accent2"/>
                </a:solidFill>
              </a:rPr>
              <a:t>CropX</a:t>
            </a:r>
            <a:endParaRPr/>
          </a:p>
          <a:p>
            <a:pPr indent="-457200" lvl="1" marL="857250" rtl="0" algn="l">
              <a:spcBef>
                <a:spcPts val="1000"/>
              </a:spcBef>
              <a:spcAft>
                <a:spcPts val="0"/>
              </a:spcAft>
              <a:buSzPts val="1760"/>
              <a:buFont typeface="Trebuchet MS"/>
              <a:buAutoNum type="arabicPeriod"/>
            </a:pPr>
            <a:r>
              <a:rPr lang="en-US" sz="2200">
                <a:solidFill>
                  <a:schemeClr val="accent2"/>
                </a:solidFill>
              </a:rPr>
              <a:t>Agrowatcher</a:t>
            </a:r>
            <a:endParaRPr sz="2200">
              <a:solidFill>
                <a:schemeClr val="accent2"/>
              </a:solidFill>
            </a:endParaRPr>
          </a:p>
          <a:p>
            <a:pPr indent="-345440" lvl="1" marL="857250" rtl="0" algn="l">
              <a:spcBef>
                <a:spcPts val="1000"/>
              </a:spcBef>
              <a:spcAft>
                <a:spcPts val="0"/>
              </a:spcAft>
              <a:buSzPts val="1760"/>
              <a:buFont typeface="Trebuchet MS"/>
              <a:buNone/>
            </a:pPr>
            <a:r>
              <a:t/>
            </a:r>
            <a:endParaRPr sz="2200">
              <a:solidFill>
                <a:schemeClr val="accent2"/>
              </a:solidFill>
            </a:endParaRPr>
          </a:p>
          <a:p>
            <a:pPr indent="-345440" lvl="1" marL="857250" rtl="0" algn="l">
              <a:spcBef>
                <a:spcPts val="1000"/>
              </a:spcBef>
              <a:spcAft>
                <a:spcPts val="0"/>
              </a:spcAft>
              <a:buSzPts val="1760"/>
              <a:buFont typeface="Trebuchet MS"/>
              <a:buNone/>
            </a:pPr>
            <a:r>
              <a:t/>
            </a:r>
            <a:endParaRPr sz="2200">
              <a:solidFill>
                <a:schemeClr val="accent2"/>
              </a:solidFill>
            </a:endParaRPr>
          </a:p>
          <a:p>
            <a:pPr indent="-345440" lvl="1" marL="914400" rtl="0" algn="l">
              <a:spcBef>
                <a:spcPts val="1000"/>
              </a:spcBef>
              <a:spcAft>
                <a:spcPts val="0"/>
              </a:spcAft>
              <a:buSzPts val="1760"/>
              <a:buFont typeface="Trebuchet MS"/>
              <a:buNone/>
            </a:pPr>
            <a:r>
              <a:t/>
            </a:r>
            <a:endParaRPr sz="2200">
              <a:solidFill>
                <a:schemeClr val="accent2"/>
              </a:solidFill>
            </a:endParaRPr>
          </a:p>
          <a:p>
            <a:pPr indent="-345440" lvl="1" marL="857250" rtl="0" algn="l">
              <a:spcBef>
                <a:spcPts val="1000"/>
              </a:spcBef>
              <a:spcAft>
                <a:spcPts val="0"/>
              </a:spcAft>
              <a:buSzPts val="1760"/>
              <a:buFont typeface="Trebuchet MS"/>
              <a:buNone/>
            </a:pPr>
            <a:r>
              <a:t/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212" name="Google Shape;212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213" name="Google Shape;213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189178" y="15623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000"/>
              <a:buFont typeface="Trebuchet MS"/>
              <a:buNone/>
            </a:pPr>
            <a:r>
              <a:rPr lang="en-US" sz="4000">
                <a:solidFill>
                  <a:srgbClr val="3F7818"/>
                </a:solidFill>
              </a:rPr>
              <a:t>Web portals for digital farming:</a:t>
            </a:r>
            <a:endParaRPr/>
          </a:p>
        </p:txBody>
      </p:sp>
      <p:sp>
        <p:nvSpPr>
          <p:cNvPr id="219" name="Google Shape;219;p9"/>
          <p:cNvSpPr txBox="1"/>
          <p:nvPr>
            <p:ph idx="1" type="body"/>
          </p:nvPr>
        </p:nvSpPr>
        <p:spPr>
          <a:xfrm>
            <a:off x="189178" y="99377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Main moto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chemeClr val="accent2"/>
                </a:solidFill>
              </a:rPr>
              <a:t>Some of the portals: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u="sng">
                <a:solidFill>
                  <a:srgbClr val="99CA3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1] www.floret.com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u="sng">
                <a:solidFill>
                  <a:srgbClr val="99CA3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2] wildwoodfarm.com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u="sng">
                <a:solidFill>
                  <a:srgbClr val="99CA3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3] benziger.com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u="sng">
                <a:solidFill>
                  <a:srgbClr val="7030A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4]www.sill.com</a:t>
            </a:r>
            <a:endParaRPr sz="2400">
              <a:solidFill>
                <a:srgbClr val="7030A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0" y="1190624"/>
            <a:ext cx="6584155" cy="478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6/8/2021</a:t>
            </a:r>
            <a:endParaRPr/>
          </a:p>
        </p:txBody>
      </p:sp>
      <p:sp>
        <p:nvSpPr>
          <p:cNvPr id="222" name="Google Shape;22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2020-12-17T07:51:47Z</dcterms:created>
  <dc:creator>vaishnaveengrkr01@gmail.com</dc:creator>
</cp:coreProperties>
</file>