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BFB81-48D7-495A-996C-0A351FAF0789}" v="273" dt="2020-12-23T18:09:39.790"/>
    <p1510:client id="{8CB9EED0-1C74-4513-A4FF-C7AAEF937CE9}" v="385" dt="2020-12-23T15:48:26.028"/>
    <p1510:client id="{A21C539F-3187-492F-A532-C00F1404AAD4}" v="167" dt="2020-12-23T16:36:19.307"/>
    <p1510:client id="{B161D416-8336-43E6-A5A2-83F9128B78B8}" v="90" dt="2020-12-23T14:32:58.097"/>
    <p1510:client id="{BDE0A6EB-252C-4CFA-BF12-0EFB3EF5D500}" v="325" dt="2020-12-24T05:20:45.169"/>
    <p1510:client id="{E43C5A6F-AF8D-4786-997B-1DD46CC2743B}" v="381" dt="2020-12-23T18:43:35.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4BA77-BEF3-4EA6-A13B-9354E87F1C53}"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CBA0C-3BA3-4AE3-9045-73A2DDA25C12}" type="slidenum">
              <a:rPr lang="en-IN" smtClean="0"/>
              <a:t>‹#›</a:t>
            </a:fld>
            <a:endParaRPr lang="en-IN"/>
          </a:p>
        </p:txBody>
      </p:sp>
    </p:spTree>
    <p:extLst>
      <p:ext uri="{BB962C8B-B14F-4D97-AF65-F5344CB8AC3E}">
        <p14:creationId xmlns:p14="http://schemas.microsoft.com/office/powerpoint/2010/main" val="327022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22E1F6-2433-4419-9599-8BD8EBD7D2CB}" type="datetime1">
              <a:rPr lang="en-US" smtClean="0"/>
              <a:t>6/8/2021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224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C33FE-72B6-4B01-9EF3-6389B299777A}"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850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5D3E35-A7D6-458D-B073-BCC4040D5D3A}"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611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FD188-AD38-47DD-A476-00820311C9FA}"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69164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37276D-662B-4BC6-9989-C137BF38B49A}"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5443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620BCA-36F9-4CCB-80D1-E3165A989D3D}"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2397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AE133-3954-4213-86E3-EA10F0065D2B}"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307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BF1C4A-8BDC-40AB-B5F5-C21E7B55C3C3}"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4306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50D12-D1D2-4D9D-873B-A2CB29B80D83}"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29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7082E-12D2-4DEC-BF2B-1C2168262014}"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7621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86F0A0-915C-43FF-887B-2CDA89D8472C}"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3774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CBD7A3-4F38-4448-A7A2-D078F3DE7B25}"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0147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ED64B7-3505-4030-9125-A4B7A94028EC}" type="datetime1">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291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D9142D-CAB5-4CC5-BA52-F11B5A757EFD}" type="datetime1">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373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104F6-320E-4F97-8638-CB56506EA7B4}" type="datetime1">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768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3DD8A8-92A9-43DD-AF63-180F5701F918}"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732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3DD991-CC43-41D4-8635-CCBE07AAEB99}"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2267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1340E1-E4AF-46FB-89C3-0FB24BF04620}" type="datetime1">
              <a:rPr lang="en-US" smtClean="0"/>
              <a:t>6/8/2021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0104577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ft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086" y="-269192"/>
            <a:ext cx="8574622" cy="2616199"/>
          </a:xfrm>
        </p:spPr>
        <p:txBody>
          <a:bodyPr/>
          <a:lstStyle/>
          <a:p>
            <a:pPr algn="ctr"/>
            <a:r>
              <a:rPr lang="en-US">
                <a:cs typeface="Calibri Light"/>
              </a:rPr>
              <a:t>Cyber Crime Detection And Protection</a:t>
            </a:r>
            <a:endParaRPr lang="en-US"/>
          </a:p>
        </p:txBody>
      </p:sp>
      <p:sp>
        <p:nvSpPr>
          <p:cNvPr id="3" name="Subtitle 2"/>
          <p:cNvSpPr>
            <a:spLocks noGrp="1"/>
          </p:cNvSpPr>
          <p:nvPr>
            <p:ph type="subTitle" idx="1"/>
          </p:nvPr>
        </p:nvSpPr>
        <p:spPr>
          <a:xfrm>
            <a:off x="5204309" y="2409637"/>
            <a:ext cx="6987645" cy="1388534"/>
          </a:xfrm>
        </p:spPr>
        <p:txBody>
          <a:bodyPr/>
          <a:lstStyle/>
          <a:p>
            <a:r>
              <a:rPr lang="en-US" sz="2400" b="1">
                <a:solidFill>
                  <a:schemeClr val="accent4">
                    <a:lumMod val="50000"/>
                  </a:schemeClr>
                </a:solidFill>
                <a:latin typeface="Times New Roman"/>
                <a:ea typeface="+mn-lt"/>
                <a:cs typeface="+mn-lt"/>
              </a:rPr>
              <a:t>If we can defeat them sitting at home……</a:t>
            </a:r>
          </a:p>
          <a:p>
            <a:r>
              <a:rPr lang="en-US" sz="2400" b="1">
                <a:solidFill>
                  <a:schemeClr val="accent4">
                    <a:lumMod val="50000"/>
                  </a:schemeClr>
                </a:solidFill>
                <a:latin typeface="Times New Roman"/>
                <a:ea typeface="+mn-lt"/>
                <a:cs typeface="+mn-lt"/>
              </a:rPr>
              <a:t>who needs to fight with tanks and guns!!!!</a:t>
            </a:r>
            <a:endParaRPr lang="en-US" sz="2400" b="1">
              <a:solidFill>
                <a:schemeClr val="accent4">
                  <a:lumMod val="50000"/>
                </a:schemeClr>
              </a:solidFill>
              <a:latin typeface="Times New Roman"/>
              <a:cs typeface="Times New Roman"/>
            </a:endParaRPr>
          </a:p>
        </p:txBody>
      </p:sp>
      <p:pic>
        <p:nvPicPr>
          <p:cNvPr id="4" name="Picture 4">
            <a:extLst>
              <a:ext uri="{FF2B5EF4-FFF2-40B4-BE49-F238E27FC236}">
                <a16:creationId xmlns:a16="http://schemas.microsoft.com/office/drawing/2014/main" id="{3184B359-A86F-4A15-80F9-50A11A7A2E30}"/>
              </a:ext>
            </a:extLst>
          </p:cNvPr>
          <p:cNvPicPr>
            <a:picLocks noChangeAspect="1"/>
          </p:cNvPicPr>
          <p:nvPr/>
        </p:nvPicPr>
        <p:blipFill>
          <a:blip r:embed="rId2"/>
          <a:stretch>
            <a:fillRect/>
          </a:stretch>
        </p:blipFill>
        <p:spPr>
          <a:xfrm rot="2700000">
            <a:off x="1240046" y="3029493"/>
            <a:ext cx="5688837" cy="2068883"/>
          </a:xfrm>
          <a:prstGeom prst="rect">
            <a:avLst/>
          </a:prstGeom>
        </p:spPr>
      </p:pic>
      <p:sp>
        <p:nvSpPr>
          <p:cNvPr id="5" name="TextBox 4">
            <a:extLst>
              <a:ext uri="{FF2B5EF4-FFF2-40B4-BE49-F238E27FC236}">
                <a16:creationId xmlns:a16="http://schemas.microsoft.com/office/drawing/2014/main" id="{809FB69C-AC0D-4717-BB38-48F305F87F1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63ECF877-47E3-4AB4-97A5-E856266C8F70}"/>
              </a:ext>
            </a:extLst>
          </p:cNvPr>
          <p:cNvSpPr txBox="1"/>
          <p:nvPr/>
        </p:nvSpPr>
        <p:spPr>
          <a:xfrm>
            <a:off x="1004358" y="48566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0FF66A3A-95E3-4CBC-979A-6DFED070FFA1}"/>
              </a:ext>
            </a:extLst>
          </p:cNvPr>
          <p:cNvSpPr txBox="1"/>
          <p:nvPr/>
        </p:nvSpPr>
        <p:spPr>
          <a:xfrm>
            <a:off x="9153525" y="3798359"/>
            <a:ext cx="3124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Times New Roman"/>
                <a:cs typeface="Times New Roman"/>
              </a:rPr>
              <a:t>Presented </a:t>
            </a:r>
          </a:p>
          <a:p>
            <a:r>
              <a:rPr lang="en-US" sz="2000" b="1" i="1" dirty="0">
                <a:latin typeface="Times New Roman"/>
                <a:cs typeface="Times New Roman"/>
              </a:rPr>
              <a:t>By</a:t>
            </a:r>
          </a:p>
          <a:p>
            <a:r>
              <a:rPr lang="en-US" sz="2000" dirty="0">
                <a:latin typeface="Times New Roman"/>
                <a:cs typeface="Times New Roman"/>
              </a:rPr>
              <a:t>Yogesh Sharad Patil</a:t>
            </a:r>
          </a:p>
          <a:p>
            <a:r>
              <a:rPr lang="en-US" sz="2000" dirty="0">
                <a:latin typeface="Times New Roman"/>
                <a:cs typeface="Times New Roman"/>
              </a:rPr>
              <a:t>(10303320181124510061)</a:t>
            </a:r>
          </a:p>
        </p:txBody>
      </p:sp>
      <p:sp>
        <p:nvSpPr>
          <p:cNvPr id="7" name="Date Placeholder 6">
            <a:extLst>
              <a:ext uri="{FF2B5EF4-FFF2-40B4-BE49-F238E27FC236}">
                <a16:creationId xmlns:a16="http://schemas.microsoft.com/office/drawing/2014/main" id="{AAF26883-1804-4090-BA84-98B744C6B4C2}"/>
              </a:ext>
            </a:extLst>
          </p:cNvPr>
          <p:cNvSpPr>
            <a:spLocks noGrp="1"/>
          </p:cNvSpPr>
          <p:nvPr>
            <p:ph type="dt" sz="half" idx="10"/>
          </p:nvPr>
        </p:nvSpPr>
        <p:spPr/>
        <p:txBody>
          <a:bodyPr/>
          <a:lstStyle/>
          <a:p>
            <a:fld id="{C00E7876-75C4-4DB7-BD02-0080945BDA83}" type="datetime1">
              <a:rPr lang="en-US" smtClean="0"/>
              <a:t>6/8/2021</a:t>
            </a:fld>
            <a:endParaRPr lang="en-US"/>
          </a:p>
        </p:txBody>
      </p:sp>
      <p:sp>
        <p:nvSpPr>
          <p:cNvPr id="9" name="Slide Number Placeholder 8">
            <a:extLst>
              <a:ext uri="{FF2B5EF4-FFF2-40B4-BE49-F238E27FC236}">
                <a16:creationId xmlns:a16="http://schemas.microsoft.com/office/drawing/2014/main" id="{44A20CF3-AC85-4027-AD3E-6B0B16CBDC7A}"/>
              </a:ext>
            </a:extLst>
          </p:cNvPr>
          <p:cNvSpPr>
            <a:spLocks noGrp="1"/>
          </p:cNvSpPr>
          <p:nvPr>
            <p:ph type="sldNum" sz="quarter" idx="12"/>
          </p:nvPr>
        </p:nvSpPr>
        <p:spPr/>
        <p:txBody>
          <a:bodyPr/>
          <a:lstStyle/>
          <a:p>
            <a:fld id="{D57F1E4F-1CFF-5643-939E-217C01CDF565}" type="slidenum">
              <a:rPr lang="en-US" smtClean="0"/>
              <a:pPr/>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073919E4-1894-469B-BED4-AE52737EA8B4}"/>
              </a:ext>
            </a:extLst>
          </p:cNvPr>
          <p:cNvSpPr/>
          <p:nvPr/>
        </p:nvSpPr>
        <p:spPr>
          <a:xfrm>
            <a:off x="75156" y="435278"/>
            <a:ext cx="12045863" cy="91857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a:cs typeface="Times New Roman"/>
              </a:rPr>
              <a:t>Crime Detection techniques</a:t>
            </a:r>
            <a:endParaRPr lang="en-US" sz="3200" b="1" dirty="0"/>
          </a:p>
        </p:txBody>
      </p:sp>
      <p:sp>
        <p:nvSpPr>
          <p:cNvPr id="3" name="TextBox 2">
            <a:extLst>
              <a:ext uri="{FF2B5EF4-FFF2-40B4-BE49-F238E27FC236}">
                <a16:creationId xmlns:a16="http://schemas.microsoft.com/office/drawing/2014/main" id="{91D5DBFE-3793-430C-BA91-5FD39BFD15F2}"/>
              </a:ext>
            </a:extLst>
          </p:cNvPr>
          <p:cNvSpPr txBox="1"/>
          <p:nvPr/>
        </p:nvSpPr>
        <p:spPr>
          <a:xfrm>
            <a:off x="2594975" y="1718154"/>
            <a:ext cx="76492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Typically, electronic crimes are detected by one or more types of intrusion detection techniques</a:t>
            </a:r>
          </a:p>
          <a:p>
            <a:endParaRPr lang="en-US" dirty="0"/>
          </a:p>
          <a:p>
            <a:endParaRPr lang="en-US" dirty="0"/>
          </a:p>
        </p:txBody>
      </p:sp>
      <p:sp>
        <p:nvSpPr>
          <p:cNvPr id="4" name="TextBox 3">
            <a:extLst>
              <a:ext uri="{FF2B5EF4-FFF2-40B4-BE49-F238E27FC236}">
                <a16:creationId xmlns:a16="http://schemas.microsoft.com/office/drawing/2014/main" id="{C121A5C3-CBA5-4264-890D-59F6B0B25D2C}"/>
              </a:ext>
            </a:extLst>
          </p:cNvPr>
          <p:cNvSpPr txBox="1"/>
          <p:nvPr/>
        </p:nvSpPr>
        <p:spPr>
          <a:xfrm>
            <a:off x="2594975" y="2047193"/>
            <a:ext cx="894358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dirty="0">
              <a:latin typeface="Times New Roman"/>
              <a:ea typeface="+mn-lt"/>
              <a:cs typeface="+mn-lt"/>
            </a:endParaRPr>
          </a:p>
          <a:p>
            <a:pPr>
              <a:lnSpc>
                <a:spcPct val="250000"/>
              </a:lnSpc>
              <a:buFont typeface="Arial"/>
              <a:buChar char="•"/>
            </a:pPr>
            <a:r>
              <a:rPr lang="en-US" dirty="0">
                <a:latin typeface="Times New Roman"/>
                <a:ea typeface="+mn-lt"/>
                <a:cs typeface="+mn-lt"/>
              </a:rPr>
              <a:t>Tripwires: snooping </a:t>
            </a:r>
            <a:endParaRPr lang="en-US" dirty="0">
              <a:latin typeface="Times New Roman"/>
              <a:cs typeface="Times New Roman"/>
            </a:endParaRPr>
          </a:p>
          <a:p>
            <a:pPr>
              <a:lnSpc>
                <a:spcPct val="250000"/>
              </a:lnSpc>
              <a:buFont typeface="Arial"/>
              <a:buChar char="•"/>
            </a:pPr>
            <a:r>
              <a:rPr lang="en-US" dirty="0">
                <a:latin typeface="Times New Roman"/>
                <a:ea typeface="+mn-lt"/>
                <a:cs typeface="+mn-lt"/>
              </a:rPr>
              <a:t>Operating system commands: </a:t>
            </a:r>
          </a:p>
          <a:p>
            <a:pPr>
              <a:lnSpc>
                <a:spcPct val="250000"/>
              </a:lnSpc>
              <a:buFont typeface="Arial"/>
              <a:buChar char="•"/>
            </a:pPr>
            <a:r>
              <a:rPr lang="en-US" dirty="0">
                <a:latin typeface="Times New Roman"/>
                <a:ea typeface="+mn-lt"/>
                <a:cs typeface="+mn-lt"/>
              </a:rPr>
              <a:t>Configuration checking tools        </a:t>
            </a:r>
          </a:p>
          <a:p>
            <a:pPr>
              <a:lnSpc>
                <a:spcPct val="250000"/>
              </a:lnSpc>
              <a:buFont typeface="Arial"/>
              <a:buChar char="•"/>
            </a:pPr>
            <a:r>
              <a:rPr lang="en-US" dirty="0">
                <a:latin typeface="Times New Roman"/>
                <a:ea typeface="+mn-lt"/>
                <a:cs typeface="Times New Roman"/>
              </a:rPr>
              <a:t>Anomaly detection systems: </a:t>
            </a:r>
            <a:endParaRPr lang="en-US" dirty="0">
              <a:latin typeface="Times New Roman"/>
              <a:cs typeface="Times New Roman"/>
            </a:endParaRPr>
          </a:p>
          <a:p>
            <a:pPr marL="285750" indent="-285750">
              <a:buFont typeface="Wingdings"/>
              <a:buChar char="Ø"/>
            </a:pPr>
            <a:endParaRPr lang="en-US" dirty="0">
              <a:latin typeface="Corbel" panose="020B0503020204020204"/>
            </a:endParaRPr>
          </a:p>
        </p:txBody>
      </p:sp>
      <p:sp>
        <p:nvSpPr>
          <p:cNvPr id="5" name="Date Placeholder 4">
            <a:extLst>
              <a:ext uri="{FF2B5EF4-FFF2-40B4-BE49-F238E27FC236}">
                <a16:creationId xmlns:a16="http://schemas.microsoft.com/office/drawing/2014/main" id="{38AF017F-2465-42DD-A38D-7D41DA5D2245}"/>
              </a:ext>
            </a:extLst>
          </p:cNvPr>
          <p:cNvSpPr>
            <a:spLocks noGrp="1"/>
          </p:cNvSpPr>
          <p:nvPr>
            <p:ph type="dt" sz="half" idx="10"/>
          </p:nvPr>
        </p:nvSpPr>
        <p:spPr/>
        <p:txBody>
          <a:bodyPr/>
          <a:lstStyle/>
          <a:p>
            <a:fld id="{AAC4F134-095F-490A-BE8F-651127AB2240}" type="datetime1">
              <a:rPr lang="en-US" smtClean="0"/>
              <a:t>6/8/2021</a:t>
            </a:fld>
            <a:endParaRPr lang="en-US"/>
          </a:p>
        </p:txBody>
      </p:sp>
      <p:sp>
        <p:nvSpPr>
          <p:cNvPr id="6" name="Slide Number Placeholder 5">
            <a:extLst>
              <a:ext uri="{FF2B5EF4-FFF2-40B4-BE49-F238E27FC236}">
                <a16:creationId xmlns:a16="http://schemas.microsoft.com/office/drawing/2014/main" id="{92CC9564-C057-4A94-8DC8-A5376CB1C2F8}"/>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249452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E4DD039D-3288-444B-8DE8-788FAF2328C0}"/>
              </a:ext>
            </a:extLst>
          </p:cNvPr>
          <p:cNvSpPr/>
          <p:nvPr/>
        </p:nvSpPr>
        <p:spPr>
          <a:xfrm>
            <a:off x="119184" y="353645"/>
            <a:ext cx="11977075" cy="9183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a:cs typeface="Times New Roman"/>
              </a:rPr>
              <a:t>Prevention</a:t>
            </a:r>
            <a:endParaRPr lang="en-US" dirty="0"/>
          </a:p>
        </p:txBody>
      </p:sp>
      <p:sp>
        <p:nvSpPr>
          <p:cNvPr id="3" name="TextBox 2">
            <a:extLst>
              <a:ext uri="{FF2B5EF4-FFF2-40B4-BE49-F238E27FC236}">
                <a16:creationId xmlns:a16="http://schemas.microsoft.com/office/drawing/2014/main" id="{BB32DB04-0938-4D1E-9139-3C47770DD258}"/>
              </a:ext>
            </a:extLst>
          </p:cNvPr>
          <p:cNvSpPr txBox="1"/>
          <p:nvPr/>
        </p:nvSpPr>
        <p:spPr>
          <a:xfrm>
            <a:off x="1806286" y="1624446"/>
            <a:ext cx="47088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General Online Safety Tools:-</a:t>
            </a:r>
          </a:p>
        </p:txBody>
      </p:sp>
      <p:sp>
        <p:nvSpPr>
          <p:cNvPr id="4" name="TextBox 3">
            <a:extLst>
              <a:ext uri="{FF2B5EF4-FFF2-40B4-BE49-F238E27FC236}">
                <a16:creationId xmlns:a16="http://schemas.microsoft.com/office/drawing/2014/main" id="{CB639C3B-1F56-4548-92D0-6D341D466C0F}"/>
              </a:ext>
            </a:extLst>
          </p:cNvPr>
          <p:cNvSpPr txBox="1"/>
          <p:nvPr/>
        </p:nvSpPr>
        <p:spPr>
          <a:xfrm>
            <a:off x="1849582" y="2213264"/>
            <a:ext cx="840624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Always keep your systems/devices (desktop, laptop, mobile) updated with latest patches. </a:t>
            </a:r>
          </a:p>
          <a:p>
            <a:pPr marL="285750" indent="-285750">
              <a:buFont typeface="Arial"/>
              <a:buChar char="•"/>
            </a:pPr>
            <a:r>
              <a:rPr lang="en-US" dirty="0">
                <a:ea typeface="+mn-lt"/>
                <a:cs typeface="+mn-lt"/>
              </a:rPr>
              <a:t>Protect yourself from viruses by installing antivirus software and updating it regularly</a:t>
            </a:r>
          </a:p>
          <a:p>
            <a:pPr marL="285750" indent="-285750">
              <a:buFont typeface="Arial"/>
              <a:buChar char="•"/>
            </a:pPr>
            <a:r>
              <a:rPr lang="en-US" dirty="0">
                <a:ea typeface="+mn-lt"/>
                <a:cs typeface="+mn-lt"/>
              </a:rPr>
              <a:t>Don’t open a file attached to an e-mail unless you are expecting it or know what it contains. </a:t>
            </a:r>
          </a:p>
          <a:p>
            <a:pPr marL="285750" indent="-285750">
              <a:buFont typeface="Arial"/>
              <a:buChar char="•"/>
            </a:pPr>
            <a:r>
              <a:rPr lang="en-US" dirty="0">
                <a:ea typeface="+mn-lt"/>
                <a:cs typeface="+mn-lt"/>
              </a:rPr>
              <a:t>Never give out your address, telephone number, hangout spots or links to other websites </a:t>
            </a:r>
          </a:p>
          <a:p>
            <a:pPr marL="285750" indent="-285750">
              <a:buFont typeface="Arial"/>
              <a:buChar char="•"/>
            </a:pPr>
            <a:endParaRPr lang="en-US" dirty="0"/>
          </a:p>
          <a:p>
            <a:pPr marL="285750" indent="-285750">
              <a:buFont typeface="Arial"/>
              <a:buChar char="•"/>
            </a:pPr>
            <a:endParaRPr lang="en-US" dirty="0"/>
          </a:p>
        </p:txBody>
      </p:sp>
      <p:sp>
        <p:nvSpPr>
          <p:cNvPr id="5" name="Date Placeholder 4">
            <a:extLst>
              <a:ext uri="{FF2B5EF4-FFF2-40B4-BE49-F238E27FC236}">
                <a16:creationId xmlns:a16="http://schemas.microsoft.com/office/drawing/2014/main" id="{7691A601-6029-4048-9887-D94B73932803}"/>
              </a:ext>
            </a:extLst>
          </p:cNvPr>
          <p:cNvSpPr>
            <a:spLocks noGrp="1"/>
          </p:cNvSpPr>
          <p:nvPr>
            <p:ph type="dt" sz="half" idx="10"/>
          </p:nvPr>
        </p:nvSpPr>
        <p:spPr/>
        <p:txBody>
          <a:bodyPr/>
          <a:lstStyle/>
          <a:p>
            <a:fld id="{32EEDC3C-7703-450A-804E-EB8374315874}" type="datetime1">
              <a:rPr lang="en-US" smtClean="0"/>
              <a:t>6/8/2021</a:t>
            </a:fld>
            <a:endParaRPr lang="en-US"/>
          </a:p>
        </p:txBody>
      </p:sp>
      <p:sp>
        <p:nvSpPr>
          <p:cNvPr id="6" name="Slide Number Placeholder 5">
            <a:extLst>
              <a:ext uri="{FF2B5EF4-FFF2-40B4-BE49-F238E27FC236}">
                <a16:creationId xmlns:a16="http://schemas.microsoft.com/office/drawing/2014/main" id="{0AE3816C-D89B-4AFC-A911-FC482AEF0AC8}"/>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263384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872CE853-DABF-4168-8BF9-7798B19169BD}"/>
              </a:ext>
            </a:extLst>
          </p:cNvPr>
          <p:cNvSpPr/>
          <p:nvPr/>
        </p:nvSpPr>
        <p:spPr>
          <a:xfrm>
            <a:off x="142876" y="408709"/>
            <a:ext cx="11906248" cy="91786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a:cs typeface="Times New Roman"/>
              </a:rPr>
              <a:t>Prevention</a:t>
            </a:r>
            <a:endParaRPr lang="en-US" sz="3200" b="1" dirty="0"/>
          </a:p>
        </p:txBody>
      </p:sp>
      <p:sp>
        <p:nvSpPr>
          <p:cNvPr id="3" name="TextBox 2">
            <a:extLst>
              <a:ext uri="{FF2B5EF4-FFF2-40B4-BE49-F238E27FC236}">
                <a16:creationId xmlns:a16="http://schemas.microsoft.com/office/drawing/2014/main" id="{ADD75972-86D2-49E6-917D-A48832848CBA}"/>
              </a:ext>
            </a:extLst>
          </p:cNvPr>
          <p:cNvSpPr txBox="1"/>
          <p:nvPr/>
        </p:nvSpPr>
        <p:spPr>
          <a:xfrm>
            <a:off x="2195945" y="1711037"/>
            <a:ext cx="912494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Font typeface="Wingdings"/>
              <a:buChar char="ü"/>
            </a:pPr>
            <a:r>
              <a:rPr lang="en-US" u="sng" dirty="0">
                <a:latin typeface="Times New Roman"/>
                <a:ea typeface="+mn-lt"/>
                <a:cs typeface="+mn-lt"/>
              </a:rPr>
              <a:t>Reduce Opportunities</a:t>
            </a:r>
            <a:r>
              <a:rPr lang="en-US" dirty="0">
                <a:latin typeface="Times New Roman"/>
                <a:ea typeface="+mn-lt"/>
                <a:cs typeface="+mn-lt"/>
              </a:rPr>
              <a:t>: Reduce Opportunities to the Criminals Develop elaborate system design so that hacker does not hack the computer, Accepts Application Security Instruction</a:t>
            </a:r>
            <a:endParaRPr lang="en-US" dirty="0">
              <a:latin typeface="Times New Roman"/>
              <a:cs typeface="Times New Roman"/>
            </a:endParaRPr>
          </a:p>
          <a:p>
            <a:pPr marL="285750" indent="-285750">
              <a:lnSpc>
                <a:spcPct val="200000"/>
              </a:lnSpc>
              <a:buFont typeface="Wingdings"/>
              <a:buChar char="ü"/>
            </a:pPr>
            <a:r>
              <a:rPr lang="en-US" dirty="0">
                <a:latin typeface="Times New Roman"/>
                <a:ea typeface="+mn-lt"/>
                <a:cs typeface="+mn-lt"/>
              </a:rPr>
              <a:t>Adopt Computer </a:t>
            </a:r>
            <a:r>
              <a:rPr lang="en-US" dirty="0" err="1">
                <a:latin typeface="Times New Roman"/>
                <a:ea typeface="+mn-lt"/>
                <a:cs typeface="+mn-lt"/>
              </a:rPr>
              <a:t>Security:Avail</a:t>
            </a:r>
            <a:r>
              <a:rPr lang="en-US" dirty="0">
                <a:latin typeface="Times New Roman"/>
                <a:ea typeface="+mn-lt"/>
                <a:cs typeface="+mn-lt"/>
              </a:rPr>
              <a:t> new sophisticated products and advice for computer crime prevention which is available free or paid in the market</a:t>
            </a:r>
            <a:endParaRPr lang="en-US" dirty="0">
              <a:latin typeface="Times New Roman"/>
            </a:endParaRPr>
          </a:p>
          <a:p>
            <a:pPr marL="285750" indent="-285750">
              <a:lnSpc>
                <a:spcPct val="200000"/>
              </a:lnSpc>
              <a:buFont typeface="Wingdings"/>
              <a:buChar char="ü"/>
            </a:pPr>
            <a:r>
              <a:rPr lang="en-US" dirty="0">
                <a:latin typeface="Times New Roman"/>
                <a:ea typeface="+mn-lt"/>
                <a:cs typeface="+mn-lt"/>
              </a:rPr>
              <a:t>Design Alert Systems: Design the alert system when there is actual intrusion</a:t>
            </a:r>
            <a:endParaRPr lang="en-US" dirty="0">
              <a:latin typeface="Times New Roman"/>
              <a:cs typeface="Times New Roman"/>
            </a:endParaRPr>
          </a:p>
          <a:p>
            <a:pPr marL="285750" indent="-285750">
              <a:lnSpc>
                <a:spcPct val="200000"/>
              </a:lnSpc>
              <a:buFont typeface="Wingdings"/>
              <a:buChar char="ü"/>
            </a:pPr>
            <a:r>
              <a:rPr lang="en-US" dirty="0">
                <a:latin typeface="Times New Roman"/>
                <a:ea typeface="+mn-lt"/>
                <a:cs typeface="+mn-lt"/>
              </a:rPr>
              <a:t>Install Original </a:t>
            </a:r>
            <a:r>
              <a:rPr lang="en-US" dirty="0" err="1">
                <a:latin typeface="Times New Roman"/>
                <a:ea typeface="+mn-lt"/>
                <a:cs typeface="+mn-lt"/>
              </a:rPr>
              <a:t>Software:As</a:t>
            </a:r>
            <a:r>
              <a:rPr lang="en-US" dirty="0">
                <a:latin typeface="Times New Roman"/>
                <a:ea typeface="+mn-lt"/>
                <a:cs typeface="+mn-lt"/>
              </a:rPr>
              <a:t> they contain many security measures. Pirated software’s do not contain many security</a:t>
            </a:r>
            <a:endParaRPr lang="en-US" dirty="0">
              <a:latin typeface="Times New Roman"/>
            </a:endParaRPr>
          </a:p>
          <a:p>
            <a:pPr marL="285750" indent="-285750">
              <a:buFont typeface="Wingdings"/>
              <a:buChar char="ü"/>
            </a:pPr>
            <a:endParaRPr lang="en-US" dirty="0"/>
          </a:p>
          <a:p>
            <a:pPr marL="285750" indent="-285750">
              <a:buFont typeface="Wingdings"/>
              <a:buChar char="ü"/>
            </a:pPr>
            <a:endParaRPr lang="en-US" dirty="0"/>
          </a:p>
          <a:p>
            <a:pPr marL="285750" indent="-285750">
              <a:buFont typeface="Wingdings"/>
              <a:buChar char="ü"/>
            </a:pPr>
            <a:endParaRPr lang="en-US" dirty="0"/>
          </a:p>
          <a:p>
            <a:pPr marL="742950" lvl="1" indent="-285750">
              <a:buFont typeface="Wingdings"/>
              <a:buChar char="ü"/>
            </a:pPr>
            <a:endParaRPr lang="en-US" dirty="0"/>
          </a:p>
          <a:p>
            <a:pPr marL="285750" indent="-285750">
              <a:buFont typeface="Wingdings"/>
              <a:buChar char="ü"/>
            </a:pPr>
            <a:endParaRPr lang="en-US" dirty="0"/>
          </a:p>
        </p:txBody>
      </p:sp>
      <p:sp>
        <p:nvSpPr>
          <p:cNvPr id="4" name="Date Placeholder 3">
            <a:extLst>
              <a:ext uri="{FF2B5EF4-FFF2-40B4-BE49-F238E27FC236}">
                <a16:creationId xmlns:a16="http://schemas.microsoft.com/office/drawing/2014/main" id="{EB012A85-E3D7-476D-9AE1-469710A45F40}"/>
              </a:ext>
            </a:extLst>
          </p:cNvPr>
          <p:cNvSpPr>
            <a:spLocks noGrp="1"/>
          </p:cNvSpPr>
          <p:nvPr>
            <p:ph type="dt" sz="half" idx="10"/>
          </p:nvPr>
        </p:nvSpPr>
        <p:spPr/>
        <p:txBody>
          <a:bodyPr/>
          <a:lstStyle/>
          <a:p>
            <a:fld id="{467C7E5B-D185-4279-9083-134CAD4171BD}" type="datetime1">
              <a:rPr lang="en-US" smtClean="0"/>
              <a:t>6/8/2021</a:t>
            </a:fld>
            <a:endParaRPr lang="en-US"/>
          </a:p>
        </p:txBody>
      </p:sp>
      <p:sp>
        <p:nvSpPr>
          <p:cNvPr id="5" name="Slide Number Placeholder 4">
            <a:extLst>
              <a:ext uri="{FF2B5EF4-FFF2-40B4-BE49-F238E27FC236}">
                <a16:creationId xmlns:a16="http://schemas.microsoft.com/office/drawing/2014/main" id="{F50EB63D-2D53-4BD1-91C4-809E4C026378}"/>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154730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Left-Right 1">
            <a:extLst>
              <a:ext uri="{FF2B5EF4-FFF2-40B4-BE49-F238E27FC236}">
                <a16:creationId xmlns:a16="http://schemas.microsoft.com/office/drawing/2014/main" id="{CE6F3BA9-9DFC-43D9-A864-62C1C10F0BA8}"/>
              </a:ext>
            </a:extLst>
          </p:cNvPr>
          <p:cNvSpPr/>
          <p:nvPr/>
        </p:nvSpPr>
        <p:spPr>
          <a:xfrm>
            <a:off x="110629" y="138"/>
            <a:ext cx="11897589" cy="9524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a:cs typeface="Times New Roman"/>
              </a:rPr>
              <a:t>To Conclude...</a:t>
            </a:r>
          </a:p>
        </p:txBody>
      </p:sp>
      <p:sp>
        <p:nvSpPr>
          <p:cNvPr id="3" name="TextBox 2">
            <a:extLst>
              <a:ext uri="{FF2B5EF4-FFF2-40B4-BE49-F238E27FC236}">
                <a16:creationId xmlns:a16="http://schemas.microsoft.com/office/drawing/2014/main" id="{B2B38FF6-2122-479C-A494-BA304664EB54}"/>
              </a:ext>
            </a:extLst>
          </p:cNvPr>
          <p:cNvSpPr txBox="1"/>
          <p:nvPr/>
        </p:nvSpPr>
        <p:spPr>
          <a:xfrm>
            <a:off x="2962276" y="1879889"/>
            <a:ext cx="592974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dirty="0">
                <a:latin typeface="Times New Roman"/>
                <a:ea typeface="+mn-lt"/>
                <a:cs typeface="+mn-lt"/>
              </a:rPr>
              <a:t>Technology is destructive only in the hands of people who do not realize that they are one and the same process as the universe</a:t>
            </a:r>
            <a:endParaRPr lang="en-US" sz="2000" dirty="0">
              <a:latin typeface="Times New Roman"/>
            </a:endParaRPr>
          </a:p>
        </p:txBody>
      </p:sp>
      <p:sp>
        <p:nvSpPr>
          <p:cNvPr id="4" name="Date Placeholder 3">
            <a:extLst>
              <a:ext uri="{FF2B5EF4-FFF2-40B4-BE49-F238E27FC236}">
                <a16:creationId xmlns:a16="http://schemas.microsoft.com/office/drawing/2014/main" id="{735C89D6-D73C-49D3-8DEC-7979F74DEAC9}"/>
              </a:ext>
            </a:extLst>
          </p:cNvPr>
          <p:cNvSpPr>
            <a:spLocks noGrp="1"/>
          </p:cNvSpPr>
          <p:nvPr>
            <p:ph type="dt" sz="half" idx="10"/>
          </p:nvPr>
        </p:nvSpPr>
        <p:spPr/>
        <p:txBody>
          <a:bodyPr/>
          <a:lstStyle/>
          <a:p>
            <a:fld id="{C3867676-6DFC-43A1-98E2-9583AAB40005}" type="datetime1">
              <a:rPr lang="en-US" smtClean="0"/>
              <a:t>6/8/2021</a:t>
            </a:fld>
            <a:endParaRPr lang="en-US"/>
          </a:p>
        </p:txBody>
      </p:sp>
      <p:sp>
        <p:nvSpPr>
          <p:cNvPr id="5" name="Slide Number Placeholder 4">
            <a:extLst>
              <a:ext uri="{FF2B5EF4-FFF2-40B4-BE49-F238E27FC236}">
                <a16:creationId xmlns:a16="http://schemas.microsoft.com/office/drawing/2014/main" id="{D9A3C4D3-E58C-46A3-8A6F-F0ED2C91908F}"/>
              </a:ext>
            </a:extLst>
          </p:cNvPr>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val="73462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5639F-DF41-4B16-B5CE-42CFEBEC671D}"/>
              </a:ext>
            </a:extLst>
          </p:cNvPr>
          <p:cNvSpPr txBox="1"/>
          <p:nvPr/>
        </p:nvSpPr>
        <p:spPr>
          <a:xfrm>
            <a:off x="4910470" y="852377"/>
            <a:ext cx="385075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latin typeface="Times New Roman"/>
              <a:cs typeface="Times New Roman"/>
            </a:endParaRPr>
          </a:p>
          <a:p>
            <a:endParaRPr lang="en-US"/>
          </a:p>
        </p:txBody>
      </p:sp>
      <p:sp>
        <p:nvSpPr>
          <p:cNvPr id="3" name="TextBox 2">
            <a:extLst>
              <a:ext uri="{FF2B5EF4-FFF2-40B4-BE49-F238E27FC236}">
                <a16:creationId xmlns:a16="http://schemas.microsoft.com/office/drawing/2014/main" id="{2DCB670C-8D33-4ED3-9BB2-737657FE344D}"/>
              </a:ext>
            </a:extLst>
          </p:cNvPr>
          <p:cNvSpPr txBox="1"/>
          <p:nvPr/>
        </p:nvSpPr>
        <p:spPr>
          <a:xfrm>
            <a:off x="2465221" y="535284"/>
            <a:ext cx="3568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Times New Roman"/>
                <a:cs typeface="Times New Roman"/>
              </a:rPr>
              <a:t>CONTENTS</a:t>
            </a:r>
          </a:p>
        </p:txBody>
      </p:sp>
      <p:sp>
        <p:nvSpPr>
          <p:cNvPr id="4" name="TextBox 3">
            <a:extLst>
              <a:ext uri="{FF2B5EF4-FFF2-40B4-BE49-F238E27FC236}">
                <a16:creationId xmlns:a16="http://schemas.microsoft.com/office/drawing/2014/main" id="{03E23026-9E2F-4553-A437-D5612FCB127F}"/>
              </a:ext>
            </a:extLst>
          </p:cNvPr>
          <p:cNvSpPr txBox="1"/>
          <p:nvPr/>
        </p:nvSpPr>
        <p:spPr>
          <a:xfrm>
            <a:off x="2576154" y="1804109"/>
            <a:ext cx="274320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a:latin typeface="Times New Roman"/>
                <a:ea typeface="+mn-lt"/>
                <a:cs typeface="+mn-lt"/>
              </a:rPr>
              <a:t>Introduction </a:t>
            </a:r>
          </a:p>
          <a:p>
            <a:pPr marL="342900" indent="-342900">
              <a:buFont typeface="Wingdings"/>
              <a:buChar char="§"/>
            </a:pPr>
            <a:r>
              <a:rPr lang="en-US" sz="2000">
                <a:latin typeface="Times New Roman"/>
                <a:ea typeface="+mn-lt"/>
                <a:cs typeface="+mn-lt"/>
              </a:rPr>
              <a:t>Definition</a:t>
            </a:r>
          </a:p>
          <a:p>
            <a:pPr marL="342900" indent="-342900">
              <a:buFont typeface="Wingdings"/>
              <a:buChar char="§"/>
            </a:pPr>
            <a:r>
              <a:rPr lang="en-US" sz="2000">
                <a:latin typeface="Times New Roman"/>
                <a:ea typeface="+mn-lt"/>
                <a:cs typeface="+mn-lt"/>
              </a:rPr>
              <a:t> History</a:t>
            </a:r>
          </a:p>
          <a:p>
            <a:pPr marL="342900" indent="-342900">
              <a:buFont typeface="Wingdings"/>
              <a:buChar char="§"/>
            </a:pPr>
            <a:r>
              <a:rPr lang="en-US" sz="2000">
                <a:latin typeface="Times New Roman"/>
                <a:ea typeface="+mn-lt"/>
                <a:cs typeface="+mn-lt"/>
              </a:rPr>
              <a:t>Characteristics of Cyber Crime </a:t>
            </a:r>
          </a:p>
          <a:p>
            <a:pPr marL="342900" indent="-342900">
              <a:buFont typeface="Wingdings"/>
              <a:buChar char="§"/>
            </a:pPr>
            <a:r>
              <a:rPr lang="en-US" sz="2000">
                <a:latin typeface="Times New Roman"/>
                <a:ea typeface="+mn-lt"/>
                <a:cs typeface="+mn-lt"/>
              </a:rPr>
              <a:t>Types of Cyber Crime </a:t>
            </a:r>
          </a:p>
          <a:p>
            <a:pPr marL="342900" indent="-342900">
              <a:buFont typeface="Wingdings"/>
              <a:buChar char="§"/>
            </a:pPr>
            <a:r>
              <a:rPr lang="en-US" sz="2000">
                <a:latin typeface="Times New Roman"/>
                <a:ea typeface="+mn-lt"/>
                <a:cs typeface="+mn-lt"/>
              </a:rPr>
              <a:t>What is Cyber Security </a:t>
            </a:r>
          </a:p>
          <a:p>
            <a:pPr marL="342900" indent="-342900">
              <a:buFont typeface="Wingdings"/>
              <a:buChar char="§"/>
            </a:pPr>
            <a:r>
              <a:rPr lang="en-US" sz="2000">
                <a:latin typeface="Times New Roman"/>
                <a:ea typeface="+mn-lt"/>
                <a:cs typeface="+mn-lt"/>
              </a:rPr>
              <a:t>Why Cyber Security</a:t>
            </a:r>
          </a:p>
          <a:p>
            <a:pPr marL="342900" indent="-342900">
              <a:buFont typeface="Wingdings"/>
              <a:buChar char="§"/>
            </a:pPr>
            <a:r>
              <a:rPr lang="en-US" sz="2000">
                <a:latin typeface="Times New Roman"/>
                <a:ea typeface="+mn-lt"/>
                <a:cs typeface="+mn-lt"/>
              </a:rPr>
              <a:t>Crime Detection techniques</a:t>
            </a:r>
            <a:endParaRPr lang="en-US" sz="2000">
              <a:latin typeface="Times New Roman"/>
              <a:cs typeface="Times New Roman"/>
            </a:endParaRPr>
          </a:p>
          <a:p>
            <a:pPr marL="342900" indent="-342900">
              <a:buFont typeface="Wingdings"/>
              <a:buChar char="§"/>
            </a:pPr>
            <a:r>
              <a:rPr lang="en-US" sz="2000">
                <a:latin typeface="Times New Roman"/>
                <a:cs typeface="Times New Roman"/>
              </a:rPr>
              <a:t>Prevention</a:t>
            </a:r>
          </a:p>
          <a:p>
            <a:pPr marL="342900" indent="-342900">
              <a:buFont typeface="Wingdings"/>
              <a:buChar char="§"/>
            </a:pPr>
            <a:r>
              <a:rPr lang="en-US" sz="2000">
                <a:latin typeface="Times New Roman"/>
                <a:cs typeface="Times New Roman"/>
              </a:rPr>
              <a:t>Conclusion</a:t>
            </a:r>
          </a:p>
          <a:p>
            <a:pPr marL="342900" indent="-342900">
              <a:buFont typeface="Wingdings"/>
              <a:buChar char="§"/>
            </a:pPr>
            <a:endParaRPr lang="en-US"/>
          </a:p>
          <a:p>
            <a:pPr marL="342900" indent="-342900">
              <a:buFont typeface="Wingdings"/>
              <a:buChar char="§"/>
            </a:pPr>
            <a:endParaRPr lang="en-US"/>
          </a:p>
        </p:txBody>
      </p:sp>
      <p:pic>
        <p:nvPicPr>
          <p:cNvPr id="5" name="Picture 5" descr="Text, qr code&#10;&#10;Description automatically generated">
            <a:extLst>
              <a:ext uri="{FF2B5EF4-FFF2-40B4-BE49-F238E27FC236}">
                <a16:creationId xmlns:a16="http://schemas.microsoft.com/office/drawing/2014/main" id="{FCC0A23C-C2CC-4D87-BD64-B1C45721ABB9}"/>
              </a:ext>
            </a:extLst>
          </p:cNvPr>
          <p:cNvPicPr>
            <a:picLocks noChangeAspect="1"/>
          </p:cNvPicPr>
          <p:nvPr/>
        </p:nvPicPr>
        <p:blipFill>
          <a:blip r:embed="rId2"/>
          <a:stretch>
            <a:fillRect/>
          </a:stretch>
        </p:blipFill>
        <p:spPr>
          <a:xfrm>
            <a:off x="8450165" y="1869362"/>
            <a:ext cx="3499496" cy="4404408"/>
          </a:xfrm>
          <a:prstGeom prst="rect">
            <a:avLst/>
          </a:prstGeom>
        </p:spPr>
      </p:pic>
      <p:sp>
        <p:nvSpPr>
          <p:cNvPr id="6" name="Date Placeholder 5">
            <a:extLst>
              <a:ext uri="{FF2B5EF4-FFF2-40B4-BE49-F238E27FC236}">
                <a16:creationId xmlns:a16="http://schemas.microsoft.com/office/drawing/2014/main" id="{183E4519-9D3D-49AA-8F37-6F189AB916BE}"/>
              </a:ext>
            </a:extLst>
          </p:cNvPr>
          <p:cNvSpPr>
            <a:spLocks noGrp="1"/>
          </p:cNvSpPr>
          <p:nvPr>
            <p:ph type="dt" sz="half" idx="10"/>
          </p:nvPr>
        </p:nvSpPr>
        <p:spPr/>
        <p:txBody>
          <a:bodyPr/>
          <a:lstStyle/>
          <a:p>
            <a:fld id="{D6BA82E5-1F9A-4A3A-A052-EFF420889E1D}" type="datetime1">
              <a:rPr lang="en-US" smtClean="0"/>
              <a:t>6/8/2021</a:t>
            </a:fld>
            <a:endParaRPr lang="en-US"/>
          </a:p>
        </p:txBody>
      </p:sp>
      <p:sp>
        <p:nvSpPr>
          <p:cNvPr id="7" name="Slide Number Placeholder 6">
            <a:extLst>
              <a:ext uri="{FF2B5EF4-FFF2-40B4-BE49-F238E27FC236}">
                <a16:creationId xmlns:a16="http://schemas.microsoft.com/office/drawing/2014/main" id="{66A3A73C-C64B-45FC-B094-7E7E854219DD}"/>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357642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939E5-9D98-4DFF-848F-C71F29E213E5}"/>
              </a:ext>
            </a:extLst>
          </p:cNvPr>
          <p:cNvSpPr txBox="1"/>
          <p:nvPr/>
        </p:nvSpPr>
        <p:spPr>
          <a:xfrm>
            <a:off x="4901609" y="6397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Rectangle: Rounded Corners 2">
            <a:extLst>
              <a:ext uri="{FF2B5EF4-FFF2-40B4-BE49-F238E27FC236}">
                <a16:creationId xmlns:a16="http://schemas.microsoft.com/office/drawing/2014/main" id="{0A8F5876-EB30-42BB-B67D-542E524A85DD}"/>
              </a:ext>
            </a:extLst>
          </p:cNvPr>
          <p:cNvSpPr/>
          <p:nvPr/>
        </p:nvSpPr>
        <p:spPr>
          <a:xfrm>
            <a:off x="48954" y="367931"/>
            <a:ext cx="12138835" cy="912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90476F6-8216-4B73-A14D-6A8A017AFD12}"/>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D31D7EA8-FE2A-455A-8952-0BD13BC204E5}"/>
              </a:ext>
            </a:extLst>
          </p:cNvPr>
          <p:cNvSpPr txBox="1"/>
          <p:nvPr/>
        </p:nvSpPr>
        <p:spPr>
          <a:xfrm>
            <a:off x="4834048" y="589885"/>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bg1"/>
                </a:solidFill>
                <a:latin typeface="Times New Roman"/>
                <a:cs typeface="Times New Roman"/>
              </a:rPr>
              <a:t>Introduction</a:t>
            </a:r>
            <a:endParaRPr lang="en-US" sz="2400" b="1">
              <a:solidFill>
                <a:schemeClr val="bg1"/>
              </a:solidFill>
              <a:latin typeface="Times New Roman"/>
              <a:cs typeface="Times New Roman"/>
            </a:endParaRPr>
          </a:p>
        </p:txBody>
      </p:sp>
      <p:sp>
        <p:nvSpPr>
          <p:cNvPr id="6" name="TextBox 5">
            <a:extLst>
              <a:ext uri="{FF2B5EF4-FFF2-40B4-BE49-F238E27FC236}">
                <a16:creationId xmlns:a16="http://schemas.microsoft.com/office/drawing/2014/main" id="{55C60103-78F2-46FB-B335-E446FA8432BD}"/>
              </a:ext>
            </a:extLst>
          </p:cNvPr>
          <p:cNvSpPr txBox="1"/>
          <p:nvPr/>
        </p:nvSpPr>
        <p:spPr>
          <a:xfrm>
            <a:off x="2469412" y="2150435"/>
            <a:ext cx="746582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latin typeface="Times New Roman"/>
                <a:ea typeface="+mn-lt"/>
                <a:cs typeface="+mn-lt"/>
              </a:rPr>
              <a:t>The internet  is growing rapidly. It has given rise to new opportunities in every field we can think of be it entertainment, business, sports or education.</a:t>
            </a:r>
          </a:p>
          <a:p>
            <a:pPr marL="285750" indent="-285750">
              <a:buFont typeface="Wingdings"/>
              <a:buChar char="Ø"/>
            </a:pPr>
            <a:r>
              <a:rPr lang="en-US">
                <a:latin typeface="Times New Roman"/>
                <a:ea typeface="+mn-lt"/>
                <a:cs typeface="+mn-lt"/>
              </a:rPr>
              <a:t>There’re two sides to a coin. Internet also has it’s own disadvantages is Cyber crime- illegal activity committed on the internet.</a:t>
            </a:r>
            <a:endParaRPr lang="en-US">
              <a:latin typeface="Times New Roman"/>
              <a:cs typeface="Times New Roman"/>
            </a:endParaRPr>
          </a:p>
          <a:p>
            <a:pPr marL="285750" indent="-285750">
              <a:buFont typeface="Wingdings"/>
              <a:buChar char="Ø"/>
            </a:pPr>
            <a:r>
              <a:rPr lang="en-US">
                <a:latin typeface="Times New Roman"/>
                <a:ea typeface="+mn-lt"/>
                <a:cs typeface="Times New Roman"/>
              </a:rPr>
              <a:t>we almost can’t live without computers, the expanding wave of Internet connectivity and digital technologies bring us a lot of convenience, at the same time they also offer criminals more chance to commit crime</a:t>
            </a:r>
            <a:endParaRPr lang="en-US">
              <a:latin typeface="Times New Roman"/>
              <a:cs typeface="Times New Roman"/>
            </a:endParaRPr>
          </a:p>
          <a:p>
            <a:pPr marL="285750" indent="-285750">
              <a:buFont typeface="Wingdings"/>
              <a:buChar char="Ø"/>
            </a:pPr>
            <a:r>
              <a:rPr lang="en-US">
                <a:latin typeface="Times New Roman"/>
                <a:cs typeface="Times New Roman"/>
              </a:rPr>
              <a:t>Internet has brought a host of problems haunting all those concerned with national security, privacy, IP rights, social decency, child protection, fighting, detecting and prosecuting crime</a:t>
            </a:r>
          </a:p>
          <a:p>
            <a:pPr marL="285750" indent="-285750">
              <a:buFont typeface="Wingdings"/>
              <a:buChar char="Ø"/>
            </a:pPr>
            <a:endParaRPr lang="en-US">
              <a:latin typeface="Times New Roman"/>
              <a:cs typeface="Times New Roman"/>
            </a:endParaRPr>
          </a:p>
        </p:txBody>
      </p:sp>
      <p:sp>
        <p:nvSpPr>
          <p:cNvPr id="7" name="Date Placeholder 6">
            <a:extLst>
              <a:ext uri="{FF2B5EF4-FFF2-40B4-BE49-F238E27FC236}">
                <a16:creationId xmlns:a16="http://schemas.microsoft.com/office/drawing/2014/main" id="{01E4B61F-A709-4566-8C6F-2F97CBB03007}"/>
              </a:ext>
            </a:extLst>
          </p:cNvPr>
          <p:cNvSpPr>
            <a:spLocks noGrp="1"/>
          </p:cNvSpPr>
          <p:nvPr>
            <p:ph type="dt" sz="half" idx="10"/>
          </p:nvPr>
        </p:nvSpPr>
        <p:spPr/>
        <p:txBody>
          <a:bodyPr/>
          <a:lstStyle/>
          <a:p>
            <a:fld id="{2B5DF4AB-CF06-46E7-9897-345534CBCC4E}" type="datetime1">
              <a:rPr lang="en-US" smtClean="0"/>
              <a:t>6/8/2021</a:t>
            </a:fld>
            <a:endParaRPr lang="en-US"/>
          </a:p>
        </p:txBody>
      </p:sp>
      <p:sp>
        <p:nvSpPr>
          <p:cNvPr id="8" name="Slide Number Placeholder 7">
            <a:extLst>
              <a:ext uri="{FF2B5EF4-FFF2-40B4-BE49-F238E27FC236}">
                <a16:creationId xmlns:a16="http://schemas.microsoft.com/office/drawing/2014/main" id="{57D02149-D6B9-41F9-B919-2842A0F979A1}"/>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429231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474D7FC9-1396-4AD2-A5DB-F1439E401138}"/>
              </a:ext>
            </a:extLst>
          </p:cNvPr>
          <p:cNvSpPr/>
          <p:nvPr/>
        </p:nvSpPr>
        <p:spPr>
          <a:xfrm>
            <a:off x="83289" y="561753"/>
            <a:ext cx="12156556" cy="91262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89795AF-62D4-4958-8D55-8DFF66CDAFEB}"/>
              </a:ext>
            </a:extLst>
          </p:cNvPr>
          <p:cNvSpPr txBox="1"/>
          <p:nvPr/>
        </p:nvSpPr>
        <p:spPr>
          <a:xfrm>
            <a:off x="4539438" y="773741"/>
            <a:ext cx="41431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latin typeface="Times New Roman"/>
                <a:cs typeface="Times New Roman"/>
              </a:rPr>
              <a:t>Defining Cyber Crime</a:t>
            </a:r>
          </a:p>
        </p:txBody>
      </p:sp>
      <p:sp>
        <p:nvSpPr>
          <p:cNvPr id="4" name="TextBox 3">
            <a:extLst>
              <a:ext uri="{FF2B5EF4-FFF2-40B4-BE49-F238E27FC236}">
                <a16:creationId xmlns:a16="http://schemas.microsoft.com/office/drawing/2014/main" id="{626E198A-8EF4-461F-968E-79D5F23F896D}"/>
              </a:ext>
            </a:extLst>
          </p:cNvPr>
          <p:cNvSpPr txBox="1"/>
          <p:nvPr/>
        </p:nvSpPr>
        <p:spPr>
          <a:xfrm>
            <a:off x="2739656" y="2110563"/>
            <a:ext cx="7315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latin typeface="Times New Roman"/>
                <a:ea typeface="+mn-lt"/>
                <a:cs typeface="+mn-lt"/>
              </a:rPr>
              <a:t>Crime committed using a computer and the internet to steal data or information.</a:t>
            </a:r>
          </a:p>
          <a:p>
            <a:pPr marL="285750" indent="-285750">
              <a:buFont typeface="Wingdings"/>
              <a:buChar char="Ø"/>
            </a:pPr>
            <a:r>
              <a:rPr lang="en-US" dirty="0">
                <a:latin typeface="Times New Roman"/>
                <a:ea typeface="+mn-lt"/>
                <a:cs typeface="Times New Roman"/>
              </a:rPr>
              <a:t>Any illegal behavior directed by means of electronic operations that targets the security of computer systems and the data processed by them. </a:t>
            </a:r>
          </a:p>
          <a:p>
            <a:pPr marL="285750" indent="-285750">
              <a:buFont typeface="Wingdings"/>
              <a:buChar char="Ø"/>
            </a:pPr>
            <a:r>
              <a:rPr lang="en-US" dirty="0" err="1">
                <a:ea typeface="+mn-lt"/>
                <a:cs typeface="+mn-lt"/>
              </a:rPr>
              <a:t>Cyber crime</a:t>
            </a:r>
            <a:r>
              <a:rPr lang="en-US" dirty="0">
                <a:ea typeface="+mn-lt"/>
                <a:cs typeface="+mn-lt"/>
              </a:rPr>
              <a:t> also referred as computer crimes, electronic crimes or e crimes.</a:t>
            </a:r>
            <a:endParaRPr lang="en-US">
              <a:ea typeface="+mn-lt"/>
              <a:cs typeface="+mn-lt"/>
            </a:endParaRPr>
          </a:p>
          <a:p>
            <a:pPr marL="285750" indent="-285750">
              <a:buFont typeface="Wingdings"/>
              <a:buChar char="Ø"/>
            </a:pPr>
            <a:r>
              <a:rPr lang="en-US" dirty="0">
                <a:latin typeface="Times New Roman"/>
                <a:ea typeface="+mn-lt"/>
                <a:cs typeface="+mn-lt"/>
              </a:rPr>
              <a:t>Cyber crime is nothing but where the computer used as an object or subject of crime..</a:t>
            </a:r>
          </a:p>
          <a:p>
            <a:pPr marL="285750" indent="-285750">
              <a:buFont typeface="Wingdings"/>
              <a:buChar char="Ø"/>
            </a:pPr>
            <a:r>
              <a:rPr lang="en-US" dirty="0">
                <a:latin typeface="Times New Roman"/>
                <a:ea typeface="+mn-lt"/>
                <a:cs typeface="+mn-lt"/>
              </a:rPr>
              <a:t>In general, Cyber-crime is typically understood to consist of accessing a computer without the owner's permission, exceeding the scope of one's approval to access a computer system, modifying or destroying computer data or using computer time and resources without proper authorization </a:t>
            </a:r>
            <a:endParaRPr lang="en-US">
              <a:latin typeface="Times New Roman"/>
              <a:ea typeface="+mn-lt"/>
              <a:cs typeface="+mn-lt"/>
            </a:endParaRPr>
          </a:p>
        </p:txBody>
      </p:sp>
      <p:sp>
        <p:nvSpPr>
          <p:cNvPr id="5" name="Date Placeholder 4">
            <a:extLst>
              <a:ext uri="{FF2B5EF4-FFF2-40B4-BE49-F238E27FC236}">
                <a16:creationId xmlns:a16="http://schemas.microsoft.com/office/drawing/2014/main" id="{448A60D9-138E-4D32-83BC-8D393405CC54}"/>
              </a:ext>
            </a:extLst>
          </p:cNvPr>
          <p:cNvSpPr>
            <a:spLocks noGrp="1"/>
          </p:cNvSpPr>
          <p:nvPr>
            <p:ph type="dt" sz="half" idx="10"/>
          </p:nvPr>
        </p:nvSpPr>
        <p:spPr/>
        <p:txBody>
          <a:bodyPr/>
          <a:lstStyle/>
          <a:p>
            <a:fld id="{86CBC141-CCE1-47DD-B885-F559B2B85714}" type="datetime1">
              <a:rPr lang="en-US" smtClean="0"/>
              <a:t>6/8/2021</a:t>
            </a:fld>
            <a:endParaRPr lang="en-US"/>
          </a:p>
        </p:txBody>
      </p:sp>
      <p:sp>
        <p:nvSpPr>
          <p:cNvPr id="6" name="Slide Number Placeholder 5">
            <a:extLst>
              <a:ext uri="{FF2B5EF4-FFF2-40B4-BE49-F238E27FC236}">
                <a16:creationId xmlns:a16="http://schemas.microsoft.com/office/drawing/2014/main" id="{6AE5BB56-04E5-4FCF-834F-AB9AE43B3C00}"/>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400400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069F6C85-A461-4FCE-A35C-392F95EFCA4A}"/>
              </a:ext>
            </a:extLst>
          </p:cNvPr>
          <p:cNvSpPr/>
          <p:nvPr/>
        </p:nvSpPr>
        <p:spPr>
          <a:xfrm>
            <a:off x="47847" y="482009"/>
            <a:ext cx="12112254" cy="912627"/>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a:cs typeface="Times New Roman"/>
              </a:rPr>
              <a:t>History</a:t>
            </a:r>
          </a:p>
        </p:txBody>
      </p:sp>
      <p:sp>
        <p:nvSpPr>
          <p:cNvPr id="3" name="TextBox 2">
            <a:extLst>
              <a:ext uri="{FF2B5EF4-FFF2-40B4-BE49-F238E27FC236}">
                <a16:creationId xmlns:a16="http://schemas.microsoft.com/office/drawing/2014/main" id="{C52698A7-7435-463C-99BC-AE71D292E8D4}"/>
              </a:ext>
            </a:extLst>
          </p:cNvPr>
          <p:cNvSpPr txBox="1"/>
          <p:nvPr/>
        </p:nvSpPr>
        <p:spPr>
          <a:xfrm>
            <a:off x="2456121" y="1995377"/>
            <a:ext cx="717343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latin typeface="Times New Roman"/>
                <a:ea typeface="+mn-lt"/>
                <a:cs typeface="+mn-lt"/>
              </a:rPr>
              <a:t>The first recorded </a:t>
            </a:r>
            <a:r>
              <a:rPr lang="en-US" dirty="0" err="1">
                <a:latin typeface="Times New Roman"/>
                <a:ea typeface="+mn-lt"/>
                <a:cs typeface="+mn-lt"/>
              </a:rPr>
              <a:t>cyber crime</a:t>
            </a:r>
            <a:r>
              <a:rPr lang="en-US" dirty="0">
                <a:latin typeface="Times New Roman"/>
                <a:ea typeface="+mn-lt"/>
                <a:cs typeface="+mn-lt"/>
              </a:rPr>
              <a:t> took place in the year 1820</a:t>
            </a:r>
          </a:p>
          <a:p>
            <a:pPr marL="285750" indent="-285750">
              <a:buFont typeface="Wingdings"/>
              <a:buChar char="Ø"/>
            </a:pPr>
            <a:r>
              <a:rPr lang="en-US" dirty="0">
                <a:latin typeface="Times New Roman"/>
                <a:ea typeface="+mn-lt"/>
                <a:cs typeface="+mn-lt"/>
              </a:rPr>
              <a:t>Joseph-Marie Jacquard, a textile manufacturer in France, produced the loom</a:t>
            </a:r>
          </a:p>
          <a:p>
            <a:pPr marL="285750" indent="-285750">
              <a:buFont typeface="Wingdings"/>
              <a:buChar char="Ø"/>
            </a:pPr>
            <a:r>
              <a:rPr lang="en-US" dirty="0">
                <a:latin typeface="Times New Roman"/>
                <a:ea typeface="+mn-lt"/>
                <a:cs typeface="+mn-lt"/>
              </a:rPr>
              <a:t>This device allowed the repetition of a series of steps in the weaving of special fabrics. </a:t>
            </a:r>
          </a:p>
          <a:p>
            <a:pPr marL="285750" indent="-285750">
              <a:buFont typeface="Wingdings"/>
              <a:buChar char="Ø"/>
            </a:pPr>
            <a:r>
              <a:rPr lang="en-US" dirty="0">
                <a:latin typeface="Times New Roman"/>
                <a:ea typeface="+mn-lt"/>
                <a:cs typeface="+mn-lt"/>
              </a:rPr>
              <a:t>This resulted in a fear amongst Jacquard's employees that their traditional employment and livelihood were being threatened</a:t>
            </a:r>
          </a:p>
          <a:p>
            <a:pPr marL="285750" indent="-285750">
              <a:buFont typeface="Wingdings"/>
              <a:buChar char="Ø"/>
            </a:pPr>
            <a:r>
              <a:rPr lang="en-US" dirty="0">
                <a:latin typeface="Times New Roman"/>
                <a:ea typeface="+mn-lt"/>
                <a:cs typeface="+mn-lt"/>
              </a:rPr>
              <a:t>They committed acts of sabotage to discourage Jacquard from further use of the new technology</a:t>
            </a:r>
            <a:endParaRPr lang="en-US" dirty="0">
              <a:latin typeface="Times New Roman"/>
            </a:endParaRPr>
          </a:p>
        </p:txBody>
      </p:sp>
      <p:pic>
        <p:nvPicPr>
          <p:cNvPr id="4" name="Picture 4" descr="A screen shot of a computer&#10;&#10;Description automatically generated">
            <a:extLst>
              <a:ext uri="{FF2B5EF4-FFF2-40B4-BE49-F238E27FC236}">
                <a16:creationId xmlns:a16="http://schemas.microsoft.com/office/drawing/2014/main" id="{96F2CDEA-8512-4F53-9144-F6E5DC062861}"/>
              </a:ext>
            </a:extLst>
          </p:cNvPr>
          <p:cNvPicPr>
            <a:picLocks noChangeAspect="1"/>
          </p:cNvPicPr>
          <p:nvPr/>
        </p:nvPicPr>
        <p:blipFill>
          <a:blip r:embed="rId2"/>
          <a:stretch>
            <a:fillRect/>
          </a:stretch>
        </p:blipFill>
        <p:spPr>
          <a:xfrm>
            <a:off x="8939311" y="5028423"/>
            <a:ext cx="3212926" cy="1828800"/>
          </a:xfrm>
          <a:prstGeom prst="rect">
            <a:avLst/>
          </a:prstGeom>
        </p:spPr>
      </p:pic>
      <p:sp>
        <p:nvSpPr>
          <p:cNvPr id="5" name="Date Placeholder 4">
            <a:extLst>
              <a:ext uri="{FF2B5EF4-FFF2-40B4-BE49-F238E27FC236}">
                <a16:creationId xmlns:a16="http://schemas.microsoft.com/office/drawing/2014/main" id="{D71E42E2-B90E-4753-88C7-60059A602101}"/>
              </a:ext>
            </a:extLst>
          </p:cNvPr>
          <p:cNvSpPr>
            <a:spLocks noGrp="1"/>
          </p:cNvSpPr>
          <p:nvPr>
            <p:ph type="dt" sz="half" idx="10"/>
          </p:nvPr>
        </p:nvSpPr>
        <p:spPr/>
        <p:txBody>
          <a:bodyPr/>
          <a:lstStyle/>
          <a:p>
            <a:fld id="{B4671FA5-721F-459A-B608-A6B28C2D71F7}" type="datetime1">
              <a:rPr lang="en-US" smtClean="0"/>
              <a:t>6/8/2021</a:t>
            </a:fld>
            <a:endParaRPr lang="en-US"/>
          </a:p>
        </p:txBody>
      </p:sp>
      <p:sp>
        <p:nvSpPr>
          <p:cNvPr id="6" name="Slide Number Placeholder 5">
            <a:extLst>
              <a:ext uri="{FF2B5EF4-FFF2-40B4-BE49-F238E27FC236}">
                <a16:creationId xmlns:a16="http://schemas.microsoft.com/office/drawing/2014/main" id="{F9C16291-05E4-4BD7-9C90-CBB1F2FDE278}"/>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81790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F01710-AD82-43BE-AE25-758357B10B0D}"/>
              </a:ext>
            </a:extLst>
          </p:cNvPr>
          <p:cNvSpPr/>
          <p:nvPr/>
        </p:nvSpPr>
        <p:spPr>
          <a:xfrm>
            <a:off x="2088" y="310018"/>
            <a:ext cx="12191998" cy="918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a:cs typeface="Times New Roman"/>
              </a:rPr>
              <a:t>Characteristics of Cyber Crime</a:t>
            </a:r>
            <a:r>
              <a:rPr lang="en-US" dirty="0">
                <a:latin typeface="Times New Roman"/>
                <a:cs typeface="Times New Roman"/>
              </a:rPr>
              <a:t> </a:t>
            </a:r>
            <a:endParaRPr lang="en-US" dirty="0"/>
          </a:p>
        </p:txBody>
      </p:sp>
      <p:sp>
        <p:nvSpPr>
          <p:cNvPr id="3" name="TextBox 2">
            <a:extLst>
              <a:ext uri="{FF2B5EF4-FFF2-40B4-BE49-F238E27FC236}">
                <a16:creationId xmlns:a16="http://schemas.microsoft.com/office/drawing/2014/main" id="{1180CDE0-C972-4C0E-92C8-16E53C44540D}"/>
              </a:ext>
            </a:extLst>
          </p:cNvPr>
          <p:cNvSpPr txBox="1"/>
          <p:nvPr/>
        </p:nvSpPr>
        <p:spPr>
          <a:xfrm>
            <a:off x="2323578" y="1311058"/>
            <a:ext cx="785799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latin typeface="Times New Roman"/>
                <a:ea typeface="+mn-lt"/>
                <a:cs typeface="+mn-lt"/>
              </a:rPr>
              <a:t>Silent in Nature: Computer crime could be committed in privacy without reaching to scene of crime physically i.e. no eye witnesses. There is no signs of physical violence or struggle.</a:t>
            </a:r>
            <a:endParaRPr lang="en-US">
              <a:latin typeface="Times New Roman"/>
              <a:cs typeface="Times New Roman"/>
            </a:endParaRPr>
          </a:p>
          <a:p>
            <a:pPr marL="285750" indent="-285750">
              <a:buFont typeface="Wingdings"/>
              <a:buChar char="Ø"/>
            </a:pPr>
            <a:endParaRPr lang="en-US" dirty="0">
              <a:latin typeface="Times New Roman"/>
              <a:ea typeface="+mn-lt"/>
              <a:cs typeface="+mn-lt"/>
            </a:endParaRPr>
          </a:p>
          <a:p>
            <a:pPr marL="285750" indent="-285750">
              <a:buFont typeface="Arial"/>
              <a:buChar char="•"/>
            </a:pPr>
            <a:r>
              <a:rPr lang="en-US" dirty="0">
                <a:latin typeface="Times New Roman"/>
                <a:ea typeface="+mn-lt"/>
                <a:cs typeface="+mn-lt"/>
              </a:rPr>
              <a:t>Global in character: No national borders. By sitting comfortably far away from the country the entire economy of the country could be destroyed. As digital evidences are fragile in nature one has to respond quickly.</a:t>
            </a:r>
            <a:endParaRPr lang="en-US" dirty="0">
              <a:latin typeface="Times New Roman"/>
              <a:cs typeface="Times New Roman"/>
            </a:endParaRPr>
          </a:p>
          <a:p>
            <a:pPr marL="285750" indent="-285750">
              <a:buFont typeface="Arial"/>
              <a:buChar char="•"/>
            </a:pPr>
            <a:endParaRPr lang="en-US" dirty="0">
              <a:latin typeface="Times New Roman"/>
              <a:ea typeface="+mn-lt"/>
              <a:cs typeface="+mn-lt"/>
            </a:endParaRPr>
          </a:p>
          <a:p>
            <a:pPr marL="285750" indent="-285750">
              <a:buFont typeface="Wingdings"/>
              <a:buChar char="Ø"/>
            </a:pPr>
            <a:r>
              <a:rPr lang="en-US" dirty="0">
                <a:latin typeface="Times New Roman"/>
                <a:ea typeface="+mn-lt"/>
                <a:cs typeface="+mn-lt"/>
              </a:rPr>
              <a:t>  Nonexistence of Physical Evidence: No physical evidence to indicate that crime has been committed. Only on a closer look the trained person could find out the evidences which are not in the traditional format but are in digital format</a:t>
            </a:r>
            <a:endParaRPr lang="en-US" dirty="0">
              <a:latin typeface="Times New Roman"/>
              <a:cs typeface="Times New Roman"/>
            </a:endParaRPr>
          </a:p>
          <a:p>
            <a:pPr marL="285750" indent="-285750">
              <a:buFont typeface="Arial"/>
              <a:buChar char="•"/>
            </a:pPr>
            <a:endParaRPr lang="en-US" dirty="0">
              <a:latin typeface="Times New Roman"/>
              <a:ea typeface="+mn-lt"/>
              <a:cs typeface="+mn-lt"/>
            </a:endParaRPr>
          </a:p>
          <a:p>
            <a:pPr marL="285750" indent="-285750">
              <a:buFont typeface="Arial"/>
              <a:buChar char="•"/>
            </a:pPr>
            <a:r>
              <a:rPr lang="en-US" dirty="0">
                <a:latin typeface="Times New Roman"/>
                <a:ea typeface="+mn-lt"/>
                <a:cs typeface="Times New Roman"/>
              </a:rPr>
              <a:t>     Creates high Impact: Impact is severe and may be long term. It can damage the victim system permanently. Loss of good will.</a:t>
            </a:r>
            <a:endParaRPr lang="en-US" dirty="0"/>
          </a:p>
          <a:p>
            <a:endParaRPr lang="en-US" dirty="0">
              <a:latin typeface="Times New Roman"/>
              <a:ea typeface="+mn-lt"/>
              <a:cs typeface="+mn-lt"/>
            </a:endParaRPr>
          </a:p>
          <a:p>
            <a:pPr marL="285750" indent="-285750">
              <a:buFont typeface="Arial"/>
              <a:buChar char="•"/>
            </a:pPr>
            <a:r>
              <a:rPr lang="en-US" dirty="0">
                <a:latin typeface="Times New Roman"/>
                <a:ea typeface="+mn-lt"/>
                <a:cs typeface="+mn-lt"/>
              </a:rPr>
              <a:t> High Potential and Easy to Perpetrate: A software developer who did not get enough money or good job would turn to criminal world for their survival. Therefore, the computer crimes have a potential to increase. Hence organized mafia groups have entered into this sector.</a:t>
            </a:r>
            <a:endParaRPr lang="en-US" dirty="0">
              <a:latin typeface="Times New Roman"/>
              <a:cs typeface="Times New Roman"/>
            </a:endParaRPr>
          </a:p>
          <a:p>
            <a:pPr marL="285750" indent="-285750">
              <a:buFont typeface="Wingdings"/>
              <a:buChar char="Ø"/>
            </a:pPr>
            <a:endParaRPr lang="en-US" dirty="0"/>
          </a:p>
          <a:p>
            <a:pPr marL="285750" indent="-285750">
              <a:buFont typeface="Arial"/>
              <a:buChar char="•"/>
            </a:pPr>
            <a:endParaRPr lang="en-US" dirty="0"/>
          </a:p>
        </p:txBody>
      </p:sp>
      <p:sp>
        <p:nvSpPr>
          <p:cNvPr id="4" name="Date Placeholder 3">
            <a:extLst>
              <a:ext uri="{FF2B5EF4-FFF2-40B4-BE49-F238E27FC236}">
                <a16:creationId xmlns:a16="http://schemas.microsoft.com/office/drawing/2014/main" id="{1236D276-2F00-48FA-B954-671B1295CC04}"/>
              </a:ext>
            </a:extLst>
          </p:cNvPr>
          <p:cNvSpPr>
            <a:spLocks noGrp="1"/>
          </p:cNvSpPr>
          <p:nvPr>
            <p:ph type="dt" sz="half" idx="10"/>
          </p:nvPr>
        </p:nvSpPr>
        <p:spPr/>
        <p:txBody>
          <a:bodyPr/>
          <a:lstStyle/>
          <a:p>
            <a:fld id="{38E6C499-C036-48C8-A03F-3D91F59EBD48}" type="datetime1">
              <a:rPr lang="en-US" smtClean="0"/>
              <a:t>6/8/2021</a:t>
            </a:fld>
            <a:endParaRPr lang="en-US"/>
          </a:p>
        </p:txBody>
      </p:sp>
      <p:sp>
        <p:nvSpPr>
          <p:cNvPr id="5" name="Slide Number Placeholder 4">
            <a:extLst>
              <a:ext uri="{FF2B5EF4-FFF2-40B4-BE49-F238E27FC236}">
                <a16:creationId xmlns:a16="http://schemas.microsoft.com/office/drawing/2014/main" id="{09FBF1FE-65DF-4F00-BF0A-B998BC5FEAFC}"/>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1351506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61AEF4F8-9DEA-45E7-A9A5-D80B889125A0}"/>
              </a:ext>
            </a:extLst>
          </p:cNvPr>
          <p:cNvSpPr/>
          <p:nvPr/>
        </p:nvSpPr>
        <p:spPr>
          <a:xfrm>
            <a:off x="1398" y="86493"/>
            <a:ext cx="12191998" cy="1576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a:cs typeface="Times New Roman"/>
              </a:rPr>
              <a:t>Types of Cyber Crime</a:t>
            </a:r>
            <a:r>
              <a:rPr lang="en-US" dirty="0">
                <a:latin typeface="Times New Roman"/>
                <a:cs typeface="Times New Roman"/>
              </a:rPr>
              <a:t> </a:t>
            </a:r>
            <a:endParaRPr lang="en-US" dirty="0"/>
          </a:p>
        </p:txBody>
      </p:sp>
      <p:sp>
        <p:nvSpPr>
          <p:cNvPr id="3" name="TextBox 2">
            <a:extLst>
              <a:ext uri="{FF2B5EF4-FFF2-40B4-BE49-F238E27FC236}">
                <a16:creationId xmlns:a16="http://schemas.microsoft.com/office/drawing/2014/main" id="{D653F559-07F0-4C20-9AEE-3727246AC4C5}"/>
              </a:ext>
            </a:extLst>
          </p:cNvPr>
          <p:cNvSpPr txBox="1"/>
          <p:nvPr/>
        </p:nvSpPr>
        <p:spPr>
          <a:xfrm>
            <a:off x="2496266" y="1518208"/>
            <a:ext cx="664180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300000"/>
              </a:lnSpc>
              <a:buFont typeface="Wingdings"/>
              <a:buChar char="Ø"/>
            </a:pPr>
            <a:r>
              <a:rPr lang="en-US" b="0" i="0" dirty="0">
                <a:solidFill>
                  <a:srgbClr val="3B3835"/>
                </a:solidFill>
                <a:effectLst/>
                <a:latin typeface="Helvetica Neue"/>
              </a:rPr>
              <a:t>Hacking</a:t>
            </a:r>
          </a:p>
          <a:p>
            <a:pPr marL="285750" indent="-285750">
              <a:lnSpc>
                <a:spcPct val="300000"/>
              </a:lnSpc>
              <a:buFont typeface="Wingdings"/>
              <a:buChar char="Ø"/>
            </a:pPr>
            <a:r>
              <a:rPr lang="en-US" b="0" i="0" dirty="0">
                <a:solidFill>
                  <a:srgbClr val="3B3835"/>
                </a:solidFill>
                <a:effectLst/>
                <a:latin typeface="Helvetica Neue"/>
              </a:rPr>
              <a:t> Denial of service attack</a:t>
            </a:r>
          </a:p>
          <a:p>
            <a:pPr marL="285750" indent="-285750">
              <a:lnSpc>
                <a:spcPct val="300000"/>
              </a:lnSpc>
              <a:buFont typeface="Wingdings"/>
              <a:buChar char="Ø"/>
            </a:pPr>
            <a:r>
              <a:rPr lang="en-US" b="0" i="0" dirty="0">
                <a:solidFill>
                  <a:srgbClr val="3B3835"/>
                </a:solidFill>
                <a:effectLst/>
                <a:latin typeface="Helvetica Neue"/>
              </a:rPr>
              <a:t> Virus Dissemination</a:t>
            </a:r>
          </a:p>
          <a:p>
            <a:pPr marL="285750" indent="-285750">
              <a:lnSpc>
                <a:spcPct val="300000"/>
              </a:lnSpc>
              <a:buFont typeface="Wingdings"/>
              <a:buChar char="Ø"/>
            </a:pPr>
            <a:r>
              <a:rPr lang="en-US" b="0" i="0" dirty="0">
                <a:solidFill>
                  <a:srgbClr val="3B3835"/>
                </a:solidFill>
                <a:effectLst/>
                <a:latin typeface="Helvetica Neue"/>
              </a:rPr>
              <a:t> Computer Vandalism</a:t>
            </a:r>
          </a:p>
          <a:p>
            <a:pPr marL="285750" indent="-285750">
              <a:lnSpc>
                <a:spcPct val="300000"/>
              </a:lnSpc>
              <a:buFont typeface="Wingdings"/>
              <a:buChar char="Ø"/>
            </a:pPr>
            <a:r>
              <a:rPr lang="en-US" b="0" i="0" dirty="0">
                <a:solidFill>
                  <a:srgbClr val="3B3835"/>
                </a:solidFill>
                <a:effectLst/>
                <a:latin typeface="Helvetica Neue"/>
              </a:rPr>
              <a:t>Software Piracy</a:t>
            </a:r>
            <a:endParaRPr lang="en-US" dirty="0">
              <a:ea typeface="+mn-lt"/>
              <a:cs typeface="+mn-lt"/>
            </a:endParaRPr>
          </a:p>
          <a:p>
            <a:pPr marL="1200150" lvl="2" indent="-285750">
              <a:buFont typeface="Wingdings"/>
              <a:buChar char="Ø"/>
            </a:pPr>
            <a:endParaRPr lang="en-US" dirty="0">
              <a:ea typeface="+mn-lt"/>
              <a:cs typeface="+mn-lt"/>
            </a:endParaRPr>
          </a:p>
        </p:txBody>
      </p:sp>
      <p:sp>
        <p:nvSpPr>
          <p:cNvPr id="15" name="TextBox 14">
            <a:extLst>
              <a:ext uri="{FF2B5EF4-FFF2-40B4-BE49-F238E27FC236}">
                <a16:creationId xmlns:a16="http://schemas.microsoft.com/office/drawing/2014/main" id="{B6F788DC-150F-4E30-BE2D-5218E3624A44}"/>
              </a:ext>
            </a:extLst>
          </p:cNvPr>
          <p:cNvSpPr txBox="1"/>
          <p:nvPr/>
        </p:nvSpPr>
        <p:spPr>
          <a:xfrm>
            <a:off x="5442098" y="4715540"/>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orbel"/>
              <a:cs typeface="Times New Roman"/>
            </a:endParaRPr>
          </a:p>
          <a:p>
            <a:endParaRPr lang="en-US" sz="1200" dirty="0">
              <a:latin typeface="Times New Roman"/>
              <a:cs typeface="Times New Roman"/>
            </a:endParaRPr>
          </a:p>
        </p:txBody>
      </p:sp>
      <p:sp>
        <p:nvSpPr>
          <p:cNvPr id="4" name="Date Placeholder 3">
            <a:extLst>
              <a:ext uri="{FF2B5EF4-FFF2-40B4-BE49-F238E27FC236}">
                <a16:creationId xmlns:a16="http://schemas.microsoft.com/office/drawing/2014/main" id="{2A33E4EC-1FC7-4519-9D15-FB3624B18F1A}"/>
              </a:ext>
            </a:extLst>
          </p:cNvPr>
          <p:cNvSpPr>
            <a:spLocks noGrp="1"/>
          </p:cNvSpPr>
          <p:nvPr>
            <p:ph type="dt" sz="half" idx="10"/>
          </p:nvPr>
        </p:nvSpPr>
        <p:spPr/>
        <p:txBody>
          <a:bodyPr/>
          <a:lstStyle/>
          <a:p>
            <a:fld id="{8F17F35C-C092-456D-88DC-DB21781EE381}" type="datetime1">
              <a:rPr lang="en-US" smtClean="0"/>
              <a:t>6/8/2021</a:t>
            </a:fld>
            <a:endParaRPr lang="en-US"/>
          </a:p>
        </p:txBody>
      </p:sp>
      <p:sp>
        <p:nvSpPr>
          <p:cNvPr id="5" name="Slide Number Placeholder 4">
            <a:extLst>
              <a:ext uri="{FF2B5EF4-FFF2-40B4-BE49-F238E27FC236}">
                <a16:creationId xmlns:a16="http://schemas.microsoft.com/office/drawing/2014/main" id="{9E785C1B-939A-4BE3-B502-7F4AD2F08BA0}"/>
              </a:ext>
            </a:extLst>
          </p:cNvPr>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80713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A1DEBAF8-7941-4AEF-AE2E-5A91580387D6}"/>
              </a:ext>
            </a:extLst>
          </p:cNvPr>
          <p:cNvSpPr/>
          <p:nvPr/>
        </p:nvSpPr>
        <p:spPr>
          <a:xfrm>
            <a:off x="42424" y="58939"/>
            <a:ext cx="12183137" cy="136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a:cs typeface="Times New Roman"/>
              </a:rPr>
              <a:t>What is Cyber Security</a:t>
            </a:r>
            <a:endParaRPr lang="en-US" sz="3200" dirty="0"/>
          </a:p>
        </p:txBody>
      </p:sp>
      <p:sp>
        <p:nvSpPr>
          <p:cNvPr id="3" name="TextBox 2">
            <a:extLst>
              <a:ext uri="{FF2B5EF4-FFF2-40B4-BE49-F238E27FC236}">
                <a16:creationId xmlns:a16="http://schemas.microsoft.com/office/drawing/2014/main" id="{5A7F796C-1DB9-4727-B77D-8769700AD861}"/>
              </a:ext>
            </a:extLst>
          </p:cNvPr>
          <p:cNvSpPr txBox="1"/>
          <p:nvPr/>
        </p:nvSpPr>
        <p:spPr>
          <a:xfrm>
            <a:off x="2205479" y="3970896"/>
            <a:ext cx="91227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latin typeface="Times New Roman"/>
                <a:ea typeface="+mn-lt"/>
                <a:cs typeface="+mn-lt"/>
              </a:rPr>
              <a:t>Cyber security means protecting information, equipment, devices, computer, computer resources, communication device and information stored therein from unauthorized access, use, disclosure disruption, modification or destruction. </a:t>
            </a:r>
            <a:endParaRPr lang="en-US" dirty="0"/>
          </a:p>
        </p:txBody>
      </p:sp>
      <p:pic>
        <p:nvPicPr>
          <p:cNvPr id="4" name="Picture 4" descr="A picture containing device&#10;&#10;Description automatically generated">
            <a:extLst>
              <a:ext uri="{FF2B5EF4-FFF2-40B4-BE49-F238E27FC236}">
                <a16:creationId xmlns:a16="http://schemas.microsoft.com/office/drawing/2014/main" id="{94292FF0-8540-421E-9622-E78032AC18DC}"/>
              </a:ext>
            </a:extLst>
          </p:cNvPr>
          <p:cNvPicPr>
            <a:picLocks noChangeAspect="1"/>
          </p:cNvPicPr>
          <p:nvPr/>
        </p:nvPicPr>
        <p:blipFill>
          <a:blip r:embed="rId2"/>
          <a:stretch>
            <a:fillRect/>
          </a:stretch>
        </p:blipFill>
        <p:spPr>
          <a:xfrm>
            <a:off x="4079422" y="1518824"/>
            <a:ext cx="3432131" cy="2110964"/>
          </a:xfrm>
          <a:prstGeom prst="rect">
            <a:avLst/>
          </a:prstGeom>
        </p:spPr>
      </p:pic>
      <p:sp>
        <p:nvSpPr>
          <p:cNvPr id="5" name="Date Placeholder 4">
            <a:extLst>
              <a:ext uri="{FF2B5EF4-FFF2-40B4-BE49-F238E27FC236}">
                <a16:creationId xmlns:a16="http://schemas.microsoft.com/office/drawing/2014/main" id="{3279389F-A1BF-492B-9C7C-4936F1217862}"/>
              </a:ext>
            </a:extLst>
          </p:cNvPr>
          <p:cNvSpPr>
            <a:spLocks noGrp="1"/>
          </p:cNvSpPr>
          <p:nvPr>
            <p:ph type="dt" sz="half" idx="10"/>
          </p:nvPr>
        </p:nvSpPr>
        <p:spPr/>
        <p:txBody>
          <a:bodyPr/>
          <a:lstStyle/>
          <a:p>
            <a:fld id="{2161BBEC-2AD9-48FF-B5ED-C1F1AC35E3AF}" type="datetime1">
              <a:rPr lang="en-US" smtClean="0"/>
              <a:t>6/8/2021</a:t>
            </a:fld>
            <a:endParaRPr lang="en-US"/>
          </a:p>
        </p:txBody>
      </p:sp>
      <p:sp>
        <p:nvSpPr>
          <p:cNvPr id="6" name="Slide Number Placeholder 5">
            <a:extLst>
              <a:ext uri="{FF2B5EF4-FFF2-40B4-BE49-F238E27FC236}">
                <a16:creationId xmlns:a16="http://schemas.microsoft.com/office/drawing/2014/main" id="{34908820-8535-4D2D-9AE2-9A6E0CA26E52}"/>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349817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Left-Right 1">
            <a:extLst>
              <a:ext uri="{FF2B5EF4-FFF2-40B4-BE49-F238E27FC236}">
                <a16:creationId xmlns:a16="http://schemas.microsoft.com/office/drawing/2014/main" id="{399042EC-2EDC-4291-BCF1-3DA1E8A6E00D}"/>
              </a:ext>
            </a:extLst>
          </p:cNvPr>
          <p:cNvSpPr/>
          <p:nvPr/>
        </p:nvSpPr>
        <p:spPr>
          <a:xfrm>
            <a:off x="59978" y="347451"/>
            <a:ext cx="12066738" cy="12421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a:cs typeface="Times New Roman"/>
              </a:rPr>
              <a:t>Why Cyber Security</a:t>
            </a:r>
            <a:endParaRPr lang="en-US" sz="3200" dirty="0"/>
          </a:p>
        </p:txBody>
      </p:sp>
      <p:sp>
        <p:nvSpPr>
          <p:cNvPr id="3" name="TextBox 2">
            <a:extLst>
              <a:ext uri="{FF2B5EF4-FFF2-40B4-BE49-F238E27FC236}">
                <a16:creationId xmlns:a16="http://schemas.microsoft.com/office/drawing/2014/main" id="{25CEFB93-D362-45C2-92ED-2BD1E0F5AF1C}"/>
              </a:ext>
            </a:extLst>
          </p:cNvPr>
          <p:cNvSpPr txBox="1"/>
          <p:nvPr/>
        </p:nvSpPr>
        <p:spPr>
          <a:xfrm>
            <a:off x="2281825" y="2041742"/>
            <a:ext cx="831728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latin typeface="Times New Roman"/>
                <a:ea typeface="+mn-lt"/>
                <a:cs typeface="+mn-lt"/>
              </a:rPr>
              <a:t>Computer security is important because it can provide the opportunity for the users to protect their important information present on the network and also in the system </a:t>
            </a:r>
          </a:p>
          <a:p>
            <a:pPr marL="285750" indent="-285750">
              <a:buFont typeface="Wingdings"/>
              <a:buChar char="Ø"/>
            </a:pPr>
            <a:endParaRPr lang="en-US" dirty="0">
              <a:latin typeface="Times New Roman"/>
              <a:ea typeface="+mn-lt"/>
              <a:cs typeface="+mn-lt"/>
            </a:endParaRPr>
          </a:p>
          <a:p>
            <a:pPr marL="285750" indent="-285750">
              <a:buFont typeface="Wingdings"/>
              <a:buChar char="Ø"/>
            </a:pPr>
            <a:r>
              <a:rPr lang="en-US" dirty="0">
                <a:latin typeface="Times New Roman"/>
                <a:ea typeface="+mn-lt"/>
                <a:cs typeface="+mn-lt"/>
              </a:rPr>
              <a:t>It also helps in defending the computer system against different types of destructive technologies and protects the PC from damage (viruses, worms, bugs and bacteria)</a:t>
            </a:r>
            <a:endParaRPr lang="en-US" dirty="0">
              <a:latin typeface="Times New Roman"/>
              <a:ea typeface="+mn-lt"/>
              <a:cs typeface="Times New Roman"/>
            </a:endParaRPr>
          </a:p>
          <a:p>
            <a:pPr marL="285750" indent="-285750">
              <a:buFont typeface="Wingdings"/>
              <a:buChar char="Ø"/>
            </a:pPr>
            <a:endParaRPr lang="en-US" dirty="0">
              <a:latin typeface="Times New Roman"/>
              <a:ea typeface="+mn-lt"/>
              <a:cs typeface="+mn-lt"/>
            </a:endParaRPr>
          </a:p>
          <a:p>
            <a:pPr marL="285750" indent="-285750">
              <a:buFont typeface="Wingdings"/>
              <a:buChar char="Ø"/>
            </a:pPr>
            <a:r>
              <a:rPr lang="en-US" dirty="0">
                <a:latin typeface="Times New Roman"/>
                <a:ea typeface="+mn-lt"/>
                <a:cs typeface="+mn-lt"/>
              </a:rPr>
              <a:t>It also helps in monitoring the network and protects it also from different threats. So, we should use computer security solution on some level to protect our data from different type of sniffing stolen problem</a:t>
            </a:r>
            <a:r>
              <a:rPr lang="en-US" dirty="0">
                <a:ea typeface="+mn-lt"/>
                <a:cs typeface="+mn-lt"/>
              </a:rPr>
              <a:t>. </a:t>
            </a:r>
            <a:endParaRPr lang="en-US">
              <a:latin typeface="Times New Roman"/>
              <a:cs typeface="Times New Roman"/>
            </a:endParaRPr>
          </a:p>
        </p:txBody>
      </p:sp>
      <p:sp>
        <p:nvSpPr>
          <p:cNvPr id="4" name="Date Placeholder 3">
            <a:extLst>
              <a:ext uri="{FF2B5EF4-FFF2-40B4-BE49-F238E27FC236}">
                <a16:creationId xmlns:a16="http://schemas.microsoft.com/office/drawing/2014/main" id="{03FD017A-426A-47BD-8721-1130142DFD9A}"/>
              </a:ext>
            </a:extLst>
          </p:cNvPr>
          <p:cNvSpPr>
            <a:spLocks noGrp="1"/>
          </p:cNvSpPr>
          <p:nvPr>
            <p:ph type="dt" sz="half" idx="10"/>
          </p:nvPr>
        </p:nvSpPr>
        <p:spPr/>
        <p:txBody>
          <a:bodyPr/>
          <a:lstStyle/>
          <a:p>
            <a:fld id="{C6D1453D-F7A9-49DB-A235-108380FAB1C0}" type="datetime1">
              <a:rPr lang="en-US" smtClean="0"/>
              <a:t>6/8/2021</a:t>
            </a:fld>
            <a:endParaRPr lang="en-US"/>
          </a:p>
        </p:txBody>
      </p:sp>
      <p:sp>
        <p:nvSpPr>
          <p:cNvPr id="5" name="Slide Number Placeholder 4">
            <a:extLst>
              <a:ext uri="{FF2B5EF4-FFF2-40B4-BE49-F238E27FC236}">
                <a16:creationId xmlns:a16="http://schemas.microsoft.com/office/drawing/2014/main" id="{4F8E1353-1919-4955-A2DD-3468B65997B2}"/>
              </a:ext>
            </a:extLst>
          </p:cNvPr>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val="4236861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958</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Corbel</vt:lpstr>
      <vt:lpstr>Helvetica Neue</vt:lpstr>
      <vt:lpstr>Times New Roman</vt:lpstr>
      <vt:lpstr>Wingdings</vt:lpstr>
      <vt:lpstr>Parallax</vt:lpstr>
      <vt:lpstr>Cyber Crime Detection And Protection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Jyoti Khalkar</cp:lastModifiedBy>
  <cp:revision>361</cp:revision>
  <dcterms:created xsi:type="dcterms:W3CDTF">2020-12-23T13:51:42Z</dcterms:created>
  <dcterms:modified xsi:type="dcterms:W3CDTF">2021-06-08T09:15:57Z</dcterms:modified>
</cp:coreProperties>
</file>