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  <p:sldMasterId id="2147483762" r:id="rId2"/>
  </p:sldMasterIdLst>
  <p:sldIdLst>
    <p:sldId id="271" r:id="rId3"/>
    <p:sldId id="257" r:id="rId4"/>
    <p:sldId id="265" r:id="rId5"/>
    <p:sldId id="266" r:id="rId6"/>
    <p:sldId id="267" r:id="rId7"/>
    <p:sldId id="260" r:id="rId8"/>
    <p:sldId id="259" r:id="rId9"/>
    <p:sldId id="275" r:id="rId10"/>
    <p:sldId id="276" r:id="rId11"/>
    <p:sldId id="268" r:id="rId12"/>
    <p:sldId id="274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80" d="100"/>
          <a:sy n="80" d="100"/>
        </p:scale>
        <p:origin x="1526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>
                <a:solidFill>
                  <a:prstClr val="white"/>
                </a:solidFill>
              </a:rPr>
              <a:pPr/>
              <a:t>12/13/2021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00C6BB"/>
                </a:solidFill>
              </a:rPr>
              <a:pPr/>
              <a:t>‹#›</a:t>
            </a:fld>
            <a:endParaRPr lang="en-US" dirty="0">
              <a:solidFill>
                <a:srgbClr val="00C6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749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>
                <a:solidFill>
                  <a:prstClr val="white"/>
                </a:solidFill>
              </a:rPr>
              <a:pPr/>
              <a:t>12/13/2021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00C6BB"/>
                </a:solidFill>
              </a:rPr>
              <a:pPr/>
              <a:t>‹#›</a:t>
            </a:fld>
            <a:endParaRPr lang="en-US" dirty="0">
              <a:solidFill>
                <a:srgbClr val="00C6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868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>
                <a:solidFill>
                  <a:prstClr val="white"/>
                </a:solidFill>
              </a:rPr>
              <a:pPr/>
              <a:t>12/13/2021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00C6BB"/>
                </a:solidFill>
              </a:rPr>
              <a:pPr/>
              <a:t>‹#›</a:t>
            </a:fld>
            <a:endParaRPr lang="en-US" dirty="0">
              <a:solidFill>
                <a:srgbClr val="00C6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744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>
                <a:solidFill>
                  <a:prstClr val="white"/>
                </a:solidFill>
              </a:rPr>
              <a:pPr/>
              <a:t>12/13/2021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00C6BB"/>
                </a:solidFill>
              </a:rPr>
              <a:pPr/>
              <a:t>‹#›</a:t>
            </a:fld>
            <a:endParaRPr lang="en-US" dirty="0">
              <a:solidFill>
                <a:srgbClr val="00C6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700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>
                <a:solidFill>
                  <a:prstClr val="white"/>
                </a:solidFill>
              </a:rPr>
              <a:pPr/>
              <a:t>12/13/2021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00C6BB"/>
                </a:solidFill>
              </a:rPr>
              <a:pPr/>
              <a:t>‹#›</a:t>
            </a:fld>
            <a:endParaRPr lang="en-US" dirty="0">
              <a:solidFill>
                <a:srgbClr val="00C6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2012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>
                <a:solidFill>
                  <a:prstClr val="white"/>
                </a:solidFill>
              </a:rPr>
              <a:pPr/>
              <a:t>12/13/2021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00C6BB"/>
                </a:solidFill>
              </a:rPr>
              <a:pPr/>
              <a:t>‹#›</a:t>
            </a:fld>
            <a:endParaRPr lang="en-US" dirty="0">
              <a:solidFill>
                <a:srgbClr val="00C6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9805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>
                <a:solidFill>
                  <a:prstClr val="white"/>
                </a:solidFill>
              </a:rPr>
              <a:pPr/>
              <a:t>12/13/2021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00C6BB"/>
                </a:solidFill>
              </a:rPr>
              <a:pPr/>
              <a:t>‹#›</a:t>
            </a:fld>
            <a:endParaRPr lang="en-US" dirty="0">
              <a:solidFill>
                <a:srgbClr val="00C6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9913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>
                <a:solidFill>
                  <a:prstClr val="white"/>
                </a:solidFill>
              </a:rPr>
              <a:pPr/>
              <a:t>12/13/2021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00C6BB"/>
                </a:solidFill>
              </a:rPr>
              <a:pPr/>
              <a:t>‹#›</a:t>
            </a:fld>
            <a:endParaRPr lang="en-US" dirty="0">
              <a:solidFill>
                <a:srgbClr val="00C6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28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>
                <a:solidFill>
                  <a:prstClr val="white"/>
                </a:solidFill>
              </a:rPr>
              <a:pPr/>
              <a:t>12/13/2021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00C6BB"/>
                </a:solidFill>
              </a:rPr>
              <a:pPr/>
              <a:t>‹#›</a:t>
            </a:fld>
            <a:endParaRPr lang="en-US" dirty="0">
              <a:solidFill>
                <a:srgbClr val="00C6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4768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>
                <a:solidFill>
                  <a:prstClr val="white"/>
                </a:solidFill>
              </a:rPr>
              <a:pPr/>
              <a:t>12/13/2021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00C6BB"/>
                </a:solidFill>
              </a:rPr>
              <a:pPr/>
              <a:t>‹#›</a:t>
            </a:fld>
            <a:endParaRPr lang="en-US" dirty="0">
              <a:solidFill>
                <a:srgbClr val="00C6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8872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>
                <a:solidFill>
                  <a:prstClr val="white"/>
                </a:solidFill>
              </a:rPr>
              <a:pPr/>
              <a:t>12/13/2021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00C6BB"/>
                </a:solidFill>
              </a:rPr>
              <a:pPr/>
              <a:t>‹#›</a:t>
            </a:fld>
            <a:endParaRPr lang="en-US" dirty="0">
              <a:solidFill>
                <a:srgbClr val="00C6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734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12/13/2021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12/13/2021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12/13/2021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20000">
              <a:srgbClr val="000040"/>
            </a:gs>
            <a:gs pos="50000">
              <a:srgbClr val="400040"/>
            </a:gs>
            <a:gs pos="75000">
              <a:srgbClr val="8F0040"/>
            </a:gs>
            <a:gs pos="89999">
              <a:srgbClr val="F27300"/>
            </a:gs>
            <a:gs pos="100000">
              <a:srgbClr val="FFBF0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35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4448"/>
            <a:ext cx="1991516" cy="816749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reflection blurRad="6350" stA="50000" endA="300" endPos="55000" dir="5400000" sy="-100000" algn="bl" rotWithShape="0"/>
          </a:effectLst>
        </p:spPr>
      </p:pic>
      <p:sp>
        <p:nvSpPr>
          <p:cNvPr id="3" name="Rectangle 2"/>
          <p:cNvSpPr/>
          <p:nvPr/>
        </p:nvSpPr>
        <p:spPr>
          <a:xfrm>
            <a:off x="304800" y="367936"/>
            <a:ext cx="8396056" cy="11695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br>
              <a:rPr lang="en-US" sz="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Algerian" pitchFamily="82" charset="0"/>
                <a:cs typeface="Andalus" pitchFamily="18" charset="-78"/>
              </a:rPr>
            </a:br>
            <a:r>
              <a:rPr lang="en-US" sz="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Algerian" pitchFamily="82" charset="0"/>
                <a:cs typeface="Andalus" pitchFamily="18" charset="-78"/>
              </a:rPr>
              <a:t>. </a:t>
            </a:r>
            <a:endParaRPr lang="en-IN" sz="8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atin typeface="Algerian" pitchFamily="82" charset="0"/>
            </a:endParaRPr>
          </a:p>
          <a:p>
            <a:pPr algn="ctr"/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737" y="4267200"/>
            <a:ext cx="3334458" cy="24254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1" y="450721"/>
            <a:ext cx="9144000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br>
              <a:rPr lang="en-US" sz="4000" b="1" cap="none" spc="0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lgerian" pitchFamily="82" charset="0"/>
                <a:cs typeface="Andalus" pitchFamily="18" charset="-78"/>
              </a:rPr>
            </a:br>
            <a:r>
              <a:rPr lang="en-US" sz="4000" b="1" cap="none" spc="0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lgerian" pitchFamily="82" charset="0"/>
                <a:cs typeface="Andalus" pitchFamily="18" charset="-78"/>
              </a:rPr>
              <a:t>GHARDA  INSTITUDE  of   technology </a:t>
            </a:r>
            <a:endParaRPr lang="en-US" sz="40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06553" y="2685986"/>
            <a:ext cx="57254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Copperplate Gothic Bold" panose="020E0705020206020404" pitchFamily="34" charset="0"/>
              </a:rPr>
              <a:t>Topic: Car Racing Game </a:t>
            </a:r>
          </a:p>
        </p:txBody>
      </p:sp>
      <p:sp>
        <p:nvSpPr>
          <p:cNvPr id="7" name="Rectangle 6"/>
          <p:cNvSpPr/>
          <p:nvPr/>
        </p:nvSpPr>
        <p:spPr>
          <a:xfrm>
            <a:off x="367440" y="4267200"/>
            <a:ext cx="641435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Copperplate Gothic Bold" panose="020E0705020206020404" pitchFamily="34" charset="0"/>
              </a:rPr>
              <a:t>Group Members:</a:t>
            </a:r>
          </a:p>
          <a:p>
            <a:r>
              <a:rPr lang="en-IN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Copperplate Gothic Bold" panose="020E0705020206020404" pitchFamily="34" charset="0"/>
              </a:rPr>
              <a:t>Aditya </a:t>
            </a:r>
            <a:r>
              <a:rPr lang="en-IN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Copperplate Gothic Bold" panose="020E0705020206020404" pitchFamily="34" charset="0"/>
              </a:rPr>
              <a:t>Indulkar</a:t>
            </a:r>
            <a:r>
              <a:rPr lang="en-IN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Copperplate Gothic Bold" panose="020E0705020206020404" pitchFamily="34" charset="0"/>
              </a:rPr>
              <a:t> </a:t>
            </a:r>
          </a:p>
          <a:p>
            <a:r>
              <a:rPr lang="en-IN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Copperplate Gothic Bold" panose="020E0705020206020404" pitchFamily="34" charset="0"/>
              </a:rPr>
              <a:t>Satish</a:t>
            </a:r>
            <a:r>
              <a:rPr lang="en-IN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Copperplate Gothic Bold" panose="020E0705020206020404" pitchFamily="34" charset="0"/>
              </a:rPr>
              <a:t> </a:t>
            </a:r>
            <a:r>
              <a:rPr lang="en-IN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Copperplate Gothic Bold" panose="020E0705020206020404" pitchFamily="34" charset="0"/>
              </a:rPr>
              <a:t>Diwate</a:t>
            </a:r>
            <a:r>
              <a:rPr lang="en-IN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Copperplate Gothic Bold" panose="020E0705020206020404" pitchFamily="34" charset="0"/>
              </a:rPr>
              <a:t> </a:t>
            </a:r>
          </a:p>
          <a:p>
            <a:r>
              <a:rPr lang="en-IN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Copperplate Gothic Bold" panose="020E0705020206020404" pitchFamily="34" charset="0"/>
              </a:rPr>
              <a:t>Vedang</a:t>
            </a:r>
            <a:r>
              <a:rPr lang="en-IN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Copperplate Gothic Bold" panose="020E0705020206020404" pitchFamily="34" charset="0"/>
              </a:rPr>
              <a:t> </a:t>
            </a:r>
            <a:r>
              <a:rPr lang="en-IN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Copperplate Gothic Bold" panose="020E0705020206020404" pitchFamily="34" charset="0"/>
              </a:rPr>
              <a:t>Pawar</a:t>
            </a:r>
            <a:endParaRPr lang="en-IN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  <a:reflection blurRad="6350" stA="55000" endA="300" endPos="45500" dir="5400000" sy="-100000" algn="bl" rotWithShape="0"/>
              </a:effectLst>
              <a:latin typeface="Copperplate Gothic Bold" panose="020E0705020206020404" pitchFamily="34" charset="0"/>
            </a:endParaRPr>
          </a:p>
          <a:p>
            <a:r>
              <a:rPr lang="en-IN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Copperplate Gothic Bold" panose="020E0705020206020404" pitchFamily="34" charset="0"/>
              </a:rPr>
              <a:t>Fahad</a:t>
            </a:r>
            <a:r>
              <a:rPr lang="en-IN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Copperplate Gothic Bold" panose="020E0705020206020404" pitchFamily="34" charset="0"/>
              </a:rPr>
              <a:t> Desai</a:t>
            </a:r>
          </a:p>
        </p:txBody>
      </p:sp>
      <p:sp>
        <p:nvSpPr>
          <p:cNvPr id="8" name="Rectangle 7"/>
          <p:cNvSpPr/>
          <p:nvPr/>
        </p:nvSpPr>
        <p:spPr>
          <a:xfrm>
            <a:off x="407287" y="3536326"/>
            <a:ext cx="69246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opperplate Gothic Bold" panose="020E0705020206020404" pitchFamily="34" charset="0"/>
              </a:rPr>
              <a:t>Guide Name :- </a:t>
            </a:r>
            <a:r>
              <a:rPr lang="en-IN" sz="2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opperplate Gothic Bold" panose="020E0705020206020404" pitchFamily="34" charset="0"/>
              </a:rPr>
              <a:t>Prof.</a:t>
            </a:r>
            <a:r>
              <a:rPr lang="en-IN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opperplate Gothic Bold" panose="020E0705020206020404" pitchFamily="34" charset="0"/>
              </a:rPr>
              <a:t> </a:t>
            </a:r>
            <a:r>
              <a:rPr lang="en-IN" sz="2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opperplate Gothic Bold" panose="020E0705020206020404" pitchFamily="34" charset="0"/>
              </a:rPr>
              <a:t>Vijesh</a:t>
            </a:r>
            <a:r>
              <a:rPr lang="en-IN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opperplate Gothic Bold" panose="020E0705020206020404" pitchFamily="34" charset="0"/>
              </a:rPr>
              <a:t> M. Nair </a:t>
            </a:r>
          </a:p>
        </p:txBody>
      </p:sp>
    </p:spTree>
    <p:extLst>
      <p:ext uri="{BB962C8B-B14F-4D97-AF65-F5344CB8AC3E}">
        <p14:creationId xmlns:p14="http://schemas.microsoft.com/office/powerpoint/2010/main" val="24523007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871F5-6497-0947-B3A0-AFEC50322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7280"/>
          </a:xfrm>
        </p:spPr>
        <p:txBody>
          <a:bodyPr/>
          <a:lstStyle/>
          <a:p>
            <a:r>
              <a:rPr lang="en-US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Copperplate Gothic Bold" pitchFamily="34" charset="0"/>
              </a:rPr>
              <a:t>Advantages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863DE-135C-B445-8386-251254052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Car racing games have advantages of their own such as: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Improving Hand Eye Coordination.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Concentration and Focus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Decision Making </a:t>
            </a:r>
          </a:p>
          <a:p>
            <a:r>
              <a:rPr lang="en-US" dirty="0">
                <a:solidFill>
                  <a:schemeClr val="bg1"/>
                </a:solidFill>
              </a:rPr>
              <a:t>Car racing game makes you focus on more than one thing at a time, which helps you to multitask and also increase your concentration.</a:t>
            </a:r>
          </a:p>
        </p:txBody>
      </p:sp>
    </p:spTree>
    <p:extLst>
      <p:ext uri="{BB962C8B-B14F-4D97-AF65-F5344CB8AC3E}">
        <p14:creationId xmlns:p14="http://schemas.microsoft.com/office/powerpoint/2010/main" val="2859176242"/>
      </p:ext>
    </p:extLst>
  </p:cSld>
  <p:clrMapOvr>
    <a:masterClrMapping/>
  </p:clrMapOvr>
  <p:transition spd="slow">
    <p:wheel spokes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20000">
              <a:srgbClr val="000040"/>
            </a:gs>
            <a:gs pos="50000">
              <a:srgbClr val="400040"/>
            </a:gs>
            <a:gs pos="75000">
              <a:srgbClr val="8F0040"/>
            </a:gs>
            <a:gs pos="89999">
              <a:srgbClr val="F27300"/>
            </a:gs>
            <a:gs pos="100000">
              <a:srgbClr val="FFBF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830CE-A054-1A42-A817-64D81408D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pperplate Gothic Bold" panose="020E07050202060204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4ABB3-36E2-C845-8426-12B6E3E4F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What we leaned in this project?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The project has helped us understand use of various pre-defined functions and also create new functions.</a:t>
            </a:r>
          </a:p>
          <a:p>
            <a:r>
              <a:rPr lang="en-US" sz="2800" dirty="0">
                <a:solidFill>
                  <a:schemeClr val="bg1"/>
                </a:solidFill>
              </a:rPr>
              <a:t>What is this Project For?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To have familiarity with the programming language.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To better understand the programming language.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To improve logical thinking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226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800" dirty="0"/>
              <a:t>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IN" sz="80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01600">
                    <a:schemeClr val="accent6">
                      <a:lumMod val="75000"/>
                      <a:alpha val="60000"/>
                    </a:schemeClr>
                  </a:glow>
                  <a:reflection blurRad="6350" stA="55000" endA="300" endPos="45500" dir="5400000" sy="-100000" algn="bl" rotWithShape="0"/>
                </a:effectLst>
                <a:latin typeface="Gabriola" pitchFamily="82" charset="0"/>
              </a:rPr>
              <a:t>Thank You</a:t>
            </a:r>
          </a:p>
        </p:txBody>
      </p:sp>
      <p:pic>
        <p:nvPicPr>
          <p:cNvPr id="4" name="Picture 3" descr="thank-you-powerpoint-template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3EDC07-B746-8345-A12E-14EAD0FFF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Objective of the Project is to create a car Racing game which is: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User Friendly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Easy to play</a:t>
            </a:r>
          </a:p>
          <a:p>
            <a:r>
              <a:rPr lang="en-US" dirty="0">
                <a:solidFill>
                  <a:schemeClr val="bg1"/>
                </a:solidFill>
              </a:rPr>
              <a:t>The idea of selecting this topic was when we realized how popular Car Racing Games are.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5000" y="381000"/>
            <a:ext cx="56028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Lucida Sans Typewriter" pitchFamily="49" charset="0"/>
              </a:rPr>
              <a:t>IDEA/OBJECTVE</a:t>
            </a:r>
            <a:endParaRPr lang="en-US" sz="54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  <a:reflection blurRad="6350" stA="55000" endA="300" endPos="45500" dir="5400000" sy="-100000" algn="bl" rotWithShape="0"/>
              </a:effectLst>
              <a:latin typeface="Lucida Sans Typewriter" pitchFamily="49" charset="0"/>
            </a:endParaRPr>
          </a:p>
        </p:txBody>
      </p:sp>
    </p:spTree>
  </p:cSld>
  <p:clrMapOvr>
    <a:masterClrMapping/>
  </p:clrMapOvr>
  <p:transition spd="med"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69942-045C-FD4A-B305-65A060DDD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Copperplate Gothic Bold" pitchFamily="34" charset="0"/>
              </a:rPr>
              <a:t>About</a:t>
            </a:r>
            <a:r>
              <a:rPr lang="en-US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BDEE9-72A6-7D47-BFF5-7399644FA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1776"/>
            <a:ext cx="8229600" cy="45259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Name: Car Racing Game </a:t>
            </a:r>
          </a:p>
          <a:p>
            <a:r>
              <a:rPr lang="en-US" dirty="0">
                <a:solidFill>
                  <a:schemeClr val="bg1"/>
                </a:solidFill>
              </a:rPr>
              <a:t>Platform/Coding Language: C++</a:t>
            </a:r>
          </a:p>
          <a:p>
            <a:r>
              <a:rPr lang="en-US" dirty="0">
                <a:solidFill>
                  <a:schemeClr val="bg1"/>
                </a:solidFill>
              </a:rPr>
              <a:t>IDE : Dev C++</a:t>
            </a:r>
          </a:p>
          <a:p>
            <a:r>
              <a:rPr lang="en-US" dirty="0">
                <a:solidFill>
                  <a:schemeClr val="bg1"/>
                </a:solidFill>
              </a:rPr>
              <a:t>Project type: Desktop Application</a:t>
            </a:r>
          </a:p>
        </p:txBody>
      </p:sp>
    </p:spTree>
    <p:extLst>
      <p:ext uri="{BB962C8B-B14F-4D97-AF65-F5344CB8AC3E}">
        <p14:creationId xmlns:p14="http://schemas.microsoft.com/office/powerpoint/2010/main" val="31972419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DDB1F-E143-9747-AE34-89C58DC83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905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Copperplate Gothic Bold" pitchFamily="34" charset="0"/>
              </a:rPr>
              <a:t>Car Racing game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84437-80FD-8B4B-B995-61760ECFD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Car Racing Game is a common genre of game in the game industry.</a:t>
            </a:r>
          </a:p>
          <a:p>
            <a:r>
              <a:rPr lang="en-US" dirty="0">
                <a:solidFill>
                  <a:schemeClr val="bg1"/>
                </a:solidFill>
              </a:rPr>
              <a:t>Car Racing is a popular Sport in real life having different types such as Car Rally Races, GT racing and Formula 1 racing.</a:t>
            </a:r>
          </a:p>
          <a:p>
            <a:r>
              <a:rPr lang="en-US" dirty="0">
                <a:solidFill>
                  <a:schemeClr val="bg1"/>
                </a:solidFill>
              </a:rPr>
              <a:t>As popular in the real word Car Racing is also popular in the virtual world.</a:t>
            </a:r>
          </a:p>
          <a:p>
            <a:r>
              <a:rPr lang="en-US" dirty="0">
                <a:solidFill>
                  <a:schemeClr val="bg1"/>
                </a:solidFill>
              </a:rPr>
              <a:t>Tech Giant Company like Microsoft has also developed Car Racing Game named Forza Horizon </a:t>
            </a:r>
          </a:p>
          <a:p>
            <a:r>
              <a:rPr lang="en-US" dirty="0">
                <a:solidFill>
                  <a:schemeClr val="bg1"/>
                </a:solidFill>
              </a:rPr>
              <a:t>In general car games have different categories such as Racing and Simulation.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2892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86538-4F89-3344-9680-2592D9B40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lgerian" pitchFamily="82" charset="0"/>
              </a:rPr>
              <a:t>Software And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CEFFA-15AC-7B42-88C9-5C9BE5E7E47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4">
              <a:lumMod val="5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minimum RAM required is 256KB.</a:t>
            </a:r>
          </a:p>
          <a:p>
            <a:r>
              <a:rPr lang="en-US" dirty="0">
                <a:solidFill>
                  <a:schemeClr val="bg1"/>
                </a:solidFill>
              </a:rPr>
              <a:t>Minimum storage required is  around 256KB.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C:\Program Files\Microsoft Office\MEDIA\CAGCAT10\j0199805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826000"/>
            <a:ext cx="2133600" cy="203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1722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.</a:t>
            </a:r>
            <a:br>
              <a:rPr lang="en-IN" dirty="0"/>
            </a:b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ook Antiqua" pitchFamily="18" charset="0"/>
              </a:rPr>
              <a:t>On The Screen</a:t>
            </a:r>
            <a:endParaRPr lang="en-IN" dirty="0">
              <a:latin typeface="Book Antiqu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33600"/>
            <a:ext cx="7524003" cy="363651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On the screen we will have a basic interface consisting of:</a:t>
            </a:r>
          </a:p>
          <a:p>
            <a:pPr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The Main Menu which will show the following options:</a:t>
            </a:r>
          </a:p>
          <a:p>
            <a:pPr lvl="1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Start</a:t>
            </a:r>
          </a:p>
          <a:p>
            <a:pPr lvl="1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Instructions</a:t>
            </a:r>
          </a:p>
          <a:p>
            <a:pPr lvl="1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Quit</a:t>
            </a:r>
          </a:p>
          <a:p>
            <a:pPr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The Game Play interface will consist of:</a:t>
            </a:r>
          </a:p>
          <a:p>
            <a:pPr lvl="1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The Center Car</a:t>
            </a:r>
          </a:p>
          <a:p>
            <a:pPr lvl="1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The Enemy Car</a:t>
            </a:r>
          </a:p>
          <a:p>
            <a:pPr lvl="1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Score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  <a:p>
            <a:endParaRPr lang="en-IN" dirty="0"/>
          </a:p>
        </p:txBody>
      </p:sp>
      <p:pic>
        <p:nvPicPr>
          <p:cNvPr id="1026" name="Picture 2" descr="C:\Program Files\Microsoft Office\MEDIA\CAGCAT10\j0216858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4876800"/>
            <a:ext cx="3427171" cy="156435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Copperplate Gothic Bold" pitchFamily="34" charset="0"/>
              </a:rPr>
              <a:t>Image For Illustration Purpose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26" t="6264" r="1852" b="1653"/>
          <a:stretch/>
        </p:blipFill>
        <p:spPr>
          <a:xfrm>
            <a:off x="533400" y="1752600"/>
            <a:ext cx="8001000" cy="441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76521-2D06-4F9C-BEDE-564881EC5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2400"/>
            <a:ext cx="8458200" cy="5973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sz="1800" dirty="0">
                <a:solidFill>
                  <a:schemeClr val="bg1"/>
                </a:solidFill>
              </a:rPr>
              <a:t>Code</a:t>
            </a:r>
          </a:p>
          <a:p>
            <a:pPr marL="0" indent="0">
              <a:buNone/>
            </a:pPr>
            <a:endParaRPr lang="en-IN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sz="1800" dirty="0">
                <a:solidFill>
                  <a:schemeClr val="bg1"/>
                </a:solidFill>
              </a:rPr>
              <a:t>char car[4][4] = { ' ','±','±',' ', 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bg1"/>
                </a:solidFill>
              </a:rPr>
              <a:t>	           '±','±','±','±', 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bg1"/>
                </a:solidFill>
              </a:rPr>
              <a:t>	             ' ','±','±',' ‘,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bg1"/>
                </a:solidFill>
              </a:rPr>
              <a:t>	           '±','±','±','±' }; </a:t>
            </a:r>
          </a:p>
          <a:p>
            <a:r>
              <a:rPr lang="en-IN" sz="1800" b="1" u="sng" dirty="0">
                <a:solidFill>
                  <a:schemeClr val="bg1"/>
                </a:solidFill>
              </a:rPr>
              <a:t>The above 2d array generates player car.</a:t>
            </a:r>
          </a:p>
          <a:p>
            <a:pPr marL="0" indent="0">
              <a:buNone/>
            </a:pPr>
            <a:endParaRPr lang="en-IN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sz="1800" dirty="0">
                <a:solidFill>
                  <a:schemeClr val="bg1"/>
                </a:solidFill>
              </a:rPr>
              <a:t>void </a:t>
            </a:r>
            <a:r>
              <a:rPr lang="en-IN" sz="1800" dirty="0" err="1">
                <a:solidFill>
                  <a:schemeClr val="bg1"/>
                </a:solidFill>
              </a:rPr>
              <a:t>drawEnemy</a:t>
            </a:r>
            <a:r>
              <a:rPr lang="en-IN" sz="1800" dirty="0">
                <a:solidFill>
                  <a:schemeClr val="bg1"/>
                </a:solidFill>
              </a:rPr>
              <a:t>(int </a:t>
            </a:r>
            <a:r>
              <a:rPr lang="en-IN" sz="1800" dirty="0" err="1">
                <a:solidFill>
                  <a:schemeClr val="bg1"/>
                </a:solidFill>
              </a:rPr>
              <a:t>ind</a:t>
            </a:r>
            <a:r>
              <a:rPr lang="en-IN" sz="1800" dirty="0">
                <a:solidFill>
                  <a:schemeClr val="bg1"/>
                </a:solidFill>
              </a:rPr>
              <a:t>){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bg1"/>
                </a:solidFill>
              </a:rPr>
              <a:t>	if( </a:t>
            </a:r>
            <a:r>
              <a:rPr lang="en-IN" sz="1800" dirty="0" err="1">
                <a:solidFill>
                  <a:schemeClr val="bg1"/>
                </a:solidFill>
              </a:rPr>
              <a:t>enemyFlag</a:t>
            </a:r>
            <a:r>
              <a:rPr lang="en-IN" sz="1800" dirty="0">
                <a:solidFill>
                  <a:schemeClr val="bg1"/>
                </a:solidFill>
              </a:rPr>
              <a:t>[</a:t>
            </a:r>
            <a:r>
              <a:rPr lang="en-IN" sz="1800" dirty="0" err="1">
                <a:solidFill>
                  <a:schemeClr val="bg1"/>
                </a:solidFill>
              </a:rPr>
              <a:t>ind</a:t>
            </a:r>
            <a:r>
              <a:rPr lang="en-IN" sz="1800" dirty="0">
                <a:solidFill>
                  <a:schemeClr val="bg1"/>
                </a:solidFill>
              </a:rPr>
              <a:t>] == true ){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bg1"/>
                </a:solidFill>
              </a:rPr>
              <a:t>		</a:t>
            </a:r>
            <a:r>
              <a:rPr lang="en-IN" sz="1800" dirty="0" err="1">
                <a:solidFill>
                  <a:schemeClr val="bg1"/>
                </a:solidFill>
              </a:rPr>
              <a:t>gotoxy</a:t>
            </a:r>
            <a:r>
              <a:rPr lang="en-IN" sz="1800" dirty="0">
                <a:solidFill>
                  <a:schemeClr val="bg1"/>
                </a:solidFill>
              </a:rPr>
              <a:t>(</a:t>
            </a:r>
            <a:r>
              <a:rPr lang="en-IN" sz="1800" dirty="0" err="1">
                <a:solidFill>
                  <a:schemeClr val="bg1"/>
                </a:solidFill>
              </a:rPr>
              <a:t>enemyX</a:t>
            </a:r>
            <a:r>
              <a:rPr lang="en-IN" sz="1800" dirty="0">
                <a:solidFill>
                  <a:schemeClr val="bg1"/>
                </a:solidFill>
              </a:rPr>
              <a:t>[</a:t>
            </a:r>
            <a:r>
              <a:rPr lang="en-IN" sz="1800" dirty="0" err="1">
                <a:solidFill>
                  <a:schemeClr val="bg1"/>
                </a:solidFill>
              </a:rPr>
              <a:t>ind</a:t>
            </a:r>
            <a:r>
              <a:rPr lang="en-IN" sz="1800" dirty="0">
                <a:solidFill>
                  <a:schemeClr val="bg1"/>
                </a:solidFill>
              </a:rPr>
              <a:t>], </a:t>
            </a:r>
            <a:r>
              <a:rPr lang="en-IN" sz="1800" dirty="0" err="1">
                <a:solidFill>
                  <a:schemeClr val="bg1"/>
                </a:solidFill>
              </a:rPr>
              <a:t>enemyY</a:t>
            </a:r>
            <a:r>
              <a:rPr lang="en-IN" sz="1800" dirty="0">
                <a:solidFill>
                  <a:schemeClr val="bg1"/>
                </a:solidFill>
              </a:rPr>
              <a:t>[</a:t>
            </a:r>
            <a:r>
              <a:rPr lang="en-IN" sz="1800" dirty="0" err="1">
                <a:solidFill>
                  <a:schemeClr val="bg1"/>
                </a:solidFill>
              </a:rPr>
              <a:t>ind</a:t>
            </a:r>
            <a:r>
              <a:rPr lang="en-IN" sz="1800" dirty="0">
                <a:solidFill>
                  <a:schemeClr val="bg1"/>
                </a:solidFill>
              </a:rPr>
              <a:t>]);   </a:t>
            </a:r>
            <a:r>
              <a:rPr lang="en-IN" sz="1800" dirty="0" err="1">
                <a:solidFill>
                  <a:schemeClr val="bg1"/>
                </a:solidFill>
              </a:rPr>
              <a:t>cout</a:t>
            </a:r>
            <a:r>
              <a:rPr lang="en-IN" sz="1800" dirty="0">
                <a:solidFill>
                  <a:schemeClr val="bg1"/>
                </a:solidFill>
              </a:rPr>
              <a:t>&lt;&lt;"****";  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bg1"/>
                </a:solidFill>
              </a:rPr>
              <a:t>		</a:t>
            </a:r>
            <a:r>
              <a:rPr lang="en-IN" sz="1800" dirty="0" err="1">
                <a:solidFill>
                  <a:schemeClr val="bg1"/>
                </a:solidFill>
              </a:rPr>
              <a:t>gotoxy</a:t>
            </a:r>
            <a:r>
              <a:rPr lang="en-IN" sz="1800" dirty="0">
                <a:solidFill>
                  <a:schemeClr val="bg1"/>
                </a:solidFill>
              </a:rPr>
              <a:t>(</a:t>
            </a:r>
            <a:r>
              <a:rPr lang="en-IN" sz="1800" dirty="0" err="1">
                <a:solidFill>
                  <a:schemeClr val="bg1"/>
                </a:solidFill>
              </a:rPr>
              <a:t>enemyX</a:t>
            </a:r>
            <a:r>
              <a:rPr lang="en-IN" sz="1800" dirty="0">
                <a:solidFill>
                  <a:schemeClr val="bg1"/>
                </a:solidFill>
              </a:rPr>
              <a:t>[</a:t>
            </a:r>
            <a:r>
              <a:rPr lang="en-IN" sz="1800" dirty="0" err="1">
                <a:solidFill>
                  <a:schemeClr val="bg1"/>
                </a:solidFill>
              </a:rPr>
              <a:t>ind</a:t>
            </a:r>
            <a:r>
              <a:rPr lang="en-IN" sz="1800" dirty="0">
                <a:solidFill>
                  <a:schemeClr val="bg1"/>
                </a:solidFill>
              </a:rPr>
              <a:t>], </a:t>
            </a:r>
            <a:r>
              <a:rPr lang="en-IN" sz="1800" dirty="0" err="1">
                <a:solidFill>
                  <a:schemeClr val="bg1"/>
                </a:solidFill>
              </a:rPr>
              <a:t>enemyY</a:t>
            </a:r>
            <a:r>
              <a:rPr lang="en-IN" sz="1800" dirty="0">
                <a:solidFill>
                  <a:schemeClr val="bg1"/>
                </a:solidFill>
              </a:rPr>
              <a:t>[</a:t>
            </a:r>
            <a:r>
              <a:rPr lang="en-IN" sz="1800" dirty="0" err="1">
                <a:solidFill>
                  <a:schemeClr val="bg1"/>
                </a:solidFill>
              </a:rPr>
              <a:t>ind</a:t>
            </a:r>
            <a:r>
              <a:rPr lang="en-IN" sz="1800" dirty="0">
                <a:solidFill>
                  <a:schemeClr val="bg1"/>
                </a:solidFill>
              </a:rPr>
              <a:t>]+1); </a:t>
            </a:r>
            <a:r>
              <a:rPr lang="en-IN" sz="1800" dirty="0" err="1">
                <a:solidFill>
                  <a:schemeClr val="bg1"/>
                </a:solidFill>
              </a:rPr>
              <a:t>cout</a:t>
            </a:r>
            <a:r>
              <a:rPr lang="en-IN" sz="1800" dirty="0">
                <a:solidFill>
                  <a:schemeClr val="bg1"/>
                </a:solidFill>
              </a:rPr>
              <a:t>&lt;&lt;" ** "; 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bg1"/>
                </a:solidFill>
              </a:rPr>
              <a:t>		</a:t>
            </a:r>
            <a:r>
              <a:rPr lang="en-IN" sz="1800" dirty="0" err="1">
                <a:solidFill>
                  <a:schemeClr val="bg1"/>
                </a:solidFill>
              </a:rPr>
              <a:t>gotoxy</a:t>
            </a:r>
            <a:r>
              <a:rPr lang="en-IN" sz="1800" dirty="0">
                <a:solidFill>
                  <a:schemeClr val="bg1"/>
                </a:solidFill>
              </a:rPr>
              <a:t>(</a:t>
            </a:r>
            <a:r>
              <a:rPr lang="en-IN" sz="1800" dirty="0" err="1">
                <a:solidFill>
                  <a:schemeClr val="bg1"/>
                </a:solidFill>
              </a:rPr>
              <a:t>enemyX</a:t>
            </a:r>
            <a:r>
              <a:rPr lang="en-IN" sz="1800" dirty="0">
                <a:solidFill>
                  <a:schemeClr val="bg1"/>
                </a:solidFill>
              </a:rPr>
              <a:t>[</a:t>
            </a:r>
            <a:r>
              <a:rPr lang="en-IN" sz="1800" dirty="0" err="1">
                <a:solidFill>
                  <a:schemeClr val="bg1"/>
                </a:solidFill>
              </a:rPr>
              <a:t>ind</a:t>
            </a:r>
            <a:r>
              <a:rPr lang="en-IN" sz="1800" dirty="0">
                <a:solidFill>
                  <a:schemeClr val="bg1"/>
                </a:solidFill>
              </a:rPr>
              <a:t>], </a:t>
            </a:r>
            <a:r>
              <a:rPr lang="en-IN" sz="1800" dirty="0" err="1">
                <a:solidFill>
                  <a:schemeClr val="bg1"/>
                </a:solidFill>
              </a:rPr>
              <a:t>enemyY</a:t>
            </a:r>
            <a:r>
              <a:rPr lang="en-IN" sz="1800" dirty="0">
                <a:solidFill>
                  <a:schemeClr val="bg1"/>
                </a:solidFill>
              </a:rPr>
              <a:t>[</a:t>
            </a:r>
            <a:r>
              <a:rPr lang="en-IN" sz="1800" dirty="0" err="1">
                <a:solidFill>
                  <a:schemeClr val="bg1"/>
                </a:solidFill>
              </a:rPr>
              <a:t>ind</a:t>
            </a:r>
            <a:r>
              <a:rPr lang="en-IN" sz="1800" dirty="0">
                <a:solidFill>
                  <a:schemeClr val="bg1"/>
                </a:solidFill>
              </a:rPr>
              <a:t>]+2); </a:t>
            </a:r>
            <a:r>
              <a:rPr lang="en-IN" sz="1800" dirty="0" err="1">
                <a:solidFill>
                  <a:schemeClr val="bg1"/>
                </a:solidFill>
              </a:rPr>
              <a:t>cout</a:t>
            </a:r>
            <a:r>
              <a:rPr lang="en-IN" sz="1800" dirty="0">
                <a:solidFill>
                  <a:schemeClr val="bg1"/>
                </a:solidFill>
              </a:rPr>
              <a:t>&lt;&lt;"****"; 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bg1"/>
                </a:solidFill>
              </a:rPr>
              <a:t>		</a:t>
            </a:r>
            <a:r>
              <a:rPr lang="en-IN" sz="1800" dirty="0" err="1">
                <a:solidFill>
                  <a:schemeClr val="bg1"/>
                </a:solidFill>
              </a:rPr>
              <a:t>gotoxy</a:t>
            </a:r>
            <a:r>
              <a:rPr lang="en-IN" sz="1800" dirty="0">
                <a:solidFill>
                  <a:schemeClr val="bg1"/>
                </a:solidFill>
              </a:rPr>
              <a:t>(</a:t>
            </a:r>
            <a:r>
              <a:rPr lang="en-IN" sz="1800" dirty="0" err="1">
                <a:solidFill>
                  <a:schemeClr val="bg1"/>
                </a:solidFill>
              </a:rPr>
              <a:t>enemyX</a:t>
            </a:r>
            <a:r>
              <a:rPr lang="en-IN" sz="1800" dirty="0">
                <a:solidFill>
                  <a:schemeClr val="bg1"/>
                </a:solidFill>
              </a:rPr>
              <a:t>[</a:t>
            </a:r>
            <a:r>
              <a:rPr lang="en-IN" sz="1800" dirty="0" err="1">
                <a:solidFill>
                  <a:schemeClr val="bg1"/>
                </a:solidFill>
              </a:rPr>
              <a:t>ind</a:t>
            </a:r>
            <a:r>
              <a:rPr lang="en-IN" sz="1800" dirty="0">
                <a:solidFill>
                  <a:schemeClr val="bg1"/>
                </a:solidFill>
              </a:rPr>
              <a:t>], </a:t>
            </a:r>
            <a:r>
              <a:rPr lang="en-IN" sz="1800" dirty="0" err="1">
                <a:solidFill>
                  <a:schemeClr val="bg1"/>
                </a:solidFill>
              </a:rPr>
              <a:t>enemyY</a:t>
            </a:r>
            <a:r>
              <a:rPr lang="en-IN" sz="1800" dirty="0">
                <a:solidFill>
                  <a:schemeClr val="bg1"/>
                </a:solidFill>
              </a:rPr>
              <a:t>[</a:t>
            </a:r>
            <a:r>
              <a:rPr lang="en-IN" sz="1800" dirty="0" err="1">
                <a:solidFill>
                  <a:schemeClr val="bg1"/>
                </a:solidFill>
              </a:rPr>
              <a:t>ind</a:t>
            </a:r>
            <a:r>
              <a:rPr lang="en-IN" sz="1800" dirty="0">
                <a:solidFill>
                  <a:schemeClr val="bg1"/>
                </a:solidFill>
              </a:rPr>
              <a:t>]+3); </a:t>
            </a:r>
            <a:r>
              <a:rPr lang="en-IN" sz="1800" dirty="0" err="1">
                <a:solidFill>
                  <a:schemeClr val="bg1"/>
                </a:solidFill>
              </a:rPr>
              <a:t>cout</a:t>
            </a:r>
            <a:r>
              <a:rPr lang="en-IN" sz="1800" dirty="0">
                <a:solidFill>
                  <a:schemeClr val="bg1"/>
                </a:solidFill>
              </a:rPr>
              <a:t>&lt;&lt;" !! ";  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bg1"/>
                </a:solidFill>
              </a:rPr>
              <a:t>	} </a:t>
            </a:r>
          </a:p>
          <a:p>
            <a:r>
              <a:rPr lang="en-IN" sz="1800" b="1" u="sng" dirty="0">
                <a:solidFill>
                  <a:schemeClr val="bg1"/>
                </a:solidFill>
              </a:rPr>
              <a:t>The above function generates enemy car.</a:t>
            </a:r>
            <a:r>
              <a:rPr lang="en-IN" sz="1800" dirty="0">
                <a:solidFill>
                  <a:schemeClr val="bg1"/>
                </a:solidFill>
              </a:rPr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6012808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82D9D-CF4B-423B-9A4F-B4FD1DC60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762000"/>
            <a:ext cx="8382000" cy="5364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 err="1">
                <a:solidFill>
                  <a:schemeClr val="bg1"/>
                </a:solidFill>
              </a:rPr>
              <a:t>gotoxy</a:t>
            </a:r>
            <a:r>
              <a:rPr lang="en-IN" sz="1800" dirty="0">
                <a:solidFill>
                  <a:schemeClr val="bg1"/>
                </a:solidFill>
              </a:rPr>
              <a:t>(WIN_WIDTH + 7, 2);</a:t>
            </a:r>
            <a:r>
              <a:rPr lang="en-IN" sz="1800" dirty="0" err="1">
                <a:solidFill>
                  <a:schemeClr val="bg1"/>
                </a:solidFill>
              </a:rPr>
              <a:t>cout</a:t>
            </a:r>
            <a:r>
              <a:rPr lang="en-IN" sz="1800" dirty="0">
                <a:solidFill>
                  <a:schemeClr val="bg1"/>
                </a:solidFill>
              </a:rPr>
              <a:t>&lt;&lt;"Car Racing Game";</a:t>
            </a:r>
          </a:p>
          <a:p>
            <a:pPr marL="0" indent="0">
              <a:buNone/>
            </a:pPr>
            <a:r>
              <a:rPr lang="en-IN" sz="1800" dirty="0" err="1">
                <a:solidFill>
                  <a:schemeClr val="bg1"/>
                </a:solidFill>
              </a:rPr>
              <a:t>gotoxy</a:t>
            </a:r>
            <a:r>
              <a:rPr lang="en-IN" sz="1800" dirty="0">
                <a:solidFill>
                  <a:schemeClr val="bg1"/>
                </a:solidFill>
              </a:rPr>
              <a:t>(WIN_WIDTH + 6, 4);</a:t>
            </a:r>
            <a:r>
              <a:rPr lang="en-IN" sz="1800" dirty="0" err="1">
                <a:solidFill>
                  <a:schemeClr val="bg1"/>
                </a:solidFill>
              </a:rPr>
              <a:t>cout</a:t>
            </a:r>
            <a:r>
              <a:rPr lang="en-IN" sz="1800" dirty="0">
                <a:solidFill>
                  <a:schemeClr val="bg1"/>
                </a:solidFill>
              </a:rPr>
              <a:t>&lt;&lt;"----------";</a:t>
            </a:r>
          </a:p>
          <a:p>
            <a:pPr marL="0" indent="0">
              <a:buNone/>
            </a:pPr>
            <a:r>
              <a:rPr lang="en-IN" sz="1800" dirty="0" err="1">
                <a:solidFill>
                  <a:schemeClr val="bg1"/>
                </a:solidFill>
              </a:rPr>
              <a:t>gotoxy</a:t>
            </a:r>
            <a:r>
              <a:rPr lang="en-IN" sz="1800" dirty="0">
                <a:solidFill>
                  <a:schemeClr val="bg1"/>
                </a:solidFill>
              </a:rPr>
              <a:t>(WIN_WIDTH + 6, 6);</a:t>
            </a:r>
            <a:r>
              <a:rPr lang="en-IN" sz="1800" dirty="0" err="1">
                <a:solidFill>
                  <a:schemeClr val="bg1"/>
                </a:solidFill>
              </a:rPr>
              <a:t>cout</a:t>
            </a:r>
            <a:r>
              <a:rPr lang="en-IN" sz="1800" dirty="0">
                <a:solidFill>
                  <a:schemeClr val="bg1"/>
                </a:solidFill>
              </a:rPr>
              <a:t>&lt;&lt;"----------";</a:t>
            </a:r>
          </a:p>
          <a:p>
            <a:pPr marL="0" indent="0">
              <a:buNone/>
            </a:pPr>
            <a:r>
              <a:rPr lang="en-IN" sz="1800" dirty="0" err="1">
                <a:solidFill>
                  <a:schemeClr val="bg1"/>
                </a:solidFill>
              </a:rPr>
              <a:t>gotoxy</a:t>
            </a:r>
            <a:r>
              <a:rPr lang="en-IN" sz="1800" dirty="0">
                <a:solidFill>
                  <a:schemeClr val="bg1"/>
                </a:solidFill>
              </a:rPr>
              <a:t>(WIN_WIDTH + 7, 12);</a:t>
            </a:r>
            <a:r>
              <a:rPr lang="en-IN" sz="1800" dirty="0" err="1">
                <a:solidFill>
                  <a:schemeClr val="bg1"/>
                </a:solidFill>
              </a:rPr>
              <a:t>cout</a:t>
            </a:r>
            <a:r>
              <a:rPr lang="en-IN" sz="1800" dirty="0">
                <a:solidFill>
                  <a:schemeClr val="bg1"/>
                </a:solidFill>
              </a:rPr>
              <a:t>&lt;&lt;"Control ";</a:t>
            </a:r>
          </a:p>
          <a:p>
            <a:pPr marL="0" indent="0">
              <a:buNone/>
            </a:pPr>
            <a:r>
              <a:rPr lang="en-IN" sz="1800" dirty="0" err="1">
                <a:solidFill>
                  <a:schemeClr val="bg1"/>
                </a:solidFill>
              </a:rPr>
              <a:t>gotoxy</a:t>
            </a:r>
            <a:r>
              <a:rPr lang="en-IN" sz="1800" dirty="0">
                <a:solidFill>
                  <a:schemeClr val="bg1"/>
                </a:solidFill>
              </a:rPr>
              <a:t>(WIN_WIDTH + 7, 13);</a:t>
            </a:r>
            <a:r>
              <a:rPr lang="en-IN" sz="1800" dirty="0" err="1">
                <a:solidFill>
                  <a:schemeClr val="bg1"/>
                </a:solidFill>
              </a:rPr>
              <a:t>cout</a:t>
            </a:r>
            <a:r>
              <a:rPr lang="en-IN" sz="1800" dirty="0">
                <a:solidFill>
                  <a:schemeClr val="bg1"/>
                </a:solidFill>
              </a:rPr>
              <a:t>&lt;&lt;"-------- ";</a:t>
            </a:r>
          </a:p>
          <a:p>
            <a:pPr marL="0" indent="0">
              <a:buNone/>
            </a:pPr>
            <a:r>
              <a:rPr lang="en-IN" sz="1800" dirty="0" err="1">
                <a:solidFill>
                  <a:schemeClr val="bg1"/>
                </a:solidFill>
              </a:rPr>
              <a:t>gotoxy</a:t>
            </a:r>
            <a:r>
              <a:rPr lang="en-IN" sz="1800" dirty="0">
                <a:solidFill>
                  <a:schemeClr val="bg1"/>
                </a:solidFill>
              </a:rPr>
              <a:t>(WIN_WIDTH + 2, 14);</a:t>
            </a:r>
            <a:r>
              <a:rPr lang="en-IN" sz="1800" dirty="0" err="1">
                <a:solidFill>
                  <a:schemeClr val="bg1"/>
                </a:solidFill>
              </a:rPr>
              <a:t>cout</a:t>
            </a:r>
            <a:r>
              <a:rPr lang="en-IN" sz="1800" dirty="0">
                <a:solidFill>
                  <a:schemeClr val="bg1"/>
                </a:solidFill>
              </a:rPr>
              <a:t>&lt;&lt;" A Key - Left";</a:t>
            </a:r>
          </a:p>
          <a:p>
            <a:pPr marL="0" indent="0">
              <a:buNone/>
            </a:pPr>
            <a:r>
              <a:rPr lang="en-IN" sz="1800" dirty="0" err="1">
                <a:solidFill>
                  <a:schemeClr val="bg1"/>
                </a:solidFill>
              </a:rPr>
              <a:t>gotoxy</a:t>
            </a:r>
            <a:r>
              <a:rPr lang="en-IN" sz="1800" dirty="0">
                <a:solidFill>
                  <a:schemeClr val="bg1"/>
                </a:solidFill>
              </a:rPr>
              <a:t>(WIN_WIDTH + 2, 15);</a:t>
            </a:r>
            <a:r>
              <a:rPr lang="en-IN" sz="1800" dirty="0" err="1">
                <a:solidFill>
                  <a:schemeClr val="bg1"/>
                </a:solidFill>
              </a:rPr>
              <a:t>cout</a:t>
            </a:r>
            <a:r>
              <a:rPr lang="en-IN" sz="1800" dirty="0">
                <a:solidFill>
                  <a:schemeClr val="bg1"/>
                </a:solidFill>
              </a:rPr>
              <a:t>&lt;&lt;" D Key - Right"; </a:t>
            </a:r>
          </a:p>
          <a:p>
            <a:pPr marL="0" indent="0">
              <a:buNone/>
            </a:pPr>
            <a:endParaRPr lang="en-IN" sz="1800" dirty="0">
              <a:solidFill>
                <a:schemeClr val="bg1"/>
              </a:solidFill>
            </a:endParaRPr>
          </a:p>
          <a:p>
            <a:r>
              <a:rPr lang="en-IN" sz="1800" b="1" dirty="0">
                <a:solidFill>
                  <a:schemeClr val="bg1"/>
                </a:solidFill>
              </a:rPr>
              <a:t>‘</a:t>
            </a:r>
            <a:r>
              <a:rPr lang="en-IN" sz="1800" b="1" dirty="0" err="1">
                <a:solidFill>
                  <a:schemeClr val="bg1"/>
                </a:solidFill>
              </a:rPr>
              <a:t>gotoxy</a:t>
            </a:r>
            <a:r>
              <a:rPr lang="en-IN" sz="1800" b="1" dirty="0">
                <a:solidFill>
                  <a:schemeClr val="bg1"/>
                </a:solidFill>
              </a:rPr>
              <a:t>’ function displays the text at the desired position.</a:t>
            </a:r>
            <a:r>
              <a:rPr lang="en-IN" sz="180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1D3345-CB90-4F31-8EF1-42A954A20E26}"/>
              </a:ext>
            </a:extLst>
          </p:cNvPr>
          <p:cNvSpPr txBox="1"/>
          <p:nvPr/>
        </p:nvSpPr>
        <p:spPr>
          <a:xfrm>
            <a:off x="457200" y="3962400"/>
            <a:ext cx="6934200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 err="1">
                <a:solidFill>
                  <a:schemeClr val="bg1"/>
                </a:solidFill>
              </a:rPr>
              <a:t>gotoxy</a:t>
            </a:r>
            <a:r>
              <a:rPr lang="en-IN" sz="1600" b="1" dirty="0">
                <a:solidFill>
                  <a:schemeClr val="bg1"/>
                </a:solidFill>
              </a:rPr>
              <a:t>(10,5); </a:t>
            </a:r>
            <a:r>
              <a:rPr lang="en-IN" sz="1600" b="1" dirty="0" err="1">
                <a:solidFill>
                  <a:schemeClr val="bg1"/>
                </a:solidFill>
              </a:rPr>
              <a:t>cout</a:t>
            </a:r>
            <a:r>
              <a:rPr lang="en-IN" sz="1600" b="1" dirty="0">
                <a:solidFill>
                  <a:schemeClr val="bg1"/>
                </a:solidFill>
              </a:rPr>
              <a:t>&lt;&lt;" -------------------------- ";</a:t>
            </a:r>
          </a:p>
          <a:p>
            <a:r>
              <a:rPr lang="en-IN" sz="1600" b="1" dirty="0" err="1">
                <a:solidFill>
                  <a:schemeClr val="bg1"/>
                </a:solidFill>
              </a:rPr>
              <a:t>gotoxy</a:t>
            </a:r>
            <a:r>
              <a:rPr lang="en-IN" sz="1600" b="1" dirty="0">
                <a:solidFill>
                  <a:schemeClr val="bg1"/>
                </a:solidFill>
              </a:rPr>
              <a:t>(10,6); </a:t>
            </a:r>
            <a:r>
              <a:rPr lang="en-IN" sz="1600" b="1" dirty="0" err="1">
                <a:solidFill>
                  <a:schemeClr val="bg1"/>
                </a:solidFill>
              </a:rPr>
              <a:t>cout</a:t>
            </a:r>
            <a:r>
              <a:rPr lang="en-IN" sz="1600" b="1" dirty="0">
                <a:solidFill>
                  <a:schemeClr val="bg1"/>
                </a:solidFill>
              </a:rPr>
              <a:t>&lt;&lt;" |    Car Racing  Game     | ";</a:t>
            </a:r>
          </a:p>
          <a:p>
            <a:r>
              <a:rPr lang="en-IN" sz="1600" b="1" dirty="0" err="1">
                <a:solidFill>
                  <a:schemeClr val="bg1"/>
                </a:solidFill>
              </a:rPr>
              <a:t>gotoxy</a:t>
            </a:r>
            <a:r>
              <a:rPr lang="en-IN" sz="1600" b="1" dirty="0">
                <a:solidFill>
                  <a:schemeClr val="bg1"/>
                </a:solidFill>
              </a:rPr>
              <a:t>(10,7); </a:t>
            </a:r>
            <a:r>
              <a:rPr lang="en-IN" sz="1600" b="1" dirty="0" err="1">
                <a:solidFill>
                  <a:schemeClr val="bg1"/>
                </a:solidFill>
              </a:rPr>
              <a:t>cout</a:t>
            </a:r>
            <a:r>
              <a:rPr lang="en-IN" sz="1600" b="1" dirty="0">
                <a:solidFill>
                  <a:schemeClr val="bg1"/>
                </a:solidFill>
              </a:rPr>
              <a:t>&lt;&lt;" --------------------------";</a:t>
            </a:r>
          </a:p>
          <a:p>
            <a:r>
              <a:rPr lang="en-IN" sz="1600" b="1" dirty="0" err="1">
                <a:solidFill>
                  <a:schemeClr val="bg1"/>
                </a:solidFill>
              </a:rPr>
              <a:t>gotoxy</a:t>
            </a:r>
            <a:r>
              <a:rPr lang="en-IN" sz="1600" b="1" dirty="0">
                <a:solidFill>
                  <a:schemeClr val="bg1"/>
                </a:solidFill>
              </a:rPr>
              <a:t>(10,9); </a:t>
            </a:r>
            <a:r>
              <a:rPr lang="en-IN" sz="1600" b="1" dirty="0" err="1">
                <a:solidFill>
                  <a:schemeClr val="bg1"/>
                </a:solidFill>
              </a:rPr>
              <a:t>cout</a:t>
            </a:r>
            <a:r>
              <a:rPr lang="en-IN" sz="1600" b="1" dirty="0">
                <a:solidFill>
                  <a:schemeClr val="bg1"/>
                </a:solidFill>
              </a:rPr>
              <a:t>&lt;&lt;"1. Start Game";</a:t>
            </a:r>
          </a:p>
          <a:p>
            <a:r>
              <a:rPr lang="en-IN" sz="1600" b="1" dirty="0" err="1">
                <a:solidFill>
                  <a:schemeClr val="bg1"/>
                </a:solidFill>
              </a:rPr>
              <a:t>gotoxy</a:t>
            </a:r>
            <a:r>
              <a:rPr lang="en-IN" sz="1600" b="1" dirty="0">
                <a:solidFill>
                  <a:schemeClr val="bg1"/>
                </a:solidFill>
              </a:rPr>
              <a:t>(10,10); </a:t>
            </a:r>
            <a:r>
              <a:rPr lang="en-IN" sz="1600" b="1" dirty="0" err="1">
                <a:solidFill>
                  <a:schemeClr val="bg1"/>
                </a:solidFill>
              </a:rPr>
              <a:t>cout</a:t>
            </a:r>
            <a:r>
              <a:rPr lang="en-IN" sz="1600" b="1" dirty="0">
                <a:solidFill>
                  <a:schemeClr val="bg1"/>
                </a:solidFill>
              </a:rPr>
              <a:t>&lt;&lt;"2. Instructions";</a:t>
            </a:r>
          </a:p>
          <a:p>
            <a:r>
              <a:rPr lang="en-IN" sz="1600" b="1" dirty="0" err="1">
                <a:solidFill>
                  <a:schemeClr val="bg1"/>
                </a:solidFill>
              </a:rPr>
              <a:t>gotoxy</a:t>
            </a:r>
            <a:r>
              <a:rPr lang="en-IN" sz="1600" b="1" dirty="0">
                <a:solidFill>
                  <a:schemeClr val="bg1"/>
                </a:solidFill>
              </a:rPr>
              <a:t>(10,11); </a:t>
            </a:r>
            <a:r>
              <a:rPr lang="en-IN" sz="1600" b="1" dirty="0" err="1">
                <a:solidFill>
                  <a:schemeClr val="bg1"/>
                </a:solidFill>
              </a:rPr>
              <a:t>cout</a:t>
            </a:r>
            <a:r>
              <a:rPr lang="en-IN" sz="1600" b="1" dirty="0">
                <a:solidFill>
                  <a:schemeClr val="bg1"/>
                </a:solidFill>
              </a:rPr>
              <a:t>&lt;&lt;"3. Quit";</a:t>
            </a:r>
          </a:p>
          <a:p>
            <a:r>
              <a:rPr lang="en-IN" sz="1600" b="1" dirty="0" err="1">
                <a:solidFill>
                  <a:schemeClr val="bg1"/>
                </a:solidFill>
              </a:rPr>
              <a:t>gotoxy</a:t>
            </a:r>
            <a:r>
              <a:rPr lang="en-IN" sz="1600" b="1" dirty="0">
                <a:solidFill>
                  <a:schemeClr val="bg1"/>
                </a:solidFill>
              </a:rPr>
              <a:t>(10,13); </a:t>
            </a:r>
            <a:r>
              <a:rPr lang="en-IN" sz="1600" b="1" dirty="0" err="1">
                <a:solidFill>
                  <a:schemeClr val="bg1"/>
                </a:solidFill>
              </a:rPr>
              <a:t>cout</a:t>
            </a:r>
            <a:r>
              <a:rPr lang="en-IN" sz="1600" b="1" dirty="0">
                <a:solidFill>
                  <a:schemeClr val="bg1"/>
                </a:solidFill>
              </a:rPr>
              <a:t>&lt;&lt;"Select option: ";</a:t>
            </a:r>
          </a:p>
          <a:p>
            <a:endParaRPr lang="en-IN" sz="1600" b="1" dirty="0">
              <a:solidFill>
                <a:schemeClr val="bg1"/>
              </a:solidFill>
            </a:endParaRPr>
          </a:p>
          <a:p>
            <a:r>
              <a:rPr lang="en-IN" sz="1600" b="1" dirty="0">
                <a:solidFill>
                  <a:schemeClr val="bg1"/>
                </a:solidFill>
              </a:rPr>
              <a:t>This is to show the menu bar.</a:t>
            </a:r>
          </a:p>
        </p:txBody>
      </p:sp>
    </p:spTree>
    <p:extLst>
      <p:ext uri="{BB962C8B-B14F-4D97-AF65-F5344CB8AC3E}">
        <p14:creationId xmlns:p14="http://schemas.microsoft.com/office/powerpoint/2010/main" val="214991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</TotalTime>
  <Words>667</Words>
  <Application>Microsoft Office PowerPoint</Application>
  <PresentationFormat>On-screen Show (4:3)</PresentationFormat>
  <Paragraphs>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Algerian</vt:lpstr>
      <vt:lpstr>Arial</vt:lpstr>
      <vt:lpstr>Book Antiqua</vt:lpstr>
      <vt:lpstr>Calibri</vt:lpstr>
      <vt:lpstr>Calibri Light</vt:lpstr>
      <vt:lpstr>Copperplate Gothic Bold</vt:lpstr>
      <vt:lpstr>Gabriola</vt:lpstr>
      <vt:lpstr>Lucida Sans Typewriter</vt:lpstr>
      <vt:lpstr>Office Theme</vt:lpstr>
      <vt:lpstr>1_Office Theme</vt:lpstr>
      <vt:lpstr>PowerPoint Presentation</vt:lpstr>
      <vt:lpstr>.</vt:lpstr>
      <vt:lpstr>About </vt:lpstr>
      <vt:lpstr>Car Racing game </vt:lpstr>
      <vt:lpstr>Software And Hardware</vt:lpstr>
      <vt:lpstr>. On The Screen</vt:lpstr>
      <vt:lpstr>Image For Illustration Purpose</vt:lpstr>
      <vt:lpstr>PowerPoint Presentation</vt:lpstr>
      <vt:lpstr>PowerPoint Presentation</vt:lpstr>
      <vt:lpstr>Advantages </vt:lpstr>
      <vt:lpstr>Conclusion</vt:lpstr>
      <vt:lpstr>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 Miniproject 1 Group 10</dc:title>
  <dc:creator>Usama Desai</dc:creator>
  <cp:lastModifiedBy>Fahad Desai</cp:lastModifiedBy>
  <cp:revision>52</cp:revision>
  <dcterms:created xsi:type="dcterms:W3CDTF">2021-09-20T16:14:39Z</dcterms:created>
  <dcterms:modified xsi:type="dcterms:W3CDTF">2021-12-13T15:36:31Z</dcterms:modified>
</cp:coreProperties>
</file>