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77" r:id="rId5"/>
    <p:sldId id="259" r:id="rId6"/>
    <p:sldId id="260" r:id="rId7"/>
    <p:sldId id="278" r:id="rId8"/>
    <p:sldId id="261" r:id="rId9"/>
    <p:sldId id="262" r:id="rId10"/>
    <p:sldId id="263" r:id="rId11"/>
    <p:sldId id="264" r:id="rId12"/>
    <p:sldId id="266" r:id="rId13"/>
    <p:sldId id="267" r:id="rId14"/>
    <p:sldId id="268" r:id="rId15"/>
    <p:sldId id="272" r:id="rId16"/>
    <p:sldId id="269" r:id="rId17"/>
    <p:sldId id="270" r:id="rId18"/>
    <p:sldId id="273" r:id="rId19"/>
    <p:sldId id="274" r:id="rId20"/>
    <p:sldId id="275" r:id="rId21"/>
    <p:sldId id="265" r:id="rId22"/>
    <p:sldId id="276"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9" d="100"/>
          <a:sy n="89" d="100"/>
        </p:scale>
        <p:origin x="-12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70" y="1122363"/>
            <a:ext cx="9001463"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70" y="3602038"/>
            <a:ext cx="9001463"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19A3D6-81FD-4228-AE10-304340FF0262}" type="datetimeFigureOut">
              <a:rPr lang="en-IN" smtClean="0"/>
              <a:t>04-09-2023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3664275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7" y="4289374"/>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7" y="621323"/>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9" cy="682472"/>
          </a:xfrm>
        </p:spPr>
        <p:txBody>
          <a:bodyPr>
            <a:normAutofit/>
          </a:bodyPr>
          <a:lstStyle>
            <a:lvl1pPr marL="0" indent="0" algn="ctr">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19A3D6-81FD-4228-AE10-304340FF0262}" type="datetimeFigureOut">
              <a:rPr lang="en-IN" smtClean="0"/>
              <a:t>04-09-2023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360613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2"/>
            <a:ext cx="10353763"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7" y="4204820"/>
            <a:ext cx="10353761" cy="1592186"/>
          </a:xfrm>
        </p:spPr>
        <p:txBody>
          <a:bodyPr anchor="ct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19A3D6-81FD-4228-AE10-304340FF0262}" type="datetimeFigureOut">
              <a:rPr lang="en-IN" smtClean="0"/>
              <a:t>04-09-2023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3228691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610032"/>
            <a:ext cx="8752299" cy="426812"/>
          </a:xfrm>
        </p:spPr>
        <p:txBody>
          <a:bodyPr anchor="t">
            <a:normAutofit/>
          </a:bodyPr>
          <a:lstStyle>
            <a:lvl1pPr marL="0" indent="0" algn="r">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3" y="4204821"/>
            <a:ext cx="10353763" cy="1586380"/>
          </a:xfrm>
        </p:spPr>
        <p:txBody>
          <a:bodyPr anchor="ctr">
            <a:normAutofit/>
          </a:bodyP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19A3D6-81FD-4228-AE10-304340FF0262}" type="datetimeFigureOut">
              <a:rPr lang="en-IN" smtClean="0"/>
              <a:t>04-09-2023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12F9F17-834A-478B-A7F6-E29E1FCDD7DF}" type="slidenum">
              <a:rPr lang="en-IN" smtClean="0"/>
              <a:t>‹#›</a:t>
            </a:fld>
            <a:endParaRPr lang="en-IN"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3112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7" y="2126944"/>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650556"/>
            <a:ext cx="10353763" cy="1140644"/>
          </a:xfrm>
        </p:spPr>
        <p:txBody>
          <a:bodyPr anchor="t"/>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19A3D6-81FD-4228-AE10-304340FF0262}" type="datetimeFigureOut">
              <a:rPr lang="en-IN" smtClean="0"/>
              <a:t>04-09-2023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1176776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3" y="609602"/>
            <a:ext cx="10353763"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2088321"/>
            <a:ext cx="3298956" cy="823305"/>
          </a:xfrm>
        </p:spPr>
        <p:txBody>
          <a:bodyPr anchor="b">
            <a:noAutofit/>
          </a:bodyPr>
          <a:lstStyle>
            <a:lvl1pPr marL="0" indent="0" algn="ctr">
              <a:lnSpc>
                <a:spcPct val="100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911624"/>
            <a:ext cx="3298956" cy="2879576"/>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9" cy="823304"/>
          </a:xfrm>
        </p:spPr>
        <p:txBody>
          <a:bodyPr anchor="b">
            <a:noAutofit/>
          </a:bodyPr>
          <a:lstStyle>
            <a:lvl1pPr marL="0" indent="0" algn="ctr">
              <a:lnSpc>
                <a:spcPct val="100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9" y="2911624"/>
            <a:ext cx="3299821" cy="2879576"/>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9" y="2088320"/>
            <a:ext cx="3291211" cy="823304"/>
          </a:xfrm>
        </p:spPr>
        <p:txBody>
          <a:bodyPr anchor="b">
            <a:noAutofit/>
          </a:bodyPr>
          <a:lstStyle>
            <a:lvl1pPr marL="0" indent="0" algn="ctr">
              <a:lnSpc>
                <a:spcPct val="100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7" y="2911624"/>
            <a:ext cx="3291211" cy="2879576"/>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19A3D6-81FD-4228-AE10-304340FF0262}" type="datetimeFigureOut">
              <a:rPr lang="en-IN" smtClean="0"/>
              <a:t>04-09-2023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3221370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2"/>
            <a:ext cx="10353763"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6" y="4195899"/>
            <a:ext cx="3298955" cy="576262"/>
          </a:xfrm>
        </p:spPr>
        <p:txBody>
          <a:bodyPr anchor="b">
            <a:noAutofit/>
          </a:bodyPr>
          <a:lstStyle>
            <a:lvl1pPr marL="0" indent="0" algn="ctr">
              <a:lnSpc>
                <a:spcPct val="100000"/>
              </a:lnSpc>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1"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dirty="0"/>
              <a:t>Click icon to add picture</a:t>
            </a:r>
          </a:p>
        </p:txBody>
      </p:sp>
      <p:sp>
        <p:nvSpPr>
          <p:cNvPr id="21" name="Text Placeholder 3"/>
          <p:cNvSpPr>
            <a:spLocks noGrp="1"/>
          </p:cNvSpPr>
          <p:nvPr>
            <p:ph type="body" sz="half" idx="18"/>
          </p:nvPr>
        </p:nvSpPr>
        <p:spPr>
          <a:xfrm>
            <a:off x="913796" y="4772161"/>
            <a:ext cx="3298955" cy="101903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2" y="4195899"/>
            <a:ext cx="3298983" cy="576262"/>
          </a:xfrm>
        </p:spPr>
        <p:txBody>
          <a:bodyPr anchor="b">
            <a:noAutofit/>
          </a:bodyPr>
          <a:lstStyle>
            <a:lvl1pPr marL="0" indent="0" algn="ctr">
              <a:lnSpc>
                <a:spcPct val="100000"/>
              </a:lnSpc>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5"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dirty="0"/>
              <a:t>Click icon to add picture</a:t>
            </a:r>
          </a:p>
        </p:txBody>
      </p:sp>
      <p:sp>
        <p:nvSpPr>
          <p:cNvPr id="27" name="Text Placeholder 3"/>
          <p:cNvSpPr>
            <a:spLocks noGrp="1"/>
          </p:cNvSpPr>
          <p:nvPr>
            <p:ph type="body" sz="half" idx="20"/>
          </p:nvPr>
        </p:nvSpPr>
        <p:spPr>
          <a:xfrm>
            <a:off x="7973297" y="4772163"/>
            <a:ext cx="3294259" cy="1019037"/>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19A3D6-81FD-4228-AE10-304340FF0262}" type="datetimeFigureOut">
              <a:rPr lang="en-IN" smtClean="0"/>
              <a:t>04-09-2023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2356593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19A3D6-81FD-4228-AE10-304340FF0262}" type="datetimeFigureOut">
              <a:rPr lang="en-IN" smtClean="0"/>
              <a:t>04-09-2023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3412068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09601"/>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601"/>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19A3D6-81FD-4228-AE10-304340FF0262}" type="datetimeFigureOut">
              <a:rPr lang="en-IN" smtClean="0"/>
              <a:t>04-09-2023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342320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19A3D6-81FD-4228-AE10-304340FF0262}" type="datetimeFigureOut">
              <a:rPr lang="en-IN" smtClean="0"/>
              <a:t>04-09-2023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1903833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8"/>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40"/>
            <a:ext cx="9733512" cy="1500187"/>
          </a:xfrm>
        </p:spPr>
        <p:txBody>
          <a:bodyPr/>
          <a:lstStyle>
            <a:lvl1pPr marL="0" indent="0" algn="ctr">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19A3D6-81FD-4228-AE10-304340FF0262}" type="datetimeFigureOut">
              <a:rPr lang="en-IN" smtClean="0"/>
              <a:t>04-09-2023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289127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7" y="609602"/>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21"/>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21"/>
            <a:ext cx="5094155"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19A3D6-81FD-4228-AE10-304340FF0262}" type="datetimeFigureOut">
              <a:rPr lang="en-IN" smtClean="0"/>
              <a:t>04-09-2023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4152816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7" y="609602"/>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6" y="2088320"/>
            <a:ext cx="4879199" cy="823912"/>
          </a:xfrm>
        </p:spPr>
        <p:txBody>
          <a:bodyPr anchor="b"/>
          <a:lstStyle>
            <a:lvl1pPr marL="0" indent="0">
              <a:lnSpc>
                <a:spcPct val="100000"/>
              </a:lnSpc>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5" cy="823912"/>
          </a:xfrm>
        </p:spPr>
        <p:txBody>
          <a:bodyPr anchor="b"/>
          <a:lstStyle>
            <a:lvl1pPr marL="0" indent="0">
              <a:lnSpc>
                <a:spcPct val="100000"/>
              </a:lnSpc>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19A3D6-81FD-4228-AE10-304340FF0262}" type="datetimeFigureOut">
              <a:rPr lang="en-IN" smtClean="0"/>
              <a:t>04-09-2023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4211726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19A3D6-81FD-4228-AE10-304340FF0262}" type="datetimeFigureOut">
              <a:rPr lang="en-IN" smtClean="0"/>
              <a:t>04-09-2023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674573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19A3D6-81FD-4228-AE10-304340FF0262}" type="datetimeFigureOut">
              <a:rPr lang="en-IN" smtClean="0"/>
              <a:t>04-09-2023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115381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5"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2"/>
            <a:ext cx="3932237" cy="2819399"/>
          </a:xfrm>
        </p:spPr>
        <p:txBody>
          <a:bodyP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19A3D6-81FD-4228-AE10-304340FF0262}" type="datetimeFigureOut">
              <a:rPr lang="en-IN" smtClean="0"/>
              <a:t>04-09-2023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798337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5"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1" cy="2819400"/>
          </a:xfrm>
        </p:spPr>
        <p:txBody>
          <a:bodyPr>
            <a:normAutofit/>
          </a:bodyPr>
          <a:lstStyle>
            <a:lvl1pPr marL="0" indent="0" algn="ctr">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19A3D6-81FD-4228-AE10-304340FF0262}" type="datetimeFigureOut">
              <a:rPr lang="en-IN" smtClean="0"/>
              <a:t>04-09-2023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2554402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7" y="609602"/>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3"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7"/>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719A3D6-81FD-4228-AE10-304340FF0262}" type="datetimeFigureOut">
              <a:rPr lang="en-IN" smtClean="0"/>
              <a:t>04-09-2023</a:t>
            </a:fld>
            <a:endParaRPr lang="en-IN" dirty="0"/>
          </a:p>
        </p:txBody>
      </p:sp>
      <p:sp>
        <p:nvSpPr>
          <p:cNvPr id="5" name="Footer Placeholder 4"/>
          <p:cNvSpPr>
            <a:spLocks noGrp="1"/>
          </p:cNvSpPr>
          <p:nvPr>
            <p:ph type="ftr" sz="quarter" idx="3"/>
          </p:nvPr>
        </p:nvSpPr>
        <p:spPr>
          <a:xfrm>
            <a:off x="913796" y="5883277"/>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514013" y="5883277"/>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2F9F17-834A-478B-A7F6-E29E1FCDD7DF}" type="slidenum">
              <a:rPr lang="en-IN" smtClean="0"/>
              <a:t>‹#›</a:t>
            </a:fld>
            <a:endParaRPr lang="en-IN" dirty="0"/>
          </a:p>
        </p:txBody>
      </p:sp>
    </p:spTree>
    <p:extLst>
      <p:ext uri="{BB962C8B-B14F-4D97-AF65-F5344CB8AC3E}">
        <p14:creationId xmlns:p14="http://schemas.microsoft.com/office/powerpoint/2010/main" val="37706452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914377"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594" indent="-228594" algn="l" defTabSz="914377"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783" indent="-228594" algn="l" defTabSz="914377"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2971" indent="-228594" algn="l" defTabSz="914377"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160"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349"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537"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726"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8914"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103"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6780419-155C-48FE-B5DE-DC340E9524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0967" y="382804"/>
            <a:ext cx="2213283" cy="146579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xmlns="" id="{2F2045DB-AF04-40D1-ABAA-9C6501C19AA9}"/>
              </a:ext>
            </a:extLst>
          </p:cNvPr>
          <p:cNvSpPr txBox="1"/>
          <p:nvPr/>
        </p:nvSpPr>
        <p:spPr>
          <a:xfrm>
            <a:off x="4048814" y="1848599"/>
            <a:ext cx="3838575" cy="1107996"/>
          </a:xfrm>
          <a:prstGeom prst="rect">
            <a:avLst/>
          </a:prstGeom>
          <a:noFill/>
        </p:spPr>
        <p:txBody>
          <a:bodyPr wrap="square" rtlCol="0">
            <a:spAutoFit/>
          </a:bodyPr>
          <a:lstStyle/>
          <a:p>
            <a:r>
              <a:rPr lang="en-US" sz="6600" dirty="0">
                <a:effectLst>
                  <a:outerShdw blurRad="38100" dist="38100" dir="2700000" algn="tl">
                    <a:srgbClr val="000000">
                      <a:alpha val="43137"/>
                    </a:srgbClr>
                  </a:outerShdw>
                </a:effectLst>
              </a:rPr>
              <a:t>GIT</a:t>
            </a:r>
            <a:endParaRPr lang="en-IN" sz="6600"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xmlns="" id="{10526801-94C0-46BC-BD02-057CBE3A14D6}"/>
              </a:ext>
            </a:extLst>
          </p:cNvPr>
          <p:cNvSpPr txBox="1"/>
          <p:nvPr/>
        </p:nvSpPr>
        <p:spPr>
          <a:xfrm>
            <a:off x="5810937" y="1940932"/>
            <a:ext cx="2838451" cy="923330"/>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GHARDA            INSTITUTE OF TECHNOLOGY</a:t>
            </a:r>
            <a:endParaRPr lang="en-IN" b="1" dirty="0">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xmlns="" id="{1FFFAE72-5B69-4BA9-BCCF-E42248207204}"/>
              </a:ext>
            </a:extLst>
          </p:cNvPr>
          <p:cNvCxnSpPr>
            <a:cxnSpLocks/>
          </p:cNvCxnSpPr>
          <p:nvPr/>
        </p:nvCxnSpPr>
        <p:spPr>
          <a:xfrm>
            <a:off x="5620437" y="1848599"/>
            <a:ext cx="0" cy="110799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xmlns="" id="{A0E29AEF-4FF2-468D-A7C8-778971B177FC}"/>
              </a:ext>
            </a:extLst>
          </p:cNvPr>
          <p:cNvSpPr txBox="1"/>
          <p:nvPr/>
        </p:nvSpPr>
        <p:spPr>
          <a:xfrm>
            <a:off x="3824979" y="3288134"/>
            <a:ext cx="4286240" cy="461665"/>
          </a:xfrm>
          <a:prstGeom prst="rect">
            <a:avLst/>
          </a:prstGeom>
          <a:noFill/>
        </p:spPr>
        <p:txBody>
          <a:bodyPr wrap="square" rtlCol="0">
            <a:spAutoFit/>
          </a:bodyPr>
          <a:lstStyle/>
          <a:p>
            <a:pPr algn="ctr"/>
            <a:r>
              <a:rPr lang="en-US" sz="2400" dirty="0">
                <a:effectLst>
                  <a:outerShdw blurRad="38100" dist="38100" dir="2700000" algn="tl">
                    <a:srgbClr val="000000">
                      <a:alpha val="43137"/>
                    </a:srgbClr>
                  </a:outerShdw>
                </a:effectLst>
              </a:rPr>
              <a:t>SECOND YEAR COMPUTER</a:t>
            </a:r>
            <a:endParaRPr lang="en-IN" sz="2400" dirty="0">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xmlns="" id="{04E2FA4A-BC00-4FBD-9790-06BC36E345EC}"/>
              </a:ext>
            </a:extLst>
          </p:cNvPr>
          <p:cNvSpPr txBox="1"/>
          <p:nvPr/>
        </p:nvSpPr>
        <p:spPr>
          <a:xfrm>
            <a:off x="4295527" y="4245106"/>
            <a:ext cx="3228975" cy="461665"/>
          </a:xfrm>
          <a:prstGeom prst="rect">
            <a:avLst/>
          </a:prstGeom>
          <a:noFill/>
        </p:spPr>
        <p:txBody>
          <a:bodyPr wrap="square" rtlCol="0">
            <a:spAutoFit/>
          </a:bodyPr>
          <a:lstStyle/>
          <a:p>
            <a:pPr algn="ctr"/>
            <a:r>
              <a:rPr lang="en-US" sz="2400" dirty="0">
                <a:solidFill>
                  <a:schemeClr val="accent6">
                    <a:lumMod val="60000"/>
                    <a:lumOff val="40000"/>
                  </a:schemeClr>
                </a:solidFill>
                <a:effectLst>
                  <a:outerShdw blurRad="38100" dist="38100" dir="2700000" algn="tl">
                    <a:srgbClr val="000000">
                      <a:alpha val="43137"/>
                    </a:srgbClr>
                  </a:outerShdw>
                </a:effectLst>
              </a:rPr>
              <a:t>MINI PROJECT</a:t>
            </a:r>
            <a:endParaRPr lang="en-IN" sz="2400" dirty="0">
              <a:solidFill>
                <a:schemeClr val="accent6">
                  <a:lumMod val="60000"/>
                  <a:lumOff val="40000"/>
                </a:schemeClr>
              </a:solidFill>
              <a:effectLst>
                <a:outerShdw blurRad="38100" dist="38100" dir="2700000" algn="tl">
                  <a:srgbClr val="000000">
                    <a:alpha val="43137"/>
                  </a:srgbClr>
                </a:outerShdw>
              </a:effectLst>
            </a:endParaRPr>
          </a:p>
        </p:txBody>
      </p:sp>
      <p:sp>
        <p:nvSpPr>
          <p:cNvPr id="12" name="Circle: Hollow 11">
            <a:extLst>
              <a:ext uri="{FF2B5EF4-FFF2-40B4-BE49-F238E27FC236}">
                <a16:creationId xmlns:a16="http://schemas.microsoft.com/office/drawing/2014/main" xmlns="" id="{0F4A8D48-89D8-48A1-AAD7-70A7DFC62276}"/>
              </a:ext>
            </a:extLst>
          </p:cNvPr>
          <p:cNvSpPr/>
          <p:nvPr/>
        </p:nvSpPr>
        <p:spPr>
          <a:xfrm>
            <a:off x="5315441" y="5119268"/>
            <a:ext cx="461665" cy="461665"/>
          </a:xfrm>
          <a:prstGeom prst="donu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a:solidFill>
                <a:schemeClr val="tx1"/>
              </a:solidFill>
              <a:effectLst>
                <a:glow rad="228600">
                  <a:schemeClr val="accent5">
                    <a:satMod val="175000"/>
                    <a:alpha val="40000"/>
                  </a:schemeClr>
                </a:glow>
              </a:effectLst>
            </a:endParaRPr>
          </a:p>
        </p:txBody>
      </p:sp>
      <p:sp>
        <p:nvSpPr>
          <p:cNvPr id="13" name="Circle: Hollow 12">
            <a:extLst>
              <a:ext uri="{FF2B5EF4-FFF2-40B4-BE49-F238E27FC236}">
                <a16:creationId xmlns:a16="http://schemas.microsoft.com/office/drawing/2014/main" xmlns="" id="{793C8C54-06D8-4FF2-94FB-2CCC8F6390F9}"/>
              </a:ext>
            </a:extLst>
          </p:cNvPr>
          <p:cNvSpPr/>
          <p:nvPr/>
        </p:nvSpPr>
        <p:spPr>
          <a:xfrm>
            <a:off x="4520497" y="5119268"/>
            <a:ext cx="461665" cy="461665"/>
          </a:xfrm>
          <a:prstGeom prst="don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tx1"/>
              </a:solidFill>
              <a:effectLst>
                <a:glow rad="228600">
                  <a:schemeClr val="accent5">
                    <a:satMod val="175000"/>
                    <a:alpha val="40000"/>
                  </a:schemeClr>
                </a:glow>
              </a:effectLst>
            </a:endParaRPr>
          </a:p>
        </p:txBody>
      </p:sp>
      <p:sp>
        <p:nvSpPr>
          <p:cNvPr id="14" name="Circle: Hollow 13">
            <a:extLst>
              <a:ext uri="{FF2B5EF4-FFF2-40B4-BE49-F238E27FC236}">
                <a16:creationId xmlns:a16="http://schemas.microsoft.com/office/drawing/2014/main" xmlns="" id="{2B4ED9C7-92C7-4607-AF46-FADA83E9CE76}"/>
              </a:ext>
            </a:extLst>
          </p:cNvPr>
          <p:cNvSpPr/>
          <p:nvPr/>
        </p:nvSpPr>
        <p:spPr>
          <a:xfrm>
            <a:off x="6084149" y="5119268"/>
            <a:ext cx="461665" cy="461665"/>
          </a:xfrm>
          <a:prstGeom prst="donu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a:solidFill>
                <a:schemeClr val="tx1"/>
              </a:solidFill>
              <a:effectLst>
                <a:glow rad="228600">
                  <a:schemeClr val="accent5">
                    <a:satMod val="175000"/>
                    <a:alpha val="40000"/>
                  </a:schemeClr>
                </a:glow>
              </a:effectLst>
            </a:endParaRPr>
          </a:p>
        </p:txBody>
      </p:sp>
      <p:sp>
        <p:nvSpPr>
          <p:cNvPr id="15" name="Circle: Hollow 14">
            <a:extLst>
              <a:ext uri="{FF2B5EF4-FFF2-40B4-BE49-F238E27FC236}">
                <a16:creationId xmlns:a16="http://schemas.microsoft.com/office/drawing/2014/main" xmlns="" id="{D58F3D77-D79D-497A-9F07-6BFCC6C5B9CF}"/>
              </a:ext>
            </a:extLst>
          </p:cNvPr>
          <p:cNvSpPr/>
          <p:nvPr/>
        </p:nvSpPr>
        <p:spPr>
          <a:xfrm>
            <a:off x="6852857" y="5119268"/>
            <a:ext cx="461665" cy="461665"/>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dirty="0">
              <a:solidFill>
                <a:schemeClr val="tx1"/>
              </a:solidFill>
              <a:effectLst>
                <a:glow rad="228600">
                  <a:schemeClr val="accent5">
                    <a:satMod val="175000"/>
                    <a:alpha val="40000"/>
                  </a:schemeClr>
                </a:glow>
              </a:effectLst>
            </a:endParaRPr>
          </a:p>
        </p:txBody>
      </p:sp>
      <p:sp>
        <p:nvSpPr>
          <p:cNvPr id="45" name="TextBox 44">
            <a:extLst>
              <a:ext uri="{FF2B5EF4-FFF2-40B4-BE49-F238E27FC236}">
                <a16:creationId xmlns:a16="http://schemas.microsoft.com/office/drawing/2014/main" xmlns=""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47" name="TextBox 46">
            <a:extLst>
              <a:ext uri="{FF2B5EF4-FFF2-40B4-BE49-F238E27FC236}">
                <a16:creationId xmlns:a16="http://schemas.microsoft.com/office/drawing/2014/main" xmlns="" id="{EBADC4C5-3515-4829-BC22-7A0460A18775}"/>
              </a:ext>
            </a:extLst>
          </p:cNvPr>
          <p:cNvSpPr txBox="1"/>
          <p:nvPr/>
        </p:nvSpPr>
        <p:spPr>
          <a:xfrm>
            <a:off x="775500" y="0"/>
            <a:ext cx="387750" cy="6858000"/>
          </a:xfrm>
          <a:prstGeom prst="rect">
            <a:avLst/>
          </a:prstGeom>
          <a:solidFill>
            <a:schemeClr val="bg2">
              <a:lumMod val="75000"/>
            </a:schemeClr>
          </a:solidFill>
        </p:spPr>
        <p:txBody>
          <a:bodyPr wrap="square" rtlCol="0">
            <a:spAutoFit/>
          </a:bodyPr>
          <a:lstStyle/>
          <a:p>
            <a:endParaRPr lang="en-IN" dirty="0"/>
          </a:p>
        </p:txBody>
      </p:sp>
      <p:sp>
        <p:nvSpPr>
          <p:cNvPr id="49" name="TextBox 48">
            <a:extLst>
              <a:ext uri="{FF2B5EF4-FFF2-40B4-BE49-F238E27FC236}">
                <a16:creationId xmlns:a16="http://schemas.microsoft.com/office/drawing/2014/main" xmlns="" id="{96FC853A-91EC-4018-A335-EDA41B491EEF}"/>
              </a:ext>
            </a:extLst>
          </p:cNvPr>
          <p:cNvSpPr txBox="1"/>
          <p:nvPr/>
        </p:nvSpPr>
        <p:spPr>
          <a:xfrm>
            <a:off x="1510374" y="0"/>
            <a:ext cx="387750" cy="6858000"/>
          </a:xfrm>
          <a:prstGeom prst="rect">
            <a:avLst/>
          </a:prstGeom>
          <a:solidFill>
            <a:schemeClr val="bg2">
              <a:lumMod val="75000"/>
            </a:schemeClr>
          </a:solidFill>
          <a:effectLst>
            <a:innerShdw>
              <a:prstClr val="black"/>
            </a:innerShdw>
          </a:effectLst>
        </p:spPr>
        <p:txBody>
          <a:bodyPr wrap="square" rtlCol="0">
            <a:spAutoFit/>
          </a:bodyPr>
          <a:lstStyle/>
          <a:p>
            <a:endParaRPr lang="en-IN" dirty="0"/>
          </a:p>
        </p:txBody>
      </p:sp>
      <p:sp>
        <p:nvSpPr>
          <p:cNvPr id="50" name="TextBox 49">
            <a:extLst>
              <a:ext uri="{FF2B5EF4-FFF2-40B4-BE49-F238E27FC236}">
                <a16:creationId xmlns:a16="http://schemas.microsoft.com/office/drawing/2014/main" xmlns="" id="{4459B88E-1D85-436A-A228-B163CDC6CA5F}"/>
              </a:ext>
            </a:extLst>
          </p:cNvPr>
          <p:cNvSpPr txBox="1"/>
          <p:nvPr/>
        </p:nvSpPr>
        <p:spPr>
          <a:xfrm>
            <a:off x="1898124"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1" name="TextBox 50">
            <a:extLst>
              <a:ext uri="{FF2B5EF4-FFF2-40B4-BE49-F238E27FC236}">
                <a16:creationId xmlns:a16="http://schemas.microsoft.com/office/drawing/2014/main" xmlns="" id="{6A04DC9B-097C-41BE-887E-8463AF4D6443}"/>
              </a:ext>
            </a:extLst>
          </p:cNvPr>
          <p:cNvSpPr txBox="1"/>
          <p:nvPr/>
        </p:nvSpPr>
        <p:spPr>
          <a:xfrm>
            <a:off x="1149860"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2" name="TextBox 51">
            <a:extLst>
              <a:ext uri="{FF2B5EF4-FFF2-40B4-BE49-F238E27FC236}">
                <a16:creationId xmlns:a16="http://schemas.microsoft.com/office/drawing/2014/main" xmlns=""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xmlns=""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xmlns=""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57" name="TextBox 56">
            <a:extLst>
              <a:ext uri="{FF2B5EF4-FFF2-40B4-BE49-F238E27FC236}">
                <a16:creationId xmlns:a16="http://schemas.microsoft.com/office/drawing/2014/main" xmlns="" id="{B702C22F-01C6-4570-BD6A-8AE32FE4F741}"/>
              </a:ext>
            </a:extLst>
          </p:cNvPr>
          <p:cNvSpPr txBox="1"/>
          <p:nvPr/>
        </p:nvSpPr>
        <p:spPr>
          <a:xfrm>
            <a:off x="775500" y="2087805"/>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
        <p:nvSpPr>
          <p:cNvPr id="58" name="TextBox 57">
            <a:extLst>
              <a:ext uri="{FF2B5EF4-FFF2-40B4-BE49-F238E27FC236}">
                <a16:creationId xmlns:a16="http://schemas.microsoft.com/office/drawing/2014/main" xmlns="" id="{2E56E164-7C09-442D-925F-E8825E954156}"/>
              </a:ext>
            </a:extLst>
          </p:cNvPr>
          <p:cNvSpPr txBox="1"/>
          <p:nvPr/>
        </p:nvSpPr>
        <p:spPr>
          <a:xfrm>
            <a:off x="1149860" y="2087805"/>
            <a:ext cx="461665" cy="2862322"/>
          </a:xfrm>
          <a:prstGeom prst="rect">
            <a:avLst/>
          </a:prstGeom>
          <a:solidFill>
            <a:schemeClr val="accent4">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Abstract</a:t>
            </a:r>
            <a:endParaRPr lang="en-IN" dirty="0">
              <a:latin typeface="Franklin Gothic Demi" panose="020B0703020102020204" pitchFamily="34" charset="0"/>
            </a:endParaRPr>
          </a:p>
        </p:txBody>
      </p:sp>
      <p:sp>
        <p:nvSpPr>
          <p:cNvPr id="59" name="TextBox 58">
            <a:extLst>
              <a:ext uri="{FF2B5EF4-FFF2-40B4-BE49-F238E27FC236}">
                <a16:creationId xmlns:a16="http://schemas.microsoft.com/office/drawing/2014/main" xmlns="" id="{AE9130DA-3310-4264-8192-ABFCD7715D27}"/>
              </a:ext>
            </a:extLst>
          </p:cNvPr>
          <p:cNvSpPr txBox="1"/>
          <p:nvPr/>
        </p:nvSpPr>
        <p:spPr>
          <a:xfrm>
            <a:off x="1537610" y="2087805"/>
            <a:ext cx="461665" cy="2862322"/>
          </a:xfrm>
          <a:prstGeom prst="rect">
            <a:avLst/>
          </a:prstGeom>
          <a:solidFill>
            <a:schemeClr val="accent5">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Introduction</a:t>
            </a:r>
            <a:endParaRPr lang="en-IN" dirty="0">
              <a:latin typeface="Franklin Gothic Demi" panose="020B0703020102020204" pitchFamily="34" charset="0"/>
            </a:endParaRPr>
          </a:p>
        </p:txBody>
      </p:sp>
      <p:sp>
        <p:nvSpPr>
          <p:cNvPr id="60" name="TextBox 59">
            <a:extLst>
              <a:ext uri="{FF2B5EF4-FFF2-40B4-BE49-F238E27FC236}">
                <a16:creationId xmlns:a16="http://schemas.microsoft.com/office/drawing/2014/main" xmlns="" id="{34581979-F478-47E0-AC65-36C34C39C927}"/>
              </a:ext>
            </a:extLst>
          </p:cNvPr>
          <p:cNvSpPr txBox="1"/>
          <p:nvPr/>
        </p:nvSpPr>
        <p:spPr>
          <a:xfrm>
            <a:off x="1908989" y="2087805"/>
            <a:ext cx="461665" cy="2862322"/>
          </a:xfrm>
          <a:prstGeom prst="rect">
            <a:avLst/>
          </a:prstGeom>
          <a:solidFill>
            <a:schemeClr val="accent6">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Members</a:t>
            </a:r>
            <a:endParaRPr lang="en-IN" dirty="0">
              <a:latin typeface="Franklin Gothic Demi" panose="020B0703020102020204" pitchFamily="34" charset="0"/>
            </a:endParaRPr>
          </a:p>
        </p:txBody>
      </p:sp>
    </p:spTree>
    <p:extLst>
      <p:ext uri="{BB962C8B-B14F-4D97-AF65-F5344CB8AC3E}">
        <p14:creationId xmlns:p14="http://schemas.microsoft.com/office/powerpoint/2010/main" val="2082081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xmlns=""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52" name="TextBox 51">
            <a:extLst>
              <a:ext uri="{FF2B5EF4-FFF2-40B4-BE49-F238E27FC236}">
                <a16:creationId xmlns:a16="http://schemas.microsoft.com/office/drawing/2014/main" xmlns=""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xmlns=""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xmlns=""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8" name="TextBox 7">
            <a:extLst>
              <a:ext uri="{FF2B5EF4-FFF2-40B4-BE49-F238E27FC236}">
                <a16:creationId xmlns:a16="http://schemas.microsoft.com/office/drawing/2014/main" xmlns="" id="{B25AB458-16C9-452D-B9FE-F4E59E72EC3F}"/>
              </a:ext>
            </a:extLst>
          </p:cNvPr>
          <p:cNvSpPr txBox="1"/>
          <p:nvPr/>
        </p:nvSpPr>
        <p:spPr>
          <a:xfrm rot="5400000">
            <a:off x="6227178" y="-1115751"/>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
        <p:nvSpPr>
          <p:cNvPr id="3" name="TextBox 2">
            <a:extLst>
              <a:ext uri="{FF2B5EF4-FFF2-40B4-BE49-F238E27FC236}">
                <a16:creationId xmlns:a16="http://schemas.microsoft.com/office/drawing/2014/main" xmlns="" id="{588E6A4F-687E-4BDC-B2AD-1D01DE69167E}"/>
              </a:ext>
            </a:extLst>
          </p:cNvPr>
          <p:cNvSpPr txBox="1"/>
          <p:nvPr/>
        </p:nvSpPr>
        <p:spPr>
          <a:xfrm>
            <a:off x="769019" y="645459"/>
            <a:ext cx="11422981" cy="3247043"/>
          </a:xfrm>
          <a:prstGeom prst="rect">
            <a:avLst/>
          </a:prstGeom>
          <a:noFill/>
        </p:spPr>
        <p:txBody>
          <a:bodyPr wrap="square" rtlCol="0">
            <a:spAutoFit/>
          </a:bodyPr>
          <a:lstStyle/>
          <a:p>
            <a:r>
              <a:rPr lang="en-US" sz="1100" dirty="0">
                <a:effectLst>
                  <a:glow rad="101600">
                    <a:schemeClr val="bg1">
                      <a:alpha val="60000"/>
                    </a:schemeClr>
                  </a:glow>
                </a:effectLst>
              </a:rPr>
              <a:t>		case '2':</a:t>
            </a:r>
          </a:p>
          <a:p>
            <a:endParaRPr lang="en-US" sz="1100" dirty="0">
              <a:effectLst>
                <a:glow rad="101600">
                  <a:schemeClr val="bg1">
                    <a:alpha val="60000"/>
                  </a:schemeClr>
                </a:glow>
              </a:effectLst>
            </a:endParaRPr>
          </a:p>
          <a:p>
            <a:r>
              <a:rPr lang="en-US" sz="1100" dirty="0">
                <a:effectLst>
                  <a:glow rad="101600">
                    <a:schemeClr val="bg1">
                      <a:alpha val="60000"/>
                    </a:schemeClr>
                  </a:glow>
                </a:effectLst>
              </a:rPr>
              <a:t>			</a:t>
            </a:r>
            <a:r>
              <a:rPr lang="en-US" sz="1100" dirty="0" err="1">
                <a:effectLst>
                  <a:glow rad="101600">
                    <a:schemeClr val="bg1">
                      <a:alpha val="60000"/>
                    </a:schemeClr>
                  </a:glow>
                </a:effectLst>
              </a:rPr>
              <a:t>printf</a:t>
            </a:r>
            <a:r>
              <a:rPr lang="en-US" sz="1100" dirty="0">
                <a:effectLst>
                  <a:glow rad="101600">
                    <a:schemeClr val="bg1">
                      <a:alpha val="60000"/>
                    </a:schemeClr>
                  </a:glow>
                </a:effectLst>
              </a:rPr>
              <a:t>("search by what?\n");</a:t>
            </a:r>
          </a:p>
          <a:p>
            <a:r>
              <a:rPr lang="en-US" sz="1100" dirty="0">
                <a:effectLst>
                  <a:glow rad="101600">
                    <a:schemeClr val="bg1">
                      <a:alpha val="60000"/>
                    </a:schemeClr>
                  </a:glow>
                </a:effectLst>
              </a:rPr>
              <a:t>			</a:t>
            </a:r>
            <a:r>
              <a:rPr lang="en-US" sz="1100" dirty="0" err="1">
                <a:effectLst>
                  <a:glow rad="101600">
                    <a:schemeClr val="bg1">
                      <a:alpha val="60000"/>
                    </a:schemeClr>
                  </a:glow>
                </a:effectLst>
              </a:rPr>
              <a:t>printf</a:t>
            </a:r>
            <a:r>
              <a:rPr lang="en-US" sz="1100" dirty="0">
                <a:effectLst>
                  <a:glow rad="101600">
                    <a:schemeClr val="bg1">
                      <a:alpha val="60000"/>
                    </a:schemeClr>
                  </a:glow>
                </a:effectLst>
              </a:rPr>
              <a:t>("\n1 --- search by customer number\n");</a:t>
            </a:r>
          </a:p>
          <a:p>
            <a:r>
              <a:rPr lang="en-US" sz="1100" dirty="0">
                <a:effectLst>
                  <a:glow rad="101600">
                    <a:schemeClr val="bg1">
                      <a:alpha val="60000"/>
                    </a:schemeClr>
                  </a:glow>
                </a:effectLst>
              </a:rPr>
              <a:t>			</a:t>
            </a:r>
            <a:r>
              <a:rPr lang="en-US" sz="1100" dirty="0" err="1">
                <a:effectLst>
                  <a:glow rad="101600">
                    <a:schemeClr val="bg1">
                      <a:alpha val="60000"/>
                    </a:schemeClr>
                  </a:glow>
                </a:effectLst>
              </a:rPr>
              <a:t>printf</a:t>
            </a:r>
            <a:r>
              <a:rPr lang="en-US" sz="1100" dirty="0">
                <a:effectLst>
                  <a:glow rad="101600">
                    <a:schemeClr val="bg1">
                      <a:alpha val="60000"/>
                    </a:schemeClr>
                  </a:glow>
                </a:effectLst>
              </a:rPr>
              <a:t>("2 --- search by customer name\n");</a:t>
            </a:r>
          </a:p>
          <a:p>
            <a:r>
              <a:rPr lang="en-US" sz="1100" dirty="0">
                <a:effectLst>
                  <a:glow rad="101600">
                    <a:schemeClr val="bg1">
                      <a:alpha val="60000"/>
                    </a:schemeClr>
                  </a:glow>
                </a:effectLst>
              </a:rPr>
              <a:t>			search();</a:t>
            </a:r>
          </a:p>
          <a:p>
            <a:r>
              <a:rPr lang="en-US" sz="1100" dirty="0">
                <a:effectLst>
                  <a:glow rad="101600">
                    <a:schemeClr val="bg1">
                      <a:alpha val="60000"/>
                    </a:schemeClr>
                  </a:glow>
                </a:effectLst>
              </a:rPr>
              <a:t>			</a:t>
            </a:r>
            <a:r>
              <a:rPr lang="en-US" sz="1100" dirty="0" err="1">
                <a:effectLst>
                  <a:glow rad="101600">
                    <a:schemeClr val="bg1">
                      <a:alpha val="60000"/>
                    </a:schemeClr>
                  </a:glow>
                </a:effectLst>
              </a:rPr>
              <a:t>ch</a:t>
            </a:r>
            <a:r>
              <a:rPr lang="en-US" sz="1100" dirty="0">
                <a:effectLst>
                  <a:glow rad="101600">
                    <a:schemeClr val="bg1">
                      <a:alpha val="60000"/>
                    </a:schemeClr>
                  </a:glow>
                </a:effectLst>
              </a:rPr>
              <a:t>=</a:t>
            </a:r>
            <a:r>
              <a:rPr lang="en-US" sz="1100" dirty="0" err="1">
                <a:effectLst>
                  <a:glow rad="101600">
                    <a:schemeClr val="bg1">
                      <a:alpha val="60000"/>
                    </a:schemeClr>
                  </a:glow>
                </a:effectLst>
              </a:rPr>
              <a:t>getche</a:t>
            </a:r>
            <a:r>
              <a:rPr lang="en-US" sz="1100" dirty="0">
                <a:effectLst>
                  <a:glow rad="101600">
                    <a:schemeClr val="bg1">
                      <a:alpha val="60000"/>
                    </a:schemeClr>
                  </a:glow>
                </a:effectLst>
              </a:rPr>
              <a:t>();</a:t>
            </a:r>
          </a:p>
          <a:p>
            <a:r>
              <a:rPr lang="en-US" sz="1100" dirty="0">
                <a:effectLst>
                  <a:glow rad="101600">
                    <a:schemeClr val="bg1">
                      <a:alpha val="60000"/>
                    </a:schemeClr>
                  </a:glow>
                </a:effectLst>
              </a:rPr>
              <a:t>			main();</a:t>
            </a:r>
          </a:p>
          <a:p>
            <a:r>
              <a:rPr lang="en-US" sz="1100" dirty="0">
                <a:effectLst>
                  <a:glow rad="101600">
                    <a:schemeClr val="bg1">
                      <a:alpha val="60000"/>
                    </a:schemeClr>
                  </a:glow>
                </a:effectLst>
              </a:rPr>
              <a:t>		case '3':</a:t>
            </a:r>
          </a:p>
          <a:p>
            <a:endParaRPr lang="en-US" sz="1100" dirty="0">
              <a:effectLst>
                <a:glow rad="101600">
                  <a:schemeClr val="bg1">
                    <a:alpha val="60000"/>
                  </a:schemeClr>
                </a:glow>
              </a:effectLst>
            </a:endParaRPr>
          </a:p>
          <a:p>
            <a:r>
              <a:rPr lang="en-US" sz="1100" dirty="0">
                <a:effectLst>
                  <a:glow rad="101600">
                    <a:schemeClr val="bg1">
                      <a:alpha val="60000"/>
                    </a:schemeClr>
                  </a:glow>
                </a:effectLst>
              </a:rPr>
              <a:t>            </a:t>
            </a:r>
            <a:r>
              <a:rPr lang="en-US" sz="1100" dirty="0" err="1">
                <a:effectLst>
                  <a:glow rad="101600">
                    <a:schemeClr val="bg1">
                      <a:alpha val="60000"/>
                    </a:schemeClr>
                  </a:glow>
                </a:effectLst>
              </a:rPr>
              <a:t>printf</a:t>
            </a:r>
            <a:r>
              <a:rPr lang="en-US" sz="1100" dirty="0">
                <a:effectLst>
                  <a:glow rad="101600">
                    <a:schemeClr val="bg1">
                      <a:alpha val="60000"/>
                    </a:schemeClr>
                  </a:glow>
                </a:effectLst>
              </a:rPr>
              <a:t>("\n\n\n                                                                                              ALL CUSTOMER DETAILS                               ");</a:t>
            </a:r>
          </a:p>
          <a:p>
            <a:r>
              <a:rPr lang="en-US" sz="1100" dirty="0">
                <a:effectLst>
                  <a:glow rad="101600">
                    <a:schemeClr val="bg1">
                      <a:alpha val="60000"/>
                    </a:schemeClr>
                  </a:glow>
                </a:effectLst>
              </a:rPr>
              <a:t>            </a:t>
            </a:r>
            <a:r>
              <a:rPr lang="en-US" sz="1100" dirty="0" err="1">
                <a:effectLst>
                  <a:glow rad="101600">
                    <a:schemeClr val="bg1">
                      <a:alpha val="60000"/>
                    </a:schemeClr>
                  </a:glow>
                </a:effectLst>
              </a:rPr>
              <a:t>printf</a:t>
            </a:r>
            <a:r>
              <a:rPr lang="en-US" sz="1100" dirty="0">
                <a:effectLst>
                  <a:glow rad="101600">
                    <a:schemeClr val="bg1">
                      <a:alpha val="60000"/>
                    </a:schemeClr>
                  </a:glow>
                </a:effectLst>
              </a:rPr>
              <a:t>("\n                                     __________________________________________________________________________________________________________________________________________           \n");</a:t>
            </a:r>
          </a:p>
          <a:p>
            <a:r>
              <a:rPr lang="en-US" sz="1100" dirty="0">
                <a:effectLst>
                  <a:glow rad="101600">
                    <a:schemeClr val="bg1">
                      <a:alpha val="60000"/>
                    </a:schemeClr>
                  </a:glow>
                </a:effectLst>
              </a:rPr>
              <a:t>            </a:t>
            </a:r>
            <a:r>
              <a:rPr lang="en-US" sz="1100" dirty="0" err="1">
                <a:effectLst>
                  <a:glow rad="101600">
                    <a:schemeClr val="bg1">
                      <a:alpha val="60000"/>
                    </a:schemeClr>
                  </a:glow>
                </a:effectLst>
              </a:rPr>
              <a:t>printf</a:t>
            </a:r>
            <a:r>
              <a:rPr lang="en-US" sz="1100" dirty="0">
                <a:effectLst>
                  <a:glow rad="101600">
                    <a:schemeClr val="bg1">
                      <a:alpha val="60000"/>
                    </a:schemeClr>
                  </a:glow>
                </a:effectLst>
              </a:rPr>
              <a:t>("                                    |                                                                                                                                          |          ");</a:t>
            </a:r>
          </a:p>
          <a:p>
            <a:endParaRPr lang="en-US" sz="1100" dirty="0">
              <a:effectLst>
                <a:glow rad="101600">
                  <a:schemeClr val="bg1">
                    <a:alpha val="60000"/>
                  </a:schemeClr>
                </a:glow>
              </a:effectLst>
            </a:endParaRPr>
          </a:p>
          <a:p>
            <a:r>
              <a:rPr lang="en-US" sz="1100" dirty="0">
                <a:effectLst>
                  <a:glow rad="101600">
                    <a:schemeClr val="bg1">
                      <a:alpha val="60000"/>
                    </a:schemeClr>
                  </a:glow>
                </a:effectLst>
              </a:rPr>
              <a:t>            display();</a:t>
            </a:r>
          </a:p>
          <a:p>
            <a:r>
              <a:rPr lang="en-US" sz="1100" dirty="0">
                <a:effectLst>
                  <a:glow rad="101600">
                    <a:schemeClr val="bg1">
                      <a:alpha val="60000"/>
                    </a:schemeClr>
                  </a:glow>
                </a:effectLst>
              </a:rPr>
              <a:t>            exit(1);</a:t>
            </a:r>
          </a:p>
          <a:p>
            <a:endParaRPr lang="en-IN" dirty="0"/>
          </a:p>
        </p:txBody>
      </p:sp>
    </p:spTree>
    <p:extLst>
      <p:ext uri="{BB962C8B-B14F-4D97-AF65-F5344CB8AC3E}">
        <p14:creationId xmlns:p14="http://schemas.microsoft.com/office/powerpoint/2010/main" val="1835129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xmlns=""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52" name="TextBox 51">
            <a:extLst>
              <a:ext uri="{FF2B5EF4-FFF2-40B4-BE49-F238E27FC236}">
                <a16:creationId xmlns:a16="http://schemas.microsoft.com/office/drawing/2014/main" xmlns=""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xmlns=""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xmlns=""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2" name="TextBox 1">
            <a:extLst>
              <a:ext uri="{FF2B5EF4-FFF2-40B4-BE49-F238E27FC236}">
                <a16:creationId xmlns:a16="http://schemas.microsoft.com/office/drawing/2014/main" xmlns="" id="{0A727AF7-464D-49BD-B59D-712CA8A3024F}"/>
              </a:ext>
            </a:extLst>
          </p:cNvPr>
          <p:cNvSpPr txBox="1"/>
          <p:nvPr/>
        </p:nvSpPr>
        <p:spPr>
          <a:xfrm>
            <a:off x="5636871" y="2974693"/>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xmlns="" id="{4E83B201-347B-42AF-9BA4-3E85E1EA691C}"/>
              </a:ext>
            </a:extLst>
          </p:cNvPr>
          <p:cNvSpPr txBox="1"/>
          <p:nvPr/>
        </p:nvSpPr>
        <p:spPr>
          <a:xfrm>
            <a:off x="1088020" y="302359"/>
            <a:ext cx="10722711" cy="5101397"/>
          </a:xfrm>
          <a:prstGeom prst="rect">
            <a:avLst/>
          </a:prstGeom>
          <a:noFill/>
        </p:spPr>
        <p:txBody>
          <a:bodyPr wrap="square" rtlCol="0">
            <a:spAutoFit/>
          </a:bodyPr>
          <a:lstStyle/>
          <a:p>
            <a:r>
              <a:rPr lang="en-IN" sz="1050" dirty="0">
                <a:effectLst>
                  <a:glow rad="101600">
                    <a:schemeClr val="bg1">
                      <a:alpha val="60000"/>
                    </a:schemeClr>
                  </a:glow>
                </a:effectLst>
              </a:rPr>
              <a:t> case '4':</a:t>
            </a:r>
          </a:p>
          <a:p>
            <a:endParaRPr lang="en-IN" sz="1050" dirty="0">
              <a:effectLst>
                <a:glow rad="101600">
                  <a:schemeClr val="bg1">
                    <a:alpha val="60000"/>
                  </a:schemeClr>
                </a:glow>
              </a:effectLst>
            </a:endParaRP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("0");</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("\n\n\n\n\n                                                                                                             _________________________________________________                            ");</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("\n                                                                                                            |                                                 |                           ");</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("\n                                                                                                            |  #####  #   #  #   #   ###   #####  ###   ####  |                           ");</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("\n                                                                SHOPPER'S DELIGHT                           |    #    ##  #  #   #  #   #    #   #   #  #     |                           ");</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("\n                                                          BHARNA NAKA, KHED ROAD, KHED                      |    #    # # #  #   #  #   #    #   #      ####  |                           ");</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("\n                                                              PHONE NO: 7378472058                          |    #    #  ##   # #   #   #    #   #   #  #     |                           ");</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("\n                                                                                                            |  #####  #   #    #     ###   #####  ###   ####  |                           ");</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("\n                                                                                                            |_________________________________________________|                           \n");</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                                                                                                                                                                                          \n");</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                                                                                                                                                                                          \n");</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                                                                                                                                                                                          \n");</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                                                                                                                                                                                          \n");</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                                     __________________________________________________________________________________________________________________________________________           \n");</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                                    |                                                                                                                                          |          ");</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("\n                                    |     CUSTOMER NO:    |           NAME          |    CITY       |  OLD PAYMENT  | CURRENT PRAYMENT |    NEW PAYMENT   |       DATE         |          \n                                    |__________________________________________________________________________________________________________________________________________|\n");</a:t>
            </a:r>
          </a:p>
          <a:p>
            <a:r>
              <a:rPr lang="en-IN" sz="1050" dirty="0">
                <a:effectLst>
                  <a:glow rad="101600">
                    <a:schemeClr val="bg1">
                      <a:alpha val="60000"/>
                    </a:schemeClr>
                  </a:glow>
                </a:effectLst>
              </a:rPr>
              <a:t>            display();</a:t>
            </a:r>
          </a:p>
          <a:p>
            <a:endParaRPr lang="en-IN" sz="1050" dirty="0">
              <a:effectLst>
                <a:glow rad="101600">
                  <a:schemeClr val="bg1">
                    <a:alpha val="60000"/>
                  </a:schemeClr>
                </a:glow>
              </a:effectLst>
            </a:endParaRPr>
          </a:p>
          <a:p>
            <a:r>
              <a:rPr lang="en-IN" sz="1050" dirty="0">
                <a:effectLst>
                  <a:glow rad="101600">
                    <a:schemeClr val="bg1">
                      <a:alpha val="60000"/>
                    </a:schemeClr>
                  </a:glow>
                </a:effectLst>
              </a:rPr>
              <a:t>            case '5':</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("\n                                                                                              THANK YOU... VISIT AGAIN....\n\n\n");</a:t>
            </a:r>
          </a:p>
          <a:p>
            <a:endParaRPr lang="en-IN" sz="1050" dirty="0">
              <a:effectLst>
                <a:glow rad="101600">
                  <a:schemeClr val="bg1">
                    <a:alpha val="60000"/>
                  </a:schemeClr>
                </a:glow>
              </a:effectLst>
            </a:endParaRPr>
          </a:p>
          <a:p>
            <a:r>
              <a:rPr lang="en-IN" sz="1050" dirty="0">
                <a:effectLst>
                  <a:glow rad="101600">
                    <a:schemeClr val="bg1">
                      <a:alpha val="60000"/>
                    </a:schemeClr>
                  </a:glow>
                </a:effectLst>
              </a:rPr>
              <a:t>            exit(1);</a:t>
            </a:r>
          </a:p>
          <a:p>
            <a:endParaRPr lang="en-IN" sz="1050" dirty="0">
              <a:effectLst>
                <a:glow rad="101600">
                  <a:schemeClr val="bg1">
                    <a:alpha val="60000"/>
                  </a:schemeClr>
                </a:glow>
              </a:effectLst>
            </a:endParaRPr>
          </a:p>
          <a:p>
            <a:endParaRPr lang="en-IN" sz="1050" dirty="0">
              <a:effectLst>
                <a:glow rad="101600">
                  <a:schemeClr val="bg1">
                    <a:alpha val="60000"/>
                  </a:schemeClr>
                </a:glow>
              </a:effectLst>
            </a:endParaRPr>
          </a:p>
          <a:p>
            <a:r>
              <a:rPr lang="en-IN" sz="1050" dirty="0">
                <a:effectLst>
                  <a:glow rad="101600">
                    <a:schemeClr val="bg1">
                      <a:alpha val="60000"/>
                    </a:schemeClr>
                  </a:glow>
                </a:effectLst>
              </a:rPr>
              <a:t>	  }</a:t>
            </a:r>
          </a:p>
          <a:p>
            <a:r>
              <a:rPr lang="en-IN" sz="1050" dirty="0">
                <a:effectLst>
                  <a:glow rad="101600">
                    <a:schemeClr val="bg1">
                      <a:alpha val="60000"/>
                    </a:schemeClr>
                  </a:glow>
                </a:effectLst>
              </a:rPr>
              <a:t> }</a:t>
            </a:r>
          </a:p>
        </p:txBody>
      </p:sp>
      <p:sp>
        <p:nvSpPr>
          <p:cNvPr id="10" name="TextBox 9">
            <a:extLst>
              <a:ext uri="{FF2B5EF4-FFF2-40B4-BE49-F238E27FC236}">
                <a16:creationId xmlns:a16="http://schemas.microsoft.com/office/drawing/2014/main" xmlns="" id="{28B57A4C-26ED-496B-9AAB-A320A24281B4}"/>
              </a:ext>
            </a:extLst>
          </p:cNvPr>
          <p:cNvSpPr txBox="1"/>
          <p:nvPr/>
        </p:nvSpPr>
        <p:spPr>
          <a:xfrm rot="5400000">
            <a:off x="6227178" y="-1115751"/>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Tree>
    <p:extLst>
      <p:ext uri="{BB962C8B-B14F-4D97-AF65-F5344CB8AC3E}">
        <p14:creationId xmlns:p14="http://schemas.microsoft.com/office/powerpoint/2010/main" val="2479735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xmlns=""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52" name="TextBox 51">
            <a:extLst>
              <a:ext uri="{FF2B5EF4-FFF2-40B4-BE49-F238E27FC236}">
                <a16:creationId xmlns:a16="http://schemas.microsoft.com/office/drawing/2014/main" xmlns=""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xmlns=""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xmlns=""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2" name="TextBox 1">
            <a:extLst>
              <a:ext uri="{FF2B5EF4-FFF2-40B4-BE49-F238E27FC236}">
                <a16:creationId xmlns:a16="http://schemas.microsoft.com/office/drawing/2014/main" xmlns="" id="{8D184A23-B204-4F40-826A-5232018B9A62}"/>
              </a:ext>
            </a:extLst>
          </p:cNvPr>
          <p:cNvSpPr txBox="1"/>
          <p:nvPr/>
        </p:nvSpPr>
        <p:spPr>
          <a:xfrm>
            <a:off x="1052175" y="797511"/>
            <a:ext cx="10373360" cy="5447645"/>
          </a:xfrm>
          <a:prstGeom prst="rect">
            <a:avLst/>
          </a:prstGeom>
          <a:noFill/>
        </p:spPr>
        <p:txBody>
          <a:bodyPr wrap="square" rtlCol="0">
            <a:spAutoFit/>
          </a:bodyPr>
          <a:lstStyle/>
          <a:p>
            <a:r>
              <a:rPr lang="en-IN" sz="1200" dirty="0">
                <a:effectLst>
                  <a:glow rad="101600">
                    <a:schemeClr val="bg1">
                      <a:alpha val="60000"/>
                    </a:schemeClr>
                  </a:glow>
                </a:effectLst>
              </a:rPr>
              <a:t> void input()</a:t>
            </a:r>
          </a:p>
          <a:p>
            <a:r>
              <a:rPr lang="en-IN" sz="1200" dirty="0">
                <a:effectLst>
                  <a:glow rad="101600">
                    <a:schemeClr val="bg1">
                      <a:alpha val="60000"/>
                    </a:schemeClr>
                  </a:glow>
                </a:effectLst>
              </a:rPr>
              <a:t>	{</a:t>
            </a:r>
          </a:p>
          <a:p>
            <a:r>
              <a:rPr lang="en-IN" sz="1200" dirty="0">
                <a:effectLst>
                  <a:glow rad="101600">
                    <a:schemeClr val="bg1">
                      <a:alpha val="60000"/>
                    </a:schemeClr>
                  </a:glow>
                </a:effectLst>
              </a:rPr>
              <a:t>	  FILE *</a:t>
            </a:r>
            <a:r>
              <a:rPr lang="en-IN" sz="1200" dirty="0" err="1">
                <a:effectLst>
                  <a:glow rad="101600">
                    <a:schemeClr val="bg1">
                      <a:alpha val="60000"/>
                    </a:schemeClr>
                  </a:glow>
                </a:effectLst>
              </a:rPr>
              <a:t>fp</a:t>
            </a:r>
            <a:r>
              <a:rPr lang="en-IN" sz="1200" dirty="0">
                <a:effectLst>
                  <a:glow rad="101600">
                    <a:schemeClr val="bg1">
                      <a:alpha val="60000"/>
                    </a:schemeClr>
                  </a:glow>
                </a:effectLst>
              </a:rPr>
              <a:t>=</a:t>
            </a:r>
            <a:r>
              <a:rPr lang="en-IN" sz="1200" dirty="0" err="1">
                <a:effectLst>
                  <a:glow rad="101600">
                    <a:schemeClr val="bg1">
                      <a:alpha val="60000"/>
                    </a:schemeClr>
                  </a:glow>
                </a:effectLst>
              </a:rPr>
              <a:t>fopen</a:t>
            </a:r>
            <a:r>
              <a:rPr lang="en-IN" sz="1200" dirty="0">
                <a:effectLst>
                  <a:glow rad="101600">
                    <a:schemeClr val="bg1">
                      <a:alpha val="60000"/>
                    </a:schemeClr>
                  </a:glow>
                </a:effectLst>
              </a:rPr>
              <a:t>("bidur.</a:t>
            </a:r>
            <a:r>
              <a:rPr lang="en-IN" sz="1200" dirty="0" err="1">
                <a:effectLst>
                  <a:glow rad="101600">
                    <a:schemeClr val="bg1">
                      <a:alpha val="60000"/>
                    </a:schemeClr>
                  </a:glow>
                </a:effectLst>
              </a:rPr>
              <a:t>dat</a:t>
            </a:r>
            <a:r>
              <a:rPr lang="en-IN" sz="1200" dirty="0">
                <a:effectLst>
                  <a:glow rad="101600">
                    <a:schemeClr val="bg1">
                      <a:alpha val="60000"/>
                    </a:schemeClr>
                  </a:glow>
                </a:effectLst>
              </a:rPr>
              <a:t>","</a:t>
            </a:r>
            <a:r>
              <a:rPr lang="en-IN" sz="1200" dirty="0" err="1">
                <a:effectLst>
                  <a:glow rad="101600">
                    <a:schemeClr val="bg1">
                      <a:alpha val="60000"/>
                    </a:schemeClr>
                  </a:glow>
                </a:effectLst>
              </a:rPr>
              <a:t>rb</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fseek</a:t>
            </a:r>
            <a:r>
              <a:rPr lang="en-IN" sz="1200" dirty="0">
                <a:effectLst>
                  <a:glow rad="101600">
                    <a:schemeClr val="bg1">
                      <a:alpha val="60000"/>
                    </a:schemeClr>
                  </a:glow>
                </a:effectLst>
              </a:rPr>
              <a:t> (fp,0,SEEK_END);</a:t>
            </a:r>
          </a:p>
          <a:p>
            <a:r>
              <a:rPr lang="en-IN" sz="1200" dirty="0">
                <a:effectLst>
                  <a:glow rad="101600">
                    <a:schemeClr val="bg1">
                      <a:alpha val="60000"/>
                    </a:schemeClr>
                  </a:glow>
                </a:effectLst>
              </a:rPr>
              <a:t>	  </a:t>
            </a:r>
            <a:r>
              <a:rPr lang="en-IN" sz="1200" dirty="0" err="1">
                <a:effectLst>
                  <a:glow rad="101600">
                    <a:schemeClr val="bg1">
                      <a:alpha val="60000"/>
                    </a:schemeClr>
                  </a:glow>
                </a:effectLst>
              </a:rPr>
              <a:t>tl</a:t>
            </a:r>
            <a:r>
              <a:rPr lang="en-IN" sz="1200" dirty="0">
                <a:effectLst>
                  <a:glow rad="101600">
                    <a:schemeClr val="bg1">
                      <a:alpha val="60000"/>
                    </a:schemeClr>
                  </a:glow>
                </a:effectLst>
              </a:rPr>
              <a:t>=</a:t>
            </a:r>
            <a:r>
              <a:rPr lang="en-IN" sz="1200" dirty="0" err="1">
                <a:effectLst>
                  <a:glow rad="101600">
                    <a:schemeClr val="bg1">
                      <a:alpha val="60000"/>
                    </a:schemeClr>
                  </a:glow>
                </a:effectLst>
              </a:rPr>
              <a:t>ftell</a:t>
            </a:r>
            <a:r>
              <a:rPr lang="en-IN" sz="1200" dirty="0">
                <a:effectLst>
                  <a:glow rad="101600">
                    <a:schemeClr val="bg1">
                      <a:alpha val="60000"/>
                    </a:schemeClr>
                  </a:glow>
                </a:effectLst>
              </a:rPr>
              <a:t>(</a:t>
            </a:r>
            <a:r>
              <a:rPr lang="en-IN" sz="1200" dirty="0" err="1">
                <a:effectLst>
                  <a:glow rad="101600">
                    <a:schemeClr val="bg1">
                      <a:alpha val="60000"/>
                    </a:schemeClr>
                  </a:glow>
                </a:effectLst>
              </a:rPr>
              <a:t>fp</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sl</a:t>
            </a:r>
            <a:r>
              <a:rPr lang="en-IN" sz="1200" dirty="0">
                <a:effectLst>
                  <a:glow rad="101600">
                    <a:schemeClr val="bg1">
                      <a:alpha val="60000"/>
                    </a:schemeClr>
                  </a:glow>
                </a:effectLst>
              </a:rPr>
              <a:t>=</a:t>
            </a:r>
            <a:r>
              <a:rPr lang="en-IN" sz="1200" dirty="0" err="1">
                <a:effectLst>
                  <a:glow rad="101600">
                    <a:schemeClr val="bg1">
                      <a:alpha val="60000"/>
                    </a:schemeClr>
                  </a:glow>
                </a:effectLst>
              </a:rPr>
              <a:t>sizeof</a:t>
            </a:r>
            <a:r>
              <a:rPr lang="en-IN" sz="1200" dirty="0">
                <a:effectLst>
                  <a:glow rad="101600">
                    <a:schemeClr val="bg1">
                      <a:alpha val="60000"/>
                    </a:schemeClr>
                  </a:glow>
                </a:effectLst>
              </a:rPr>
              <a:t>(customer);</a:t>
            </a:r>
          </a:p>
          <a:p>
            <a:r>
              <a:rPr lang="en-IN" sz="1200" dirty="0">
                <a:effectLst>
                  <a:glow rad="101600">
                    <a:schemeClr val="bg1">
                      <a:alpha val="60000"/>
                    </a:schemeClr>
                  </a:glow>
                </a:effectLst>
              </a:rPr>
              <a:t>	  </a:t>
            </a:r>
            <a:r>
              <a:rPr lang="en-IN" sz="1200" dirty="0" err="1">
                <a:effectLst>
                  <a:glow rad="101600">
                    <a:schemeClr val="bg1">
                      <a:alpha val="60000"/>
                    </a:schemeClr>
                  </a:glow>
                </a:effectLst>
              </a:rPr>
              <a:t>ts</a:t>
            </a:r>
            <a:r>
              <a:rPr lang="en-IN" sz="1200" dirty="0">
                <a:effectLst>
                  <a:glow rad="101600">
                    <a:schemeClr val="bg1">
                      <a:alpha val="60000"/>
                    </a:schemeClr>
                  </a:glow>
                </a:effectLst>
              </a:rPr>
              <a:t>=</a:t>
            </a:r>
            <a:r>
              <a:rPr lang="en-IN" sz="1200" dirty="0" err="1">
                <a:effectLst>
                  <a:glow rad="101600">
                    <a:schemeClr val="bg1">
                      <a:alpha val="60000"/>
                    </a:schemeClr>
                  </a:glow>
                </a:effectLst>
              </a:rPr>
              <a:t>tl</a:t>
            </a:r>
            <a:r>
              <a:rPr lang="en-IN" sz="1200" dirty="0">
                <a:effectLst>
                  <a:glow rad="101600">
                    <a:schemeClr val="bg1">
                      <a:alpha val="60000"/>
                    </a:schemeClr>
                  </a:glow>
                </a:effectLst>
              </a:rPr>
              <a:t>/</a:t>
            </a:r>
            <a:r>
              <a:rPr lang="en-IN" sz="1200" dirty="0" err="1">
                <a:effectLst>
                  <a:glow rad="101600">
                    <a:schemeClr val="bg1">
                      <a:alpha val="60000"/>
                    </a:schemeClr>
                  </a:glow>
                </a:effectLst>
              </a:rPr>
              <a:t>sl</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fseek</a:t>
            </a:r>
            <a:r>
              <a:rPr lang="en-IN" sz="1200" dirty="0">
                <a:effectLst>
                  <a:glow rad="101600">
                    <a:schemeClr val="bg1">
                      <a:alpha val="60000"/>
                    </a:schemeClr>
                  </a:glow>
                </a:effectLst>
              </a:rPr>
              <a:t>(</a:t>
            </a:r>
            <a:r>
              <a:rPr lang="en-IN" sz="1200" dirty="0" err="1">
                <a:effectLst>
                  <a:glow rad="101600">
                    <a:schemeClr val="bg1">
                      <a:alpha val="60000"/>
                    </a:schemeClr>
                  </a:glow>
                </a:effectLst>
              </a:rPr>
              <a:t>fp</a:t>
            </a:r>
            <a:r>
              <a:rPr lang="en-IN" sz="1200" dirty="0">
                <a:effectLst>
                  <a:glow rad="101600">
                    <a:schemeClr val="bg1">
                      <a:alpha val="60000"/>
                    </a:schemeClr>
                  </a:glow>
                </a:effectLst>
              </a:rPr>
              <a:t>,(ts-1)*</a:t>
            </a:r>
            <a:r>
              <a:rPr lang="en-IN" sz="1200" dirty="0" err="1">
                <a:effectLst>
                  <a:glow rad="101600">
                    <a:schemeClr val="bg1">
                      <a:alpha val="60000"/>
                    </a:schemeClr>
                  </a:glow>
                </a:effectLst>
              </a:rPr>
              <a:t>sl,SEEK_SET</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fread</a:t>
            </a:r>
            <a:r>
              <a:rPr lang="en-IN" sz="1200" dirty="0">
                <a:effectLst>
                  <a:glow rad="101600">
                    <a:schemeClr val="bg1">
                      <a:alpha val="60000"/>
                    </a:schemeClr>
                  </a:glow>
                </a:effectLst>
              </a:rPr>
              <a:t>(&amp;</a:t>
            </a:r>
            <a:r>
              <a:rPr lang="en-IN" sz="1200" dirty="0" err="1">
                <a:effectLst>
                  <a:glow rad="101600">
                    <a:schemeClr val="bg1">
                      <a:alpha val="60000"/>
                    </a:schemeClr>
                  </a:glow>
                </a:effectLst>
              </a:rPr>
              <a:t>customer,sizeof</a:t>
            </a:r>
            <a:r>
              <a:rPr lang="en-IN" sz="1200" dirty="0">
                <a:effectLst>
                  <a:glow rad="101600">
                    <a:schemeClr val="bg1">
                      <a:alpha val="60000"/>
                    </a:schemeClr>
                  </a:glow>
                </a:effectLst>
              </a:rPr>
              <a:t>(customer),1,fp);</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a:t>
            </a:r>
            <a:r>
              <a:rPr lang="en-IN" sz="1200" dirty="0" err="1">
                <a:effectLst>
                  <a:glow rad="101600">
                    <a:schemeClr val="bg1">
                      <a:alpha val="60000"/>
                    </a:schemeClr>
                  </a:glow>
                </a:effectLst>
              </a:rPr>
              <a:t>ncustomer</a:t>
            </a:r>
            <a:r>
              <a:rPr lang="en-IN" sz="1200" dirty="0">
                <a:effectLst>
                  <a:glow rad="101600">
                    <a:schemeClr val="bg1">
                      <a:alpha val="60000"/>
                    </a:schemeClr>
                  </a:glow>
                </a:effectLst>
              </a:rPr>
              <a:t> no:%d\n",++</a:t>
            </a:r>
            <a:r>
              <a:rPr lang="en-IN" sz="1200" dirty="0" err="1">
                <a:effectLst>
                  <a:glow rad="101600">
                    <a:schemeClr val="bg1">
                      <a:alpha val="60000"/>
                    </a:schemeClr>
                  </a:glow>
                </a:effectLst>
              </a:rPr>
              <a:t>customer.number</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fclose</a:t>
            </a:r>
            <a:r>
              <a:rPr lang="en-IN" sz="1200" dirty="0">
                <a:effectLst>
                  <a:glow rad="101600">
                    <a:schemeClr val="bg1">
                      <a:alpha val="60000"/>
                    </a:schemeClr>
                  </a:glow>
                </a:effectLst>
              </a:rPr>
              <a:t>(</a:t>
            </a:r>
            <a:r>
              <a:rPr lang="en-IN" sz="1200" dirty="0" err="1">
                <a:effectLst>
                  <a:glow rad="101600">
                    <a:schemeClr val="bg1">
                      <a:alpha val="60000"/>
                    </a:schemeClr>
                  </a:glow>
                </a:effectLst>
              </a:rPr>
              <a:t>fp</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         Account number:");</a:t>
            </a:r>
          </a:p>
          <a:p>
            <a:r>
              <a:rPr lang="en-IN" sz="1200" dirty="0">
                <a:effectLst>
                  <a:glow rad="101600">
                    <a:schemeClr val="bg1">
                      <a:alpha val="60000"/>
                    </a:schemeClr>
                  </a:glow>
                </a:effectLst>
              </a:rPr>
              <a:t>	  </a:t>
            </a:r>
            <a:r>
              <a:rPr lang="en-IN" sz="1200" dirty="0" err="1">
                <a:effectLst>
                  <a:glow rad="101600">
                    <a:schemeClr val="bg1">
                      <a:alpha val="60000"/>
                    </a:schemeClr>
                  </a:glow>
                </a:effectLst>
              </a:rPr>
              <a:t>scanf</a:t>
            </a:r>
            <a:r>
              <a:rPr lang="en-IN" sz="1200" dirty="0">
                <a:effectLst>
                  <a:glow rad="101600">
                    <a:schemeClr val="bg1">
                      <a:alpha val="60000"/>
                    </a:schemeClr>
                  </a:glow>
                </a:effectLst>
              </a:rPr>
              <a:t>("%d",&amp;</a:t>
            </a:r>
            <a:r>
              <a:rPr lang="en-IN" sz="1200" dirty="0" err="1">
                <a:effectLst>
                  <a:glow rad="101600">
                    <a:schemeClr val="bg1">
                      <a:alpha val="60000"/>
                    </a:schemeClr>
                  </a:glow>
                </a:effectLst>
              </a:rPr>
              <a:t>customer.acct_no</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("\n       Name:");</a:t>
            </a:r>
          </a:p>
          <a:p>
            <a:r>
              <a:rPr lang="en-IN" sz="1200" dirty="0">
                <a:effectLst>
                  <a:glow rad="101600">
                    <a:schemeClr val="bg1">
                      <a:alpha val="60000"/>
                    </a:schemeClr>
                  </a:glow>
                </a:effectLst>
              </a:rPr>
              <a:t>	  </a:t>
            </a:r>
            <a:r>
              <a:rPr lang="en-IN" sz="1200" dirty="0" err="1">
                <a:effectLst>
                  <a:glow rad="101600">
                    <a:schemeClr val="bg1">
                      <a:alpha val="60000"/>
                    </a:schemeClr>
                  </a:glow>
                </a:effectLst>
              </a:rPr>
              <a:t>scanf</a:t>
            </a:r>
            <a:r>
              <a:rPr lang="en-IN" sz="1200" dirty="0">
                <a:effectLst>
                  <a:glow rad="101600">
                    <a:schemeClr val="bg1">
                      <a:alpha val="60000"/>
                    </a:schemeClr>
                  </a:glow>
                </a:effectLst>
              </a:rPr>
              <a:t>("%</a:t>
            </a:r>
            <a:r>
              <a:rPr lang="en-IN" sz="1200" dirty="0" err="1">
                <a:effectLst>
                  <a:glow rad="101600">
                    <a:schemeClr val="bg1">
                      <a:alpha val="60000"/>
                    </a:schemeClr>
                  </a:glow>
                </a:effectLst>
              </a:rPr>
              <a:t>s",customer.name</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("\n       mobile no:");</a:t>
            </a:r>
          </a:p>
          <a:p>
            <a:r>
              <a:rPr lang="en-IN" sz="1200" dirty="0">
                <a:effectLst>
                  <a:glow rad="101600">
                    <a:schemeClr val="bg1">
                      <a:alpha val="60000"/>
                    </a:schemeClr>
                  </a:glow>
                </a:effectLst>
              </a:rPr>
              <a:t>	  </a:t>
            </a:r>
            <a:r>
              <a:rPr lang="en-IN" sz="1200" dirty="0" err="1">
                <a:effectLst>
                  <a:glow rad="101600">
                    <a:schemeClr val="bg1">
                      <a:alpha val="60000"/>
                    </a:schemeClr>
                  </a:glow>
                </a:effectLst>
              </a:rPr>
              <a:t>scanf</a:t>
            </a:r>
            <a:r>
              <a:rPr lang="en-IN" sz="1200" dirty="0">
                <a:effectLst>
                  <a:glow rad="101600">
                    <a:schemeClr val="bg1">
                      <a:alpha val="60000"/>
                    </a:schemeClr>
                  </a:glow>
                </a:effectLst>
              </a:rPr>
              <a:t>("%f",&amp;</a:t>
            </a:r>
            <a:r>
              <a:rPr lang="en-IN" sz="1200" dirty="0" err="1">
                <a:effectLst>
                  <a:glow rad="101600">
                    <a:schemeClr val="bg1">
                      <a:alpha val="60000"/>
                    </a:schemeClr>
                  </a:glow>
                </a:effectLst>
              </a:rPr>
              <a:t>customer.mobile_no</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("\n         Street:");</a:t>
            </a:r>
          </a:p>
          <a:p>
            <a:r>
              <a:rPr lang="en-IN" sz="1200" dirty="0">
                <a:effectLst>
                  <a:glow rad="101600">
                    <a:schemeClr val="bg1">
                      <a:alpha val="60000"/>
                    </a:schemeClr>
                  </a:glow>
                </a:effectLst>
              </a:rPr>
              <a:t>	  </a:t>
            </a:r>
            <a:r>
              <a:rPr lang="en-IN" sz="1200" dirty="0" err="1">
                <a:effectLst>
                  <a:glow rad="101600">
                    <a:schemeClr val="bg1">
                      <a:alpha val="60000"/>
                    </a:schemeClr>
                  </a:glow>
                </a:effectLst>
              </a:rPr>
              <a:t>scanf</a:t>
            </a:r>
            <a:r>
              <a:rPr lang="en-IN" sz="1200" dirty="0">
                <a:effectLst>
                  <a:glow rad="101600">
                    <a:schemeClr val="bg1">
                      <a:alpha val="60000"/>
                    </a:schemeClr>
                  </a:glow>
                </a:effectLst>
              </a:rPr>
              <a:t>("%s",</a:t>
            </a:r>
            <a:r>
              <a:rPr lang="en-IN" sz="1200" dirty="0" err="1">
                <a:effectLst>
                  <a:glow rad="101600">
                    <a:schemeClr val="bg1">
                      <a:alpha val="60000"/>
                    </a:schemeClr>
                  </a:glow>
                </a:effectLst>
              </a:rPr>
              <a:t>customer.street</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("\n         City:");</a:t>
            </a:r>
          </a:p>
          <a:p>
            <a:r>
              <a:rPr lang="en-IN" sz="1200" dirty="0">
                <a:effectLst>
                  <a:glow rad="101600">
                    <a:schemeClr val="bg1">
                      <a:alpha val="60000"/>
                    </a:schemeClr>
                  </a:glow>
                </a:effectLst>
              </a:rPr>
              <a:t>	  </a:t>
            </a:r>
            <a:r>
              <a:rPr lang="en-IN" sz="1200" dirty="0" err="1">
                <a:effectLst>
                  <a:glow rad="101600">
                    <a:schemeClr val="bg1">
                      <a:alpha val="60000"/>
                    </a:schemeClr>
                  </a:glow>
                </a:effectLst>
              </a:rPr>
              <a:t>scanf</a:t>
            </a:r>
            <a:r>
              <a:rPr lang="en-IN" sz="1200" dirty="0">
                <a:effectLst>
                  <a:glow rad="101600">
                    <a:schemeClr val="bg1">
                      <a:alpha val="60000"/>
                    </a:schemeClr>
                  </a:glow>
                </a:effectLst>
              </a:rPr>
              <a:t>("%s",</a:t>
            </a:r>
            <a:r>
              <a:rPr lang="en-IN" sz="1200" dirty="0" err="1">
                <a:effectLst>
                  <a:glow rad="101600">
                    <a:schemeClr val="bg1">
                      <a:alpha val="60000"/>
                    </a:schemeClr>
                  </a:glow>
                </a:effectLst>
              </a:rPr>
              <a:t>customer.city</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("\n         Previous balance:");</a:t>
            </a:r>
          </a:p>
          <a:p>
            <a:r>
              <a:rPr lang="en-IN" sz="1200" dirty="0">
                <a:effectLst>
                  <a:glow rad="101600">
                    <a:schemeClr val="bg1">
                      <a:alpha val="60000"/>
                    </a:schemeClr>
                  </a:glow>
                </a:effectLst>
              </a:rPr>
              <a:t>	  </a:t>
            </a:r>
            <a:r>
              <a:rPr lang="en-IN" sz="1200" dirty="0" err="1">
                <a:effectLst>
                  <a:glow rad="101600">
                    <a:schemeClr val="bg1">
                      <a:alpha val="60000"/>
                    </a:schemeClr>
                  </a:glow>
                </a:effectLst>
              </a:rPr>
              <a:t>scanf</a:t>
            </a:r>
            <a:r>
              <a:rPr lang="en-IN" sz="1200" dirty="0">
                <a:effectLst>
                  <a:glow rad="101600">
                    <a:schemeClr val="bg1">
                      <a:alpha val="60000"/>
                    </a:schemeClr>
                  </a:glow>
                </a:effectLst>
              </a:rPr>
              <a:t>("%f",&amp;</a:t>
            </a:r>
            <a:r>
              <a:rPr lang="en-IN" sz="1200" dirty="0" err="1">
                <a:effectLst>
                  <a:glow rad="101600">
                    <a:schemeClr val="bg1">
                      <a:alpha val="60000"/>
                    </a:schemeClr>
                  </a:glow>
                </a:effectLst>
              </a:rPr>
              <a:t>customer.oldbalance</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("\n         Current payment:");</a:t>
            </a:r>
          </a:p>
          <a:p>
            <a:r>
              <a:rPr lang="en-IN" sz="1200" dirty="0">
                <a:effectLst>
                  <a:glow rad="101600">
                    <a:schemeClr val="bg1">
                      <a:alpha val="60000"/>
                    </a:schemeClr>
                  </a:glow>
                </a:effectLst>
              </a:rPr>
              <a:t>	  </a:t>
            </a:r>
            <a:r>
              <a:rPr lang="en-IN" sz="1200" dirty="0" err="1">
                <a:effectLst>
                  <a:glow rad="101600">
                    <a:schemeClr val="bg1">
                      <a:alpha val="60000"/>
                    </a:schemeClr>
                  </a:glow>
                </a:effectLst>
              </a:rPr>
              <a:t>scanf</a:t>
            </a:r>
            <a:r>
              <a:rPr lang="en-IN" sz="1200" dirty="0">
                <a:effectLst>
                  <a:glow rad="101600">
                    <a:schemeClr val="bg1">
                      <a:alpha val="60000"/>
                    </a:schemeClr>
                  </a:glow>
                </a:effectLst>
              </a:rPr>
              <a:t>("%f",&amp;</a:t>
            </a:r>
            <a:r>
              <a:rPr lang="en-IN" sz="1200" dirty="0" err="1">
                <a:effectLst>
                  <a:glow rad="101600">
                    <a:schemeClr val="bg1">
                      <a:alpha val="60000"/>
                    </a:schemeClr>
                  </a:glow>
                </a:effectLst>
              </a:rPr>
              <a:t>customer.payment</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("\n         Payment date(mm/dd/</a:t>
            </a:r>
            <a:r>
              <a:rPr lang="en-IN" sz="1200" dirty="0" err="1">
                <a:effectLst>
                  <a:glow rad="101600">
                    <a:schemeClr val="bg1">
                      <a:alpha val="60000"/>
                    </a:schemeClr>
                  </a:glow>
                </a:effectLst>
              </a:rPr>
              <a:t>yyyy</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scanf</a:t>
            </a:r>
            <a:r>
              <a:rPr lang="en-IN" sz="1200" dirty="0">
                <a:effectLst>
                  <a:glow rad="101600">
                    <a:schemeClr val="bg1">
                      <a:alpha val="60000"/>
                    </a:schemeClr>
                  </a:glow>
                </a:effectLst>
              </a:rPr>
              <a:t>("%d/%d/%d",&amp;customer.lastpayment.month,&amp;customer.lastpayment.day,&amp;customer.lastpayment.year);</a:t>
            </a:r>
          </a:p>
          <a:p>
            <a:r>
              <a:rPr lang="en-IN" sz="1200" dirty="0">
                <a:effectLst>
                  <a:glow rad="101600">
                    <a:schemeClr val="bg1">
                      <a:alpha val="60000"/>
                    </a:schemeClr>
                  </a:glow>
                </a:effectLst>
              </a:rPr>
              <a:t>	  return;</a:t>
            </a:r>
          </a:p>
          <a:p>
            <a:r>
              <a:rPr lang="en-IN" sz="1200" dirty="0">
                <a:effectLst>
                  <a:glow rad="101600">
                    <a:schemeClr val="bg1">
                      <a:alpha val="60000"/>
                    </a:schemeClr>
                  </a:glow>
                </a:effectLst>
              </a:rPr>
              <a:t>   }</a:t>
            </a:r>
          </a:p>
        </p:txBody>
      </p:sp>
      <p:sp>
        <p:nvSpPr>
          <p:cNvPr id="8" name="TextBox 7">
            <a:extLst>
              <a:ext uri="{FF2B5EF4-FFF2-40B4-BE49-F238E27FC236}">
                <a16:creationId xmlns:a16="http://schemas.microsoft.com/office/drawing/2014/main" xmlns="" id="{56E4AFD1-20AC-4A36-9464-88F823B57A06}"/>
              </a:ext>
            </a:extLst>
          </p:cNvPr>
          <p:cNvSpPr txBox="1"/>
          <p:nvPr/>
        </p:nvSpPr>
        <p:spPr>
          <a:xfrm rot="5400000">
            <a:off x="6227178" y="-1115751"/>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Tree>
    <p:extLst>
      <p:ext uri="{BB962C8B-B14F-4D97-AF65-F5344CB8AC3E}">
        <p14:creationId xmlns:p14="http://schemas.microsoft.com/office/powerpoint/2010/main" val="395875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xmlns=""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52" name="TextBox 51">
            <a:extLst>
              <a:ext uri="{FF2B5EF4-FFF2-40B4-BE49-F238E27FC236}">
                <a16:creationId xmlns:a16="http://schemas.microsoft.com/office/drawing/2014/main" xmlns=""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xmlns=""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xmlns=""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2" name="TextBox 1">
            <a:extLst>
              <a:ext uri="{FF2B5EF4-FFF2-40B4-BE49-F238E27FC236}">
                <a16:creationId xmlns:a16="http://schemas.microsoft.com/office/drawing/2014/main" xmlns="" id="{53EE6EC4-D155-4B72-A5C0-99042E91083B}"/>
              </a:ext>
            </a:extLst>
          </p:cNvPr>
          <p:cNvSpPr txBox="1"/>
          <p:nvPr/>
        </p:nvSpPr>
        <p:spPr>
          <a:xfrm>
            <a:off x="972383" y="935264"/>
            <a:ext cx="10971252" cy="307777"/>
          </a:xfrm>
          <a:prstGeom prst="rect">
            <a:avLst/>
          </a:prstGeom>
          <a:noFill/>
        </p:spPr>
        <p:txBody>
          <a:bodyPr wrap="square" rtlCol="0">
            <a:spAutoFit/>
          </a:bodyPr>
          <a:lstStyle/>
          <a:p>
            <a:r>
              <a:rPr lang="en-IN" sz="1400" dirty="0"/>
              <a:t> </a:t>
            </a:r>
          </a:p>
        </p:txBody>
      </p:sp>
      <p:sp>
        <p:nvSpPr>
          <p:cNvPr id="3" name="TextBox 2">
            <a:extLst>
              <a:ext uri="{FF2B5EF4-FFF2-40B4-BE49-F238E27FC236}">
                <a16:creationId xmlns:a16="http://schemas.microsoft.com/office/drawing/2014/main" xmlns="" id="{16D7AEDB-E3AA-4A17-961F-0F6E3BA20713}"/>
              </a:ext>
            </a:extLst>
          </p:cNvPr>
          <p:cNvSpPr txBox="1"/>
          <p:nvPr/>
        </p:nvSpPr>
        <p:spPr>
          <a:xfrm>
            <a:off x="972383" y="517720"/>
            <a:ext cx="10154651" cy="6463308"/>
          </a:xfrm>
          <a:prstGeom prst="rect">
            <a:avLst/>
          </a:prstGeom>
          <a:noFill/>
        </p:spPr>
        <p:txBody>
          <a:bodyPr wrap="square" rtlCol="0">
            <a:spAutoFit/>
          </a:bodyPr>
          <a:lstStyle/>
          <a:p>
            <a:r>
              <a:rPr lang="en-IN" dirty="0"/>
              <a:t>  </a:t>
            </a:r>
            <a:r>
              <a:rPr lang="en-IN" sz="1100" dirty="0">
                <a:effectLst>
                  <a:glow rad="101600">
                    <a:schemeClr val="bg1">
                      <a:alpha val="60000"/>
                    </a:schemeClr>
                  </a:glow>
                </a:effectLst>
              </a:rPr>
              <a:t>void </a:t>
            </a:r>
            <a:r>
              <a:rPr lang="en-IN" sz="1100" dirty="0" err="1">
                <a:effectLst>
                  <a:glow rad="101600">
                    <a:schemeClr val="bg1">
                      <a:alpha val="60000"/>
                    </a:schemeClr>
                  </a:glow>
                </a:effectLst>
              </a:rPr>
              <a:t>writefile</a:t>
            </a:r>
            <a:r>
              <a:rPr lang="en-IN" sz="1100" dirty="0">
                <a:effectLst>
                  <a:glow rad="101600">
                    <a:schemeClr val="bg1">
                      <a:alpha val="60000"/>
                    </a:schemeClr>
                  </a:glow>
                </a:effectLst>
              </a:rPr>
              <a:t>()</a:t>
            </a:r>
          </a:p>
          <a:p>
            <a:r>
              <a:rPr lang="en-IN" sz="1100" dirty="0">
                <a:effectLst>
                  <a:glow rad="101600">
                    <a:schemeClr val="bg1">
                      <a:alpha val="60000"/>
                    </a:schemeClr>
                  </a:glow>
                </a:effectLst>
              </a:rPr>
              <a:t>   {	  FILE *</a:t>
            </a:r>
            <a:r>
              <a:rPr lang="en-IN" sz="1100" dirty="0" err="1">
                <a:effectLst>
                  <a:glow rad="101600">
                    <a:schemeClr val="bg1">
                      <a:alpha val="60000"/>
                    </a:schemeClr>
                  </a:glow>
                </a:effectLst>
              </a:rPr>
              <a:t>fp</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fp</a:t>
            </a:r>
            <a:r>
              <a:rPr lang="en-IN" sz="1100" dirty="0">
                <a:effectLst>
                  <a:glow rad="101600">
                    <a:schemeClr val="bg1">
                      <a:alpha val="60000"/>
                    </a:schemeClr>
                  </a:glow>
                </a:effectLst>
              </a:rPr>
              <a:t>=</a:t>
            </a:r>
            <a:r>
              <a:rPr lang="en-IN" sz="1100" dirty="0" err="1">
                <a:effectLst>
                  <a:glow rad="101600">
                    <a:schemeClr val="bg1">
                      <a:alpha val="60000"/>
                    </a:schemeClr>
                  </a:glow>
                </a:effectLst>
              </a:rPr>
              <a:t>fopen</a:t>
            </a:r>
            <a:r>
              <a:rPr lang="en-IN" sz="1100" dirty="0">
                <a:effectLst>
                  <a:glow rad="101600">
                    <a:schemeClr val="bg1">
                      <a:alpha val="60000"/>
                    </a:schemeClr>
                  </a:glow>
                </a:effectLst>
              </a:rPr>
              <a:t>("bidur.</a:t>
            </a:r>
            <a:r>
              <a:rPr lang="en-IN" sz="1100" dirty="0" err="1">
                <a:effectLst>
                  <a:glow rad="101600">
                    <a:schemeClr val="bg1">
                      <a:alpha val="60000"/>
                    </a:schemeClr>
                  </a:glow>
                </a:effectLst>
              </a:rPr>
              <a:t>dat</a:t>
            </a:r>
            <a:r>
              <a:rPr lang="en-IN" sz="1100" dirty="0">
                <a:effectLst>
                  <a:glow rad="101600">
                    <a:schemeClr val="bg1">
                      <a:alpha val="60000"/>
                    </a:schemeClr>
                  </a:glow>
                </a:effectLst>
              </a:rPr>
              <a:t>","ab");</a:t>
            </a:r>
          </a:p>
          <a:p>
            <a:r>
              <a:rPr lang="en-IN" sz="1100" dirty="0">
                <a:effectLst>
                  <a:glow rad="101600">
                    <a:schemeClr val="bg1">
                      <a:alpha val="60000"/>
                    </a:schemeClr>
                  </a:glow>
                </a:effectLst>
              </a:rPr>
              <a:t>	  </a:t>
            </a:r>
            <a:r>
              <a:rPr lang="en-IN" sz="1100" dirty="0" err="1">
                <a:effectLst>
                  <a:glow rad="101600">
                    <a:schemeClr val="bg1">
                      <a:alpha val="60000"/>
                    </a:schemeClr>
                  </a:glow>
                </a:effectLst>
              </a:rPr>
              <a:t>fwrite</a:t>
            </a:r>
            <a:r>
              <a:rPr lang="en-IN" sz="1100" dirty="0">
                <a:effectLst>
                  <a:glow rad="101600">
                    <a:schemeClr val="bg1">
                      <a:alpha val="60000"/>
                    </a:schemeClr>
                  </a:glow>
                </a:effectLst>
              </a:rPr>
              <a:t>(&amp;</a:t>
            </a:r>
            <a:r>
              <a:rPr lang="en-IN" sz="1100" dirty="0" err="1">
                <a:effectLst>
                  <a:glow rad="101600">
                    <a:schemeClr val="bg1">
                      <a:alpha val="60000"/>
                    </a:schemeClr>
                  </a:glow>
                </a:effectLst>
              </a:rPr>
              <a:t>customer,sizeof</a:t>
            </a:r>
            <a:r>
              <a:rPr lang="en-IN" sz="1100" dirty="0">
                <a:effectLst>
                  <a:glow rad="101600">
                    <a:schemeClr val="bg1">
                      <a:alpha val="60000"/>
                    </a:schemeClr>
                  </a:glow>
                </a:effectLst>
              </a:rPr>
              <a:t>(customer),1,fp);</a:t>
            </a:r>
          </a:p>
          <a:p>
            <a:r>
              <a:rPr lang="en-IN" sz="1100" dirty="0">
                <a:effectLst>
                  <a:glow rad="101600">
                    <a:schemeClr val="bg1">
                      <a:alpha val="60000"/>
                    </a:schemeClr>
                  </a:glow>
                </a:effectLst>
              </a:rPr>
              <a:t>	  </a:t>
            </a:r>
            <a:r>
              <a:rPr lang="en-IN" sz="1100" dirty="0" err="1">
                <a:effectLst>
                  <a:glow rad="101600">
                    <a:schemeClr val="bg1">
                      <a:alpha val="60000"/>
                    </a:schemeClr>
                  </a:glow>
                </a:effectLst>
              </a:rPr>
              <a:t>fclose</a:t>
            </a:r>
            <a:r>
              <a:rPr lang="en-IN" sz="1100" dirty="0">
                <a:effectLst>
                  <a:glow rad="101600">
                    <a:schemeClr val="bg1">
                      <a:alpha val="60000"/>
                    </a:schemeClr>
                  </a:glow>
                </a:effectLst>
              </a:rPr>
              <a:t>(</a:t>
            </a:r>
            <a:r>
              <a:rPr lang="en-IN" sz="1100" dirty="0" err="1">
                <a:effectLst>
                  <a:glow rad="101600">
                    <a:schemeClr val="bg1">
                      <a:alpha val="60000"/>
                    </a:schemeClr>
                  </a:glow>
                </a:effectLst>
              </a:rPr>
              <a:t>fp</a:t>
            </a:r>
            <a:r>
              <a:rPr lang="en-IN" sz="1100" dirty="0">
                <a:effectLst>
                  <a:glow rad="101600">
                    <a:schemeClr val="bg1">
                      <a:alpha val="60000"/>
                    </a:schemeClr>
                  </a:glow>
                </a:effectLst>
              </a:rPr>
              <a:t>);</a:t>
            </a:r>
          </a:p>
          <a:p>
            <a:r>
              <a:rPr lang="en-IN" sz="1100" dirty="0">
                <a:effectLst>
                  <a:glow rad="101600">
                    <a:schemeClr val="bg1">
                      <a:alpha val="60000"/>
                    </a:schemeClr>
                  </a:glow>
                </a:effectLst>
              </a:rPr>
              <a:t>	  return;</a:t>
            </a:r>
          </a:p>
          <a:p>
            <a:r>
              <a:rPr lang="en-IN" sz="1100" dirty="0">
                <a:effectLst>
                  <a:glow rad="101600">
                    <a:schemeClr val="bg1">
                      <a:alpha val="60000"/>
                    </a:schemeClr>
                  </a:glow>
                </a:effectLst>
              </a:rPr>
              <a:t>   }</a:t>
            </a:r>
          </a:p>
          <a:p>
            <a:r>
              <a:rPr lang="en-IN" sz="1100" dirty="0">
                <a:effectLst>
                  <a:glow rad="101600">
                    <a:schemeClr val="bg1">
                      <a:alpha val="60000"/>
                    </a:schemeClr>
                  </a:glow>
                </a:effectLst>
              </a:rPr>
              <a:t> void search()</a:t>
            </a:r>
          </a:p>
          <a:p>
            <a:r>
              <a:rPr lang="en-IN" sz="1100" dirty="0">
                <a:effectLst>
                  <a:glow rad="101600">
                    <a:schemeClr val="bg1">
                      <a:alpha val="60000"/>
                    </a:schemeClr>
                  </a:glow>
                </a:effectLst>
              </a:rPr>
              <a:t>   {	char </a:t>
            </a:r>
            <a:r>
              <a:rPr lang="en-IN" sz="1100" dirty="0" err="1">
                <a:effectLst>
                  <a:glow rad="101600">
                    <a:schemeClr val="bg1">
                      <a:alpha val="60000"/>
                    </a:schemeClr>
                  </a:glow>
                </a:effectLst>
              </a:rPr>
              <a:t>ch</a:t>
            </a:r>
            <a:r>
              <a:rPr lang="en-IN" sz="1100" dirty="0">
                <a:effectLst>
                  <a:glow rad="101600">
                    <a:schemeClr val="bg1">
                      <a:alpha val="60000"/>
                    </a:schemeClr>
                  </a:glow>
                </a:effectLst>
              </a:rPr>
              <a:t>;</a:t>
            </a:r>
          </a:p>
          <a:p>
            <a:r>
              <a:rPr lang="en-IN" sz="1100" dirty="0">
                <a:effectLst>
                  <a:glow rad="101600">
                    <a:schemeClr val="bg1">
                      <a:alpha val="60000"/>
                    </a:schemeClr>
                  </a:glow>
                </a:effectLst>
              </a:rPr>
              <a:t>	 char </a:t>
            </a:r>
            <a:r>
              <a:rPr lang="en-IN" sz="1100" dirty="0" err="1">
                <a:effectLst>
                  <a:glow rad="101600">
                    <a:schemeClr val="bg1">
                      <a:alpha val="60000"/>
                    </a:schemeClr>
                  </a:glow>
                </a:effectLst>
              </a:rPr>
              <a:t>nam</a:t>
            </a:r>
            <a:r>
              <a:rPr lang="en-IN" sz="1100" dirty="0">
                <a:effectLst>
                  <a:glow rad="101600">
                    <a:schemeClr val="bg1">
                      <a:alpha val="60000"/>
                    </a:schemeClr>
                  </a:glow>
                </a:effectLst>
              </a:rPr>
              <a:t>[100];</a:t>
            </a:r>
          </a:p>
          <a:p>
            <a:r>
              <a:rPr lang="en-IN" sz="1100" dirty="0">
                <a:effectLst>
                  <a:glow rad="101600">
                    <a:schemeClr val="bg1">
                      <a:alpha val="60000"/>
                    </a:schemeClr>
                  </a:glow>
                </a:effectLst>
              </a:rPr>
              <a:t>	 int </a:t>
            </a:r>
            <a:r>
              <a:rPr lang="en-IN" sz="1100" dirty="0" err="1">
                <a:effectLst>
                  <a:glow rad="101600">
                    <a:schemeClr val="bg1">
                      <a:alpha val="60000"/>
                    </a:schemeClr>
                  </a:glow>
                </a:effectLst>
              </a:rPr>
              <a:t>n,i,m</a:t>
            </a:r>
            <a:r>
              <a:rPr lang="en-IN" sz="1100" dirty="0">
                <a:effectLst>
                  <a:glow rad="101600">
                    <a:schemeClr val="bg1">
                      <a:alpha val="60000"/>
                    </a:schemeClr>
                  </a:glow>
                </a:effectLst>
              </a:rPr>
              <a:t>=1;</a:t>
            </a:r>
          </a:p>
          <a:p>
            <a:r>
              <a:rPr lang="en-IN" sz="1100" dirty="0">
                <a:effectLst>
                  <a:glow rad="101600">
                    <a:schemeClr val="bg1">
                      <a:alpha val="60000"/>
                    </a:schemeClr>
                  </a:glow>
                </a:effectLst>
              </a:rPr>
              <a:t>	 FILE *</a:t>
            </a:r>
            <a:r>
              <a:rPr lang="en-IN" sz="1100" dirty="0" err="1">
                <a:effectLst>
                  <a:glow rad="101600">
                    <a:schemeClr val="bg1">
                      <a:alpha val="60000"/>
                    </a:schemeClr>
                  </a:glow>
                </a:effectLst>
              </a:rPr>
              <a:t>fp</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fp</a:t>
            </a:r>
            <a:r>
              <a:rPr lang="en-IN" sz="1100" dirty="0">
                <a:effectLst>
                  <a:glow rad="101600">
                    <a:schemeClr val="bg1">
                      <a:alpha val="60000"/>
                    </a:schemeClr>
                  </a:glow>
                </a:effectLst>
              </a:rPr>
              <a:t>=</a:t>
            </a:r>
            <a:r>
              <a:rPr lang="en-IN" sz="1100" dirty="0" err="1">
                <a:effectLst>
                  <a:glow rad="101600">
                    <a:schemeClr val="bg1">
                      <a:alpha val="60000"/>
                    </a:schemeClr>
                  </a:glow>
                </a:effectLst>
              </a:rPr>
              <a:t>fopen</a:t>
            </a:r>
            <a:r>
              <a:rPr lang="en-IN" sz="1100" dirty="0">
                <a:effectLst>
                  <a:glow rad="101600">
                    <a:schemeClr val="bg1">
                      <a:alpha val="60000"/>
                    </a:schemeClr>
                  </a:glow>
                </a:effectLst>
              </a:rPr>
              <a:t>("bidur.</a:t>
            </a:r>
            <a:r>
              <a:rPr lang="en-IN" sz="1100" dirty="0" err="1">
                <a:effectLst>
                  <a:glow rad="101600">
                    <a:schemeClr val="bg1">
                      <a:alpha val="60000"/>
                    </a:schemeClr>
                  </a:glow>
                </a:effectLst>
              </a:rPr>
              <a:t>dat</a:t>
            </a:r>
            <a:r>
              <a:rPr lang="en-IN" sz="1100" dirty="0">
                <a:effectLst>
                  <a:glow rad="101600">
                    <a:schemeClr val="bg1">
                      <a:alpha val="60000"/>
                    </a:schemeClr>
                  </a:glow>
                </a:effectLst>
              </a:rPr>
              <a:t>","</a:t>
            </a:r>
            <a:r>
              <a:rPr lang="en-IN" sz="1100" dirty="0" err="1">
                <a:effectLst>
                  <a:glow rad="101600">
                    <a:schemeClr val="bg1">
                      <a:alpha val="60000"/>
                    </a:schemeClr>
                  </a:glow>
                </a:effectLst>
              </a:rPr>
              <a:t>rb</a:t>
            </a:r>
            <a:r>
              <a:rPr lang="en-IN" sz="1100" dirty="0">
                <a:effectLst>
                  <a:glow rad="101600">
                    <a:schemeClr val="bg1">
                      <a:alpha val="60000"/>
                    </a:schemeClr>
                  </a:glow>
                </a:effectLst>
              </a:rPr>
              <a:t>");</a:t>
            </a:r>
          </a:p>
          <a:p>
            <a:r>
              <a:rPr lang="en-IN" sz="1100" dirty="0">
                <a:effectLst>
                  <a:glow rad="101600">
                    <a:schemeClr val="bg1">
                      <a:alpha val="60000"/>
                    </a:schemeClr>
                  </a:glow>
                </a:effectLst>
              </a:rPr>
              <a:t>	 do{ </a:t>
            </a:r>
            <a:r>
              <a:rPr lang="en-IN" sz="1100" dirty="0" err="1">
                <a:effectLst>
                  <a:glow rad="101600">
                    <a:schemeClr val="bg1">
                      <a:alpha val="60000"/>
                    </a:schemeClr>
                  </a:glow>
                </a:effectLst>
              </a:rPr>
              <a:t>printf</a:t>
            </a:r>
            <a:r>
              <a:rPr lang="en-IN" sz="1100" dirty="0">
                <a:effectLst>
                  <a:glow rad="101600">
                    <a:schemeClr val="bg1">
                      <a:alpha val="60000"/>
                    </a:schemeClr>
                  </a:glow>
                </a:effectLst>
              </a:rPr>
              <a:t>("\</a:t>
            </a:r>
            <a:r>
              <a:rPr lang="en-IN" sz="1100" dirty="0" err="1">
                <a:effectLst>
                  <a:glow rad="101600">
                    <a:schemeClr val="bg1">
                      <a:alpha val="60000"/>
                    </a:schemeClr>
                  </a:glow>
                </a:effectLst>
              </a:rPr>
              <a:t>nenter</a:t>
            </a:r>
            <a:r>
              <a:rPr lang="en-IN" sz="1100" dirty="0">
                <a:effectLst>
                  <a:glow rad="101600">
                    <a:schemeClr val="bg1">
                      <a:alpha val="60000"/>
                    </a:schemeClr>
                  </a:glow>
                </a:effectLst>
              </a:rPr>
              <a:t> your choice:");</a:t>
            </a:r>
          </a:p>
          <a:p>
            <a:r>
              <a:rPr lang="en-IN" sz="1100" dirty="0">
                <a:effectLst>
                  <a:glow rad="101600">
                    <a:schemeClr val="bg1">
                      <a:alpha val="60000"/>
                    </a:schemeClr>
                  </a:glow>
                </a:effectLst>
              </a:rPr>
              <a:t>		</a:t>
            </a:r>
            <a:r>
              <a:rPr lang="en-IN" sz="1100" dirty="0" err="1">
                <a:effectLst>
                  <a:glow rad="101600">
                    <a:schemeClr val="bg1">
                      <a:alpha val="60000"/>
                    </a:schemeClr>
                  </a:glow>
                </a:effectLst>
              </a:rPr>
              <a:t>ch</a:t>
            </a:r>
            <a:r>
              <a:rPr lang="en-IN" sz="1100" dirty="0">
                <a:effectLst>
                  <a:glow rad="101600">
                    <a:schemeClr val="bg1">
                      <a:alpha val="60000"/>
                    </a:schemeClr>
                  </a:glow>
                </a:effectLst>
              </a:rPr>
              <a:t>=</a:t>
            </a:r>
            <a:r>
              <a:rPr lang="en-IN" sz="1100" dirty="0" err="1">
                <a:effectLst>
                  <a:glow rad="101600">
                    <a:schemeClr val="bg1">
                      <a:alpha val="60000"/>
                    </a:schemeClr>
                  </a:glow>
                </a:effectLst>
              </a:rPr>
              <a:t>getche</a:t>
            </a:r>
            <a:r>
              <a:rPr lang="en-IN" sz="1100" dirty="0">
                <a:effectLst>
                  <a:glow rad="101600">
                    <a:schemeClr val="bg1">
                      <a:alpha val="60000"/>
                    </a:schemeClr>
                  </a:glow>
                </a:effectLst>
              </a:rPr>
              <a:t>();</a:t>
            </a:r>
          </a:p>
          <a:p>
            <a:r>
              <a:rPr lang="en-IN" sz="1100" dirty="0">
                <a:effectLst>
                  <a:glow rad="101600">
                    <a:schemeClr val="bg1">
                      <a:alpha val="60000"/>
                    </a:schemeClr>
                  </a:glow>
                </a:effectLst>
              </a:rPr>
              <a:t>	 }while(</a:t>
            </a:r>
            <a:r>
              <a:rPr lang="en-IN" sz="1100" dirty="0" err="1">
                <a:effectLst>
                  <a:glow rad="101600">
                    <a:schemeClr val="bg1">
                      <a:alpha val="60000"/>
                    </a:schemeClr>
                  </a:glow>
                </a:effectLst>
              </a:rPr>
              <a:t>ch</a:t>
            </a:r>
            <a:r>
              <a:rPr lang="en-IN" sz="1100" dirty="0">
                <a:effectLst>
                  <a:glow rad="101600">
                    <a:schemeClr val="bg1">
                      <a:alpha val="60000"/>
                    </a:schemeClr>
                  </a:glow>
                </a:effectLst>
              </a:rPr>
              <a:t>!='1' &amp;&amp; </a:t>
            </a:r>
            <a:r>
              <a:rPr lang="en-IN" sz="1100" dirty="0" err="1">
                <a:effectLst>
                  <a:glow rad="101600">
                    <a:schemeClr val="bg1">
                      <a:alpha val="60000"/>
                    </a:schemeClr>
                  </a:glow>
                </a:effectLst>
              </a:rPr>
              <a:t>ch</a:t>
            </a:r>
            <a:r>
              <a:rPr lang="en-IN" sz="1100" dirty="0">
                <a:effectLst>
                  <a:glow rad="101600">
                    <a:schemeClr val="bg1">
                      <a:alpha val="60000"/>
                    </a:schemeClr>
                  </a:glow>
                </a:effectLst>
              </a:rPr>
              <a:t>!='2');</a:t>
            </a:r>
          </a:p>
          <a:p>
            <a:r>
              <a:rPr lang="en-IN" sz="1100" dirty="0">
                <a:effectLst>
                  <a:glow rad="101600">
                    <a:schemeClr val="bg1">
                      <a:alpha val="60000"/>
                    </a:schemeClr>
                  </a:glow>
                </a:effectLst>
              </a:rPr>
              <a:t>	 switch(</a:t>
            </a:r>
            <a:r>
              <a:rPr lang="en-IN" sz="1100" dirty="0" err="1">
                <a:effectLst>
                  <a:glow rad="101600">
                    <a:schemeClr val="bg1">
                      <a:alpha val="60000"/>
                    </a:schemeClr>
                  </a:glow>
                </a:effectLst>
              </a:rPr>
              <a:t>ch</a:t>
            </a:r>
            <a:r>
              <a:rPr lang="en-IN" sz="1100" dirty="0">
                <a:effectLst>
                  <a:glow rad="101600">
                    <a:schemeClr val="bg1">
                      <a:alpha val="60000"/>
                    </a:schemeClr>
                  </a:glow>
                </a:effectLst>
              </a:rPr>
              <a:t>){</a:t>
            </a:r>
          </a:p>
          <a:p>
            <a:r>
              <a:rPr lang="en-IN" sz="1100" dirty="0">
                <a:effectLst>
                  <a:glow rad="101600">
                    <a:schemeClr val="bg1">
                      <a:alpha val="60000"/>
                    </a:schemeClr>
                  </a:glow>
                </a:effectLst>
              </a:rPr>
              <a:t>	      case '1':</a:t>
            </a:r>
          </a:p>
          <a:p>
            <a:r>
              <a:rPr lang="en-IN" sz="1100" dirty="0">
                <a:effectLst>
                  <a:glow rad="101600">
                    <a:schemeClr val="bg1">
                      <a:alpha val="60000"/>
                    </a:schemeClr>
                  </a:glow>
                </a:effectLst>
              </a:rPr>
              <a:t>		    </a:t>
            </a:r>
            <a:r>
              <a:rPr lang="en-IN" sz="1100" dirty="0" err="1">
                <a:effectLst>
                  <a:glow rad="101600">
                    <a:schemeClr val="bg1">
                      <a:alpha val="60000"/>
                    </a:schemeClr>
                  </a:glow>
                </a:effectLst>
              </a:rPr>
              <a:t>fseek</a:t>
            </a:r>
            <a:r>
              <a:rPr lang="en-IN" sz="1100" dirty="0">
                <a:effectLst>
                  <a:glow rad="101600">
                    <a:schemeClr val="bg1">
                      <a:alpha val="60000"/>
                    </a:schemeClr>
                  </a:glow>
                </a:effectLst>
              </a:rPr>
              <a:t>(fp,0,SEEK_END);</a:t>
            </a:r>
          </a:p>
          <a:p>
            <a:r>
              <a:rPr lang="en-IN" sz="1100" dirty="0">
                <a:effectLst>
                  <a:glow rad="101600">
                    <a:schemeClr val="bg1">
                      <a:alpha val="60000"/>
                    </a:schemeClr>
                  </a:glow>
                </a:effectLst>
              </a:rPr>
              <a:t>		    </a:t>
            </a:r>
            <a:r>
              <a:rPr lang="en-IN" sz="1100" dirty="0" err="1">
                <a:effectLst>
                  <a:glow rad="101600">
                    <a:schemeClr val="bg1">
                      <a:alpha val="60000"/>
                    </a:schemeClr>
                  </a:glow>
                </a:effectLst>
              </a:rPr>
              <a:t>tl</a:t>
            </a:r>
            <a:r>
              <a:rPr lang="en-IN" sz="1100" dirty="0">
                <a:effectLst>
                  <a:glow rad="101600">
                    <a:schemeClr val="bg1">
                      <a:alpha val="60000"/>
                    </a:schemeClr>
                  </a:glow>
                </a:effectLst>
              </a:rPr>
              <a:t>=</a:t>
            </a:r>
            <a:r>
              <a:rPr lang="en-IN" sz="1100" dirty="0" err="1">
                <a:effectLst>
                  <a:glow rad="101600">
                    <a:schemeClr val="bg1">
                      <a:alpha val="60000"/>
                    </a:schemeClr>
                  </a:glow>
                </a:effectLst>
              </a:rPr>
              <a:t>ftell</a:t>
            </a:r>
            <a:r>
              <a:rPr lang="en-IN" sz="1100" dirty="0">
                <a:effectLst>
                  <a:glow rad="101600">
                    <a:schemeClr val="bg1">
                      <a:alpha val="60000"/>
                    </a:schemeClr>
                  </a:glow>
                </a:effectLst>
              </a:rPr>
              <a:t>(</a:t>
            </a:r>
            <a:r>
              <a:rPr lang="en-IN" sz="1100" dirty="0" err="1">
                <a:effectLst>
                  <a:glow rad="101600">
                    <a:schemeClr val="bg1">
                      <a:alpha val="60000"/>
                    </a:schemeClr>
                  </a:glow>
                </a:effectLst>
              </a:rPr>
              <a:t>fp</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sl</a:t>
            </a:r>
            <a:r>
              <a:rPr lang="en-IN" sz="1100" dirty="0">
                <a:effectLst>
                  <a:glow rad="101600">
                    <a:schemeClr val="bg1">
                      <a:alpha val="60000"/>
                    </a:schemeClr>
                  </a:glow>
                </a:effectLst>
              </a:rPr>
              <a:t>=</a:t>
            </a:r>
            <a:r>
              <a:rPr lang="en-IN" sz="1100" dirty="0" err="1">
                <a:effectLst>
                  <a:glow rad="101600">
                    <a:schemeClr val="bg1">
                      <a:alpha val="60000"/>
                    </a:schemeClr>
                  </a:glow>
                </a:effectLst>
              </a:rPr>
              <a:t>sizeof</a:t>
            </a:r>
            <a:r>
              <a:rPr lang="en-IN" sz="1100" dirty="0">
                <a:effectLst>
                  <a:glow rad="101600">
                    <a:schemeClr val="bg1">
                      <a:alpha val="60000"/>
                    </a:schemeClr>
                  </a:glow>
                </a:effectLst>
              </a:rPr>
              <a:t>(customer);</a:t>
            </a:r>
          </a:p>
          <a:p>
            <a:r>
              <a:rPr lang="en-IN" sz="1100" dirty="0">
                <a:effectLst>
                  <a:glow rad="101600">
                    <a:schemeClr val="bg1">
                      <a:alpha val="60000"/>
                    </a:schemeClr>
                  </a:glow>
                </a:effectLst>
              </a:rPr>
              <a:t>		    </a:t>
            </a:r>
            <a:r>
              <a:rPr lang="en-IN" sz="1100" dirty="0" err="1">
                <a:effectLst>
                  <a:glow rad="101600">
                    <a:schemeClr val="bg1">
                      <a:alpha val="60000"/>
                    </a:schemeClr>
                  </a:glow>
                </a:effectLst>
              </a:rPr>
              <a:t>ts</a:t>
            </a:r>
            <a:r>
              <a:rPr lang="en-IN" sz="1100" dirty="0">
                <a:effectLst>
                  <a:glow rad="101600">
                    <a:schemeClr val="bg1">
                      <a:alpha val="60000"/>
                    </a:schemeClr>
                  </a:glow>
                </a:effectLst>
              </a:rPr>
              <a:t>=</a:t>
            </a:r>
            <a:r>
              <a:rPr lang="en-IN" sz="1100" dirty="0" err="1">
                <a:effectLst>
                  <a:glow rad="101600">
                    <a:schemeClr val="bg1">
                      <a:alpha val="60000"/>
                    </a:schemeClr>
                  </a:glow>
                </a:effectLst>
              </a:rPr>
              <a:t>tl</a:t>
            </a:r>
            <a:r>
              <a:rPr lang="en-IN" sz="1100" dirty="0">
                <a:effectLst>
                  <a:glow rad="101600">
                    <a:schemeClr val="bg1">
                      <a:alpha val="60000"/>
                    </a:schemeClr>
                  </a:glow>
                </a:effectLst>
              </a:rPr>
              <a:t>/</a:t>
            </a:r>
            <a:r>
              <a:rPr lang="en-IN" sz="1100" dirty="0" err="1">
                <a:effectLst>
                  <a:glow rad="101600">
                    <a:schemeClr val="bg1">
                      <a:alpha val="60000"/>
                    </a:schemeClr>
                  </a:glow>
                </a:effectLst>
              </a:rPr>
              <a:t>sl</a:t>
            </a:r>
            <a:r>
              <a:rPr lang="en-IN" sz="1100" dirty="0">
                <a:effectLst>
                  <a:glow rad="101600">
                    <a:schemeClr val="bg1">
                      <a:alpha val="60000"/>
                    </a:schemeClr>
                  </a:glow>
                </a:effectLst>
              </a:rPr>
              <a:t>;</a:t>
            </a:r>
          </a:p>
          <a:p>
            <a:r>
              <a:rPr lang="en-IN" sz="1100" dirty="0">
                <a:effectLst>
                  <a:glow rad="101600">
                    <a:schemeClr val="bg1">
                      <a:alpha val="60000"/>
                    </a:schemeClr>
                  </a:glow>
                </a:effectLst>
              </a:rPr>
              <a:t>		    do{   </a:t>
            </a:r>
            <a:r>
              <a:rPr lang="en-IN" sz="1100" dirty="0" err="1">
                <a:effectLst>
                  <a:glow rad="101600">
                    <a:schemeClr val="bg1">
                      <a:alpha val="60000"/>
                    </a:schemeClr>
                  </a:glow>
                </a:effectLst>
              </a:rPr>
              <a:t>printf</a:t>
            </a:r>
            <a:r>
              <a:rPr lang="en-IN" sz="1100" dirty="0">
                <a:effectLst>
                  <a:glow rad="101600">
                    <a:schemeClr val="bg1">
                      <a:alpha val="60000"/>
                    </a:schemeClr>
                  </a:glow>
                </a:effectLst>
              </a:rPr>
              <a:t>("\</a:t>
            </a:r>
            <a:r>
              <a:rPr lang="en-IN" sz="1100" dirty="0" err="1">
                <a:effectLst>
                  <a:glow rad="101600">
                    <a:schemeClr val="bg1">
                      <a:alpha val="60000"/>
                    </a:schemeClr>
                  </a:glow>
                </a:effectLst>
              </a:rPr>
              <a:t>nchoose</a:t>
            </a:r>
            <a:r>
              <a:rPr lang="en-IN" sz="1100" dirty="0">
                <a:effectLst>
                  <a:glow rad="101600">
                    <a:schemeClr val="bg1">
                      <a:alpha val="60000"/>
                    </a:schemeClr>
                  </a:glow>
                </a:effectLst>
              </a:rPr>
              <a:t> customer number:");</a:t>
            </a:r>
          </a:p>
          <a:p>
            <a:r>
              <a:rPr lang="en-IN" sz="1100" dirty="0">
                <a:effectLst>
                  <a:glow rad="101600">
                    <a:schemeClr val="bg1">
                      <a:alpha val="60000"/>
                    </a:schemeClr>
                  </a:glow>
                </a:effectLst>
              </a:rPr>
              <a:t>			</a:t>
            </a:r>
            <a:r>
              <a:rPr lang="en-IN" sz="1100" dirty="0" err="1">
                <a:effectLst>
                  <a:glow rad="101600">
                    <a:schemeClr val="bg1">
                      <a:alpha val="60000"/>
                    </a:schemeClr>
                  </a:glow>
                </a:effectLst>
              </a:rPr>
              <a:t>scanf</a:t>
            </a:r>
            <a:r>
              <a:rPr lang="en-IN" sz="1100" dirty="0">
                <a:effectLst>
                  <a:glow rad="101600">
                    <a:schemeClr val="bg1">
                      <a:alpha val="60000"/>
                    </a:schemeClr>
                  </a:glow>
                </a:effectLst>
              </a:rPr>
              <a:t>("%</a:t>
            </a:r>
            <a:r>
              <a:rPr lang="en-IN" sz="1100" dirty="0" err="1">
                <a:effectLst>
                  <a:glow rad="101600">
                    <a:schemeClr val="bg1">
                      <a:alpha val="60000"/>
                    </a:schemeClr>
                  </a:glow>
                </a:effectLst>
              </a:rPr>
              <a:t>d",&amp;n</a:t>
            </a:r>
            <a:r>
              <a:rPr lang="en-IN" sz="1100" dirty="0">
                <a:effectLst>
                  <a:glow rad="101600">
                    <a:schemeClr val="bg1">
                      <a:alpha val="60000"/>
                    </a:schemeClr>
                  </a:glow>
                </a:effectLst>
              </a:rPr>
              <a:t>);</a:t>
            </a:r>
          </a:p>
          <a:p>
            <a:r>
              <a:rPr lang="en-IN" sz="1100" dirty="0">
                <a:effectLst>
                  <a:glow rad="101600">
                    <a:schemeClr val="bg1">
                      <a:alpha val="60000"/>
                    </a:schemeClr>
                  </a:glow>
                </a:effectLst>
              </a:rPr>
              <a:t>			if(n&lt;=0 || n&gt;</a:t>
            </a:r>
            <a:r>
              <a:rPr lang="en-IN" sz="1100" dirty="0" err="1">
                <a:effectLst>
                  <a:glow rad="101600">
                    <a:schemeClr val="bg1">
                      <a:alpha val="60000"/>
                    </a:schemeClr>
                  </a:glow>
                </a:effectLst>
              </a:rPr>
              <a:t>ts</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a:t>
            </a:r>
            <a:r>
              <a:rPr lang="en-IN" sz="1100" dirty="0" err="1">
                <a:effectLst>
                  <a:glow rad="101600">
                    <a:schemeClr val="bg1">
                      <a:alpha val="60000"/>
                    </a:schemeClr>
                  </a:glow>
                </a:effectLst>
              </a:rPr>
              <a:t>nenter</a:t>
            </a:r>
            <a:r>
              <a:rPr lang="en-IN" sz="1100" dirty="0">
                <a:effectLst>
                  <a:glow rad="101600">
                    <a:schemeClr val="bg1">
                      <a:alpha val="60000"/>
                    </a:schemeClr>
                  </a:glow>
                </a:effectLst>
              </a:rPr>
              <a:t> correct\n");</a:t>
            </a:r>
          </a:p>
          <a:p>
            <a:r>
              <a:rPr lang="en-IN" sz="1100" dirty="0">
                <a:effectLst>
                  <a:glow rad="101600">
                    <a:schemeClr val="bg1">
                      <a:alpha val="60000"/>
                    </a:schemeClr>
                  </a:glow>
                </a:effectLst>
              </a:rPr>
              <a:t>			else{</a:t>
            </a:r>
          </a:p>
          <a:p>
            <a:r>
              <a:rPr lang="en-IN" sz="1100" dirty="0">
                <a:effectLst>
                  <a:glow rad="101600">
                    <a:schemeClr val="bg1">
                      <a:alpha val="60000"/>
                    </a:schemeClr>
                  </a:glow>
                </a:effectLst>
              </a:rPr>
              <a:t>			    </a:t>
            </a:r>
            <a:r>
              <a:rPr lang="en-IN" sz="1100" dirty="0" err="1">
                <a:effectLst>
                  <a:glow rad="101600">
                    <a:schemeClr val="bg1">
                      <a:alpha val="60000"/>
                    </a:schemeClr>
                  </a:glow>
                </a:effectLst>
              </a:rPr>
              <a:t>fseek</a:t>
            </a:r>
            <a:r>
              <a:rPr lang="en-IN" sz="1100" dirty="0">
                <a:effectLst>
                  <a:glow rad="101600">
                    <a:schemeClr val="bg1">
                      <a:alpha val="60000"/>
                    </a:schemeClr>
                  </a:glow>
                </a:effectLst>
              </a:rPr>
              <a:t>(</a:t>
            </a:r>
            <a:r>
              <a:rPr lang="en-IN" sz="1100" dirty="0" err="1">
                <a:effectLst>
                  <a:glow rad="101600">
                    <a:schemeClr val="bg1">
                      <a:alpha val="60000"/>
                    </a:schemeClr>
                  </a:glow>
                </a:effectLst>
              </a:rPr>
              <a:t>fp</a:t>
            </a:r>
            <a:r>
              <a:rPr lang="en-IN" sz="1100" dirty="0">
                <a:effectLst>
                  <a:glow rad="101600">
                    <a:schemeClr val="bg1">
                      <a:alpha val="60000"/>
                    </a:schemeClr>
                  </a:glow>
                </a:effectLst>
              </a:rPr>
              <a:t>,(n-1)*</a:t>
            </a:r>
            <a:r>
              <a:rPr lang="en-IN" sz="1100" dirty="0" err="1">
                <a:effectLst>
                  <a:glow rad="101600">
                    <a:schemeClr val="bg1">
                      <a:alpha val="60000"/>
                    </a:schemeClr>
                  </a:glow>
                </a:effectLst>
              </a:rPr>
              <a:t>sl,SEEK_SET</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fread</a:t>
            </a:r>
            <a:r>
              <a:rPr lang="en-IN" sz="1100" dirty="0">
                <a:effectLst>
                  <a:glow rad="101600">
                    <a:schemeClr val="bg1">
                      <a:alpha val="60000"/>
                    </a:schemeClr>
                  </a:glow>
                </a:effectLst>
              </a:rPr>
              <a:t>(&amp;customer,sl,1,fp);</a:t>
            </a:r>
          </a:p>
          <a:p>
            <a:r>
              <a:rPr lang="en-IN" sz="1100" dirty="0">
                <a:effectLst>
                  <a:glow rad="101600">
                    <a:schemeClr val="bg1">
                      <a:alpha val="60000"/>
                    </a:schemeClr>
                  </a:glow>
                </a:effectLst>
              </a:rPr>
              <a:t>			    output();</a:t>
            </a:r>
          </a:p>
          <a:p>
            <a:r>
              <a:rPr lang="en-IN" sz="1100" dirty="0">
                <a:effectLst>
                  <a:glow rad="101600">
                    <a:schemeClr val="bg1">
                      <a:alpha val="60000"/>
                    </a:schemeClr>
                  </a:glow>
                </a:effectLst>
              </a:rPr>
              <a:t>			}</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("\n\</a:t>
            </a:r>
            <a:r>
              <a:rPr lang="en-IN" sz="1100" dirty="0" err="1">
                <a:effectLst>
                  <a:glow rad="101600">
                    <a:schemeClr val="bg1">
                      <a:alpha val="60000"/>
                    </a:schemeClr>
                  </a:glow>
                </a:effectLst>
              </a:rPr>
              <a:t>nagain</a:t>
            </a:r>
            <a:r>
              <a:rPr lang="en-IN" sz="1100" dirty="0">
                <a:effectLst>
                  <a:glow rad="101600">
                    <a:schemeClr val="bg1">
                      <a:alpha val="60000"/>
                    </a:schemeClr>
                  </a:glow>
                </a:effectLst>
              </a:rPr>
              <a:t>?(y/n)");</a:t>
            </a:r>
          </a:p>
          <a:p>
            <a:r>
              <a:rPr lang="en-IN" sz="1100" dirty="0">
                <a:effectLst>
                  <a:glow rad="101600">
                    <a:schemeClr val="bg1">
                      <a:alpha val="60000"/>
                    </a:schemeClr>
                  </a:glow>
                </a:effectLst>
              </a:rPr>
              <a:t>			</a:t>
            </a:r>
            <a:r>
              <a:rPr lang="en-IN" sz="1100" dirty="0" err="1">
                <a:effectLst>
                  <a:glow rad="101600">
                    <a:schemeClr val="bg1">
                      <a:alpha val="60000"/>
                    </a:schemeClr>
                  </a:glow>
                </a:effectLst>
              </a:rPr>
              <a:t>ch</a:t>
            </a:r>
            <a:r>
              <a:rPr lang="en-IN" sz="1100" dirty="0">
                <a:effectLst>
                  <a:glow rad="101600">
                    <a:schemeClr val="bg1">
                      <a:alpha val="60000"/>
                    </a:schemeClr>
                  </a:glow>
                </a:effectLst>
              </a:rPr>
              <a:t>=</a:t>
            </a:r>
            <a:r>
              <a:rPr lang="en-IN" sz="1100" dirty="0" err="1">
                <a:effectLst>
                  <a:glow rad="101600">
                    <a:schemeClr val="bg1">
                      <a:alpha val="60000"/>
                    </a:schemeClr>
                  </a:glow>
                </a:effectLst>
              </a:rPr>
              <a:t>getche</a:t>
            </a:r>
            <a:r>
              <a:rPr lang="en-IN" sz="1100" dirty="0">
                <a:effectLst>
                  <a:glow rad="101600">
                    <a:schemeClr val="bg1">
                      <a:alpha val="60000"/>
                    </a:schemeClr>
                  </a:glow>
                </a:effectLst>
              </a:rPr>
              <a:t>();</a:t>
            </a:r>
          </a:p>
          <a:p>
            <a:r>
              <a:rPr lang="en-IN" sz="1100" dirty="0">
                <a:effectLst>
                  <a:glow rad="101600">
                    <a:schemeClr val="bg1">
                      <a:alpha val="60000"/>
                    </a:schemeClr>
                  </a:glow>
                </a:effectLst>
              </a:rPr>
              <a:t>		    }while(</a:t>
            </a:r>
            <a:r>
              <a:rPr lang="en-IN" sz="1100" dirty="0" err="1">
                <a:effectLst>
                  <a:glow rad="101600">
                    <a:schemeClr val="bg1">
                      <a:alpha val="60000"/>
                    </a:schemeClr>
                  </a:glow>
                </a:effectLst>
              </a:rPr>
              <a:t>ch</a:t>
            </a:r>
            <a:r>
              <a:rPr lang="en-IN" sz="1100" dirty="0">
                <a:effectLst>
                  <a:glow rad="101600">
                    <a:schemeClr val="bg1">
                      <a:alpha val="60000"/>
                    </a:schemeClr>
                  </a:glow>
                </a:effectLst>
              </a:rPr>
              <a:t>=='y');</a:t>
            </a:r>
          </a:p>
          <a:p>
            <a:r>
              <a:rPr lang="en-IN" sz="1100" dirty="0">
                <a:effectLst>
                  <a:glow rad="101600">
                    <a:schemeClr val="bg1">
                      <a:alpha val="60000"/>
                    </a:schemeClr>
                  </a:glow>
                </a:effectLst>
              </a:rPr>
              <a:t>		    </a:t>
            </a:r>
            <a:r>
              <a:rPr lang="en-IN" sz="1100" dirty="0" err="1">
                <a:effectLst>
                  <a:glow rad="101600">
                    <a:schemeClr val="bg1">
                      <a:alpha val="60000"/>
                    </a:schemeClr>
                  </a:glow>
                </a:effectLst>
              </a:rPr>
              <a:t>fclose</a:t>
            </a:r>
            <a:r>
              <a:rPr lang="en-IN" sz="1100" dirty="0">
                <a:effectLst>
                  <a:glow rad="101600">
                    <a:schemeClr val="bg1">
                      <a:alpha val="60000"/>
                    </a:schemeClr>
                  </a:glow>
                </a:effectLst>
              </a:rPr>
              <a:t>(</a:t>
            </a:r>
            <a:r>
              <a:rPr lang="en-IN" sz="1100" dirty="0" err="1">
                <a:effectLst>
                  <a:glow rad="101600">
                    <a:schemeClr val="bg1">
                      <a:alpha val="60000"/>
                    </a:schemeClr>
                  </a:glow>
                </a:effectLst>
              </a:rPr>
              <a:t>fp</a:t>
            </a:r>
            <a:r>
              <a:rPr lang="en-IN" sz="1100" dirty="0">
                <a:effectLst>
                  <a:glow rad="101600">
                    <a:schemeClr val="bg1">
                      <a:alpha val="60000"/>
                    </a:schemeClr>
                  </a:glow>
                </a:effectLst>
              </a:rPr>
              <a:t>);</a:t>
            </a:r>
          </a:p>
          <a:p>
            <a:r>
              <a:rPr lang="en-IN" sz="1100" dirty="0">
                <a:effectLst>
                  <a:glow rad="101600">
                    <a:schemeClr val="bg1">
                      <a:alpha val="60000"/>
                    </a:schemeClr>
                  </a:glow>
                </a:effectLst>
              </a:rPr>
              <a:t>		    break;</a:t>
            </a:r>
          </a:p>
        </p:txBody>
      </p:sp>
      <p:sp>
        <p:nvSpPr>
          <p:cNvPr id="9" name="TextBox 8">
            <a:extLst>
              <a:ext uri="{FF2B5EF4-FFF2-40B4-BE49-F238E27FC236}">
                <a16:creationId xmlns:a16="http://schemas.microsoft.com/office/drawing/2014/main" xmlns="" id="{95FC7E8F-0A4D-463D-994B-AC97A289D88B}"/>
              </a:ext>
            </a:extLst>
          </p:cNvPr>
          <p:cNvSpPr txBox="1"/>
          <p:nvPr/>
        </p:nvSpPr>
        <p:spPr>
          <a:xfrm rot="5400000">
            <a:off x="6227178" y="-1115751"/>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Tree>
    <p:extLst>
      <p:ext uri="{BB962C8B-B14F-4D97-AF65-F5344CB8AC3E}">
        <p14:creationId xmlns:p14="http://schemas.microsoft.com/office/powerpoint/2010/main" val="2551517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xmlns=""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52" name="TextBox 51">
            <a:extLst>
              <a:ext uri="{FF2B5EF4-FFF2-40B4-BE49-F238E27FC236}">
                <a16:creationId xmlns:a16="http://schemas.microsoft.com/office/drawing/2014/main" xmlns="" id="{467EBA21-F885-4042-BB4B-CBF10A083B7E}"/>
              </a:ext>
            </a:extLst>
          </p:cNvPr>
          <p:cNvSpPr txBox="1"/>
          <p:nvPr/>
        </p:nvSpPr>
        <p:spPr>
          <a:xfrm>
            <a:off x="381269" y="-8128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xmlns=""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xmlns=""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57" name="TextBox 56">
            <a:extLst>
              <a:ext uri="{FF2B5EF4-FFF2-40B4-BE49-F238E27FC236}">
                <a16:creationId xmlns:a16="http://schemas.microsoft.com/office/drawing/2014/main" xmlns="" id="{B702C22F-01C6-4570-BD6A-8AE32FE4F741}"/>
              </a:ext>
            </a:extLst>
          </p:cNvPr>
          <p:cNvSpPr txBox="1"/>
          <p:nvPr/>
        </p:nvSpPr>
        <p:spPr>
          <a:xfrm rot="5400000">
            <a:off x="6227177" y="-1115751"/>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
        <p:nvSpPr>
          <p:cNvPr id="2" name="TextBox 1">
            <a:extLst>
              <a:ext uri="{FF2B5EF4-FFF2-40B4-BE49-F238E27FC236}">
                <a16:creationId xmlns:a16="http://schemas.microsoft.com/office/drawing/2014/main" xmlns="" id="{FA3CF4E5-C6A0-48AB-A366-63017FE214A3}"/>
              </a:ext>
            </a:extLst>
          </p:cNvPr>
          <p:cNvSpPr txBox="1"/>
          <p:nvPr/>
        </p:nvSpPr>
        <p:spPr>
          <a:xfrm>
            <a:off x="1119803" y="387091"/>
            <a:ext cx="10676412" cy="307777"/>
          </a:xfrm>
          <a:prstGeom prst="rect">
            <a:avLst/>
          </a:prstGeom>
          <a:noFill/>
        </p:spPr>
        <p:txBody>
          <a:bodyPr wrap="square" rtlCol="0">
            <a:spAutoFit/>
          </a:bodyPr>
          <a:lstStyle/>
          <a:p>
            <a:r>
              <a:rPr lang="en-IN" sz="1400" dirty="0"/>
              <a:t> </a:t>
            </a:r>
          </a:p>
        </p:txBody>
      </p:sp>
      <p:sp>
        <p:nvSpPr>
          <p:cNvPr id="3" name="TextBox 2">
            <a:extLst>
              <a:ext uri="{FF2B5EF4-FFF2-40B4-BE49-F238E27FC236}">
                <a16:creationId xmlns:a16="http://schemas.microsoft.com/office/drawing/2014/main" xmlns="" id="{0E6FDEB5-9C7A-4C09-A849-4E44338B401B}"/>
              </a:ext>
            </a:extLst>
          </p:cNvPr>
          <p:cNvSpPr txBox="1"/>
          <p:nvPr/>
        </p:nvSpPr>
        <p:spPr>
          <a:xfrm>
            <a:off x="1190263" y="540979"/>
            <a:ext cx="10464800" cy="6001643"/>
          </a:xfrm>
          <a:prstGeom prst="rect">
            <a:avLst/>
          </a:prstGeom>
          <a:noFill/>
        </p:spPr>
        <p:txBody>
          <a:bodyPr wrap="square" rtlCol="0">
            <a:spAutoFit/>
          </a:bodyPr>
          <a:lstStyle/>
          <a:p>
            <a:r>
              <a:rPr lang="en-IN" sz="1200" dirty="0">
                <a:effectLst>
                  <a:glow rad="101600">
                    <a:schemeClr val="bg1">
                      <a:alpha val="60000"/>
                    </a:schemeClr>
                  </a:glow>
                </a:effectLst>
              </a:rPr>
              <a:t>case '2':</a:t>
            </a:r>
          </a:p>
          <a:p>
            <a:r>
              <a:rPr lang="en-IN" sz="1200" dirty="0">
                <a:effectLst>
                  <a:glow rad="101600">
                    <a:schemeClr val="bg1">
                      <a:alpha val="60000"/>
                    </a:schemeClr>
                  </a:glow>
                </a:effectLst>
              </a:rPr>
              <a:t>		    </a:t>
            </a:r>
            <a:r>
              <a:rPr lang="en-IN" sz="1200" dirty="0" err="1">
                <a:effectLst>
                  <a:glow rad="101600">
                    <a:schemeClr val="bg1">
                      <a:alpha val="60000"/>
                    </a:schemeClr>
                  </a:glow>
                </a:effectLst>
              </a:rPr>
              <a:t>fseek</a:t>
            </a:r>
            <a:r>
              <a:rPr lang="en-IN" sz="1200" dirty="0">
                <a:effectLst>
                  <a:glow rad="101600">
                    <a:schemeClr val="bg1">
                      <a:alpha val="60000"/>
                    </a:schemeClr>
                  </a:glow>
                </a:effectLst>
              </a:rPr>
              <a:t>(fp,0,SEEK_END);</a:t>
            </a:r>
          </a:p>
          <a:p>
            <a:r>
              <a:rPr lang="en-IN" sz="1200" dirty="0">
                <a:effectLst>
                  <a:glow rad="101600">
                    <a:schemeClr val="bg1">
                      <a:alpha val="60000"/>
                    </a:schemeClr>
                  </a:glow>
                </a:effectLst>
              </a:rPr>
              <a:t>		    </a:t>
            </a:r>
            <a:r>
              <a:rPr lang="en-IN" sz="1200" dirty="0" err="1">
                <a:effectLst>
                  <a:glow rad="101600">
                    <a:schemeClr val="bg1">
                      <a:alpha val="60000"/>
                    </a:schemeClr>
                  </a:glow>
                </a:effectLst>
              </a:rPr>
              <a:t>tl</a:t>
            </a:r>
            <a:r>
              <a:rPr lang="en-IN" sz="1200" dirty="0">
                <a:effectLst>
                  <a:glow rad="101600">
                    <a:schemeClr val="bg1">
                      <a:alpha val="60000"/>
                    </a:schemeClr>
                  </a:glow>
                </a:effectLst>
              </a:rPr>
              <a:t>=</a:t>
            </a:r>
            <a:r>
              <a:rPr lang="en-IN" sz="1200" dirty="0" err="1">
                <a:effectLst>
                  <a:glow rad="101600">
                    <a:schemeClr val="bg1">
                      <a:alpha val="60000"/>
                    </a:schemeClr>
                  </a:glow>
                </a:effectLst>
              </a:rPr>
              <a:t>ftell</a:t>
            </a:r>
            <a:r>
              <a:rPr lang="en-IN" sz="1200" dirty="0">
                <a:effectLst>
                  <a:glow rad="101600">
                    <a:schemeClr val="bg1">
                      <a:alpha val="60000"/>
                    </a:schemeClr>
                  </a:glow>
                </a:effectLst>
              </a:rPr>
              <a:t>(</a:t>
            </a:r>
            <a:r>
              <a:rPr lang="en-IN" sz="1200" dirty="0" err="1">
                <a:effectLst>
                  <a:glow rad="101600">
                    <a:schemeClr val="bg1">
                      <a:alpha val="60000"/>
                    </a:schemeClr>
                  </a:glow>
                </a:effectLst>
              </a:rPr>
              <a:t>fp</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sl</a:t>
            </a:r>
            <a:r>
              <a:rPr lang="en-IN" sz="1200" dirty="0">
                <a:effectLst>
                  <a:glow rad="101600">
                    <a:schemeClr val="bg1">
                      <a:alpha val="60000"/>
                    </a:schemeClr>
                  </a:glow>
                </a:effectLst>
              </a:rPr>
              <a:t>=</a:t>
            </a:r>
            <a:r>
              <a:rPr lang="en-IN" sz="1200" dirty="0" err="1">
                <a:effectLst>
                  <a:glow rad="101600">
                    <a:schemeClr val="bg1">
                      <a:alpha val="60000"/>
                    </a:schemeClr>
                  </a:glow>
                </a:effectLst>
              </a:rPr>
              <a:t>sizeof</a:t>
            </a:r>
            <a:r>
              <a:rPr lang="en-IN" sz="1200" dirty="0">
                <a:effectLst>
                  <a:glow rad="101600">
                    <a:schemeClr val="bg1">
                      <a:alpha val="60000"/>
                    </a:schemeClr>
                  </a:glow>
                </a:effectLst>
              </a:rPr>
              <a:t>(customer);</a:t>
            </a:r>
          </a:p>
          <a:p>
            <a:r>
              <a:rPr lang="en-IN" sz="1200" dirty="0">
                <a:effectLst>
                  <a:glow rad="101600">
                    <a:schemeClr val="bg1">
                      <a:alpha val="60000"/>
                    </a:schemeClr>
                  </a:glow>
                </a:effectLst>
              </a:rPr>
              <a:t>		    </a:t>
            </a:r>
            <a:r>
              <a:rPr lang="en-IN" sz="1200" dirty="0" err="1">
                <a:effectLst>
                  <a:glow rad="101600">
                    <a:schemeClr val="bg1">
                      <a:alpha val="60000"/>
                    </a:schemeClr>
                  </a:glow>
                </a:effectLst>
              </a:rPr>
              <a:t>ts</a:t>
            </a:r>
            <a:r>
              <a:rPr lang="en-IN" sz="1200" dirty="0">
                <a:effectLst>
                  <a:glow rad="101600">
                    <a:schemeClr val="bg1">
                      <a:alpha val="60000"/>
                    </a:schemeClr>
                  </a:glow>
                </a:effectLst>
              </a:rPr>
              <a:t>=</a:t>
            </a:r>
            <a:r>
              <a:rPr lang="en-IN" sz="1200" dirty="0" err="1">
                <a:effectLst>
                  <a:glow rad="101600">
                    <a:schemeClr val="bg1">
                      <a:alpha val="60000"/>
                    </a:schemeClr>
                  </a:glow>
                </a:effectLst>
              </a:rPr>
              <a:t>tl</a:t>
            </a:r>
            <a:r>
              <a:rPr lang="en-IN" sz="1200" dirty="0">
                <a:effectLst>
                  <a:glow rad="101600">
                    <a:schemeClr val="bg1">
                      <a:alpha val="60000"/>
                    </a:schemeClr>
                  </a:glow>
                </a:effectLst>
              </a:rPr>
              <a:t>/</a:t>
            </a:r>
            <a:r>
              <a:rPr lang="en-IN" sz="1200" dirty="0" err="1">
                <a:effectLst>
                  <a:glow rad="101600">
                    <a:schemeClr val="bg1">
                      <a:alpha val="60000"/>
                    </a:schemeClr>
                  </a:glow>
                </a:effectLst>
              </a:rPr>
              <a:t>sl</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fseek</a:t>
            </a:r>
            <a:r>
              <a:rPr lang="en-IN" sz="1200" dirty="0">
                <a:effectLst>
                  <a:glow rad="101600">
                    <a:schemeClr val="bg1">
                      <a:alpha val="60000"/>
                    </a:schemeClr>
                  </a:glow>
                </a:effectLst>
              </a:rPr>
              <a:t>(</a:t>
            </a:r>
            <a:r>
              <a:rPr lang="en-IN" sz="1200" dirty="0" err="1">
                <a:effectLst>
                  <a:glow rad="101600">
                    <a:schemeClr val="bg1">
                      <a:alpha val="60000"/>
                    </a:schemeClr>
                  </a:glow>
                </a:effectLst>
              </a:rPr>
              <a:t>fp</a:t>
            </a:r>
            <a:r>
              <a:rPr lang="en-IN" sz="1200" dirty="0">
                <a:effectLst>
                  <a:glow rad="101600">
                    <a:schemeClr val="bg1">
                      <a:alpha val="60000"/>
                    </a:schemeClr>
                  </a:glow>
                </a:effectLst>
              </a:rPr>
              <a:t>,(ts-1)*</a:t>
            </a:r>
            <a:r>
              <a:rPr lang="en-IN" sz="1200" dirty="0" err="1">
                <a:effectLst>
                  <a:glow rad="101600">
                    <a:schemeClr val="bg1">
                      <a:alpha val="60000"/>
                    </a:schemeClr>
                  </a:glow>
                </a:effectLst>
              </a:rPr>
              <a:t>sl,SEEK_SET</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fread</a:t>
            </a:r>
            <a:r>
              <a:rPr lang="en-IN" sz="1200" dirty="0">
                <a:effectLst>
                  <a:glow rad="101600">
                    <a:schemeClr val="bg1">
                      <a:alpha val="60000"/>
                    </a:schemeClr>
                  </a:glow>
                </a:effectLst>
              </a:rPr>
              <a:t>(&amp;</a:t>
            </a:r>
            <a:r>
              <a:rPr lang="en-IN" sz="1200" dirty="0" err="1">
                <a:effectLst>
                  <a:glow rad="101600">
                    <a:schemeClr val="bg1">
                      <a:alpha val="60000"/>
                    </a:schemeClr>
                  </a:glow>
                </a:effectLst>
              </a:rPr>
              <a:t>customer,sizeof</a:t>
            </a:r>
            <a:r>
              <a:rPr lang="en-IN" sz="1200" dirty="0">
                <a:effectLst>
                  <a:glow rad="101600">
                    <a:schemeClr val="bg1">
                      <a:alpha val="60000"/>
                    </a:schemeClr>
                  </a:glow>
                </a:effectLst>
              </a:rPr>
              <a:t>(customer),1,fp);</a:t>
            </a:r>
          </a:p>
          <a:p>
            <a:r>
              <a:rPr lang="en-IN" sz="1200" dirty="0">
                <a:effectLst>
                  <a:glow rad="101600">
                    <a:schemeClr val="bg1">
                      <a:alpha val="60000"/>
                    </a:schemeClr>
                  </a:glow>
                </a:effectLst>
              </a:rPr>
              <a:t>		    n=</a:t>
            </a:r>
            <a:r>
              <a:rPr lang="en-IN" sz="1200" dirty="0" err="1">
                <a:effectLst>
                  <a:glow rad="101600">
                    <a:schemeClr val="bg1">
                      <a:alpha val="60000"/>
                    </a:schemeClr>
                  </a:glow>
                </a:effectLst>
              </a:rPr>
              <a:t>customer.number</a:t>
            </a:r>
            <a:r>
              <a:rPr lang="en-IN" sz="1200" dirty="0">
                <a:effectLst>
                  <a:glow rad="101600">
                    <a:schemeClr val="bg1">
                      <a:alpha val="60000"/>
                    </a:schemeClr>
                  </a:glow>
                </a:effectLst>
              </a:rPr>
              <a:t>;</a:t>
            </a:r>
          </a:p>
          <a:p>
            <a:endParaRPr lang="en-IN" sz="1200" dirty="0">
              <a:effectLst>
                <a:glow rad="101600">
                  <a:schemeClr val="bg1">
                    <a:alpha val="60000"/>
                  </a:schemeClr>
                </a:glow>
              </a:effectLst>
            </a:endParaRPr>
          </a:p>
          <a:p>
            <a:r>
              <a:rPr lang="en-IN" sz="1200" dirty="0">
                <a:effectLst>
                  <a:glow rad="101600">
                    <a:schemeClr val="bg1">
                      <a:alpha val="60000"/>
                    </a:schemeClr>
                  </a:glow>
                </a:effectLst>
              </a:rPr>
              <a:t>		    do{</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a:t>
            </a:r>
            <a:r>
              <a:rPr lang="en-IN" sz="1200" dirty="0" err="1">
                <a:effectLst>
                  <a:glow rad="101600">
                    <a:schemeClr val="bg1">
                      <a:alpha val="60000"/>
                    </a:schemeClr>
                  </a:glow>
                </a:effectLst>
              </a:rPr>
              <a:t>nenter</a:t>
            </a:r>
            <a:r>
              <a:rPr lang="en-IN" sz="1200" dirty="0">
                <a:effectLst>
                  <a:glow rad="101600">
                    <a:schemeClr val="bg1">
                      <a:alpha val="60000"/>
                    </a:schemeClr>
                  </a:glow>
                </a:effectLst>
              </a:rPr>
              <a:t> the name:");</a:t>
            </a:r>
          </a:p>
          <a:p>
            <a:r>
              <a:rPr lang="en-IN" sz="1200" dirty="0">
                <a:effectLst>
                  <a:glow rad="101600">
                    <a:schemeClr val="bg1">
                      <a:alpha val="60000"/>
                    </a:schemeClr>
                  </a:glow>
                </a:effectLst>
              </a:rPr>
              <a:t>			</a:t>
            </a:r>
            <a:r>
              <a:rPr lang="en-IN" sz="1200" dirty="0" err="1">
                <a:effectLst>
                  <a:glow rad="101600">
                    <a:schemeClr val="bg1">
                      <a:alpha val="60000"/>
                    </a:schemeClr>
                  </a:glow>
                </a:effectLst>
              </a:rPr>
              <a:t>scanf</a:t>
            </a:r>
            <a:r>
              <a:rPr lang="en-IN" sz="1200" dirty="0">
                <a:effectLst>
                  <a:glow rad="101600">
                    <a:schemeClr val="bg1">
                      <a:alpha val="60000"/>
                    </a:schemeClr>
                  </a:glow>
                </a:effectLst>
              </a:rPr>
              <a:t>("%s",</a:t>
            </a:r>
            <a:r>
              <a:rPr lang="en-IN" sz="1200" dirty="0" err="1">
                <a:effectLst>
                  <a:glow rad="101600">
                    <a:schemeClr val="bg1">
                      <a:alpha val="60000"/>
                    </a:schemeClr>
                  </a:glow>
                </a:effectLst>
              </a:rPr>
              <a:t>nam</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fseek</a:t>
            </a:r>
            <a:r>
              <a:rPr lang="en-IN" sz="1200" dirty="0">
                <a:effectLst>
                  <a:glow rad="101600">
                    <a:schemeClr val="bg1">
                      <a:alpha val="60000"/>
                    </a:schemeClr>
                  </a:glow>
                </a:effectLst>
              </a:rPr>
              <a:t>(fp,0,SEEK_SET);</a:t>
            </a:r>
          </a:p>
          <a:p>
            <a:r>
              <a:rPr lang="en-IN" sz="1200" dirty="0">
                <a:effectLst>
                  <a:glow rad="101600">
                    <a:schemeClr val="bg1">
                      <a:alpha val="60000"/>
                    </a:schemeClr>
                  </a:glow>
                </a:effectLst>
              </a:rPr>
              <a:t>			for(</a:t>
            </a:r>
            <a:r>
              <a:rPr lang="en-IN" sz="1200" dirty="0" err="1">
                <a:effectLst>
                  <a:glow rad="101600">
                    <a:schemeClr val="bg1">
                      <a:alpha val="60000"/>
                    </a:schemeClr>
                  </a:glow>
                </a:effectLst>
              </a:rPr>
              <a:t>i</a:t>
            </a:r>
            <a:r>
              <a:rPr lang="en-IN" sz="1200" dirty="0">
                <a:effectLst>
                  <a:glow rad="101600">
                    <a:schemeClr val="bg1">
                      <a:alpha val="60000"/>
                    </a:schemeClr>
                  </a:glow>
                </a:effectLst>
              </a:rPr>
              <a:t>=1;i&lt;=</a:t>
            </a:r>
            <a:r>
              <a:rPr lang="en-IN" sz="1200" dirty="0" err="1">
                <a:effectLst>
                  <a:glow rad="101600">
                    <a:schemeClr val="bg1">
                      <a:alpha val="60000"/>
                    </a:schemeClr>
                  </a:glow>
                </a:effectLst>
              </a:rPr>
              <a:t>n;i</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p>
          <a:p>
            <a:r>
              <a:rPr lang="en-IN" sz="1200" dirty="0">
                <a:effectLst>
                  <a:glow rad="101600">
                    <a:schemeClr val="bg1">
                      <a:alpha val="60000"/>
                    </a:schemeClr>
                  </a:glow>
                </a:effectLst>
              </a:rPr>
              <a:t>			     </a:t>
            </a:r>
            <a:r>
              <a:rPr lang="en-IN" sz="1200" dirty="0" err="1">
                <a:effectLst>
                  <a:glow rad="101600">
                    <a:schemeClr val="bg1">
                      <a:alpha val="60000"/>
                    </a:schemeClr>
                  </a:glow>
                </a:effectLst>
              </a:rPr>
              <a:t>fread</a:t>
            </a:r>
            <a:r>
              <a:rPr lang="en-IN" sz="1200" dirty="0">
                <a:effectLst>
                  <a:glow rad="101600">
                    <a:schemeClr val="bg1">
                      <a:alpha val="60000"/>
                    </a:schemeClr>
                  </a:glow>
                </a:effectLst>
              </a:rPr>
              <a:t>(&amp;</a:t>
            </a:r>
            <a:r>
              <a:rPr lang="en-IN" sz="1200" dirty="0" err="1">
                <a:effectLst>
                  <a:glow rad="101600">
                    <a:schemeClr val="bg1">
                      <a:alpha val="60000"/>
                    </a:schemeClr>
                  </a:glow>
                </a:effectLst>
              </a:rPr>
              <a:t>customer,sizeof</a:t>
            </a:r>
            <a:r>
              <a:rPr lang="en-IN" sz="1200" dirty="0">
                <a:effectLst>
                  <a:glow rad="101600">
                    <a:schemeClr val="bg1">
                      <a:alpha val="60000"/>
                    </a:schemeClr>
                  </a:glow>
                </a:effectLst>
              </a:rPr>
              <a:t>(customer),1,fp);</a:t>
            </a:r>
          </a:p>
          <a:p>
            <a:r>
              <a:rPr lang="en-IN" sz="1200" dirty="0">
                <a:effectLst>
                  <a:glow rad="101600">
                    <a:schemeClr val="bg1">
                      <a:alpha val="60000"/>
                    </a:schemeClr>
                  </a:glow>
                </a:effectLst>
              </a:rPr>
              <a:t>			     if(</a:t>
            </a:r>
            <a:r>
              <a:rPr lang="en-IN" sz="1200" dirty="0" err="1">
                <a:effectLst>
                  <a:glow rad="101600">
                    <a:schemeClr val="bg1">
                      <a:alpha val="60000"/>
                    </a:schemeClr>
                  </a:glow>
                </a:effectLst>
              </a:rPr>
              <a:t>strcmp</a:t>
            </a:r>
            <a:r>
              <a:rPr lang="en-IN" sz="1200" dirty="0">
                <a:effectLst>
                  <a:glow rad="101600">
                    <a:schemeClr val="bg1">
                      <a:alpha val="60000"/>
                    </a:schemeClr>
                  </a:glow>
                </a:effectLst>
              </a:rPr>
              <a:t>(</a:t>
            </a:r>
            <a:r>
              <a:rPr lang="en-IN" sz="1200" dirty="0" err="1">
                <a:effectLst>
                  <a:glow rad="101600">
                    <a:schemeClr val="bg1">
                      <a:alpha val="60000"/>
                    </a:schemeClr>
                  </a:glow>
                </a:effectLst>
              </a:rPr>
              <a:t>customer.name,nam</a:t>
            </a:r>
            <a:r>
              <a:rPr lang="en-IN" sz="1200" dirty="0">
                <a:effectLst>
                  <a:glow rad="101600">
                    <a:schemeClr val="bg1">
                      <a:alpha val="60000"/>
                    </a:schemeClr>
                  </a:glow>
                </a:effectLst>
              </a:rPr>
              <a:t>)==0)</a:t>
            </a:r>
          </a:p>
          <a:p>
            <a:r>
              <a:rPr lang="en-IN" sz="1200" dirty="0">
                <a:effectLst>
                  <a:glow rad="101600">
                    <a:schemeClr val="bg1">
                      <a:alpha val="60000"/>
                    </a:schemeClr>
                  </a:glow>
                </a:effectLst>
              </a:rPr>
              <a:t>			     {</a:t>
            </a:r>
          </a:p>
          <a:p>
            <a:r>
              <a:rPr lang="en-IN" sz="1200" dirty="0">
                <a:effectLst>
                  <a:glow rad="101600">
                    <a:schemeClr val="bg1">
                      <a:alpha val="60000"/>
                    </a:schemeClr>
                  </a:glow>
                </a:effectLst>
              </a:rPr>
              <a:t>				output();</a:t>
            </a:r>
          </a:p>
          <a:p>
            <a:r>
              <a:rPr lang="en-IN" sz="1200" dirty="0">
                <a:effectLst>
                  <a:glow rad="101600">
                    <a:schemeClr val="bg1">
                      <a:alpha val="60000"/>
                    </a:schemeClr>
                  </a:glow>
                </a:effectLst>
              </a:rPr>
              <a:t>				m=0;</a:t>
            </a:r>
          </a:p>
          <a:p>
            <a:r>
              <a:rPr lang="en-IN" sz="1200" dirty="0">
                <a:effectLst>
                  <a:glow rad="101600">
                    <a:schemeClr val="bg1">
                      <a:alpha val="60000"/>
                    </a:schemeClr>
                  </a:glow>
                </a:effectLst>
              </a:rPr>
              <a:t>				break;</a:t>
            </a:r>
          </a:p>
          <a:p>
            <a:r>
              <a:rPr lang="en-IN" sz="1200" dirty="0">
                <a:effectLst>
                  <a:glow rad="101600">
                    <a:schemeClr val="bg1">
                      <a:alpha val="60000"/>
                    </a:schemeClr>
                  </a:glow>
                </a:effectLst>
              </a:rPr>
              <a:t>			     }</a:t>
            </a:r>
          </a:p>
          <a:p>
            <a:r>
              <a:rPr lang="en-IN" sz="1200" dirty="0">
                <a:effectLst>
                  <a:glow rad="101600">
                    <a:schemeClr val="bg1">
                      <a:alpha val="60000"/>
                    </a:schemeClr>
                  </a:glow>
                </a:effectLst>
              </a:rPr>
              <a:t>			}</a:t>
            </a:r>
          </a:p>
          <a:p>
            <a:r>
              <a:rPr lang="en-IN" sz="1200" dirty="0">
                <a:effectLst>
                  <a:glow rad="101600">
                    <a:schemeClr val="bg1">
                      <a:alpha val="60000"/>
                    </a:schemeClr>
                  </a:glow>
                </a:effectLst>
              </a:rPr>
              <a:t>			if(m!=0)</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("\n\</a:t>
            </a:r>
            <a:r>
              <a:rPr lang="en-IN" sz="1200" dirty="0" err="1">
                <a:effectLst>
                  <a:glow rad="101600">
                    <a:schemeClr val="bg1">
                      <a:alpha val="60000"/>
                    </a:schemeClr>
                  </a:glow>
                </a:effectLst>
              </a:rPr>
              <a:t>ndoesn't</a:t>
            </a:r>
            <a:r>
              <a:rPr lang="en-IN" sz="1200" dirty="0">
                <a:effectLst>
                  <a:glow rad="101600">
                    <a:schemeClr val="bg1">
                      <a:alpha val="60000"/>
                    </a:schemeClr>
                  </a:glow>
                </a:effectLst>
              </a:rPr>
              <a:t> exist\n");</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a:t>
            </a:r>
            <a:r>
              <a:rPr lang="en-IN" sz="1200" dirty="0" err="1">
                <a:effectLst>
                  <a:glow rad="101600">
                    <a:schemeClr val="bg1">
                      <a:alpha val="60000"/>
                    </a:schemeClr>
                  </a:glow>
                </a:effectLst>
              </a:rPr>
              <a:t>nanother</a:t>
            </a:r>
            <a:r>
              <a:rPr lang="en-IN" sz="1200" dirty="0">
                <a:effectLst>
                  <a:glow rad="101600">
                    <a:schemeClr val="bg1">
                      <a:alpha val="60000"/>
                    </a:schemeClr>
                  </a:glow>
                </a:effectLst>
              </a:rPr>
              <a:t>?(y/n)");</a:t>
            </a:r>
          </a:p>
          <a:p>
            <a:r>
              <a:rPr lang="en-IN" sz="1200" dirty="0">
                <a:effectLst>
                  <a:glow rad="101600">
                    <a:schemeClr val="bg1">
                      <a:alpha val="60000"/>
                    </a:schemeClr>
                  </a:glow>
                </a:effectLst>
              </a:rPr>
              <a:t>			</a:t>
            </a:r>
            <a:r>
              <a:rPr lang="en-IN" sz="1200" dirty="0" err="1">
                <a:effectLst>
                  <a:glow rad="101600">
                    <a:schemeClr val="bg1">
                      <a:alpha val="60000"/>
                    </a:schemeClr>
                  </a:glow>
                </a:effectLst>
              </a:rPr>
              <a:t>ch</a:t>
            </a:r>
            <a:r>
              <a:rPr lang="en-IN" sz="1200" dirty="0">
                <a:effectLst>
                  <a:glow rad="101600">
                    <a:schemeClr val="bg1">
                      <a:alpha val="60000"/>
                    </a:schemeClr>
                  </a:glow>
                </a:effectLst>
              </a:rPr>
              <a:t>=</a:t>
            </a:r>
            <a:r>
              <a:rPr lang="en-IN" sz="1200" dirty="0" err="1">
                <a:effectLst>
                  <a:glow rad="101600">
                    <a:schemeClr val="bg1">
                      <a:alpha val="60000"/>
                    </a:schemeClr>
                  </a:glow>
                </a:effectLst>
              </a:rPr>
              <a:t>getche</a:t>
            </a:r>
            <a:r>
              <a:rPr lang="en-IN" sz="1200" dirty="0">
                <a:effectLst>
                  <a:glow rad="101600">
                    <a:schemeClr val="bg1">
                      <a:alpha val="60000"/>
                    </a:schemeClr>
                  </a:glow>
                </a:effectLst>
              </a:rPr>
              <a:t>();</a:t>
            </a:r>
          </a:p>
          <a:p>
            <a:r>
              <a:rPr lang="en-IN" sz="1200" dirty="0">
                <a:effectLst>
                  <a:glow rad="101600">
                    <a:schemeClr val="bg1">
                      <a:alpha val="60000"/>
                    </a:schemeClr>
                  </a:glow>
                </a:effectLst>
              </a:rPr>
              <a:t>		    }while(</a:t>
            </a:r>
            <a:r>
              <a:rPr lang="en-IN" sz="1200" dirty="0" err="1">
                <a:effectLst>
                  <a:glow rad="101600">
                    <a:schemeClr val="bg1">
                      <a:alpha val="60000"/>
                    </a:schemeClr>
                  </a:glow>
                </a:effectLst>
              </a:rPr>
              <a:t>ch</a:t>
            </a:r>
            <a:r>
              <a:rPr lang="en-IN" sz="1200" dirty="0">
                <a:effectLst>
                  <a:glow rad="101600">
                    <a:schemeClr val="bg1">
                      <a:alpha val="60000"/>
                    </a:schemeClr>
                  </a:glow>
                </a:effectLst>
              </a:rPr>
              <a:t>=='y');</a:t>
            </a:r>
          </a:p>
          <a:p>
            <a:r>
              <a:rPr lang="en-IN" sz="1200" dirty="0">
                <a:effectLst>
                  <a:glow rad="101600">
                    <a:schemeClr val="bg1">
                      <a:alpha val="60000"/>
                    </a:schemeClr>
                  </a:glow>
                </a:effectLst>
              </a:rPr>
              <a:t>		    </a:t>
            </a:r>
            <a:r>
              <a:rPr lang="en-IN" sz="1200" dirty="0" err="1">
                <a:effectLst>
                  <a:glow rad="101600">
                    <a:schemeClr val="bg1">
                      <a:alpha val="60000"/>
                    </a:schemeClr>
                  </a:glow>
                </a:effectLst>
              </a:rPr>
              <a:t>fclose</a:t>
            </a:r>
            <a:r>
              <a:rPr lang="en-IN" sz="1200" dirty="0">
                <a:effectLst>
                  <a:glow rad="101600">
                    <a:schemeClr val="bg1">
                      <a:alpha val="60000"/>
                    </a:schemeClr>
                  </a:glow>
                </a:effectLst>
              </a:rPr>
              <a:t>(</a:t>
            </a:r>
            <a:r>
              <a:rPr lang="en-IN" sz="1200" dirty="0" err="1">
                <a:effectLst>
                  <a:glow rad="101600">
                    <a:schemeClr val="bg1">
                      <a:alpha val="60000"/>
                    </a:schemeClr>
                  </a:glow>
                </a:effectLst>
              </a:rPr>
              <a:t>fp</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p>
          <a:p>
            <a:r>
              <a:rPr lang="en-IN" sz="1200" dirty="0">
                <a:effectLst>
                  <a:glow rad="101600">
                    <a:schemeClr val="bg1">
                      <a:alpha val="60000"/>
                    </a:schemeClr>
                  </a:glow>
                </a:effectLst>
              </a:rPr>
              <a:t>	      return;</a:t>
            </a:r>
          </a:p>
          <a:p>
            <a:r>
              <a:rPr lang="en-IN" sz="1200" dirty="0">
                <a:effectLst>
                  <a:glow rad="101600">
                    <a:schemeClr val="bg1">
                      <a:alpha val="60000"/>
                    </a:schemeClr>
                  </a:glow>
                </a:effectLst>
              </a:rPr>
              <a:t>	 }</a:t>
            </a:r>
          </a:p>
        </p:txBody>
      </p:sp>
    </p:spTree>
    <p:extLst>
      <p:ext uri="{BB962C8B-B14F-4D97-AF65-F5344CB8AC3E}">
        <p14:creationId xmlns:p14="http://schemas.microsoft.com/office/powerpoint/2010/main" val="322742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xmlns=""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52" name="TextBox 51">
            <a:extLst>
              <a:ext uri="{FF2B5EF4-FFF2-40B4-BE49-F238E27FC236}">
                <a16:creationId xmlns:a16="http://schemas.microsoft.com/office/drawing/2014/main" xmlns=""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xmlns=""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xmlns=""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57" name="TextBox 56">
            <a:extLst>
              <a:ext uri="{FF2B5EF4-FFF2-40B4-BE49-F238E27FC236}">
                <a16:creationId xmlns:a16="http://schemas.microsoft.com/office/drawing/2014/main" xmlns="" id="{B702C22F-01C6-4570-BD6A-8AE32FE4F741}"/>
              </a:ext>
            </a:extLst>
          </p:cNvPr>
          <p:cNvSpPr txBox="1"/>
          <p:nvPr/>
        </p:nvSpPr>
        <p:spPr>
          <a:xfrm rot="5400000">
            <a:off x="6227178" y="-1115751"/>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
        <p:nvSpPr>
          <p:cNvPr id="2" name="TextBox 1">
            <a:extLst>
              <a:ext uri="{FF2B5EF4-FFF2-40B4-BE49-F238E27FC236}">
                <a16:creationId xmlns:a16="http://schemas.microsoft.com/office/drawing/2014/main" xmlns="" id="{FA3CF4E5-C6A0-48AB-A366-63017FE214A3}"/>
              </a:ext>
            </a:extLst>
          </p:cNvPr>
          <p:cNvSpPr txBox="1"/>
          <p:nvPr/>
        </p:nvSpPr>
        <p:spPr>
          <a:xfrm>
            <a:off x="1119803" y="387091"/>
            <a:ext cx="10676412" cy="307777"/>
          </a:xfrm>
          <a:prstGeom prst="rect">
            <a:avLst/>
          </a:prstGeom>
          <a:noFill/>
        </p:spPr>
        <p:txBody>
          <a:bodyPr wrap="square" rtlCol="0">
            <a:spAutoFit/>
          </a:bodyPr>
          <a:lstStyle/>
          <a:p>
            <a:r>
              <a:rPr lang="en-IN" sz="1400" dirty="0"/>
              <a:t> </a:t>
            </a:r>
          </a:p>
        </p:txBody>
      </p:sp>
      <p:sp>
        <p:nvSpPr>
          <p:cNvPr id="4" name="TextBox 3">
            <a:extLst>
              <a:ext uri="{FF2B5EF4-FFF2-40B4-BE49-F238E27FC236}">
                <a16:creationId xmlns:a16="http://schemas.microsoft.com/office/drawing/2014/main" xmlns="" id="{6D4FF4DB-F7F8-498A-8BBC-4C7CDBB50B23}"/>
              </a:ext>
            </a:extLst>
          </p:cNvPr>
          <p:cNvSpPr txBox="1"/>
          <p:nvPr/>
        </p:nvSpPr>
        <p:spPr>
          <a:xfrm>
            <a:off x="833949" y="848757"/>
            <a:ext cx="11352520" cy="5678478"/>
          </a:xfrm>
          <a:prstGeom prst="rect">
            <a:avLst/>
          </a:prstGeom>
          <a:noFill/>
        </p:spPr>
        <p:txBody>
          <a:bodyPr wrap="square" rtlCol="0">
            <a:spAutoFit/>
          </a:bodyPr>
          <a:lstStyle/>
          <a:p>
            <a:r>
              <a:rPr lang="en-IN" sz="1100" dirty="0"/>
              <a:t> </a:t>
            </a:r>
            <a:r>
              <a:rPr lang="en-IN" sz="1100" dirty="0">
                <a:effectLst>
                  <a:glow rad="101600">
                    <a:schemeClr val="bg1">
                      <a:alpha val="60000"/>
                    </a:schemeClr>
                  </a:glow>
                </a:effectLst>
              </a:rPr>
              <a:t>void display()</a:t>
            </a:r>
          </a:p>
          <a:p>
            <a:r>
              <a:rPr lang="en-IN" sz="1100" dirty="0">
                <a:effectLst>
                  <a:glow rad="101600">
                    <a:schemeClr val="bg1">
                      <a:alpha val="60000"/>
                    </a:schemeClr>
                  </a:glow>
                </a:effectLst>
              </a:rPr>
              <a:t>        {</a:t>
            </a:r>
          </a:p>
          <a:p>
            <a:r>
              <a:rPr lang="en-IN" sz="1100" dirty="0">
                <a:effectLst>
                  <a:glow rad="101600">
                    <a:schemeClr val="bg1">
                      <a:alpha val="60000"/>
                    </a:schemeClr>
                  </a:glow>
                </a:effectLst>
              </a:rPr>
              <a:t>            customer;</a:t>
            </a:r>
          </a:p>
          <a:p>
            <a:r>
              <a:rPr lang="en-IN" sz="1100" dirty="0">
                <a:effectLst>
                  <a:glow rad="101600">
                    <a:schemeClr val="bg1">
                      <a:alpha val="60000"/>
                    </a:schemeClr>
                  </a:glow>
                </a:effectLst>
              </a:rPr>
              <a:t>            FILE*</a:t>
            </a:r>
            <a:r>
              <a:rPr lang="en-IN" sz="1100" dirty="0" err="1">
                <a:effectLst>
                  <a:glow rad="101600">
                    <a:schemeClr val="bg1">
                      <a:alpha val="60000"/>
                    </a:schemeClr>
                  </a:glow>
                </a:effectLst>
              </a:rPr>
              <a:t>fp</a:t>
            </a:r>
            <a:r>
              <a:rPr lang="en-IN" sz="1100" dirty="0">
                <a:effectLst>
                  <a:glow rad="101600">
                    <a:schemeClr val="bg1">
                      <a:alpha val="60000"/>
                    </a:schemeClr>
                  </a:glow>
                </a:effectLst>
              </a:rPr>
              <a:t>=</a:t>
            </a:r>
            <a:r>
              <a:rPr lang="en-IN" sz="1100" dirty="0" err="1">
                <a:effectLst>
                  <a:glow rad="101600">
                    <a:schemeClr val="bg1">
                      <a:alpha val="60000"/>
                    </a:schemeClr>
                  </a:glow>
                </a:effectLst>
              </a:rPr>
              <a:t>fopen</a:t>
            </a:r>
            <a:r>
              <a:rPr lang="en-IN" sz="1100" dirty="0">
                <a:effectLst>
                  <a:glow rad="101600">
                    <a:schemeClr val="bg1">
                      <a:alpha val="60000"/>
                    </a:schemeClr>
                  </a:glow>
                </a:effectLst>
              </a:rPr>
              <a:t>("bidur.</a:t>
            </a:r>
            <a:r>
              <a:rPr lang="en-IN" sz="1100" dirty="0" err="1">
                <a:effectLst>
                  <a:glow rad="101600">
                    <a:schemeClr val="bg1">
                      <a:alpha val="60000"/>
                    </a:schemeClr>
                  </a:glow>
                </a:effectLst>
              </a:rPr>
              <a:t>dat</a:t>
            </a:r>
            <a:r>
              <a:rPr lang="en-IN" sz="1100" dirty="0">
                <a:effectLst>
                  <a:glow rad="101600">
                    <a:schemeClr val="bg1">
                      <a:alpha val="60000"/>
                    </a:schemeClr>
                  </a:glow>
                </a:effectLst>
              </a:rPr>
              <a:t>","r");</a:t>
            </a:r>
          </a:p>
          <a:p>
            <a:r>
              <a:rPr lang="en-IN" sz="1100" dirty="0">
                <a:effectLst>
                  <a:glow rad="101600">
                    <a:schemeClr val="bg1">
                      <a:alpha val="60000"/>
                    </a:schemeClr>
                  </a:glow>
                </a:effectLst>
              </a:rPr>
              <a:t>            while(</a:t>
            </a:r>
            <a:r>
              <a:rPr lang="en-IN" sz="1100" dirty="0" err="1">
                <a:effectLst>
                  <a:glow rad="101600">
                    <a:schemeClr val="bg1">
                      <a:alpha val="60000"/>
                    </a:schemeClr>
                  </a:glow>
                </a:effectLst>
              </a:rPr>
              <a:t>fread</a:t>
            </a:r>
            <a:r>
              <a:rPr lang="en-IN" sz="1100" dirty="0">
                <a:effectLst>
                  <a:glow rad="101600">
                    <a:schemeClr val="bg1">
                      <a:alpha val="60000"/>
                    </a:schemeClr>
                  </a:glow>
                </a:effectLst>
              </a:rPr>
              <a:t>(&amp;</a:t>
            </a:r>
            <a:r>
              <a:rPr lang="en-IN" sz="1100" dirty="0" err="1">
                <a:effectLst>
                  <a:glow rad="101600">
                    <a:schemeClr val="bg1">
                      <a:alpha val="60000"/>
                    </a:schemeClr>
                  </a:glow>
                </a:effectLst>
              </a:rPr>
              <a:t>customer,sizeof</a:t>
            </a:r>
            <a:r>
              <a:rPr lang="en-IN" sz="1100" dirty="0">
                <a:effectLst>
                  <a:glow rad="101600">
                    <a:schemeClr val="bg1">
                      <a:alpha val="60000"/>
                    </a:schemeClr>
                  </a:glow>
                </a:effectLst>
              </a:rPr>
              <a:t>(customer),1,fp))</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("\n                                    |             %-3d     | %-20s    | %-10s    |  %-6f   |   %-6f     |   %-6f       |  %2d/%-2d/%-2d  | \n                                    |__________________________________________________________________________________________________________________________________________|\n",customer.number,customer.name,customer.city,customer.oldbalance,customer.payment,customer.newbalance,customer.lastpayment.month,customer.lastpayment.day,customer.lastpayment.year);</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("\n\n\n\n");</a:t>
            </a:r>
          </a:p>
          <a:p>
            <a:r>
              <a:rPr lang="en-IN" sz="1100" dirty="0">
                <a:effectLst>
                  <a:glow rad="101600">
                    <a:schemeClr val="bg1">
                      <a:alpha val="60000"/>
                    </a:schemeClr>
                  </a:glow>
                </a:effectLst>
              </a:rPr>
              <a:t>        }</a:t>
            </a:r>
          </a:p>
          <a:p>
            <a:endParaRPr lang="en-IN" sz="1100" dirty="0">
              <a:effectLst>
                <a:glow rad="101600">
                  <a:schemeClr val="bg1">
                    <a:alpha val="60000"/>
                  </a:schemeClr>
                </a:glow>
              </a:effectLst>
            </a:endParaRPr>
          </a:p>
          <a:p>
            <a:r>
              <a:rPr lang="en-IN" sz="1100" dirty="0">
                <a:effectLst>
                  <a:glow rad="101600">
                    <a:schemeClr val="bg1">
                      <a:alpha val="60000"/>
                    </a:schemeClr>
                  </a:glow>
                </a:effectLst>
              </a:rPr>
              <a:t>   void output()</a:t>
            </a:r>
          </a:p>
          <a:p>
            <a:r>
              <a:rPr lang="en-IN" sz="1100" dirty="0">
                <a:effectLst>
                  <a:glow rad="101600">
                    <a:schemeClr val="bg1">
                      <a:alpha val="60000"/>
                    </a:schemeClr>
                  </a:glow>
                </a:effectLst>
              </a:rPr>
              <a:t>	 {</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("\n\n    Customer no    :%d\n",</a:t>
            </a:r>
            <a:r>
              <a:rPr lang="en-IN" sz="1100" dirty="0" err="1">
                <a:effectLst>
                  <a:glow rad="101600">
                    <a:schemeClr val="bg1">
                      <a:alpha val="60000"/>
                    </a:schemeClr>
                  </a:glow>
                </a:effectLst>
              </a:rPr>
              <a:t>customer.number</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    Name 	   :%s\</a:t>
            </a:r>
            <a:r>
              <a:rPr lang="en-IN" sz="1100" dirty="0" err="1">
                <a:effectLst>
                  <a:glow rad="101600">
                    <a:schemeClr val="bg1">
                      <a:alpha val="60000"/>
                    </a:schemeClr>
                  </a:glow>
                </a:effectLst>
              </a:rPr>
              <a:t>n",customer.name</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    Mobile no      :%.2f\n",</a:t>
            </a:r>
            <a:r>
              <a:rPr lang="en-IN" sz="1100" dirty="0" err="1">
                <a:effectLst>
                  <a:glow rad="101600">
                    <a:schemeClr val="bg1">
                      <a:alpha val="60000"/>
                    </a:schemeClr>
                  </a:glow>
                </a:effectLst>
              </a:rPr>
              <a:t>customer.mobile_no</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    Account number :%d\n",</a:t>
            </a:r>
            <a:r>
              <a:rPr lang="en-IN" sz="1100" dirty="0" err="1">
                <a:effectLst>
                  <a:glow rad="101600">
                    <a:schemeClr val="bg1">
                      <a:alpha val="60000"/>
                    </a:schemeClr>
                  </a:glow>
                </a:effectLst>
              </a:rPr>
              <a:t>customer.acct_no</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    Street         :%s\n",</a:t>
            </a:r>
            <a:r>
              <a:rPr lang="en-IN" sz="1100" dirty="0" err="1">
                <a:effectLst>
                  <a:glow rad="101600">
                    <a:schemeClr val="bg1">
                      <a:alpha val="60000"/>
                    </a:schemeClr>
                  </a:glow>
                </a:effectLst>
              </a:rPr>
              <a:t>customer.street</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    City           :%s\n",</a:t>
            </a:r>
            <a:r>
              <a:rPr lang="en-IN" sz="1100" dirty="0" err="1">
                <a:effectLst>
                  <a:glow rad="101600">
                    <a:schemeClr val="bg1">
                      <a:alpha val="60000"/>
                    </a:schemeClr>
                  </a:glow>
                </a:effectLst>
              </a:rPr>
              <a:t>customer.city</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    Old balance    :%.2f\n",</a:t>
            </a:r>
            <a:r>
              <a:rPr lang="en-IN" sz="1100" dirty="0" err="1">
                <a:effectLst>
                  <a:glow rad="101600">
                    <a:schemeClr val="bg1">
                      <a:alpha val="60000"/>
                    </a:schemeClr>
                  </a:glow>
                </a:effectLst>
              </a:rPr>
              <a:t>customer.oldbalance</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    Current payment:%.2f\n",</a:t>
            </a:r>
            <a:r>
              <a:rPr lang="en-IN" sz="1100" dirty="0" err="1">
                <a:effectLst>
                  <a:glow rad="101600">
                    <a:schemeClr val="bg1">
                      <a:alpha val="60000"/>
                    </a:schemeClr>
                  </a:glow>
                </a:effectLst>
              </a:rPr>
              <a:t>customer.payment</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    New balance    :%.2f\n",</a:t>
            </a:r>
            <a:r>
              <a:rPr lang="en-IN" sz="1100" dirty="0" err="1">
                <a:effectLst>
                  <a:glow rad="101600">
                    <a:schemeClr val="bg1">
                      <a:alpha val="60000"/>
                    </a:schemeClr>
                  </a:glow>
                </a:effectLst>
              </a:rPr>
              <a:t>customer.newbalance</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    Payment date   :%d/%d/%d\n\n",customer.lastpayment.month,customer.lastpayment.day,customer.lastpayment.year);</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    Account status :  ");</a:t>
            </a:r>
          </a:p>
          <a:p>
            <a:r>
              <a:rPr lang="en-IN" sz="1100" dirty="0">
                <a:effectLst>
                  <a:glow rad="101600">
                    <a:schemeClr val="bg1">
                      <a:alpha val="60000"/>
                    </a:schemeClr>
                  </a:glow>
                </a:effectLst>
              </a:rPr>
              <a:t>       if(</a:t>
            </a:r>
            <a:r>
              <a:rPr lang="en-IN" sz="1100" dirty="0" err="1">
                <a:effectLst>
                  <a:glow rad="101600">
                    <a:schemeClr val="bg1">
                      <a:alpha val="60000"/>
                    </a:schemeClr>
                  </a:glow>
                </a:effectLst>
              </a:rPr>
              <a:t>customer.newbalance</a:t>
            </a:r>
            <a:r>
              <a:rPr lang="en-IN" sz="1100" dirty="0">
                <a:effectLst>
                  <a:glow rad="101600">
                    <a:schemeClr val="bg1">
                      <a:alpha val="60000"/>
                    </a:schemeClr>
                  </a:glow>
                </a:effectLst>
              </a:rPr>
              <a:t>&lt;0)</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("OVERDUE.. \n\n");</a:t>
            </a:r>
          </a:p>
          <a:p>
            <a:r>
              <a:rPr lang="en-IN" sz="1100" dirty="0">
                <a:effectLst>
                  <a:glow rad="101600">
                    <a:schemeClr val="bg1">
                      <a:alpha val="60000"/>
                    </a:schemeClr>
                  </a:glow>
                </a:effectLst>
              </a:rPr>
              <a:t>       else</a:t>
            </a:r>
          </a:p>
          <a:p>
            <a:r>
              <a:rPr lang="en-IN" sz="1100" dirty="0">
                <a:effectLst>
                  <a:glow rad="101600">
                    <a:schemeClr val="bg1">
                      <a:alpha val="60000"/>
                    </a:schemeClr>
                  </a:glow>
                </a:effectLst>
              </a:rPr>
              <a:t>        if(</a:t>
            </a:r>
            <a:r>
              <a:rPr lang="en-IN" sz="1100" dirty="0" err="1">
                <a:effectLst>
                  <a:glow rad="101600">
                    <a:schemeClr val="bg1">
                      <a:alpha val="60000"/>
                    </a:schemeClr>
                  </a:glow>
                </a:effectLst>
              </a:rPr>
              <a:t>customer.newbalance</a:t>
            </a:r>
            <a:r>
              <a:rPr lang="en-IN" sz="1100" dirty="0">
                <a:effectLst>
                  <a:glow rad="101600">
                    <a:schemeClr val="bg1">
                      <a:alpha val="60000"/>
                    </a:schemeClr>
                  </a:glow>
                </a:effectLst>
              </a:rPr>
              <a:t>&gt;0)</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("DELINQUENT.. \n\n");</a:t>
            </a:r>
          </a:p>
          <a:p>
            <a:r>
              <a:rPr lang="en-IN" sz="1100" dirty="0">
                <a:effectLst>
                  <a:glow rad="101600">
                    <a:schemeClr val="bg1">
                      <a:alpha val="60000"/>
                    </a:schemeClr>
                  </a:glow>
                </a:effectLst>
              </a:rPr>
              <a:t>       else</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("CURRENT.. \n\n");</a:t>
            </a:r>
          </a:p>
          <a:p>
            <a:r>
              <a:rPr lang="en-IN" sz="1100" dirty="0">
                <a:effectLst>
                  <a:glow rad="101600">
                    <a:schemeClr val="bg1">
                      <a:alpha val="60000"/>
                    </a:schemeClr>
                  </a:glow>
                </a:effectLst>
              </a:rPr>
              <a:t>	   }</a:t>
            </a:r>
          </a:p>
        </p:txBody>
      </p:sp>
    </p:spTree>
    <p:extLst>
      <p:ext uri="{BB962C8B-B14F-4D97-AF65-F5344CB8AC3E}">
        <p14:creationId xmlns:p14="http://schemas.microsoft.com/office/powerpoint/2010/main" val="1950542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xmlns=""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55" name="TextBox 54">
            <a:extLst>
              <a:ext uri="{FF2B5EF4-FFF2-40B4-BE49-F238E27FC236}">
                <a16:creationId xmlns:a16="http://schemas.microsoft.com/office/drawing/2014/main" xmlns=""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xmlns="" id="{10CF6057-B338-44C2-AE3D-145E1F594959}"/>
              </a:ext>
            </a:extLst>
          </p:cNvPr>
          <p:cNvSpPr txBox="1"/>
          <p:nvPr/>
        </p:nvSpPr>
        <p:spPr>
          <a:xfrm rot="5400000">
            <a:off x="6199882" y="-1059910"/>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pic>
        <p:nvPicPr>
          <p:cNvPr id="6" name="Picture 5">
            <a:extLst>
              <a:ext uri="{FF2B5EF4-FFF2-40B4-BE49-F238E27FC236}">
                <a16:creationId xmlns:a16="http://schemas.microsoft.com/office/drawing/2014/main" xmlns="" id="{85AA7F97-8E04-4C24-9DE1-77A52CBAA7E4}"/>
              </a:ext>
            </a:extLst>
          </p:cNvPr>
          <p:cNvPicPr>
            <a:picLocks noChangeAspect="1"/>
          </p:cNvPicPr>
          <p:nvPr/>
        </p:nvPicPr>
        <p:blipFill rotWithShape="1">
          <a:blip r:embed="rId2">
            <a:extLst>
              <a:ext uri="{28A0092B-C50C-407E-A947-70E740481C1C}">
                <a14:useLocalDpi xmlns:a14="http://schemas.microsoft.com/office/drawing/2010/main" val="0"/>
              </a:ext>
            </a:extLst>
          </a:blip>
          <a:srcRect r="48552" b="8300"/>
          <a:stretch/>
        </p:blipFill>
        <p:spPr bwMode="auto">
          <a:xfrm>
            <a:off x="3615124" y="961390"/>
            <a:ext cx="5631180" cy="56464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42353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xmlns=""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55" name="TextBox 54">
            <a:extLst>
              <a:ext uri="{FF2B5EF4-FFF2-40B4-BE49-F238E27FC236}">
                <a16:creationId xmlns:a16="http://schemas.microsoft.com/office/drawing/2014/main" xmlns=""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xmlns="" id="{10CF6057-B338-44C2-AE3D-145E1F594959}"/>
              </a:ext>
            </a:extLst>
          </p:cNvPr>
          <p:cNvSpPr txBox="1"/>
          <p:nvPr/>
        </p:nvSpPr>
        <p:spPr>
          <a:xfrm rot="5400000">
            <a:off x="6227178" y="-1129297"/>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pic>
        <p:nvPicPr>
          <p:cNvPr id="7" name="Picture 6">
            <a:extLst>
              <a:ext uri="{FF2B5EF4-FFF2-40B4-BE49-F238E27FC236}">
                <a16:creationId xmlns:a16="http://schemas.microsoft.com/office/drawing/2014/main" xmlns="" id="{59FCBFAC-73D7-4158-AB1B-443224519700}"/>
              </a:ext>
            </a:extLst>
          </p:cNvPr>
          <p:cNvPicPr>
            <a:picLocks noChangeAspect="1"/>
          </p:cNvPicPr>
          <p:nvPr/>
        </p:nvPicPr>
        <p:blipFill rotWithShape="1">
          <a:blip r:embed="rId2">
            <a:extLst>
              <a:ext uri="{28A0092B-C50C-407E-A947-70E740481C1C}">
                <a14:useLocalDpi xmlns:a14="http://schemas.microsoft.com/office/drawing/2010/main" val="0"/>
              </a:ext>
            </a:extLst>
          </a:blip>
          <a:srcRect r="50842"/>
          <a:stretch/>
        </p:blipFill>
        <p:spPr bwMode="auto">
          <a:xfrm>
            <a:off x="3523334" y="955436"/>
            <a:ext cx="5606415" cy="56007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71716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32EAEEC-48C4-48C4-8E0F-E565239EEB90}"/>
              </a:ext>
            </a:extLst>
          </p:cNvPr>
          <p:cNvPicPr>
            <a:picLocks noChangeAspect="1"/>
          </p:cNvPicPr>
          <p:nvPr/>
        </p:nvPicPr>
        <p:blipFill rotWithShape="1">
          <a:blip r:embed="rId2">
            <a:extLst>
              <a:ext uri="{28A0092B-C50C-407E-A947-70E740481C1C}">
                <a14:useLocalDpi xmlns:a14="http://schemas.microsoft.com/office/drawing/2010/main" val="0"/>
              </a:ext>
            </a:extLst>
          </a:blip>
          <a:srcRect t="-157" r="50572" b="22536"/>
          <a:stretch/>
        </p:blipFill>
        <p:spPr bwMode="auto">
          <a:xfrm>
            <a:off x="3578611" y="1225005"/>
            <a:ext cx="5704205" cy="5039360"/>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xmlns="" id="{7F93DC5D-4F34-4DA7-8725-A5490DB31823}"/>
              </a:ext>
            </a:extLst>
          </p:cNvPr>
          <p:cNvSpPr txBox="1"/>
          <p:nvPr/>
        </p:nvSpPr>
        <p:spPr>
          <a:xfrm rot="5400000">
            <a:off x="6199881" y="-1068359"/>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Tree>
    <p:extLst>
      <p:ext uri="{BB962C8B-B14F-4D97-AF65-F5344CB8AC3E}">
        <p14:creationId xmlns:p14="http://schemas.microsoft.com/office/powerpoint/2010/main" val="544326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416FB6A-0926-477F-9E6A-13ECF94655AD}"/>
              </a:ext>
            </a:extLst>
          </p:cNvPr>
          <p:cNvSpPr txBox="1"/>
          <p:nvPr/>
        </p:nvSpPr>
        <p:spPr>
          <a:xfrm rot="5400000">
            <a:off x="6199882" y="-1059910"/>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pic>
        <p:nvPicPr>
          <p:cNvPr id="6" name="Picture 5">
            <a:extLst>
              <a:ext uri="{FF2B5EF4-FFF2-40B4-BE49-F238E27FC236}">
                <a16:creationId xmlns:a16="http://schemas.microsoft.com/office/drawing/2014/main" xmlns="" id="{BE161903-8EB5-46B9-9814-B4BECD29A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687" y="888274"/>
            <a:ext cx="9769083" cy="5495109"/>
          </a:xfrm>
          <a:prstGeom prst="rect">
            <a:avLst/>
          </a:prstGeom>
        </p:spPr>
      </p:pic>
    </p:spTree>
    <p:extLst>
      <p:ext uri="{BB962C8B-B14F-4D97-AF65-F5344CB8AC3E}">
        <p14:creationId xmlns:p14="http://schemas.microsoft.com/office/powerpoint/2010/main" val="2504302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xmlns=""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47" name="TextBox 46">
            <a:extLst>
              <a:ext uri="{FF2B5EF4-FFF2-40B4-BE49-F238E27FC236}">
                <a16:creationId xmlns:a16="http://schemas.microsoft.com/office/drawing/2014/main" xmlns="" id="{EBADC4C5-3515-4829-BC22-7A0460A18775}"/>
              </a:ext>
            </a:extLst>
          </p:cNvPr>
          <p:cNvSpPr txBox="1"/>
          <p:nvPr/>
        </p:nvSpPr>
        <p:spPr>
          <a:xfrm>
            <a:off x="775500" y="0"/>
            <a:ext cx="387750" cy="6858000"/>
          </a:xfrm>
          <a:prstGeom prst="rect">
            <a:avLst/>
          </a:prstGeom>
          <a:solidFill>
            <a:schemeClr val="bg2">
              <a:lumMod val="75000"/>
            </a:schemeClr>
          </a:solidFill>
        </p:spPr>
        <p:txBody>
          <a:bodyPr wrap="square" rtlCol="0">
            <a:spAutoFit/>
          </a:bodyPr>
          <a:lstStyle/>
          <a:p>
            <a:endParaRPr lang="en-IN" dirty="0"/>
          </a:p>
        </p:txBody>
      </p:sp>
      <p:sp>
        <p:nvSpPr>
          <p:cNvPr id="49" name="TextBox 48">
            <a:extLst>
              <a:ext uri="{FF2B5EF4-FFF2-40B4-BE49-F238E27FC236}">
                <a16:creationId xmlns:a16="http://schemas.microsoft.com/office/drawing/2014/main" xmlns="" id="{96FC853A-91EC-4018-A335-EDA41B491EEF}"/>
              </a:ext>
            </a:extLst>
          </p:cNvPr>
          <p:cNvSpPr txBox="1"/>
          <p:nvPr/>
        </p:nvSpPr>
        <p:spPr>
          <a:xfrm>
            <a:off x="1510374" y="0"/>
            <a:ext cx="387750" cy="6858000"/>
          </a:xfrm>
          <a:prstGeom prst="rect">
            <a:avLst/>
          </a:prstGeom>
          <a:solidFill>
            <a:schemeClr val="bg2">
              <a:lumMod val="75000"/>
            </a:schemeClr>
          </a:solidFill>
          <a:effectLst>
            <a:innerShdw>
              <a:prstClr val="black"/>
            </a:innerShdw>
          </a:effectLst>
        </p:spPr>
        <p:txBody>
          <a:bodyPr wrap="square" rtlCol="0">
            <a:spAutoFit/>
          </a:bodyPr>
          <a:lstStyle/>
          <a:p>
            <a:endParaRPr lang="en-IN" dirty="0"/>
          </a:p>
        </p:txBody>
      </p:sp>
      <p:sp>
        <p:nvSpPr>
          <p:cNvPr id="51" name="TextBox 50">
            <a:extLst>
              <a:ext uri="{FF2B5EF4-FFF2-40B4-BE49-F238E27FC236}">
                <a16:creationId xmlns:a16="http://schemas.microsoft.com/office/drawing/2014/main" xmlns="" id="{6A04DC9B-097C-41BE-887E-8463AF4D6443}"/>
              </a:ext>
            </a:extLst>
          </p:cNvPr>
          <p:cNvSpPr txBox="1"/>
          <p:nvPr/>
        </p:nvSpPr>
        <p:spPr>
          <a:xfrm>
            <a:off x="1149860"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2" name="TextBox 51">
            <a:extLst>
              <a:ext uri="{FF2B5EF4-FFF2-40B4-BE49-F238E27FC236}">
                <a16:creationId xmlns:a16="http://schemas.microsoft.com/office/drawing/2014/main" xmlns=""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xmlns=""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xmlns=""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57" name="TextBox 56">
            <a:extLst>
              <a:ext uri="{FF2B5EF4-FFF2-40B4-BE49-F238E27FC236}">
                <a16:creationId xmlns:a16="http://schemas.microsoft.com/office/drawing/2014/main" xmlns="" id="{B702C22F-01C6-4570-BD6A-8AE32FE4F741}"/>
              </a:ext>
            </a:extLst>
          </p:cNvPr>
          <p:cNvSpPr txBox="1"/>
          <p:nvPr/>
        </p:nvSpPr>
        <p:spPr>
          <a:xfrm>
            <a:off x="775500" y="2087805"/>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
        <p:nvSpPr>
          <p:cNvPr id="58" name="TextBox 57">
            <a:extLst>
              <a:ext uri="{FF2B5EF4-FFF2-40B4-BE49-F238E27FC236}">
                <a16:creationId xmlns:a16="http://schemas.microsoft.com/office/drawing/2014/main" xmlns="" id="{2E56E164-7C09-442D-925F-E8825E954156}"/>
              </a:ext>
            </a:extLst>
          </p:cNvPr>
          <p:cNvSpPr txBox="1"/>
          <p:nvPr/>
        </p:nvSpPr>
        <p:spPr>
          <a:xfrm>
            <a:off x="1149860" y="2087805"/>
            <a:ext cx="461665" cy="2862322"/>
          </a:xfrm>
          <a:prstGeom prst="rect">
            <a:avLst/>
          </a:prstGeom>
          <a:solidFill>
            <a:schemeClr val="accent4">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Abstract</a:t>
            </a:r>
            <a:endParaRPr lang="en-IN" dirty="0">
              <a:latin typeface="Franklin Gothic Demi" panose="020B0703020102020204" pitchFamily="34" charset="0"/>
            </a:endParaRPr>
          </a:p>
        </p:txBody>
      </p:sp>
      <p:sp>
        <p:nvSpPr>
          <p:cNvPr id="59" name="TextBox 58">
            <a:extLst>
              <a:ext uri="{FF2B5EF4-FFF2-40B4-BE49-F238E27FC236}">
                <a16:creationId xmlns:a16="http://schemas.microsoft.com/office/drawing/2014/main" xmlns="" id="{AE9130DA-3310-4264-8192-ABFCD7715D27}"/>
              </a:ext>
            </a:extLst>
          </p:cNvPr>
          <p:cNvSpPr txBox="1"/>
          <p:nvPr/>
        </p:nvSpPr>
        <p:spPr>
          <a:xfrm>
            <a:off x="1537610" y="2087805"/>
            <a:ext cx="461665" cy="2862322"/>
          </a:xfrm>
          <a:prstGeom prst="rect">
            <a:avLst/>
          </a:prstGeom>
          <a:solidFill>
            <a:schemeClr val="accent5">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Introduction</a:t>
            </a:r>
            <a:endParaRPr lang="en-IN" dirty="0">
              <a:latin typeface="Franklin Gothic Demi" panose="020B0703020102020204" pitchFamily="34" charset="0"/>
            </a:endParaRPr>
          </a:p>
        </p:txBody>
      </p:sp>
      <p:sp>
        <p:nvSpPr>
          <p:cNvPr id="60" name="TextBox 59">
            <a:extLst>
              <a:ext uri="{FF2B5EF4-FFF2-40B4-BE49-F238E27FC236}">
                <a16:creationId xmlns:a16="http://schemas.microsoft.com/office/drawing/2014/main" xmlns="" id="{34581979-F478-47E0-AC65-36C34C39C927}"/>
              </a:ext>
            </a:extLst>
          </p:cNvPr>
          <p:cNvSpPr txBox="1"/>
          <p:nvPr/>
        </p:nvSpPr>
        <p:spPr>
          <a:xfrm rot="5400000">
            <a:off x="6227178" y="-1098082"/>
            <a:ext cx="461665" cy="2862322"/>
          </a:xfrm>
          <a:prstGeom prst="rect">
            <a:avLst/>
          </a:prstGeom>
          <a:solidFill>
            <a:schemeClr val="accent6">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Members</a:t>
            </a:r>
            <a:endParaRPr lang="en-IN" dirty="0">
              <a:latin typeface="Franklin Gothic Demi" panose="020B0703020102020204" pitchFamily="34" charset="0"/>
            </a:endParaRPr>
          </a:p>
        </p:txBody>
      </p:sp>
      <p:sp>
        <p:nvSpPr>
          <p:cNvPr id="24" name="TextBox 23">
            <a:extLst>
              <a:ext uri="{FF2B5EF4-FFF2-40B4-BE49-F238E27FC236}">
                <a16:creationId xmlns:a16="http://schemas.microsoft.com/office/drawing/2014/main" xmlns="" id="{35C57D04-B890-4268-A21C-3D84B2D0A54F}"/>
              </a:ext>
            </a:extLst>
          </p:cNvPr>
          <p:cNvSpPr txBox="1"/>
          <p:nvPr/>
        </p:nvSpPr>
        <p:spPr>
          <a:xfrm>
            <a:off x="3522701" y="2413329"/>
            <a:ext cx="6211805" cy="1200329"/>
          </a:xfrm>
          <a:prstGeom prst="rect">
            <a:avLst/>
          </a:prstGeom>
          <a:noFill/>
        </p:spPr>
        <p:txBody>
          <a:bodyPr wrap="square" rtlCol="0">
            <a:spAutoFit/>
          </a:bodyPr>
          <a:lstStyle/>
          <a:p>
            <a:pPr marL="285750" indent="-285750">
              <a:buFont typeface="Wingdings" panose="05000000000000000000" pitchFamily="2" charset="2"/>
              <a:buChar char="v"/>
            </a:pPr>
            <a:r>
              <a:rPr lang="en-US" dirty="0">
                <a:effectLst>
                  <a:glow rad="101600">
                    <a:schemeClr val="bg1">
                      <a:alpha val="60000"/>
                    </a:schemeClr>
                  </a:glow>
                </a:effectLst>
                <a:latin typeface="Britannic Bold" panose="020B0903060703020204" pitchFamily="34" charset="0"/>
              </a:rPr>
              <a:t>Jadhav Roshan Sandip                                 Roll no: 22</a:t>
            </a:r>
          </a:p>
          <a:p>
            <a:pPr marL="285750" indent="-285750">
              <a:buFont typeface="Wingdings" panose="05000000000000000000" pitchFamily="2" charset="2"/>
              <a:buChar char="v"/>
            </a:pPr>
            <a:endParaRPr lang="en-IN" dirty="0">
              <a:effectLst>
                <a:glow rad="101600">
                  <a:schemeClr val="bg1">
                    <a:alpha val="60000"/>
                  </a:schemeClr>
                </a:glow>
              </a:effectLst>
              <a:latin typeface="Britannic Bold" panose="020B0903060703020204" pitchFamily="34" charset="0"/>
            </a:endParaRPr>
          </a:p>
          <a:p>
            <a:pPr marL="285750" indent="-285750">
              <a:buFont typeface="Wingdings" panose="05000000000000000000" pitchFamily="2" charset="2"/>
              <a:buChar char="v"/>
            </a:pPr>
            <a:r>
              <a:rPr lang="en-IN" dirty="0">
                <a:effectLst>
                  <a:glow rad="101600">
                    <a:schemeClr val="bg1">
                      <a:alpha val="60000"/>
                    </a:schemeClr>
                  </a:glow>
                </a:effectLst>
                <a:latin typeface="Britannic Bold" panose="020B0903060703020204" pitchFamily="34" charset="0"/>
              </a:rPr>
              <a:t>Jadhav Soham Sunil                                     Roll no: 24</a:t>
            </a:r>
          </a:p>
          <a:p>
            <a:pPr marL="1200150" lvl="2" indent="-285750">
              <a:buFont typeface="Wingdings" panose="05000000000000000000" pitchFamily="2" charset="2"/>
              <a:buChar char="v"/>
            </a:pPr>
            <a:endParaRPr lang="en-IN" dirty="0">
              <a:effectLst>
                <a:glow rad="101600">
                  <a:schemeClr val="bg1">
                    <a:alpha val="60000"/>
                  </a:schemeClr>
                </a:glow>
              </a:effectLst>
              <a:latin typeface="Britannic Bold" panose="020B0903060703020204" pitchFamily="34" charset="0"/>
            </a:endParaRPr>
          </a:p>
        </p:txBody>
      </p:sp>
      <p:pic>
        <p:nvPicPr>
          <p:cNvPr id="14" name="Picture 13">
            <a:extLst>
              <a:ext uri="{FF2B5EF4-FFF2-40B4-BE49-F238E27FC236}">
                <a16:creationId xmlns:a16="http://schemas.microsoft.com/office/drawing/2014/main" xmlns="" id="{197B787B-928B-439E-B843-A724FBAFA39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19" b="-319"/>
          <a:stretch/>
        </p:blipFill>
        <p:spPr>
          <a:xfrm>
            <a:off x="10115486" y="102246"/>
            <a:ext cx="1853308" cy="1353125"/>
          </a:xfrm>
          <a:prstGeom prst="ellipse">
            <a:avLst/>
          </a:prstGeom>
          <a:ln w="63500" cap="rnd">
            <a:solidFill>
              <a:srgbClr val="333333"/>
            </a:solidFill>
          </a:ln>
          <a:effectLst>
            <a:glow rad="101600">
              <a:schemeClr val="bg1">
                <a:lumMod val="50000"/>
                <a:alpha val="60000"/>
              </a:schemeClr>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extBox 1">
            <a:extLst>
              <a:ext uri="{FF2B5EF4-FFF2-40B4-BE49-F238E27FC236}">
                <a16:creationId xmlns:a16="http://schemas.microsoft.com/office/drawing/2014/main" xmlns="" id="{8CAE8E3C-6CDA-465E-B79F-8D164FA21B39}"/>
              </a:ext>
            </a:extLst>
          </p:cNvPr>
          <p:cNvSpPr txBox="1"/>
          <p:nvPr/>
        </p:nvSpPr>
        <p:spPr>
          <a:xfrm>
            <a:off x="7039496" y="5329645"/>
            <a:ext cx="4929298" cy="369332"/>
          </a:xfrm>
          <a:prstGeom prst="rect">
            <a:avLst/>
          </a:prstGeom>
          <a:noFill/>
        </p:spPr>
        <p:txBody>
          <a:bodyPr wrap="square" rtlCol="0">
            <a:spAutoFit/>
          </a:bodyPr>
          <a:lstStyle/>
          <a:p>
            <a:r>
              <a:rPr lang="en-US" dirty="0">
                <a:latin typeface="Britannic Bold" panose="020B0903060703020204" pitchFamily="34" charset="0"/>
              </a:rPr>
              <a:t>Guided by : Prof. Kranti </a:t>
            </a:r>
            <a:r>
              <a:rPr lang="en-US" dirty="0" err="1">
                <a:latin typeface="Britannic Bold" panose="020B0903060703020204" pitchFamily="34" charset="0"/>
              </a:rPr>
              <a:t>Gajmal</a:t>
            </a:r>
            <a:r>
              <a:rPr lang="en-US" dirty="0">
                <a:latin typeface="Britannic Bold" panose="020B0903060703020204" pitchFamily="34" charset="0"/>
              </a:rPr>
              <a:t> ma’am</a:t>
            </a:r>
            <a:endParaRPr lang="en-IN" dirty="0">
              <a:latin typeface="Britannic Bold" panose="020B0903060703020204" pitchFamily="34" charset="0"/>
            </a:endParaRPr>
          </a:p>
        </p:txBody>
      </p:sp>
    </p:spTree>
    <p:extLst>
      <p:ext uri="{BB962C8B-B14F-4D97-AF65-F5344CB8AC3E}">
        <p14:creationId xmlns:p14="http://schemas.microsoft.com/office/powerpoint/2010/main" val="1620220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416FB6A-0926-477F-9E6A-13ECF94655AD}"/>
              </a:ext>
            </a:extLst>
          </p:cNvPr>
          <p:cNvSpPr txBox="1"/>
          <p:nvPr/>
        </p:nvSpPr>
        <p:spPr>
          <a:xfrm rot="5400000">
            <a:off x="6199882" y="-1059910"/>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pic>
        <p:nvPicPr>
          <p:cNvPr id="4" name="Picture 3">
            <a:extLst>
              <a:ext uri="{FF2B5EF4-FFF2-40B4-BE49-F238E27FC236}">
                <a16:creationId xmlns:a16="http://schemas.microsoft.com/office/drawing/2014/main" xmlns="" id="{9303A46E-32F1-410A-AC54-3ED2944E7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205" y="896984"/>
            <a:ext cx="9701348" cy="5457008"/>
          </a:xfrm>
          <a:prstGeom prst="rect">
            <a:avLst/>
          </a:prstGeom>
        </p:spPr>
      </p:pic>
    </p:spTree>
    <p:extLst>
      <p:ext uri="{BB962C8B-B14F-4D97-AF65-F5344CB8AC3E}">
        <p14:creationId xmlns:p14="http://schemas.microsoft.com/office/powerpoint/2010/main" val="4019505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xmlns="" id="{25C95F5A-79DE-48FD-9182-BF0FB5053420}"/>
              </a:ext>
            </a:extLst>
          </p:cNvPr>
          <p:cNvSpPr txBox="1"/>
          <p:nvPr/>
        </p:nvSpPr>
        <p:spPr>
          <a:xfrm rot="5400000">
            <a:off x="6227180" y="-1115751"/>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Uses</a:t>
            </a:r>
            <a:endParaRPr lang="en-IN" dirty="0">
              <a:latin typeface="Franklin Gothic Demi" panose="020B0703020102020204" pitchFamily="34" charset="0"/>
            </a:endParaRPr>
          </a:p>
        </p:txBody>
      </p:sp>
      <p:sp>
        <p:nvSpPr>
          <p:cNvPr id="3" name="TextBox 2">
            <a:extLst>
              <a:ext uri="{FF2B5EF4-FFF2-40B4-BE49-F238E27FC236}">
                <a16:creationId xmlns:a16="http://schemas.microsoft.com/office/drawing/2014/main" xmlns="" id="{90FA4BE0-D9D7-498E-9A49-8FBFC53D2D3C}"/>
              </a:ext>
            </a:extLst>
          </p:cNvPr>
          <p:cNvSpPr txBox="1"/>
          <p:nvPr/>
        </p:nvSpPr>
        <p:spPr>
          <a:xfrm>
            <a:off x="539932" y="1672045"/>
            <a:ext cx="11425645" cy="923330"/>
          </a:xfrm>
          <a:prstGeom prst="rect">
            <a:avLst/>
          </a:prstGeom>
          <a:noFill/>
        </p:spPr>
        <p:txBody>
          <a:bodyPr wrap="square" rtlCol="0">
            <a:spAutoFit/>
          </a:bodyPr>
          <a:lstStyle/>
          <a:p>
            <a:r>
              <a:rPr lang="en-US" dirty="0"/>
              <a:t>You can use this application to keep the records such as name, address, mobile number, paid amount, due amount, payment date, etc. of your regular customer. Moreover, if you have a new customer, you can add and edit the account at any time.</a:t>
            </a:r>
            <a:endParaRPr lang="en-IN" dirty="0"/>
          </a:p>
        </p:txBody>
      </p:sp>
    </p:spTree>
    <p:extLst>
      <p:ext uri="{BB962C8B-B14F-4D97-AF65-F5344CB8AC3E}">
        <p14:creationId xmlns:p14="http://schemas.microsoft.com/office/powerpoint/2010/main" val="2005029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BDD1350-29E6-40B2-8ACD-D9CA291792DD}"/>
              </a:ext>
            </a:extLst>
          </p:cNvPr>
          <p:cNvSpPr txBox="1"/>
          <p:nvPr/>
        </p:nvSpPr>
        <p:spPr>
          <a:xfrm rot="5400000">
            <a:off x="6227182" y="-1115751"/>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3" name="TextBox 2">
            <a:extLst>
              <a:ext uri="{FF2B5EF4-FFF2-40B4-BE49-F238E27FC236}">
                <a16:creationId xmlns:a16="http://schemas.microsoft.com/office/drawing/2014/main" xmlns="" id="{AB4ED455-C0AB-4C04-98EE-DED72FD3D9C5}"/>
              </a:ext>
            </a:extLst>
          </p:cNvPr>
          <p:cNvSpPr txBox="1"/>
          <p:nvPr/>
        </p:nvSpPr>
        <p:spPr>
          <a:xfrm>
            <a:off x="1741885" y="3910831"/>
            <a:ext cx="2490652" cy="923330"/>
          </a:xfrm>
          <a:prstGeom prst="rect">
            <a:avLst/>
          </a:prstGeom>
          <a:noFill/>
        </p:spPr>
        <p:txBody>
          <a:bodyPr wrap="square" rtlCol="0">
            <a:spAutoFit/>
          </a:bodyPr>
          <a:lstStyle/>
          <a:p>
            <a:r>
              <a:rPr lang="en-US" dirty="0">
                <a:effectLst>
                  <a:glow rad="101600">
                    <a:schemeClr val="bg1">
                      <a:alpha val="60000"/>
                    </a:schemeClr>
                  </a:glow>
                </a:effectLst>
                <a:latin typeface="Britannic Bold" panose="020B0903060703020204" pitchFamily="34" charset="0"/>
              </a:rPr>
              <a:t>Easy to add customer </a:t>
            </a:r>
          </a:p>
          <a:p>
            <a:r>
              <a:rPr lang="en-US" dirty="0">
                <a:effectLst>
                  <a:glow rad="101600">
                    <a:schemeClr val="bg1">
                      <a:alpha val="60000"/>
                    </a:schemeClr>
                  </a:glow>
                </a:effectLst>
                <a:latin typeface="Britannic Bold" panose="020B0903060703020204" pitchFamily="34" charset="0"/>
              </a:rPr>
              <a:t>Details.</a:t>
            </a:r>
          </a:p>
          <a:p>
            <a:endParaRPr lang="en-IN" dirty="0">
              <a:latin typeface="Britannic Bold" panose="020B0903060703020204" pitchFamily="34" charset="0"/>
            </a:endParaRPr>
          </a:p>
        </p:txBody>
      </p:sp>
      <p:pic>
        <p:nvPicPr>
          <p:cNvPr id="5" name="Picture 4">
            <a:extLst>
              <a:ext uri="{FF2B5EF4-FFF2-40B4-BE49-F238E27FC236}">
                <a16:creationId xmlns:a16="http://schemas.microsoft.com/office/drawing/2014/main" xmlns="" id="{9F91A50F-8F15-480A-8BD4-E51477541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0019" y="1845092"/>
            <a:ext cx="1614385" cy="1614385"/>
          </a:xfrm>
          <a:prstGeom prst="rect">
            <a:avLst/>
          </a:prstGeom>
          <a:effectLst>
            <a:glow rad="101600">
              <a:schemeClr val="tx1">
                <a:alpha val="60000"/>
              </a:schemeClr>
            </a:glow>
          </a:effectLst>
        </p:spPr>
      </p:pic>
      <p:pic>
        <p:nvPicPr>
          <p:cNvPr id="7" name="Picture 6">
            <a:extLst>
              <a:ext uri="{FF2B5EF4-FFF2-40B4-BE49-F238E27FC236}">
                <a16:creationId xmlns:a16="http://schemas.microsoft.com/office/drawing/2014/main" xmlns="" id="{E4EFEAEC-1A85-48DA-8840-A4BAD53F26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8272" y="1845092"/>
            <a:ext cx="1614385" cy="1614385"/>
          </a:xfrm>
          <a:prstGeom prst="rect">
            <a:avLst/>
          </a:prstGeom>
          <a:effectLst>
            <a:glow rad="101600">
              <a:schemeClr val="tx1">
                <a:alpha val="60000"/>
              </a:schemeClr>
            </a:glow>
          </a:effectLst>
        </p:spPr>
      </p:pic>
      <p:pic>
        <p:nvPicPr>
          <p:cNvPr id="17" name="Picture 16">
            <a:extLst>
              <a:ext uri="{FF2B5EF4-FFF2-40B4-BE49-F238E27FC236}">
                <a16:creationId xmlns:a16="http://schemas.microsoft.com/office/drawing/2014/main" xmlns="" id="{CBBE003E-DB3E-4242-B432-5F2DD7CB9E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7189" y="1845092"/>
            <a:ext cx="1900368" cy="1524002"/>
          </a:xfrm>
          <a:prstGeom prst="rect">
            <a:avLst/>
          </a:prstGeom>
          <a:effectLst>
            <a:glow rad="101600">
              <a:schemeClr val="tx1">
                <a:alpha val="60000"/>
              </a:schemeClr>
            </a:glow>
          </a:effectLst>
        </p:spPr>
      </p:pic>
      <p:sp>
        <p:nvSpPr>
          <p:cNvPr id="18" name="TextBox 17">
            <a:extLst>
              <a:ext uri="{FF2B5EF4-FFF2-40B4-BE49-F238E27FC236}">
                <a16:creationId xmlns:a16="http://schemas.microsoft.com/office/drawing/2014/main" xmlns="" id="{2918CED4-8741-4D6B-8C3C-EF2C9126B147}"/>
              </a:ext>
            </a:extLst>
          </p:cNvPr>
          <p:cNvSpPr txBox="1"/>
          <p:nvPr/>
        </p:nvSpPr>
        <p:spPr>
          <a:xfrm>
            <a:off x="4960138" y="3910831"/>
            <a:ext cx="2490652" cy="923330"/>
          </a:xfrm>
          <a:prstGeom prst="rect">
            <a:avLst/>
          </a:prstGeom>
          <a:noFill/>
        </p:spPr>
        <p:txBody>
          <a:bodyPr wrap="square" rtlCol="0">
            <a:spAutoFit/>
          </a:bodyPr>
          <a:lstStyle/>
          <a:p>
            <a:r>
              <a:rPr lang="en-US" dirty="0">
                <a:effectLst>
                  <a:glow rad="101600">
                    <a:schemeClr val="bg1">
                      <a:alpha val="60000"/>
                    </a:schemeClr>
                  </a:glow>
                </a:effectLst>
                <a:latin typeface="Britannic Bold" panose="020B0903060703020204" pitchFamily="34" charset="0"/>
              </a:rPr>
              <a:t>Easy to edit customer </a:t>
            </a:r>
          </a:p>
          <a:p>
            <a:r>
              <a:rPr lang="en-US" dirty="0">
                <a:effectLst>
                  <a:glow rad="101600">
                    <a:schemeClr val="bg1">
                      <a:alpha val="60000"/>
                    </a:schemeClr>
                  </a:glow>
                </a:effectLst>
                <a:latin typeface="Britannic Bold" panose="020B0903060703020204" pitchFamily="34" charset="0"/>
              </a:rPr>
              <a:t>Details.</a:t>
            </a:r>
          </a:p>
          <a:p>
            <a:endParaRPr lang="en-IN" dirty="0">
              <a:latin typeface="Britannic Bold" panose="020B0903060703020204" pitchFamily="34" charset="0"/>
            </a:endParaRPr>
          </a:p>
        </p:txBody>
      </p:sp>
      <p:sp>
        <p:nvSpPr>
          <p:cNvPr id="19" name="TextBox 18">
            <a:extLst>
              <a:ext uri="{FF2B5EF4-FFF2-40B4-BE49-F238E27FC236}">
                <a16:creationId xmlns:a16="http://schemas.microsoft.com/office/drawing/2014/main" xmlns="" id="{DFD7875E-AF66-4D0C-A959-5814C50AABE5}"/>
              </a:ext>
            </a:extLst>
          </p:cNvPr>
          <p:cNvSpPr txBox="1"/>
          <p:nvPr/>
        </p:nvSpPr>
        <p:spPr>
          <a:xfrm>
            <a:off x="8331755" y="3900888"/>
            <a:ext cx="2490652" cy="369332"/>
          </a:xfrm>
          <a:prstGeom prst="rect">
            <a:avLst/>
          </a:prstGeom>
          <a:noFill/>
        </p:spPr>
        <p:txBody>
          <a:bodyPr wrap="square" rtlCol="0">
            <a:spAutoFit/>
          </a:bodyPr>
          <a:lstStyle/>
          <a:p>
            <a:r>
              <a:rPr lang="en-US" dirty="0">
                <a:effectLst>
                  <a:glow rad="101600">
                    <a:schemeClr val="bg1">
                      <a:alpha val="60000"/>
                    </a:schemeClr>
                  </a:glow>
                </a:effectLst>
                <a:latin typeface="Britannic Bold" panose="020B0903060703020204" pitchFamily="34" charset="0"/>
              </a:rPr>
              <a:t>Any time access able.</a:t>
            </a:r>
            <a:endParaRPr lang="en-IN" dirty="0">
              <a:effectLst>
                <a:glow rad="101600">
                  <a:schemeClr val="bg1">
                    <a:alpha val="60000"/>
                  </a:schemeClr>
                </a:glow>
              </a:effectLst>
              <a:latin typeface="Britannic Bold" panose="020B0903060703020204" pitchFamily="34" charset="0"/>
            </a:endParaRPr>
          </a:p>
        </p:txBody>
      </p:sp>
    </p:spTree>
    <p:extLst>
      <p:ext uri="{BB962C8B-B14F-4D97-AF65-F5344CB8AC3E}">
        <p14:creationId xmlns:p14="http://schemas.microsoft.com/office/powerpoint/2010/main" val="1998992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E4EAC8F4-47C1-441D-855E-6EE80A9F1F10}"/>
              </a:ext>
            </a:extLst>
          </p:cNvPr>
          <p:cNvSpPr/>
          <p:nvPr/>
        </p:nvSpPr>
        <p:spPr>
          <a:xfrm>
            <a:off x="3668895" y="2967335"/>
            <a:ext cx="4854214" cy="923330"/>
          </a:xfrm>
          <a:prstGeom prst="rect">
            <a:avLst/>
          </a:prstGeom>
          <a:noFill/>
        </p:spPr>
        <p:txBody>
          <a:bodyPr wrap="non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latin typeface="Swis721 BlkOul BT" panose="04020905030B03040203" pitchFamily="82" charset="0"/>
              </a:rPr>
              <a:t>Thank you…</a:t>
            </a:r>
          </a:p>
        </p:txBody>
      </p:sp>
      <p:pic>
        <p:nvPicPr>
          <p:cNvPr id="5" name="Picture 4">
            <a:extLst>
              <a:ext uri="{FF2B5EF4-FFF2-40B4-BE49-F238E27FC236}">
                <a16:creationId xmlns:a16="http://schemas.microsoft.com/office/drawing/2014/main" xmlns="" id="{CD801D5D-BA7B-4537-B0F2-5BB82F2E96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3008" y="174673"/>
            <a:ext cx="2936421" cy="1843420"/>
          </a:xfrm>
          <a:prstGeom prst="rect">
            <a:avLst/>
          </a:prstGeom>
          <a:ln>
            <a:noFill/>
          </a:ln>
          <a:effectLst>
            <a:softEdge rad="112500"/>
          </a:effectLst>
        </p:spPr>
      </p:pic>
    </p:spTree>
    <p:extLst>
      <p:ext uri="{BB962C8B-B14F-4D97-AF65-F5344CB8AC3E}">
        <p14:creationId xmlns:p14="http://schemas.microsoft.com/office/powerpoint/2010/main" val="2755234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xmlns=""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47" name="TextBox 46">
            <a:extLst>
              <a:ext uri="{FF2B5EF4-FFF2-40B4-BE49-F238E27FC236}">
                <a16:creationId xmlns:a16="http://schemas.microsoft.com/office/drawing/2014/main" xmlns="" id="{EBADC4C5-3515-4829-BC22-7A0460A18775}"/>
              </a:ext>
            </a:extLst>
          </p:cNvPr>
          <p:cNvSpPr txBox="1"/>
          <p:nvPr/>
        </p:nvSpPr>
        <p:spPr>
          <a:xfrm>
            <a:off x="775500" y="0"/>
            <a:ext cx="387750" cy="6858000"/>
          </a:xfrm>
          <a:prstGeom prst="rect">
            <a:avLst/>
          </a:prstGeom>
          <a:solidFill>
            <a:schemeClr val="bg2">
              <a:lumMod val="75000"/>
            </a:schemeClr>
          </a:solidFill>
        </p:spPr>
        <p:txBody>
          <a:bodyPr wrap="square" rtlCol="0">
            <a:spAutoFit/>
          </a:bodyPr>
          <a:lstStyle/>
          <a:p>
            <a:endParaRPr lang="en-IN" dirty="0"/>
          </a:p>
        </p:txBody>
      </p:sp>
      <p:sp>
        <p:nvSpPr>
          <p:cNvPr id="51" name="TextBox 50">
            <a:extLst>
              <a:ext uri="{FF2B5EF4-FFF2-40B4-BE49-F238E27FC236}">
                <a16:creationId xmlns:a16="http://schemas.microsoft.com/office/drawing/2014/main" xmlns="" id="{6A04DC9B-097C-41BE-887E-8463AF4D6443}"/>
              </a:ext>
            </a:extLst>
          </p:cNvPr>
          <p:cNvSpPr txBox="1"/>
          <p:nvPr/>
        </p:nvSpPr>
        <p:spPr>
          <a:xfrm>
            <a:off x="1149860"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2" name="TextBox 51">
            <a:extLst>
              <a:ext uri="{FF2B5EF4-FFF2-40B4-BE49-F238E27FC236}">
                <a16:creationId xmlns:a16="http://schemas.microsoft.com/office/drawing/2014/main" xmlns=""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xmlns=""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xmlns=""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57" name="TextBox 56">
            <a:extLst>
              <a:ext uri="{FF2B5EF4-FFF2-40B4-BE49-F238E27FC236}">
                <a16:creationId xmlns:a16="http://schemas.microsoft.com/office/drawing/2014/main" xmlns="" id="{B702C22F-01C6-4570-BD6A-8AE32FE4F741}"/>
              </a:ext>
            </a:extLst>
          </p:cNvPr>
          <p:cNvSpPr txBox="1"/>
          <p:nvPr/>
        </p:nvSpPr>
        <p:spPr>
          <a:xfrm>
            <a:off x="775500" y="2087805"/>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
        <p:nvSpPr>
          <p:cNvPr id="58" name="TextBox 57">
            <a:extLst>
              <a:ext uri="{FF2B5EF4-FFF2-40B4-BE49-F238E27FC236}">
                <a16:creationId xmlns:a16="http://schemas.microsoft.com/office/drawing/2014/main" xmlns="" id="{2E56E164-7C09-442D-925F-E8825E954156}"/>
              </a:ext>
            </a:extLst>
          </p:cNvPr>
          <p:cNvSpPr txBox="1"/>
          <p:nvPr/>
        </p:nvSpPr>
        <p:spPr>
          <a:xfrm>
            <a:off x="1149860" y="2087805"/>
            <a:ext cx="461665" cy="2862322"/>
          </a:xfrm>
          <a:prstGeom prst="rect">
            <a:avLst/>
          </a:prstGeom>
          <a:solidFill>
            <a:schemeClr val="accent4">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Abstract</a:t>
            </a:r>
            <a:endParaRPr lang="en-IN" dirty="0">
              <a:latin typeface="Franklin Gothic Demi" panose="020B0703020102020204" pitchFamily="34" charset="0"/>
            </a:endParaRPr>
          </a:p>
        </p:txBody>
      </p:sp>
      <p:sp>
        <p:nvSpPr>
          <p:cNvPr id="59" name="TextBox 58">
            <a:extLst>
              <a:ext uri="{FF2B5EF4-FFF2-40B4-BE49-F238E27FC236}">
                <a16:creationId xmlns:a16="http://schemas.microsoft.com/office/drawing/2014/main" xmlns="" id="{AE9130DA-3310-4264-8192-ABFCD7715D27}"/>
              </a:ext>
            </a:extLst>
          </p:cNvPr>
          <p:cNvSpPr txBox="1"/>
          <p:nvPr/>
        </p:nvSpPr>
        <p:spPr>
          <a:xfrm rot="5400000">
            <a:off x="6227179" y="-1115751"/>
            <a:ext cx="461665" cy="2862322"/>
          </a:xfrm>
          <a:prstGeom prst="rect">
            <a:avLst/>
          </a:prstGeom>
          <a:solidFill>
            <a:schemeClr val="accent5">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Introduction</a:t>
            </a:r>
            <a:endParaRPr lang="en-IN" dirty="0">
              <a:latin typeface="Franklin Gothic Demi" panose="020B0703020102020204" pitchFamily="34" charset="0"/>
            </a:endParaRPr>
          </a:p>
        </p:txBody>
      </p:sp>
      <p:sp>
        <p:nvSpPr>
          <p:cNvPr id="25" name="TextBox 24">
            <a:extLst>
              <a:ext uri="{FF2B5EF4-FFF2-40B4-BE49-F238E27FC236}">
                <a16:creationId xmlns:a16="http://schemas.microsoft.com/office/drawing/2014/main" xmlns="" id="{F16A1D01-73DC-4F94-B328-EADF172AF46A}"/>
              </a:ext>
            </a:extLst>
          </p:cNvPr>
          <p:cNvSpPr txBox="1"/>
          <p:nvPr/>
        </p:nvSpPr>
        <p:spPr>
          <a:xfrm>
            <a:off x="1921906" y="1933916"/>
            <a:ext cx="9680052" cy="5139869"/>
          </a:xfrm>
          <a:prstGeom prst="rect">
            <a:avLst/>
          </a:prstGeom>
          <a:noFill/>
          <a:effectLst>
            <a:glow rad="101600">
              <a:schemeClr val="bg1">
                <a:alpha val="60000"/>
              </a:schemeClr>
            </a:glow>
          </a:effectLst>
        </p:spPr>
        <p:txBody>
          <a:bodyPr wrap="square">
            <a:spAutoFit/>
          </a:bodyPr>
          <a:lstStyle/>
          <a:p>
            <a:r>
              <a:rPr lang="en-US" sz="2400" b="0" i="0" dirty="0">
                <a:effectLst>
                  <a:glow rad="101600">
                    <a:schemeClr val="bg1">
                      <a:alpha val="60000"/>
                    </a:schemeClr>
                  </a:glow>
                </a:effectLst>
                <a:latin typeface="Times New Roman" panose="02020603050405020304" pitchFamily="18" charset="0"/>
                <a:cs typeface="Times New Roman" panose="02020603050405020304" pitchFamily="18" charset="0"/>
              </a:rPr>
              <a:t>                   </a:t>
            </a:r>
            <a:r>
              <a:rPr lang="en-US" sz="2000" b="0" i="0" dirty="0">
                <a:effectLst>
                  <a:glow rad="101600">
                    <a:schemeClr val="bg1">
                      <a:alpha val="60000"/>
                    </a:schemeClr>
                  </a:glow>
                </a:effectLst>
                <a:latin typeface="Britannic Bold" panose="020B0903060703020204" pitchFamily="34" charset="0"/>
                <a:cs typeface="Times New Roman" panose="02020603050405020304" pitchFamily="18" charset="0"/>
              </a:rPr>
              <a:t>Customer Billing System Project is a simple console application designed to demonstrate the practical use of C programming language and </a:t>
            </a:r>
            <a:r>
              <a:rPr lang="en-US" sz="2000" dirty="0">
                <a:effectLst>
                  <a:glow rad="101600">
                    <a:schemeClr val="bg1">
                      <a:alpha val="60000"/>
                    </a:schemeClr>
                  </a:glow>
                </a:effectLst>
                <a:latin typeface="Britannic Bold" panose="020B0903060703020204" pitchFamily="34" charset="0"/>
                <a:cs typeface="Times New Roman" panose="02020603050405020304" pitchFamily="18" charset="0"/>
              </a:rPr>
              <a:t>i</a:t>
            </a:r>
            <a:r>
              <a:rPr lang="en-US" sz="2000" b="0" i="0" dirty="0">
                <a:effectLst>
                  <a:glow rad="101600">
                    <a:schemeClr val="bg1">
                      <a:alpha val="60000"/>
                    </a:schemeClr>
                  </a:glow>
                </a:effectLst>
                <a:latin typeface="Britannic Bold" panose="020B0903060703020204" pitchFamily="34" charset="0"/>
                <a:cs typeface="Times New Roman" panose="02020603050405020304" pitchFamily="18" charset="0"/>
              </a:rPr>
              <a:t>ts features as wells as to generate an application which can be used in any departmental store, shops, cafes etc. for billing to the customer.</a:t>
            </a:r>
          </a:p>
          <a:p>
            <a:endParaRPr lang="en-IN" sz="2000" dirty="0">
              <a:effectLst>
                <a:glow rad="101600">
                  <a:schemeClr val="bg1">
                    <a:alpha val="60000"/>
                  </a:schemeClr>
                </a:glow>
              </a:effectLst>
              <a:latin typeface="Britannic Bold" panose="020B0903060703020204" pitchFamily="34" charset="0"/>
              <a:cs typeface="Times New Roman" panose="02020603050405020304" pitchFamily="18" charset="0"/>
            </a:endParaRPr>
          </a:p>
          <a:p>
            <a:r>
              <a:rPr lang="en-US" sz="2000" dirty="0">
                <a:effectLst>
                  <a:glow rad="101600">
                    <a:schemeClr val="bg1">
                      <a:alpha val="60000"/>
                    </a:schemeClr>
                  </a:glow>
                </a:effectLst>
                <a:latin typeface="Britannic Bold" panose="020B0903060703020204" pitchFamily="34" charset="0"/>
                <a:cs typeface="Times New Roman" panose="02020603050405020304" pitchFamily="18" charset="0"/>
              </a:rPr>
              <a:t>            we</a:t>
            </a:r>
            <a:r>
              <a:rPr lang="en-US" sz="2000" b="0" i="0" dirty="0">
                <a:effectLst>
                  <a:glow rad="101600">
                    <a:schemeClr val="bg1">
                      <a:alpha val="60000"/>
                    </a:schemeClr>
                  </a:glow>
                </a:effectLst>
                <a:latin typeface="Britannic Bold" panose="020B0903060703020204" pitchFamily="34" charset="0"/>
                <a:cs typeface="Times New Roman" panose="02020603050405020304" pitchFamily="18" charset="0"/>
              </a:rPr>
              <a:t> can use this application to keep the records such as name, address,mobile number, paid amount, due amount, payment date etc. of your regular costumer. Moreover, if you have a new customer, you can add and edit the account at any time.</a:t>
            </a:r>
            <a:endParaRPr lang="en-IN" sz="2000" dirty="0">
              <a:effectLst>
                <a:glow rad="101600">
                  <a:schemeClr val="bg1">
                    <a:alpha val="60000"/>
                  </a:schemeClr>
                </a:glow>
              </a:effectLst>
              <a:latin typeface="Britannic Bold" panose="020B0903060703020204" pitchFamily="34" charset="0"/>
              <a:cs typeface="Times New Roman" panose="02020603050405020304" pitchFamily="18" charset="0"/>
            </a:endParaRPr>
          </a:p>
          <a:p>
            <a:endParaRPr lang="en-IN" dirty="0">
              <a:effectLst>
                <a:glow rad="101600">
                  <a:schemeClr val="bg1">
                    <a:alpha val="60000"/>
                  </a:schemeClr>
                </a:glow>
              </a:effectLst>
              <a:latin typeface="Britannic Bold" panose="020B0903060703020204" pitchFamily="34" charset="0"/>
            </a:endParaRPr>
          </a:p>
          <a:p>
            <a:pPr marL="0" marR="0">
              <a:spcBef>
                <a:spcPts val="0"/>
              </a:spcBef>
              <a:spcAft>
                <a:spcPts val="0"/>
              </a:spcAft>
            </a:pPr>
            <a:r>
              <a:rPr lang="en-US" sz="1800" dirty="0">
                <a:effectLst>
                  <a:glow rad="101600">
                    <a:schemeClr val="bg1">
                      <a:alpha val="60000"/>
                    </a:schemeClr>
                  </a:glow>
                </a:effectLst>
                <a:latin typeface="Britannic Bold" panose="020B0903060703020204" pitchFamily="34" charset="0"/>
                <a:ea typeface="Times New Roman" panose="02020603050405020304" pitchFamily="18" charset="0"/>
              </a:rPr>
              <a:t>		We know that for in every store there are much customer will visit. They buy different product and they after day by they become as regular customer, so we are done here a project for the customer who will visit the store many times and calculate their new balance. </a:t>
            </a:r>
            <a:endParaRPr lang="en-IN" sz="1800" dirty="0">
              <a:effectLst>
                <a:glow rad="101600">
                  <a:schemeClr val="bg1">
                    <a:alpha val="60000"/>
                  </a:schemeClr>
                </a:glow>
              </a:effectLst>
              <a:latin typeface="Britannic Bold" panose="020B0903060703020204" pitchFamily="34" charset="0"/>
              <a:ea typeface="Times New Roman" panose="02020603050405020304" pitchFamily="18" charset="0"/>
            </a:endParaRPr>
          </a:p>
          <a:p>
            <a:pPr marL="0" marR="0">
              <a:spcBef>
                <a:spcPts val="0"/>
              </a:spcBef>
              <a:spcAft>
                <a:spcPts val="0"/>
              </a:spcAft>
            </a:pPr>
            <a:r>
              <a:rPr lang="en-US" sz="1800" dirty="0">
                <a:effectLst>
                  <a:glow rad="101600">
                    <a:schemeClr val="bg1">
                      <a:alpha val="60000"/>
                    </a:schemeClr>
                  </a:glow>
                </a:effectLst>
                <a:latin typeface="Britannic Bold" panose="020B0903060703020204" pitchFamily="34" charset="0"/>
                <a:ea typeface="Times New Roman" panose="02020603050405020304" pitchFamily="18" charset="0"/>
              </a:rPr>
              <a:t> </a:t>
            </a:r>
            <a:endParaRPr lang="en-IN" sz="1800" dirty="0">
              <a:effectLst>
                <a:glow rad="101600">
                  <a:schemeClr val="bg1">
                    <a:alpha val="60000"/>
                  </a:schemeClr>
                </a:glow>
              </a:effectLst>
              <a:latin typeface="Britannic Bold" panose="020B0903060703020204" pitchFamily="34" charset="0"/>
              <a:ea typeface="Times New Roman" panose="02020603050405020304" pitchFamily="18" charset="0"/>
            </a:endParaRPr>
          </a:p>
          <a:p>
            <a:endParaRPr lang="en-IN" dirty="0">
              <a:effectLst>
                <a:glow rad="101600">
                  <a:schemeClr val="bg1">
                    <a:alpha val="60000"/>
                  </a:schemeClr>
                </a:glow>
              </a:effectLst>
              <a:latin typeface="Verdana" panose="020B0604030504040204" pitchFamily="34" charset="0"/>
            </a:endParaRPr>
          </a:p>
          <a:p>
            <a:endParaRPr lang="en-IN" dirty="0">
              <a:latin typeface="Verdana" panose="020B0604030504040204" pitchFamily="34" charset="0"/>
            </a:endParaRPr>
          </a:p>
        </p:txBody>
      </p:sp>
      <p:sp>
        <p:nvSpPr>
          <p:cNvPr id="3" name="TextBox 2">
            <a:extLst>
              <a:ext uri="{FF2B5EF4-FFF2-40B4-BE49-F238E27FC236}">
                <a16:creationId xmlns:a16="http://schemas.microsoft.com/office/drawing/2014/main" xmlns="" id="{EFA3FC39-02F9-4E21-B60E-D80088759F9F}"/>
              </a:ext>
            </a:extLst>
          </p:cNvPr>
          <p:cNvSpPr txBox="1"/>
          <p:nvPr/>
        </p:nvSpPr>
        <p:spPr>
          <a:xfrm>
            <a:off x="2567048" y="1065623"/>
            <a:ext cx="7781925" cy="584775"/>
          </a:xfrm>
          <a:prstGeom prst="rect">
            <a:avLst/>
          </a:prstGeom>
          <a:noFill/>
        </p:spPr>
        <p:txBody>
          <a:bodyPr wrap="square" rtlCol="0">
            <a:spAutoFit/>
          </a:bodyPr>
          <a:lstStyle/>
          <a:p>
            <a:pPr algn="ctr"/>
            <a:r>
              <a:rPr lang="en-US" sz="3200" b="1" dirty="0">
                <a:solidFill>
                  <a:schemeClr val="accent1">
                    <a:lumMod val="40000"/>
                    <a:lumOff val="60000"/>
                  </a:schemeClr>
                </a:solidFill>
                <a:effectLst>
                  <a:outerShdw blurRad="38100" dist="38100" dir="2700000" algn="tl">
                    <a:srgbClr val="000000">
                      <a:alpha val="43137"/>
                    </a:srgbClr>
                  </a:outerShdw>
                </a:effectLst>
                <a:latin typeface="Century Gothic" panose="020B0502020202020204" pitchFamily="34" charset="0"/>
              </a:rPr>
              <a:t>Customer Billing System</a:t>
            </a:r>
            <a:endParaRPr lang="en-IN" sz="3200" b="1" dirty="0">
              <a:solidFill>
                <a:schemeClr val="accent1">
                  <a:lumMod val="40000"/>
                  <a:lumOff val="60000"/>
                </a:schemeClr>
              </a:solidFill>
              <a:effectLst>
                <a:outerShdw blurRad="38100" dist="38100" dir="2700000" algn="tl">
                  <a:srgbClr val="000000">
                    <a:alpha val="43137"/>
                  </a:srgbClr>
                </a:outerShdw>
              </a:effectLst>
              <a:latin typeface="Century Gothic" panose="020B0502020202020204" pitchFamily="34" charset="0"/>
            </a:endParaRPr>
          </a:p>
        </p:txBody>
      </p:sp>
    </p:spTree>
    <p:extLst>
      <p:ext uri="{BB962C8B-B14F-4D97-AF65-F5344CB8AC3E}">
        <p14:creationId xmlns:p14="http://schemas.microsoft.com/office/powerpoint/2010/main" val="2259149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xmlns=""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47" name="TextBox 46">
            <a:extLst>
              <a:ext uri="{FF2B5EF4-FFF2-40B4-BE49-F238E27FC236}">
                <a16:creationId xmlns:a16="http://schemas.microsoft.com/office/drawing/2014/main" xmlns="" id="{EBADC4C5-3515-4829-BC22-7A0460A18775}"/>
              </a:ext>
            </a:extLst>
          </p:cNvPr>
          <p:cNvSpPr txBox="1"/>
          <p:nvPr/>
        </p:nvSpPr>
        <p:spPr>
          <a:xfrm>
            <a:off x="775500" y="0"/>
            <a:ext cx="387750" cy="6858000"/>
          </a:xfrm>
          <a:prstGeom prst="rect">
            <a:avLst/>
          </a:prstGeom>
          <a:solidFill>
            <a:schemeClr val="bg2">
              <a:lumMod val="75000"/>
            </a:schemeClr>
          </a:solidFill>
        </p:spPr>
        <p:txBody>
          <a:bodyPr wrap="square" rtlCol="0">
            <a:spAutoFit/>
          </a:bodyPr>
          <a:lstStyle/>
          <a:p>
            <a:endParaRPr lang="en-IN" dirty="0"/>
          </a:p>
        </p:txBody>
      </p:sp>
      <p:sp>
        <p:nvSpPr>
          <p:cNvPr id="51" name="TextBox 50">
            <a:extLst>
              <a:ext uri="{FF2B5EF4-FFF2-40B4-BE49-F238E27FC236}">
                <a16:creationId xmlns:a16="http://schemas.microsoft.com/office/drawing/2014/main" xmlns="" id="{6A04DC9B-097C-41BE-887E-8463AF4D6443}"/>
              </a:ext>
            </a:extLst>
          </p:cNvPr>
          <p:cNvSpPr txBox="1"/>
          <p:nvPr/>
        </p:nvSpPr>
        <p:spPr>
          <a:xfrm>
            <a:off x="1149860"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2" name="TextBox 51">
            <a:extLst>
              <a:ext uri="{FF2B5EF4-FFF2-40B4-BE49-F238E27FC236}">
                <a16:creationId xmlns:a16="http://schemas.microsoft.com/office/drawing/2014/main" xmlns=""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xmlns=""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xmlns=""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57" name="TextBox 56">
            <a:extLst>
              <a:ext uri="{FF2B5EF4-FFF2-40B4-BE49-F238E27FC236}">
                <a16:creationId xmlns:a16="http://schemas.microsoft.com/office/drawing/2014/main" xmlns="" id="{B702C22F-01C6-4570-BD6A-8AE32FE4F741}"/>
              </a:ext>
            </a:extLst>
          </p:cNvPr>
          <p:cNvSpPr txBox="1"/>
          <p:nvPr/>
        </p:nvSpPr>
        <p:spPr>
          <a:xfrm>
            <a:off x="775500" y="2087805"/>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
        <p:nvSpPr>
          <p:cNvPr id="58" name="TextBox 57">
            <a:extLst>
              <a:ext uri="{FF2B5EF4-FFF2-40B4-BE49-F238E27FC236}">
                <a16:creationId xmlns:a16="http://schemas.microsoft.com/office/drawing/2014/main" xmlns="" id="{2E56E164-7C09-442D-925F-E8825E954156}"/>
              </a:ext>
            </a:extLst>
          </p:cNvPr>
          <p:cNvSpPr txBox="1"/>
          <p:nvPr/>
        </p:nvSpPr>
        <p:spPr>
          <a:xfrm>
            <a:off x="1149860" y="2087805"/>
            <a:ext cx="461665" cy="2862322"/>
          </a:xfrm>
          <a:prstGeom prst="rect">
            <a:avLst/>
          </a:prstGeom>
          <a:solidFill>
            <a:schemeClr val="accent4">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Abstract</a:t>
            </a:r>
            <a:endParaRPr lang="en-IN" dirty="0">
              <a:latin typeface="Franklin Gothic Demi" panose="020B0703020102020204" pitchFamily="34" charset="0"/>
            </a:endParaRPr>
          </a:p>
        </p:txBody>
      </p:sp>
      <p:sp>
        <p:nvSpPr>
          <p:cNvPr id="59" name="TextBox 58">
            <a:extLst>
              <a:ext uri="{FF2B5EF4-FFF2-40B4-BE49-F238E27FC236}">
                <a16:creationId xmlns:a16="http://schemas.microsoft.com/office/drawing/2014/main" xmlns="" id="{AE9130DA-3310-4264-8192-ABFCD7715D27}"/>
              </a:ext>
            </a:extLst>
          </p:cNvPr>
          <p:cNvSpPr txBox="1"/>
          <p:nvPr/>
        </p:nvSpPr>
        <p:spPr>
          <a:xfrm rot="5400000">
            <a:off x="6227179" y="-1115751"/>
            <a:ext cx="461665" cy="2862322"/>
          </a:xfrm>
          <a:prstGeom prst="rect">
            <a:avLst/>
          </a:prstGeom>
          <a:solidFill>
            <a:schemeClr val="accent5">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Introduction</a:t>
            </a:r>
            <a:endParaRPr lang="en-IN" dirty="0">
              <a:latin typeface="Franklin Gothic Demi" panose="020B0703020102020204" pitchFamily="34" charset="0"/>
            </a:endParaRPr>
          </a:p>
        </p:txBody>
      </p:sp>
      <p:sp>
        <p:nvSpPr>
          <p:cNvPr id="25" name="TextBox 24">
            <a:extLst>
              <a:ext uri="{FF2B5EF4-FFF2-40B4-BE49-F238E27FC236}">
                <a16:creationId xmlns:a16="http://schemas.microsoft.com/office/drawing/2014/main" xmlns="" id="{F16A1D01-73DC-4F94-B328-EADF172AF46A}"/>
              </a:ext>
            </a:extLst>
          </p:cNvPr>
          <p:cNvSpPr txBox="1"/>
          <p:nvPr/>
        </p:nvSpPr>
        <p:spPr>
          <a:xfrm>
            <a:off x="1847991" y="1298190"/>
            <a:ext cx="9680052" cy="3139321"/>
          </a:xfrm>
          <a:prstGeom prst="rect">
            <a:avLst/>
          </a:prstGeom>
          <a:noFill/>
          <a:effectLst>
            <a:glow rad="101600">
              <a:schemeClr val="bg1">
                <a:alpha val="60000"/>
              </a:schemeClr>
            </a:glow>
          </a:effectLst>
        </p:spPr>
        <p:txBody>
          <a:bodyPr wrap="square">
            <a:spAutoFit/>
          </a:bodyPr>
          <a:lstStyle/>
          <a:p>
            <a:pPr marL="0" marR="0">
              <a:spcBef>
                <a:spcPts val="0"/>
              </a:spcBef>
              <a:spcAft>
                <a:spcPts val="0"/>
              </a:spcAft>
            </a:pPr>
            <a:r>
              <a:rPr lang="en-US" sz="2000" b="0" i="0" dirty="0">
                <a:effectLst>
                  <a:glow rad="101600">
                    <a:schemeClr val="bg1">
                      <a:alpha val="60000"/>
                    </a:schemeClr>
                  </a:glow>
                </a:effectLst>
                <a:latin typeface="Britannic Bold" panose="020B0903060703020204" pitchFamily="34" charset="0"/>
                <a:cs typeface="Times New Roman" panose="02020603050405020304" pitchFamily="18" charset="0"/>
              </a:rPr>
              <a:t>                   </a:t>
            </a:r>
            <a:r>
              <a:rPr lang="en-US" sz="2000" dirty="0">
                <a:effectLst>
                  <a:glow rad="101600">
                    <a:schemeClr val="bg1">
                      <a:alpha val="60000"/>
                    </a:schemeClr>
                  </a:glow>
                </a:effectLst>
                <a:latin typeface="Britannic Bold" panose="020B0903060703020204" pitchFamily="34" charset="0"/>
                <a:ea typeface="Times New Roman" panose="02020603050405020304" pitchFamily="18" charset="0"/>
              </a:rPr>
              <a:t>This project will helpful for the owner of the store or other cafes and restaurants, etc. to bill the customers amount. We are using here c programming language to implement this project. Using this system owner or the seller can easily see the account status of the customer and at which date that customer paid how many cash at that time.</a:t>
            </a:r>
            <a:endParaRPr lang="en-IN" sz="2000" dirty="0">
              <a:effectLst>
                <a:glow rad="101600">
                  <a:schemeClr val="bg1">
                    <a:alpha val="60000"/>
                  </a:schemeClr>
                </a:glow>
              </a:effectLst>
              <a:latin typeface="Britannic Bold" panose="020B0903060703020204" pitchFamily="34" charset="0"/>
              <a:ea typeface="Times New Roman" panose="02020603050405020304" pitchFamily="18" charset="0"/>
            </a:endParaRPr>
          </a:p>
          <a:p>
            <a:pPr marL="0" marR="0">
              <a:spcBef>
                <a:spcPts val="0"/>
              </a:spcBef>
              <a:spcAft>
                <a:spcPts val="0"/>
              </a:spcAft>
            </a:pPr>
            <a:r>
              <a:rPr lang="en-US" sz="2000" dirty="0">
                <a:effectLst>
                  <a:glow rad="101600">
                    <a:schemeClr val="bg1">
                      <a:alpha val="60000"/>
                    </a:schemeClr>
                  </a:glow>
                </a:effectLst>
                <a:latin typeface="Britannic Bold" panose="020B0903060703020204" pitchFamily="34" charset="0"/>
                <a:ea typeface="Times New Roman" panose="02020603050405020304" pitchFamily="18" charset="0"/>
              </a:rPr>
              <a:t> </a:t>
            </a:r>
            <a:endParaRPr lang="en-IN" sz="2000" dirty="0">
              <a:effectLst>
                <a:glow rad="101600">
                  <a:schemeClr val="bg1">
                    <a:alpha val="60000"/>
                  </a:schemeClr>
                </a:glow>
              </a:effectLst>
              <a:latin typeface="Britannic Bold" panose="020B0903060703020204" pitchFamily="34" charset="0"/>
              <a:ea typeface="Times New Roman" panose="02020603050405020304" pitchFamily="18" charset="0"/>
            </a:endParaRPr>
          </a:p>
          <a:p>
            <a:pPr marL="0" marR="0">
              <a:spcBef>
                <a:spcPts val="0"/>
              </a:spcBef>
              <a:spcAft>
                <a:spcPts val="0"/>
              </a:spcAft>
            </a:pPr>
            <a:r>
              <a:rPr lang="en-US" sz="2000" dirty="0">
                <a:effectLst>
                  <a:glow rad="101600">
                    <a:schemeClr val="bg1">
                      <a:alpha val="60000"/>
                    </a:schemeClr>
                  </a:glow>
                </a:effectLst>
                <a:latin typeface="Britannic Bold" panose="020B0903060703020204" pitchFamily="34" charset="0"/>
                <a:ea typeface="Times New Roman" panose="02020603050405020304" pitchFamily="18" charset="0"/>
              </a:rPr>
              <a:t>This system is very friendly to use. Easy to access. This system can store the data in file, so it will not erase. It keeps safe in the owner hands. </a:t>
            </a:r>
            <a:endParaRPr lang="en-IN" sz="2000" dirty="0">
              <a:effectLst>
                <a:glow rad="101600">
                  <a:schemeClr val="bg1">
                    <a:alpha val="60000"/>
                  </a:schemeClr>
                </a:glow>
              </a:effectLst>
              <a:latin typeface="Britannic Bold" panose="020B0903060703020204" pitchFamily="34" charset="0"/>
              <a:ea typeface="Times New Roman" panose="02020603050405020304" pitchFamily="18" charset="0"/>
            </a:endParaRPr>
          </a:p>
          <a:p>
            <a:endParaRPr lang="en-IN" sz="2000" dirty="0">
              <a:effectLst>
                <a:glow rad="101600">
                  <a:schemeClr val="bg1">
                    <a:alpha val="60000"/>
                  </a:schemeClr>
                </a:glow>
              </a:effectLst>
              <a:latin typeface="Verdana" panose="020B0604030504040204" pitchFamily="34" charset="0"/>
            </a:endParaRPr>
          </a:p>
          <a:p>
            <a:endParaRPr lang="en-IN" dirty="0">
              <a:latin typeface="Verdana" panose="020B0604030504040204" pitchFamily="34" charset="0"/>
            </a:endParaRPr>
          </a:p>
        </p:txBody>
      </p:sp>
    </p:spTree>
    <p:extLst>
      <p:ext uri="{BB962C8B-B14F-4D97-AF65-F5344CB8AC3E}">
        <p14:creationId xmlns:p14="http://schemas.microsoft.com/office/powerpoint/2010/main" val="394982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xmlns=""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47" name="TextBox 46">
            <a:extLst>
              <a:ext uri="{FF2B5EF4-FFF2-40B4-BE49-F238E27FC236}">
                <a16:creationId xmlns:a16="http://schemas.microsoft.com/office/drawing/2014/main" xmlns="" id="{EBADC4C5-3515-4829-BC22-7A0460A18775}"/>
              </a:ext>
            </a:extLst>
          </p:cNvPr>
          <p:cNvSpPr txBox="1"/>
          <p:nvPr/>
        </p:nvSpPr>
        <p:spPr>
          <a:xfrm>
            <a:off x="775500" y="0"/>
            <a:ext cx="387750" cy="6858000"/>
          </a:xfrm>
          <a:prstGeom prst="rect">
            <a:avLst/>
          </a:prstGeom>
          <a:solidFill>
            <a:schemeClr val="bg2">
              <a:lumMod val="75000"/>
            </a:schemeClr>
          </a:solidFill>
        </p:spPr>
        <p:txBody>
          <a:bodyPr wrap="square" rtlCol="0">
            <a:spAutoFit/>
          </a:bodyPr>
          <a:lstStyle/>
          <a:p>
            <a:endParaRPr lang="en-IN" dirty="0"/>
          </a:p>
        </p:txBody>
      </p:sp>
      <p:sp>
        <p:nvSpPr>
          <p:cNvPr id="52" name="TextBox 51">
            <a:extLst>
              <a:ext uri="{FF2B5EF4-FFF2-40B4-BE49-F238E27FC236}">
                <a16:creationId xmlns:a16="http://schemas.microsoft.com/office/drawing/2014/main" xmlns=""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xmlns=""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xmlns=""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57" name="TextBox 56">
            <a:extLst>
              <a:ext uri="{FF2B5EF4-FFF2-40B4-BE49-F238E27FC236}">
                <a16:creationId xmlns:a16="http://schemas.microsoft.com/office/drawing/2014/main" xmlns="" id="{B702C22F-01C6-4570-BD6A-8AE32FE4F741}"/>
              </a:ext>
            </a:extLst>
          </p:cNvPr>
          <p:cNvSpPr txBox="1"/>
          <p:nvPr/>
        </p:nvSpPr>
        <p:spPr>
          <a:xfrm>
            <a:off x="775500" y="2087805"/>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
        <p:nvSpPr>
          <p:cNvPr id="58" name="TextBox 57">
            <a:extLst>
              <a:ext uri="{FF2B5EF4-FFF2-40B4-BE49-F238E27FC236}">
                <a16:creationId xmlns:a16="http://schemas.microsoft.com/office/drawing/2014/main" xmlns="" id="{2E56E164-7C09-442D-925F-E8825E954156}"/>
              </a:ext>
            </a:extLst>
          </p:cNvPr>
          <p:cNvSpPr txBox="1"/>
          <p:nvPr/>
        </p:nvSpPr>
        <p:spPr>
          <a:xfrm rot="5400000">
            <a:off x="6227179" y="-1115751"/>
            <a:ext cx="461665" cy="2862322"/>
          </a:xfrm>
          <a:prstGeom prst="rect">
            <a:avLst/>
          </a:prstGeom>
          <a:solidFill>
            <a:schemeClr val="accent4">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Abstract</a:t>
            </a:r>
            <a:endParaRPr lang="en-IN" dirty="0">
              <a:latin typeface="Franklin Gothic Demi" panose="020B0703020102020204" pitchFamily="34" charset="0"/>
            </a:endParaRPr>
          </a:p>
        </p:txBody>
      </p:sp>
      <p:sp>
        <p:nvSpPr>
          <p:cNvPr id="2" name="TextBox 1">
            <a:extLst>
              <a:ext uri="{FF2B5EF4-FFF2-40B4-BE49-F238E27FC236}">
                <a16:creationId xmlns:a16="http://schemas.microsoft.com/office/drawing/2014/main" xmlns="" id="{F610EE6C-BC45-40F3-A810-CB96D5DAEC1D}"/>
              </a:ext>
            </a:extLst>
          </p:cNvPr>
          <p:cNvSpPr txBox="1"/>
          <p:nvPr/>
        </p:nvSpPr>
        <p:spPr>
          <a:xfrm>
            <a:off x="1723209" y="1333752"/>
            <a:ext cx="9772650" cy="4370427"/>
          </a:xfrm>
          <a:prstGeom prst="rect">
            <a:avLst/>
          </a:prstGeom>
          <a:noFill/>
        </p:spPr>
        <p:txBody>
          <a:bodyPr wrap="square" rtlCol="0">
            <a:spAutoFit/>
          </a:bodyPr>
          <a:lstStyle/>
          <a:p>
            <a:pPr algn="just"/>
            <a:r>
              <a:rPr lang="en-US" sz="2000" b="0" i="0" dirty="0">
                <a:effectLst>
                  <a:glow rad="101600">
                    <a:schemeClr val="bg1">
                      <a:alpha val="60000"/>
                    </a:schemeClr>
                  </a:glow>
                </a:effectLst>
                <a:latin typeface="Britannic Bold" panose="020B0903060703020204" pitchFamily="34" charset="0"/>
                <a:cs typeface="Times New Roman" panose="02020603050405020304" pitchFamily="18" charset="0"/>
              </a:rPr>
              <a:t>Although graphics has not been used in this project, the application of user defined functions and structures have been effectively used here. The major user defined functions used in this C project are:</a:t>
            </a:r>
          </a:p>
          <a:p>
            <a:pPr algn="just"/>
            <a:endParaRPr lang="en-US" sz="2000" b="0" i="0" dirty="0">
              <a:effectLst>
                <a:glow rad="101600">
                  <a:schemeClr val="bg1">
                    <a:alpha val="60000"/>
                  </a:schemeClr>
                </a:glow>
              </a:effectLst>
              <a:latin typeface="Britannic Bold" panose="020B0903060703020204" pitchFamily="34" charset="0"/>
              <a:cs typeface="Times New Roman" panose="02020603050405020304" pitchFamily="18" charset="0"/>
            </a:endParaRPr>
          </a:p>
          <a:p>
            <a:pPr algn="just">
              <a:buFont typeface="Arial" panose="020B0604020202020204" pitchFamily="34" charset="0"/>
              <a:buChar char="•"/>
            </a:pPr>
            <a:r>
              <a:rPr lang="en-US" sz="2000" b="0" i="1" dirty="0">
                <a:effectLst>
                  <a:glow rad="101600">
                    <a:schemeClr val="bg1">
                      <a:alpha val="60000"/>
                    </a:schemeClr>
                  </a:glow>
                </a:effectLst>
                <a:latin typeface="Britannic Bold" panose="020B0903060703020204" pitchFamily="34" charset="0"/>
                <a:cs typeface="Times New Roman" panose="02020603050405020304" pitchFamily="18" charset="0"/>
              </a:rPr>
              <a:t>void input()</a:t>
            </a:r>
          </a:p>
          <a:p>
            <a:pPr algn="just"/>
            <a:endParaRPr lang="en-US" sz="2000" b="0" i="0" dirty="0">
              <a:effectLst>
                <a:glow rad="101600">
                  <a:schemeClr val="bg1">
                    <a:alpha val="60000"/>
                  </a:schemeClr>
                </a:glow>
              </a:effectLst>
              <a:latin typeface="Britannic Bold" panose="020B0903060703020204" pitchFamily="34" charset="0"/>
              <a:cs typeface="Times New Roman" panose="02020603050405020304" pitchFamily="18" charset="0"/>
            </a:endParaRPr>
          </a:p>
          <a:p>
            <a:pPr algn="just">
              <a:buFont typeface="Arial" panose="020B0604020202020204" pitchFamily="34" charset="0"/>
              <a:buChar char="•"/>
            </a:pPr>
            <a:r>
              <a:rPr lang="en-US" sz="2000" b="0" i="1" dirty="0">
                <a:effectLst>
                  <a:glow rad="101600">
                    <a:schemeClr val="bg1">
                      <a:alpha val="60000"/>
                    </a:schemeClr>
                  </a:glow>
                </a:effectLst>
                <a:latin typeface="Britannic Bold" panose="020B0903060703020204" pitchFamily="34" charset="0"/>
                <a:cs typeface="Times New Roman" panose="02020603050405020304" pitchFamily="18" charset="0"/>
              </a:rPr>
              <a:t>void writefile()</a:t>
            </a:r>
          </a:p>
          <a:p>
            <a:pPr algn="just">
              <a:buFont typeface="Arial" panose="020B0604020202020204" pitchFamily="34" charset="0"/>
              <a:buChar char="•"/>
            </a:pPr>
            <a:endParaRPr lang="en-US" sz="2000" b="0" i="0" dirty="0">
              <a:effectLst>
                <a:glow rad="101600">
                  <a:schemeClr val="bg1">
                    <a:alpha val="60000"/>
                  </a:schemeClr>
                </a:glow>
              </a:effectLst>
              <a:latin typeface="Britannic Bold" panose="020B0903060703020204" pitchFamily="34" charset="0"/>
              <a:cs typeface="Times New Roman" panose="02020603050405020304" pitchFamily="18" charset="0"/>
            </a:endParaRPr>
          </a:p>
          <a:p>
            <a:pPr algn="just">
              <a:buFont typeface="Arial" panose="020B0604020202020204" pitchFamily="34" charset="0"/>
              <a:buChar char="•"/>
            </a:pPr>
            <a:r>
              <a:rPr lang="en-US" sz="2000" b="0" i="1" dirty="0">
                <a:effectLst>
                  <a:glow rad="101600">
                    <a:schemeClr val="bg1">
                      <a:alpha val="60000"/>
                    </a:schemeClr>
                  </a:glow>
                </a:effectLst>
                <a:latin typeface="Britannic Bold" panose="020B0903060703020204" pitchFamily="34" charset="0"/>
                <a:cs typeface="Times New Roman" panose="02020603050405020304" pitchFamily="18" charset="0"/>
              </a:rPr>
              <a:t>void search()</a:t>
            </a:r>
          </a:p>
          <a:p>
            <a:pPr algn="just">
              <a:buFont typeface="Arial" panose="020B0604020202020204" pitchFamily="34" charset="0"/>
              <a:buChar char="•"/>
            </a:pPr>
            <a:endParaRPr lang="en-US" sz="2000" b="0" i="0" dirty="0">
              <a:effectLst>
                <a:glow rad="101600">
                  <a:schemeClr val="bg1">
                    <a:alpha val="60000"/>
                  </a:schemeClr>
                </a:glow>
              </a:effectLst>
              <a:latin typeface="Britannic Bold" panose="020B0903060703020204" pitchFamily="34" charset="0"/>
              <a:cs typeface="Times New Roman" panose="02020603050405020304" pitchFamily="18" charset="0"/>
            </a:endParaRPr>
          </a:p>
          <a:p>
            <a:pPr algn="just">
              <a:buFont typeface="Arial" panose="020B0604020202020204" pitchFamily="34" charset="0"/>
              <a:buChar char="•"/>
            </a:pPr>
            <a:r>
              <a:rPr lang="en-US" sz="2000" b="0" i="1" dirty="0">
                <a:effectLst>
                  <a:glow rad="101600">
                    <a:schemeClr val="bg1">
                      <a:alpha val="60000"/>
                    </a:schemeClr>
                  </a:glow>
                </a:effectLst>
                <a:latin typeface="Britannic Bold" panose="020B0903060703020204" pitchFamily="34" charset="0"/>
                <a:cs typeface="Times New Roman" panose="02020603050405020304" pitchFamily="18" charset="0"/>
              </a:rPr>
              <a:t>void output()</a:t>
            </a:r>
          </a:p>
          <a:p>
            <a:pPr algn="just">
              <a:buFont typeface="Arial" panose="020B0604020202020204" pitchFamily="34" charset="0"/>
              <a:buChar char="•"/>
            </a:pPr>
            <a:endParaRPr lang="en-US" sz="2000" i="1" dirty="0">
              <a:effectLst>
                <a:glow rad="101600">
                  <a:schemeClr val="bg1">
                    <a:alpha val="60000"/>
                  </a:schemeClr>
                </a:glow>
              </a:effectLst>
              <a:latin typeface="Britannic Bold" panose="020B0903060703020204" pitchFamily="34" charset="0"/>
              <a:cs typeface="Times New Roman" panose="02020603050405020304" pitchFamily="18" charset="0"/>
            </a:endParaRPr>
          </a:p>
          <a:p>
            <a:pPr algn="just">
              <a:buFont typeface="Arial" panose="020B0604020202020204" pitchFamily="34" charset="0"/>
              <a:buChar char="•"/>
            </a:pPr>
            <a:r>
              <a:rPr lang="en-US" sz="2000" b="0" i="1" dirty="0">
                <a:effectLst>
                  <a:glow rad="101600">
                    <a:schemeClr val="bg1">
                      <a:alpha val="60000"/>
                    </a:schemeClr>
                  </a:glow>
                </a:effectLst>
                <a:latin typeface="Britannic Bold" panose="020B0903060703020204" pitchFamily="34" charset="0"/>
                <a:cs typeface="Times New Roman" panose="02020603050405020304" pitchFamily="18" charset="0"/>
              </a:rPr>
              <a:t>Void display()</a:t>
            </a:r>
            <a:endParaRPr lang="en-US" sz="2000" b="0" i="0" dirty="0">
              <a:effectLst>
                <a:glow rad="101600">
                  <a:schemeClr val="bg1">
                    <a:alpha val="60000"/>
                  </a:schemeClr>
                </a:glow>
              </a:effectLst>
              <a:latin typeface="Britannic Bold" panose="020B0903060703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310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xmlns=""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47" name="TextBox 46">
            <a:extLst>
              <a:ext uri="{FF2B5EF4-FFF2-40B4-BE49-F238E27FC236}">
                <a16:creationId xmlns:a16="http://schemas.microsoft.com/office/drawing/2014/main" xmlns="" id="{EBADC4C5-3515-4829-BC22-7A0460A18775}"/>
              </a:ext>
            </a:extLst>
          </p:cNvPr>
          <p:cNvSpPr txBox="1"/>
          <p:nvPr/>
        </p:nvSpPr>
        <p:spPr>
          <a:xfrm>
            <a:off x="775500" y="0"/>
            <a:ext cx="387750" cy="6858000"/>
          </a:xfrm>
          <a:prstGeom prst="rect">
            <a:avLst/>
          </a:prstGeom>
          <a:solidFill>
            <a:schemeClr val="bg2">
              <a:lumMod val="75000"/>
            </a:schemeClr>
          </a:solidFill>
        </p:spPr>
        <p:txBody>
          <a:bodyPr wrap="square" rtlCol="0">
            <a:spAutoFit/>
          </a:bodyPr>
          <a:lstStyle/>
          <a:p>
            <a:endParaRPr lang="en-IN" dirty="0"/>
          </a:p>
        </p:txBody>
      </p:sp>
      <p:sp>
        <p:nvSpPr>
          <p:cNvPr id="52" name="TextBox 51">
            <a:extLst>
              <a:ext uri="{FF2B5EF4-FFF2-40B4-BE49-F238E27FC236}">
                <a16:creationId xmlns:a16="http://schemas.microsoft.com/office/drawing/2014/main" xmlns=""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xmlns=""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xmlns=""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57" name="TextBox 56">
            <a:extLst>
              <a:ext uri="{FF2B5EF4-FFF2-40B4-BE49-F238E27FC236}">
                <a16:creationId xmlns:a16="http://schemas.microsoft.com/office/drawing/2014/main" xmlns="" id="{B702C22F-01C6-4570-BD6A-8AE32FE4F741}"/>
              </a:ext>
            </a:extLst>
          </p:cNvPr>
          <p:cNvSpPr txBox="1"/>
          <p:nvPr/>
        </p:nvSpPr>
        <p:spPr>
          <a:xfrm>
            <a:off x="775500" y="2087805"/>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
        <p:nvSpPr>
          <p:cNvPr id="58" name="TextBox 57">
            <a:extLst>
              <a:ext uri="{FF2B5EF4-FFF2-40B4-BE49-F238E27FC236}">
                <a16:creationId xmlns:a16="http://schemas.microsoft.com/office/drawing/2014/main" xmlns="" id="{2E56E164-7C09-442D-925F-E8825E954156}"/>
              </a:ext>
            </a:extLst>
          </p:cNvPr>
          <p:cNvSpPr txBox="1"/>
          <p:nvPr/>
        </p:nvSpPr>
        <p:spPr>
          <a:xfrm rot="5400000">
            <a:off x="6227179" y="-1115972"/>
            <a:ext cx="461665" cy="2862322"/>
          </a:xfrm>
          <a:prstGeom prst="rect">
            <a:avLst/>
          </a:prstGeom>
          <a:solidFill>
            <a:schemeClr val="accent4">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Abstract</a:t>
            </a:r>
            <a:endParaRPr lang="en-IN" dirty="0">
              <a:latin typeface="Franklin Gothic Demi" panose="020B0703020102020204" pitchFamily="34" charset="0"/>
            </a:endParaRPr>
          </a:p>
        </p:txBody>
      </p:sp>
      <p:sp>
        <p:nvSpPr>
          <p:cNvPr id="2" name="TextBox 1">
            <a:extLst>
              <a:ext uri="{FF2B5EF4-FFF2-40B4-BE49-F238E27FC236}">
                <a16:creationId xmlns:a16="http://schemas.microsoft.com/office/drawing/2014/main" xmlns="" id="{969FB259-B1E5-4B46-8655-FFA9B0539B84}"/>
              </a:ext>
            </a:extLst>
          </p:cNvPr>
          <p:cNvSpPr txBox="1"/>
          <p:nvPr/>
        </p:nvSpPr>
        <p:spPr>
          <a:xfrm>
            <a:off x="1593457" y="1210642"/>
            <a:ext cx="9467850" cy="5262979"/>
          </a:xfrm>
          <a:prstGeom prst="rect">
            <a:avLst/>
          </a:prstGeom>
          <a:noFill/>
        </p:spPr>
        <p:txBody>
          <a:bodyPr wrap="square" rtlCol="0">
            <a:spAutoFit/>
          </a:bodyPr>
          <a:lstStyle/>
          <a:p>
            <a:pPr marL="342900" indent="-342900" algn="just">
              <a:buFont typeface="Wingdings" panose="05000000000000000000" pitchFamily="2" charset="2"/>
              <a:buChar char="ü"/>
            </a:pPr>
            <a:r>
              <a:rPr lang="en-US" sz="2200" b="1" dirty="0">
                <a:effectLst>
                  <a:glow rad="101600">
                    <a:schemeClr val="bg1">
                      <a:alpha val="60000"/>
                    </a:schemeClr>
                  </a:glow>
                </a:effectLst>
                <a:latin typeface="Times New Roman" panose="02020603050405020304" pitchFamily="18" charset="0"/>
                <a:cs typeface="Times New Roman" panose="02020603050405020304" pitchFamily="18" charset="0"/>
              </a:rPr>
              <a:t>function void input() </a:t>
            </a:r>
          </a:p>
          <a:p>
            <a:pPr algn="just"/>
            <a:r>
              <a:rPr lang="en-US" dirty="0">
                <a:effectLst>
                  <a:glow rad="101600">
                    <a:schemeClr val="bg1">
                      <a:alpha val="60000"/>
                    </a:schemeClr>
                  </a:glow>
                </a:effectLst>
                <a:latin typeface="Times New Roman" panose="02020603050405020304" pitchFamily="18" charset="0"/>
                <a:cs typeface="Times New Roman" panose="02020603050405020304" pitchFamily="18" charset="0"/>
              </a:rPr>
              <a:t>It </a:t>
            </a:r>
            <a:r>
              <a:rPr lang="en-US" b="0" dirty="0">
                <a:effectLst>
                  <a:glow rad="101600">
                    <a:schemeClr val="bg1">
                      <a:alpha val="60000"/>
                    </a:schemeClr>
                  </a:glow>
                </a:effectLst>
                <a:latin typeface="Times New Roman" panose="02020603050405020304" pitchFamily="18" charset="0"/>
                <a:cs typeface="Times New Roman" panose="02020603050405020304" pitchFamily="18" charset="0"/>
              </a:rPr>
              <a:t>is used to add the new customer account i.e. with the help of this functions the parameters such as name, address, phone number, amount paid etc. are asked and entered.</a:t>
            </a:r>
          </a:p>
          <a:p>
            <a:pPr algn="just"/>
            <a:endParaRPr lang="en-US" sz="1600" dirty="0">
              <a:effectLst>
                <a:glow rad="101600">
                  <a:schemeClr val="bg1">
                    <a:alpha val="60000"/>
                  </a:schemeClr>
                </a:glow>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200" b="1" dirty="0">
                <a:effectLst>
                  <a:glow rad="101600">
                    <a:schemeClr val="bg1">
                      <a:alpha val="60000"/>
                    </a:schemeClr>
                  </a:glow>
                </a:effectLst>
                <a:latin typeface="Times New Roman" panose="02020603050405020304" pitchFamily="18" charset="0"/>
                <a:cs typeface="Times New Roman" panose="02020603050405020304" pitchFamily="18" charset="0"/>
              </a:rPr>
              <a:t>function void writefile() </a:t>
            </a:r>
          </a:p>
          <a:p>
            <a:pPr algn="just"/>
            <a:r>
              <a:rPr lang="en-US" b="0" dirty="0">
                <a:effectLst>
                  <a:glow rad="101600">
                    <a:schemeClr val="bg1">
                      <a:alpha val="60000"/>
                    </a:schemeClr>
                  </a:glow>
                </a:effectLst>
                <a:latin typeface="Times New Roman" panose="02020603050405020304" pitchFamily="18" charset="0"/>
                <a:cs typeface="Times New Roman" panose="02020603050405020304" pitchFamily="18" charset="0"/>
              </a:rPr>
              <a:t>It has been utilized to create a file on hard disc of computer for storing the information and data of a customer.</a:t>
            </a:r>
          </a:p>
          <a:p>
            <a:pPr algn="just"/>
            <a:endParaRPr lang="en-US" sz="1600" b="0" dirty="0">
              <a:effectLst>
                <a:glow rad="101600">
                  <a:schemeClr val="bg1">
                    <a:alpha val="60000"/>
                  </a:schemeClr>
                </a:glow>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200" b="1" dirty="0">
                <a:effectLst>
                  <a:glow rad="101600">
                    <a:schemeClr val="bg1">
                      <a:alpha val="60000"/>
                    </a:schemeClr>
                  </a:glow>
                </a:effectLst>
                <a:latin typeface="Times New Roman" panose="02020603050405020304" pitchFamily="18" charset="0"/>
                <a:cs typeface="Times New Roman" panose="02020603050405020304" pitchFamily="18" charset="0"/>
              </a:rPr>
              <a:t>function void search() </a:t>
            </a:r>
          </a:p>
          <a:p>
            <a:pPr algn="just"/>
            <a:r>
              <a:rPr lang="en-US" dirty="0">
                <a:effectLst>
                  <a:glow rad="101600">
                    <a:schemeClr val="bg1">
                      <a:alpha val="60000"/>
                    </a:schemeClr>
                  </a:glow>
                </a:effectLst>
                <a:latin typeface="Times New Roman" panose="02020603050405020304" pitchFamily="18" charset="0"/>
                <a:cs typeface="Times New Roman" panose="02020603050405020304" pitchFamily="18" charset="0"/>
              </a:rPr>
              <a:t>It </a:t>
            </a:r>
            <a:r>
              <a:rPr lang="en-US" b="0" dirty="0">
                <a:effectLst>
                  <a:glow rad="101600">
                    <a:schemeClr val="bg1">
                      <a:alpha val="60000"/>
                    </a:schemeClr>
                  </a:glow>
                </a:effectLst>
                <a:latin typeface="Times New Roman" panose="02020603050405020304" pitchFamily="18" charset="0"/>
                <a:cs typeface="Times New Roman" panose="02020603050405020304" pitchFamily="18" charset="0"/>
              </a:rPr>
              <a:t>has been used to look for previously stored accounts either by name or by number of the customer. </a:t>
            </a:r>
          </a:p>
          <a:p>
            <a:pPr algn="just"/>
            <a:endParaRPr lang="en-US" sz="1600" dirty="0">
              <a:effectLst>
                <a:glow rad="101600">
                  <a:schemeClr val="bg1">
                    <a:alpha val="60000"/>
                  </a:schemeClr>
                </a:glow>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200" b="1" dirty="0">
                <a:effectLst>
                  <a:glow rad="101600">
                    <a:schemeClr val="bg1">
                      <a:alpha val="60000"/>
                    </a:schemeClr>
                  </a:glow>
                </a:effectLst>
                <a:latin typeface="Times New Roman" panose="02020603050405020304" pitchFamily="18" charset="0"/>
                <a:cs typeface="Times New Roman" panose="02020603050405020304" pitchFamily="18" charset="0"/>
              </a:rPr>
              <a:t>function void output() </a:t>
            </a:r>
          </a:p>
          <a:p>
            <a:pPr algn="just"/>
            <a:r>
              <a:rPr lang="en-US" b="0" dirty="0">
                <a:effectLst>
                  <a:glow rad="101600">
                    <a:schemeClr val="bg1">
                      <a:alpha val="60000"/>
                    </a:schemeClr>
                  </a:glow>
                </a:effectLst>
                <a:latin typeface="Times New Roman" panose="02020603050405020304" pitchFamily="18" charset="0"/>
                <a:cs typeface="Times New Roman" panose="02020603050405020304" pitchFamily="18" charset="0"/>
              </a:rPr>
              <a:t>which has been defined to show the result as console output.</a:t>
            </a:r>
          </a:p>
          <a:p>
            <a:pPr algn="just"/>
            <a:endParaRPr lang="en-US" sz="1600" dirty="0">
              <a:effectLst>
                <a:glow rad="101600">
                  <a:schemeClr val="bg1">
                    <a:alpha val="60000"/>
                  </a:schemeClr>
                </a:glow>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200" b="1" dirty="0">
                <a:effectLst>
                  <a:glow rad="101600">
                    <a:schemeClr val="bg1">
                      <a:alpha val="60000"/>
                    </a:schemeClr>
                  </a:glow>
                </a:effectLst>
                <a:latin typeface="Times New Roman" panose="02020603050405020304" pitchFamily="18" charset="0"/>
                <a:cs typeface="Times New Roman" panose="02020603050405020304" pitchFamily="18" charset="0"/>
              </a:rPr>
              <a:t>Function void display()</a:t>
            </a:r>
          </a:p>
          <a:p>
            <a:pPr algn="just"/>
            <a:r>
              <a:rPr lang="en-US" b="0" i="0" dirty="0">
                <a:effectLst>
                  <a:glow rad="101600">
                    <a:schemeClr val="bg1">
                      <a:alpha val="60000"/>
                    </a:schemeClr>
                  </a:glow>
                </a:effectLst>
                <a:latin typeface="Times New Roman" panose="02020603050405020304" pitchFamily="18" charset="0"/>
                <a:cs typeface="Times New Roman" panose="02020603050405020304" pitchFamily="18" charset="0"/>
              </a:rPr>
              <a:t>void means </a:t>
            </a:r>
            <a:r>
              <a:rPr lang="en-US" b="1" i="0" dirty="0">
                <a:effectLst>
                  <a:glow rad="101600">
                    <a:schemeClr val="bg1">
                      <a:alpha val="60000"/>
                    </a:schemeClr>
                  </a:glow>
                </a:effectLst>
                <a:latin typeface="Times New Roman" panose="02020603050405020304" pitchFamily="18" charset="0"/>
                <a:cs typeface="Times New Roman" panose="02020603050405020304" pitchFamily="18" charset="0"/>
              </a:rPr>
              <a:t>that the function will not return anything</a:t>
            </a:r>
            <a:r>
              <a:rPr lang="en-US" b="0" i="0" dirty="0">
                <a:effectLst>
                  <a:glow rad="101600">
                    <a:schemeClr val="bg1">
                      <a:alpha val="60000"/>
                    </a:schemeClr>
                  </a:glow>
                </a:effectLst>
                <a:latin typeface="Times New Roman" panose="02020603050405020304" pitchFamily="18" charset="0"/>
                <a:cs typeface="Times New Roman" panose="02020603050405020304" pitchFamily="18" charset="0"/>
              </a:rPr>
              <a:t>. It is also possible to define a function without any argument. </a:t>
            </a:r>
            <a:endParaRPr lang="en-US" b="0" dirty="0">
              <a:effectLst>
                <a:glow rad="101600">
                  <a:schemeClr val="bg1">
                    <a:alpha val="60000"/>
                  </a:schemeClr>
                </a:glow>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539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xmlns=""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47" name="TextBox 46">
            <a:extLst>
              <a:ext uri="{FF2B5EF4-FFF2-40B4-BE49-F238E27FC236}">
                <a16:creationId xmlns:a16="http://schemas.microsoft.com/office/drawing/2014/main" xmlns="" id="{EBADC4C5-3515-4829-BC22-7A0460A18775}"/>
              </a:ext>
            </a:extLst>
          </p:cNvPr>
          <p:cNvSpPr txBox="1"/>
          <p:nvPr/>
        </p:nvSpPr>
        <p:spPr>
          <a:xfrm>
            <a:off x="775500" y="0"/>
            <a:ext cx="387750" cy="6858000"/>
          </a:xfrm>
          <a:prstGeom prst="rect">
            <a:avLst/>
          </a:prstGeom>
          <a:solidFill>
            <a:schemeClr val="bg2">
              <a:lumMod val="75000"/>
            </a:schemeClr>
          </a:solidFill>
        </p:spPr>
        <p:txBody>
          <a:bodyPr wrap="square" rtlCol="0">
            <a:spAutoFit/>
          </a:bodyPr>
          <a:lstStyle/>
          <a:p>
            <a:endParaRPr lang="en-IN" dirty="0"/>
          </a:p>
        </p:txBody>
      </p:sp>
      <p:sp>
        <p:nvSpPr>
          <p:cNvPr id="52" name="TextBox 51">
            <a:extLst>
              <a:ext uri="{FF2B5EF4-FFF2-40B4-BE49-F238E27FC236}">
                <a16:creationId xmlns:a16="http://schemas.microsoft.com/office/drawing/2014/main" xmlns=""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xmlns=""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xmlns=""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57" name="TextBox 56">
            <a:extLst>
              <a:ext uri="{FF2B5EF4-FFF2-40B4-BE49-F238E27FC236}">
                <a16:creationId xmlns:a16="http://schemas.microsoft.com/office/drawing/2014/main" xmlns="" id="{B702C22F-01C6-4570-BD6A-8AE32FE4F741}"/>
              </a:ext>
            </a:extLst>
          </p:cNvPr>
          <p:cNvSpPr txBox="1"/>
          <p:nvPr/>
        </p:nvSpPr>
        <p:spPr>
          <a:xfrm>
            <a:off x="775500" y="2087805"/>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
        <p:nvSpPr>
          <p:cNvPr id="58" name="TextBox 57">
            <a:extLst>
              <a:ext uri="{FF2B5EF4-FFF2-40B4-BE49-F238E27FC236}">
                <a16:creationId xmlns:a16="http://schemas.microsoft.com/office/drawing/2014/main" xmlns="" id="{2E56E164-7C09-442D-925F-E8825E954156}"/>
              </a:ext>
            </a:extLst>
          </p:cNvPr>
          <p:cNvSpPr txBox="1"/>
          <p:nvPr/>
        </p:nvSpPr>
        <p:spPr>
          <a:xfrm rot="5400000">
            <a:off x="6227179" y="-1115972"/>
            <a:ext cx="461665" cy="2862322"/>
          </a:xfrm>
          <a:prstGeom prst="rect">
            <a:avLst/>
          </a:prstGeom>
          <a:solidFill>
            <a:schemeClr val="accent4">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Abstract</a:t>
            </a:r>
            <a:endParaRPr lang="en-IN" dirty="0">
              <a:latin typeface="Franklin Gothic Demi" panose="020B0703020102020204" pitchFamily="34" charset="0"/>
            </a:endParaRPr>
          </a:p>
        </p:txBody>
      </p:sp>
      <p:sp>
        <p:nvSpPr>
          <p:cNvPr id="2" name="TextBox 1">
            <a:extLst>
              <a:ext uri="{FF2B5EF4-FFF2-40B4-BE49-F238E27FC236}">
                <a16:creationId xmlns:a16="http://schemas.microsoft.com/office/drawing/2014/main" xmlns="" id="{969FB259-B1E5-4B46-8655-FFA9B0539B84}"/>
              </a:ext>
            </a:extLst>
          </p:cNvPr>
          <p:cNvSpPr txBox="1"/>
          <p:nvPr/>
        </p:nvSpPr>
        <p:spPr>
          <a:xfrm>
            <a:off x="1593457" y="1210642"/>
            <a:ext cx="9467850" cy="1754326"/>
          </a:xfrm>
          <a:prstGeom prst="rect">
            <a:avLst/>
          </a:prstGeom>
          <a:noFill/>
        </p:spPr>
        <p:txBody>
          <a:bodyPr wrap="square" rtlCol="0">
            <a:spAutoFit/>
          </a:bodyPr>
          <a:lstStyle/>
          <a:p>
            <a:r>
              <a:rPr lang="en-US" dirty="0">
                <a:effectLst>
                  <a:glow rad="101600">
                    <a:schemeClr val="bg1">
                      <a:alpha val="60000"/>
                    </a:schemeClr>
                  </a:glow>
                </a:effectLst>
                <a:latin typeface="Britannic Bold" panose="020B0903060703020204" pitchFamily="34" charset="0"/>
              </a:rPr>
              <a:t>In this project, </a:t>
            </a:r>
          </a:p>
          <a:p>
            <a:endParaRPr lang="en-US" dirty="0">
              <a:effectLst>
                <a:glow rad="101600">
                  <a:schemeClr val="bg1">
                    <a:alpha val="60000"/>
                  </a:schemeClr>
                </a:glow>
              </a:effectLst>
              <a:latin typeface="Britannic Bold" panose="020B0903060703020204" pitchFamily="34" charset="0"/>
            </a:endParaRPr>
          </a:p>
          <a:p>
            <a:r>
              <a:rPr lang="en-US" dirty="0">
                <a:effectLst>
                  <a:glow rad="101600">
                    <a:schemeClr val="bg1">
                      <a:alpha val="60000"/>
                    </a:schemeClr>
                  </a:glow>
                </a:effectLst>
                <a:latin typeface="Britannic Bold" panose="020B0903060703020204" pitchFamily="34" charset="0"/>
              </a:rPr>
              <a:t>Structures has very beautifully used to group the data type in single unit. The data variables (day, month, year) have grouped in structures named date where as other variable such as name, street, paid amount etc. are grouped under another structure named account.</a:t>
            </a:r>
            <a:endParaRPr lang="en-IN" dirty="0">
              <a:effectLst>
                <a:glow rad="101600">
                  <a:schemeClr val="bg1">
                    <a:alpha val="60000"/>
                  </a:schemeClr>
                </a:glow>
              </a:effectLst>
              <a:latin typeface="Britannic Bold" panose="020B0903060703020204" pitchFamily="34" charset="0"/>
            </a:endParaRPr>
          </a:p>
        </p:txBody>
      </p:sp>
    </p:spTree>
    <p:extLst>
      <p:ext uri="{BB962C8B-B14F-4D97-AF65-F5344CB8AC3E}">
        <p14:creationId xmlns:p14="http://schemas.microsoft.com/office/powerpoint/2010/main" val="192733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xmlns=""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52" name="TextBox 51">
            <a:extLst>
              <a:ext uri="{FF2B5EF4-FFF2-40B4-BE49-F238E27FC236}">
                <a16:creationId xmlns:a16="http://schemas.microsoft.com/office/drawing/2014/main" xmlns=""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xmlns=""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xmlns=""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2" name="TextBox 1">
            <a:extLst>
              <a:ext uri="{FF2B5EF4-FFF2-40B4-BE49-F238E27FC236}">
                <a16:creationId xmlns:a16="http://schemas.microsoft.com/office/drawing/2014/main" xmlns="" id="{7300ADC1-B1C7-47F9-BB19-DB3A28D411D1}"/>
              </a:ext>
            </a:extLst>
          </p:cNvPr>
          <p:cNvSpPr txBox="1"/>
          <p:nvPr/>
        </p:nvSpPr>
        <p:spPr>
          <a:xfrm>
            <a:off x="1150287" y="771057"/>
            <a:ext cx="10572481" cy="5816977"/>
          </a:xfrm>
          <a:prstGeom prst="rect">
            <a:avLst/>
          </a:prstGeom>
          <a:noFill/>
        </p:spPr>
        <p:txBody>
          <a:bodyPr wrap="square" rtlCol="0">
            <a:spAutoFit/>
          </a:bodyPr>
          <a:lstStyle/>
          <a:p>
            <a:r>
              <a:rPr lang="en-IN" sz="1200" dirty="0">
                <a:effectLst>
                  <a:glow rad="101600">
                    <a:schemeClr val="bg1">
                      <a:alpha val="60000"/>
                    </a:schemeClr>
                  </a:glow>
                </a:effectLst>
              </a:rPr>
              <a:t>#include&lt;stdio.h&gt;</a:t>
            </a:r>
          </a:p>
          <a:p>
            <a:r>
              <a:rPr lang="en-IN" sz="1200" dirty="0">
                <a:effectLst>
                  <a:glow rad="101600">
                    <a:schemeClr val="bg1">
                      <a:alpha val="60000"/>
                    </a:schemeClr>
                  </a:glow>
                </a:effectLst>
              </a:rPr>
              <a:t>#include&lt;conio.h&gt;</a:t>
            </a:r>
          </a:p>
          <a:p>
            <a:r>
              <a:rPr lang="en-IN" sz="1200" dirty="0">
                <a:effectLst>
                  <a:glow rad="101600">
                    <a:schemeClr val="bg1">
                      <a:alpha val="60000"/>
                    </a:schemeClr>
                  </a:glow>
                </a:effectLst>
              </a:rPr>
              <a:t>#include&lt;stdlib.h&gt;</a:t>
            </a:r>
          </a:p>
          <a:p>
            <a:r>
              <a:rPr lang="en-IN" sz="1200" dirty="0">
                <a:effectLst>
                  <a:glow rad="101600">
                    <a:schemeClr val="bg1">
                      <a:alpha val="60000"/>
                    </a:schemeClr>
                  </a:glow>
                </a:effectLst>
              </a:rPr>
              <a:t>#include&lt;dos.h&gt;</a:t>
            </a:r>
          </a:p>
          <a:p>
            <a:endParaRPr lang="en-IN" sz="1200" dirty="0">
              <a:effectLst>
                <a:glow rad="101600">
                  <a:schemeClr val="bg1">
                    <a:alpha val="60000"/>
                  </a:schemeClr>
                </a:glow>
              </a:effectLst>
            </a:endParaRPr>
          </a:p>
          <a:p>
            <a:r>
              <a:rPr lang="en-IN" sz="1200" dirty="0">
                <a:effectLst>
                  <a:glow rad="101600">
                    <a:schemeClr val="bg1">
                      <a:alpha val="60000"/>
                    </a:schemeClr>
                  </a:glow>
                </a:effectLst>
              </a:rPr>
              <a:t> void input();</a:t>
            </a:r>
          </a:p>
          <a:p>
            <a:r>
              <a:rPr lang="en-IN" sz="1200" dirty="0">
                <a:effectLst>
                  <a:glow rad="101600">
                    <a:schemeClr val="bg1">
                      <a:alpha val="60000"/>
                    </a:schemeClr>
                  </a:glow>
                </a:effectLst>
              </a:rPr>
              <a:t> void </a:t>
            </a:r>
            <a:r>
              <a:rPr lang="en-IN" sz="1200" dirty="0" err="1">
                <a:effectLst>
                  <a:glow rad="101600">
                    <a:schemeClr val="bg1">
                      <a:alpha val="60000"/>
                    </a:schemeClr>
                  </a:glow>
                </a:effectLst>
              </a:rPr>
              <a:t>writefile</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p>
          <a:p>
            <a:r>
              <a:rPr lang="en-IN" sz="1200" dirty="0">
                <a:effectLst>
                  <a:glow rad="101600">
                    <a:schemeClr val="bg1">
                      <a:alpha val="60000"/>
                    </a:schemeClr>
                  </a:glow>
                </a:effectLst>
              </a:rPr>
              <a:t>void search();</a:t>
            </a:r>
          </a:p>
          <a:p>
            <a:r>
              <a:rPr lang="en-IN" sz="1200" dirty="0">
                <a:effectLst>
                  <a:glow rad="101600">
                    <a:schemeClr val="bg1">
                      <a:alpha val="60000"/>
                    </a:schemeClr>
                  </a:glow>
                </a:effectLst>
              </a:rPr>
              <a:t> void display();</a:t>
            </a:r>
          </a:p>
          <a:p>
            <a:r>
              <a:rPr lang="en-IN" sz="1200" dirty="0">
                <a:effectLst>
                  <a:glow rad="101600">
                    <a:schemeClr val="bg1">
                      <a:alpha val="60000"/>
                    </a:schemeClr>
                  </a:glow>
                </a:effectLst>
              </a:rPr>
              <a:t> void output();</a:t>
            </a:r>
          </a:p>
          <a:p>
            <a:endParaRPr lang="en-IN" sz="1200" dirty="0">
              <a:effectLst>
                <a:glow rad="101600">
                  <a:schemeClr val="bg1">
                    <a:alpha val="60000"/>
                  </a:schemeClr>
                </a:glow>
              </a:effectLst>
            </a:endParaRPr>
          </a:p>
          <a:p>
            <a:r>
              <a:rPr lang="en-IN" sz="1200" dirty="0">
                <a:effectLst>
                  <a:glow rad="101600">
                    <a:schemeClr val="bg1">
                      <a:alpha val="60000"/>
                    </a:schemeClr>
                  </a:glow>
                </a:effectLst>
              </a:rPr>
              <a:t> struct date{</a:t>
            </a:r>
          </a:p>
          <a:p>
            <a:r>
              <a:rPr lang="en-IN" sz="1200" dirty="0">
                <a:effectLst>
                  <a:glow rad="101600">
                    <a:schemeClr val="bg1">
                      <a:alpha val="60000"/>
                    </a:schemeClr>
                  </a:glow>
                </a:effectLst>
              </a:rPr>
              <a:t>	   int month;</a:t>
            </a:r>
          </a:p>
          <a:p>
            <a:r>
              <a:rPr lang="en-IN" sz="1200" dirty="0">
                <a:effectLst>
                  <a:glow rad="101600">
                    <a:schemeClr val="bg1">
                      <a:alpha val="60000"/>
                    </a:schemeClr>
                  </a:glow>
                </a:effectLst>
              </a:rPr>
              <a:t>	   int day;</a:t>
            </a:r>
          </a:p>
          <a:p>
            <a:r>
              <a:rPr lang="en-IN" sz="1200" dirty="0">
                <a:effectLst>
                  <a:glow rad="101600">
                    <a:schemeClr val="bg1">
                      <a:alpha val="60000"/>
                    </a:schemeClr>
                  </a:glow>
                </a:effectLst>
              </a:rPr>
              <a:t>	   int year;</a:t>
            </a:r>
          </a:p>
          <a:p>
            <a:r>
              <a:rPr lang="en-IN" sz="1200" dirty="0">
                <a:effectLst>
                  <a:glow rad="101600">
                    <a:schemeClr val="bg1">
                      <a:alpha val="60000"/>
                    </a:schemeClr>
                  </a:glow>
                </a:effectLst>
              </a:rPr>
              <a:t>	   };</a:t>
            </a:r>
          </a:p>
          <a:p>
            <a:endParaRPr lang="en-IN" sz="1200" dirty="0">
              <a:effectLst>
                <a:glow rad="101600">
                  <a:schemeClr val="bg1">
                    <a:alpha val="60000"/>
                  </a:schemeClr>
                </a:glow>
              </a:effectLst>
            </a:endParaRPr>
          </a:p>
          <a:p>
            <a:r>
              <a:rPr lang="en-IN" sz="1200" dirty="0">
                <a:effectLst>
                  <a:glow rad="101600">
                    <a:schemeClr val="bg1">
                      <a:alpha val="60000"/>
                    </a:schemeClr>
                  </a:glow>
                </a:effectLst>
              </a:rPr>
              <a:t>  struct account {</a:t>
            </a:r>
          </a:p>
          <a:p>
            <a:r>
              <a:rPr lang="en-IN" sz="1200" dirty="0">
                <a:effectLst>
                  <a:glow rad="101600">
                    <a:schemeClr val="bg1">
                      <a:alpha val="60000"/>
                    </a:schemeClr>
                  </a:glow>
                </a:effectLst>
              </a:rPr>
              <a:t>	int number;</a:t>
            </a:r>
          </a:p>
          <a:p>
            <a:r>
              <a:rPr lang="en-IN" sz="1200" dirty="0">
                <a:effectLst>
                  <a:glow rad="101600">
                    <a:schemeClr val="bg1">
                      <a:alpha val="60000"/>
                    </a:schemeClr>
                  </a:glow>
                </a:effectLst>
              </a:rPr>
              <a:t>	char name[15];</a:t>
            </a:r>
          </a:p>
          <a:p>
            <a:r>
              <a:rPr lang="en-IN" sz="1200" dirty="0">
                <a:effectLst>
                  <a:glow rad="101600">
                    <a:schemeClr val="bg1">
                      <a:alpha val="60000"/>
                    </a:schemeClr>
                  </a:glow>
                </a:effectLst>
              </a:rPr>
              <a:t>	int </a:t>
            </a:r>
            <a:r>
              <a:rPr lang="en-IN" sz="1200" dirty="0" err="1">
                <a:effectLst>
                  <a:glow rad="101600">
                    <a:schemeClr val="bg1">
                      <a:alpha val="60000"/>
                    </a:schemeClr>
                  </a:glow>
                </a:effectLst>
              </a:rPr>
              <a:t>acct_no</a:t>
            </a:r>
            <a:r>
              <a:rPr lang="en-IN" sz="1200" dirty="0">
                <a:effectLst>
                  <a:glow rad="101600">
                    <a:schemeClr val="bg1">
                      <a:alpha val="60000"/>
                    </a:schemeClr>
                  </a:glow>
                </a:effectLst>
              </a:rPr>
              <a:t>;</a:t>
            </a:r>
          </a:p>
          <a:p>
            <a:r>
              <a:rPr lang="en-IN" sz="1200" dirty="0">
                <a:effectLst>
                  <a:glow rad="101600">
                    <a:schemeClr val="bg1">
                      <a:alpha val="60000"/>
                    </a:schemeClr>
                  </a:glow>
                </a:effectLst>
              </a:rPr>
              <a:t>	float </a:t>
            </a:r>
            <a:r>
              <a:rPr lang="en-IN" sz="1200" dirty="0" err="1">
                <a:effectLst>
                  <a:glow rad="101600">
                    <a:schemeClr val="bg1">
                      <a:alpha val="60000"/>
                    </a:schemeClr>
                  </a:glow>
                </a:effectLst>
              </a:rPr>
              <a:t>mobile_no</a:t>
            </a:r>
            <a:r>
              <a:rPr lang="en-IN" sz="1200" dirty="0">
                <a:effectLst>
                  <a:glow rad="101600">
                    <a:schemeClr val="bg1">
                      <a:alpha val="60000"/>
                    </a:schemeClr>
                  </a:glow>
                </a:effectLst>
              </a:rPr>
              <a:t>;</a:t>
            </a:r>
          </a:p>
          <a:p>
            <a:r>
              <a:rPr lang="en-IN" sz="1200" dirty="0">
                <a:effectLst>
                  <a:glow rad="101600">
                    <a:schemeClr val="bg1">
                      <a:alpha val="60000"/>
                    </a:schemeClr>
                  </a:glow>
                </a:effectLst>
              </a:rPr>
              <a:t>	char street[15];</a:t>
            </a:r>
          </a:p>
          <a:p>
            <a:r>
              <a:rPr lang="en-IN" sz="1200" dirty="0">
                <a:effectLst>
                  <a:glow rad="101600">
                    <a:schemeClr val="bg1">
                      <a:alpha val="60000"/>
                    </a:schemeClr>
                  </a:glow>
                </a:effectLst>
              </a:rPr>
              <a:t>	char city[10];</a:t>
            </a:r>
          </a:p>
          <a:p>
            <a:r>
              <a:rPr lang="en-IN" sz="1200" dirty="0">
                <a:effectLst>
                  <a:glow rad="101600">
                    <a:schemeClr val="bg1">
                      <a:alpha val="60000"/>
                    </a:schemeClr>
                  </a:glow>
                </a:effectLst>
              </a:rPr>
              <a:t>	char </a:t>
            </a:r>
            <a:r>
              <a:rPr lang="en-IN" sz="1200" dirty="0" err="1">
                <a:effectLst>
                  <a:glow rad="101600">
                    <a:schemeClr val="bg1">
                      <a:alpha val="60000"/>
                    </a:schemeClr>
                  </a:glow>
                </a:effectLst>
              </a:rPr>
              <a:t>acct_type</a:t>
            </a:r>
            <a:r>
              <a:rPr lang="en-IN" sz="1200" dirty="0">
                <a:effectLst>
                  <a:glow rad="101600">
                    <a:schemeClr val="bg1">
                      <a:alpha val="60000"/>
                    </a:schemeClr>
                  </a:glow>
                </a:effectLst>
              </a:rPr>
              <a:t>;</a:t>
            </a:r>
          </a:p>
          <a:p>
            <a:r>
              <a:rPr lang="en-IN" sz="1200" dirty="0">
                <a:effectLst>
                  <a:glow rad="101600">
                    <a:schemeClr val="bg1">
                      <a:alpha val="60000"/>
                    </a:schemeClr>
                  </a:glow>
                </a:effectLst>
              </a:rPr>
              <a:t>	float </a:t>
            </a:r>
            <a:r>
              <a:rPr lang="en-IN" sz="1200" dirty="0" err="1">
                <a:effectLst>
                  <a:glow rad="101600">
                    <a:schemeClr val="bg1">
                      <a:alpha val="60000"/>
                    </a:schemeClr>
                  </a:glow>
                </a:effectLst>
              </a:rPr>
              <a:t>oldbalance</a:t>
            </a:r>
            <a:r>
              <a:rPr lang="en-IN" sz="1200" dirty="0">
                <a:effectLst>
                  <a:glow rad="101600">
                    <a:schemeClr val="bg1">
                      <a:alpha val="60000"/>
                    </a:schemeClr>
                  </a:glow>
                </a:effectLst>
              </a:rPr>
              <a:t>;</a:t>
            </a:r>
          </a:p>
          <a:p>
            <a:r>
              <a:rPr lang="en-IN" sz="1200" dirty="0">
                <a:effectLst>
                  <a:glow rad="101600">
                    <a:schemeClr val="bg1">
                      <a:alpha val="60000"/>
                    </a:schemeClr>
                  </a:glow>
                </a:effectLst>
              </a:rPr>
              <a:t>	float </a:t>
            </a:r>
            <a:r>
              <a:rPr lang="en-IN" sz="1200" dirty="0" err="1">
                <a:effectLst>
                  <a:glow rad="101600">
                    <a:schemeClr val="bg1">
                      <a:alpha val="60000"/>
                    </a:schemeClr>
                  </a:glow>
                </a:effectLst>
              </a:rPr>
              <a:t>newbalance</a:t>
            </a:r>
            <a:r>
              <a:rPr lang="en-IN" sz="1200" dirty="0">
                <a:effectLst>
                  <a:glow rad="101600">
                    <a:schemeClr val="bg1">
                      <a:alpha val="60000"/>
                    </a:schemeClr>
                  </a:glow>
                </a:effectLst>
              </a:rPr>
              <a:t>;</a:t>
            </a:r>
          </a:p>
          <a:p>
            <a:r>
              <a:rPr lang="en-IN" sz="1200" dirty="0">
                <a:effectLst>
                  <a:glow rad="101600">
                    <a:schemeClr val="bg1">
                      <a:alpha val="60000"/>
                    </a:schemeClr>
                  </a:glow>
                </a:effectLst>
              </a:rPr>
              <a:t>	float payment;</a:t>
            </a:r>
          </a:p>
          <a:p>
            <a:r>
              <a:rPr lang="en-IN" sz="1200" dirty="0">
                <a:effectLst>
                  <a:glow rad="101600">
                    <a:schemeClr val="bg1">
                      <a:alpha val="60000"/>
                    </a:schemeClr>
                  </a:glow>
                </a:effectLst>
              </a:rPr>
              <a:t>	struct date </a:t>
            </a:r>
            <a:r>
              <a:rPr lang="en-IN" sz="1200" dirty="0" err="1">
                <a:effectLst>
                  <a:glow rad="101600">
                    <a:schemeClr val="bg1">
                      <a:alpha val="60000"/>
                    </a:schemeClr>
                  </a:glow>
                </a:effectLst>
              </a:rPr>
              <a:t>lastpayment</a:t>
            </a:r>
            <a:r>
              <a:rPr lang="en-IN" sz="1200" dirty="0">
                <a:effectLst>
                  <a:glow rad="101600">
                    <a:schemeClr val="bg1">
                      <a:alpha val="60000"/>
                    </a:schemeClr>
                  </a:glow>
                </a:effectLst>
              </a:rPr>
              <a:t>;</a:t>
            </a:r>
          </a:p>
          <a:p>
            <a:r>
              <a:rPr lang="en-IN" sz="1200" dirty="0">
                <a:effectLst>
                  <a:glow rad="101600">
                    <a:schemeClr val="bg1">
                      <a:alpha val="60000"/>
                    </a:schemeClr>
                  </a:glow>
                </a:effectLst>
              </a:rPr>
              <a:t>  }customer;</a:t>
            </a:r>
          </a:p>
        </p:txBody>
      </p:sp>
      <p:sp>
        <p:nvSpPr>
          <p:cNvPr id="8" name="TextBox 7">
            <a:extLst>
              <a:ext uri="{FF2B5EF4-FFF2-40B4-BE49-F238E27FC236}">
                <a16:creationId xmlns:a16="http://schemas.microsoft.com/office/drawing/2014/main" xmlns="" id="{79905EF4-30E0-43D7-B8EA-D3EC10B8B0E3}"/>
              </a:ext>
            </a:extLst>
          </p:cNvPr>
          <p:cNvSpPr txBox="1"/>
          <p:nvPr/>
        </p:nvSpPr>
        <p:spPr>
          <a:xfrm rot="5400000">
            <a:off x="6227178" y="-1115751"/>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Tree>
    <p:extLst>
      <p:ext uri="{BB962C8B-B14F-4D97-AF65-F5344CB8AC3E}">
        <p14:creationId xmlns:p14="http://schemas.microsoft.com/office/powerpoint/2010/main" val="3431083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xmlns=""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52" name="TextBox 51">
            <a:extLst>
              <a:ext uri="{FF2B5EF4-FFF2-40B4-BE49-F238E27FC236}">
                <a16:creationId xmlns:a16="http://schemas.microsoft.com/office/drawing/2014/main" xmlns=""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xmlns=""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xmlns=""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3" name="TextBox 2">
            <a:extLst>
              <a:ext uri="{FF2B5EF4-FFF2-40B4-BE49-F238E27FC236}">
                <a16:creationId xmlns:a16="http://schemas.microsoft.com/office/drawing/2014/main" xmlns="" id="{17773C89-9208-4E86-8762-0A15B227ECA2}"/>
              </a:ext>
            </a:extLst>
          </p:cNvPr>
          <p:cNvSpPr txBox="1"/>
          <p:nvPr/>
        </p:nvSpPr>
        <p:spPr>
          <a:xfrm>
            <a:off x="1006997" y="656051"/>
            <a:ext cx="10803734" cy="6001643"/>
          </a:xfrm>
          <a:prstGeom prst="rect">
            <a:avLst/>
          </a:prstGeom>
          <a:noFill/>
        </p:spPr>
        <p:txBody>
          <a:bodyPr wrap="square" rtlCol="0">
            <a:spAutoFit/>
          </a:bodyPr>
          <a:lstStyle/>
          <a:p>
            <a:r>
              <a:rPr lang="en-IN" sz="1200" dirty="0"/>
              <a:t> </a:t>
            </a:r>
            <a:r>
              <a:rPr lang="en-IN" sz="1200" dirty="0">
                <a:effectLst>
                  <a:glow rad="101600">
                    <a:schemeClr val="bg1">
                      <a:alpha val="60000"/>
                    </a:schemeClr>
                  </a:glow>
                </a:effectLst>
              </a:rPr>
              <a:t>int </a:t>
            </a:r>
            <a:r>
              <a:rPr lang="en-IN" sz="1200" dirty="0" err="1">
                <a:effectLst>
                  <a:glow rad="101600">
                    <a:schemeClr val="bg1">
                      <a:alpha val="60000"/>
                    </a:schemeClr>
                  </a:glow>
                </a:effectLst>
              </a:rPr>
              <a:t>tl,sl,ts</a:t>
            </a:r>
            <a:r>
              <a:rPr lang="en-IN" sz="1200" dirty="0">
                <a:effectLst>
                  <a:glow rad="101600">
                    <a:schemeClr val="bg1">
                      <a:alpha val="60000"/>
                    </a:schemeClr>
                  </a:glow>
                </a:effectLst>
              </a:rPr>
              <a:t>;</a:t>
            </a:r>
          </a:p>
          <a:p>
            <a:r>
              <a:rPr lang="en-IN" sz="1200" dirty="0">
                <a:effectLst>
                  <a:glow rad="101600">
                    <a:schemeClr val="bg1">
                      <a:alpha val="60000"/>
                    </a:schemeClr>
                  </a:glow>
                </a:effectLst>
              </a:rPr>
              <a:t> int main()</a:t>
            </a:r>
          </a:p>
          <a:p>
            <a:r>
              <a:rPr lang="en-IN" sz="1200" dirty="0">
                <a:effectLst>
                  <a:glow rad="101600">
                    <a:schemeClr val="bg1">
                      <a:alpha val="60000"/>
                    </a:schemeClr>
                  </a:glow>
                </a:effectLst>
              </a:rPr>
              <a:t>	{</a:t>
            </a:r>
          </a:p>
          <a:p>
            <a:r>
              <a:rPr lang="en-IN" sz="1200" dirty="0">
                <a:effectLst>
                  <a:glow rad="101600">
                    <a:schemeClr val="bg1">
                      <a:alpha val="60000"/>
                    </a:schemeClr>
                  </a:glow>
                </a:effectLst>
              </a:rPr>
              <a:t>	  int </a:t>
            </a:r>
            <a:r>
              <a:rPr lang="en-IN" sz="1200" dirty="0" err="1">
                <a:effectLst>
                  <a:glow rad="101600">
                    <a:schemeClr val="bg1">
                      <a:alpha val="60000"/>
                    </a:schemeClr>
                  </a:glow>
                </a:effectLst>
              </a:rPr>
              <a:t>i,n</a:t>
            </a:r>
            <a:r>
              <a:rPr lang="en-IN" sz="1200" dirty="0">
                <a:effectLst>
                  <a:glow rad="101600">
                    <a:schemeClr val="bg1">
                      <a:alpha val="60000"/>
                    </a:schemeClr>
                  </a:glow>
                </a:effectLst>
              </a:rPr>
              <a:t>;</a:t>
            </a:r>
          </a:p>
          <a:p>
            <a:r>
              <a:rPr lang="en-IN" sz="1200" dirty="0">
                <a:effectLst>
                  <a:glow rad="101600">
                    <a:schemeClr val="bg1">
                      <a:alpha val="60000"/>
                    </a:schemeClr>
                  </a:glow>
                </a:effectLst>
              </a:rPr>
              <a:t>	  char </a:t>
            </a:r>
            <a:r>
              <a:rPr lang="en-IN" sz="1200" dirty="0" err="1">
                <a:effectLst>
                  <a:glow rad="101600">
                    <a:schemeClr val="bg1">
                      <a:alpha val="60000"/>
                    </a:schemeClr>
                  </a:glow>
                </a:effectLst>
              </a:rPr>
              <a:t>ch</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   CUSTOMER BILLING SYSTEM:\n\n");</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("===============================\n");</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("\n1:    TO ADD ACCOUNT ON LIST\n");</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("2:    TO SEARCH CUSTOMER ACCOUNT\n");</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("3:    ALL ACCOUNTS\n");</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("4:    INVOICE FOR ALL CUSTOMER\n");</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("5:    EXIT");</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("\n================================\n");</a:t>
            </a:r>
          </a:p>
          <a:p>
            <a:r>
              <a:rPr lang="en-IN" sz="1200" dirty="0">
                <a:effectLst>
                  <a:glow rad="101600">
                    <a:schemeClr val="bg1">
                      <a:alpha val="60000"/>
                    </a:schemeClr>
                  </a:glow>
                </a:effectLst>
              </a:rPr>
              <a:t>	  do{</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a:t>
            </a:r>
            <a:r>
              <a:rPr lang="en-IN" sz="1200" dirty="0" err="1">
                <a:effectLst>
                  <a:glow rad="101600">
                    <a:schemeClr val="bg1">
                      <a:alpha val="60000"/>
                    </a:schemeClr>
                  </a:glow>
                </a:effectLst>
              </a:rPr>
              <a:t>nselect</a:t>
            </a:r>
            <a:r>
              <a:rPr lang="en-IN" sz="1200" dirty="0">
                <a:effectLst>
                  <a:glow rad="101600">
                    <a:schemeClr val="bg1">
                      <a:alpha val="60000"/>
                    </a:schemeClr>
                  </a:glow>
                </a:effectLst>
              </a:rPr>
              <a:t> what do you want to do?");</a:t>
            </a:r>
          </a:p>
          <a:p>
            <a:r>
              <a:rPr lang="en-IN" sz="1200" dirty="0">
                <a:effectLst>
                  <a:glow rad="101600">
                    <a:schemeClr val="bg1">
                      <a:alpha val="60000"/>
                    </a:schemeClr>
                  </a:glow>
                </a:effectLst>
              </a:rPr>
              <a:t>	       </a:t>
            </a:r>
            <a:r>
              <a:rPr lang="en-IN" sz="1200" dirty="0" err="1">
                <a:effectLst>
                  <a:glow rad="101600">
                    <a:schemeClr val="bg1">
                      <a:alpha val="60000"/>
                    </a:schemeClr>
                  </a:glow>
                </a:effectLst>
              </a:rPr>
              <a:t>ch</a:t>
            </a:r>
            <a:r>
              <a:rPr lang="en-IN" sz="1200" dirty="0">
                <a:effectLst>
                  <a:glow rad="101600">
                    <a:schemeClr val="bg1">
                      <a:alpha val="60000"/>
                    </a:schemeClr>
                  </a:glow>
                </a:effectLst>
              </a:rPr>
              <a:t>=</a:t>
            </a:r>
            <a:r>
              <a:rPr lang="en-IN" sz="1200" dirty="0" err="1">
                <a:effectLst>
                  <a:glow rad="101600">
                    <a:schemeClr val="bg1">
                      <a:alpha val="60000"/>
                    </a:schemeClr>
                  </a:glow>
                </a:effectLst>
              </a:rPr>
              <a:t>getche</a:t>
            </a:r>
            <a:r>
              <a:rPr lang="en-IN" sz="1200" dirty="0">
                <a:effectLst>
                  <a:glow rad="101600">
                    <a:schemeClr val="bg1">
                      <a:alpha val="60000"/>
                    </a:schemeClr>
                  </a:glow>
                </a:effectLst>
              </a:rPr>
              <a:t>();</a:t>
            </a:r>
          </a:p>
          <a:p>
            <a:r>
              <a:rPr lang="en-IN" sz="1200" dirty="0">
                <a:effectLst>
                  <a:glow rad="101600">
                    <a:schemeClr val="bg1">
                      <a:alpha val="60000"/>
                    </a:schemeClr>
                  </a:glow>
                </a:effectLst>
              </a:rPr>
              <a:t>	  }while(</a:t>
            </a:r>
            <a:r>
              <a:rPr lang="en-IN" sz="1200" dirty="0" err="1">
                <a:effectLst>
                  <a:glow rad="101600">
                    <a:schemeClr val="bg1">
                      <a:alpha val="60000"/>
                    </a:schemeClr>
                  </a:glow>
                </a:effectLst>
              </a:rPr>
              <a:t>ch</a:t>
            </a:r>
            <a:r>
              <a:rPr lang="en-IN" sz="1200" dirty="0">
                <a:effectLst>
                  <a:glow rad="101600">
                    <a:schemeClr val="bg1">
                      <a:alpha val="60000"/>
                    </a:schemeClr>
                  </a:glow>
                </a:effectLst>
              </a:rPr>
              <a:t>&lt;='0' || </a:t>
            </a:r>
            <a:r>
              <a:rPr lang="en-IN" sz="1200" dirty="0" err="1">
                <a:effectLst>
                  <a:glow rad="101600">
                    <a:schemeClr val="bg1">
                      <a:alpha val="60000"/>
                    </a:schemeClr>
                  </a:glow>
                </a:effectLst>
              </a:rPr>
              <a:t>ch</a:t>
            </a:r>
            <a:r>
              <a:rPr lang="en-IN" sz="1200" dirty="0">
                <a:effectLst>
                  <a:glow rad="101600">
                    <a:schemeClr val="bg1">
                      <a:alpha val="60000"/>
                    </a:schemeClr>
                  </a:glow>
                </a:effectLst>
              </a:rPr>
              <a:t>&gt;'5');</a:t>
            </a:r>
          </a:p>
          <a:p>
            <a:r>
              <a:rPr lang="en-IN" sz="1200" dirty="0">
                <a:effectLst>
                  <a:glow rad="101600">
                    <a:schemeClr val="bg1">
                      <a:alpha val="60000"/>
                    </a:schemeClr>
                  </a:glow>
                </a:effectLst>
              </a:rPr>
              <a:t>	  switch(</a:t>
            </a:r>
            <a:r>
              <a:rPr lang="en-IN" sz="1200" dirty="0" err="1">
                <a:effectLst>
                  <a:glow rad="101600">
                    <a:schemeClr val="bg1">
                      <a:alpha val="60000"/>
                    </a:schemeClr>
                  </a:glow>
                </a:effectLst>
              </a:rPr>
              <a:t>ch</a:t>
            </a:r>
            <a:r>
              <a:rPr lang="en-IN" sz="1200" dirty="0">
                <a:effectLst>
                  <a:glow rad="101600">
                    <a:schemeClr val="bg1">
                      <a:alpha val="60000"/>
                    </a:schemeClr>
                  </a:glow>
                </a:effectLst>
              </a:rPr>
              <a:t>){</a:t>
            </a:r>
          </a:p>
          <a:p>
            <a:r>
              <a:rPr lang="en-IN" sz="1200" dirty="0">
                <a:effectLst>
                  <a:glow rad="101600">
                    <a:schemeClr val="bg1">
                      <a:alpha val="60000"/>
                    </a:schemeClr>
                  </a:glow>
                </a:effectLst>
              </a:rPr>
              <a:t>		case '1':</a:t>
            </a:r>
          </a:p>
          <a:p>
            <a:endParaRPr lang="en-IN" sz="1200" dirty="0">
              <a:effectLst>
                <a:glow rad="101600">
                  <a:schemeClr val="bg1">
                    <a:alpha val="60000"/>
                  </a:schemeClr>
                </a:glow>
              </a:effectLst>
            </a:endParaRP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a:t>
            </a:r>
            <a:r>
              <a:rPr lang="en-IN" sz="1200" dirty="0" err="1">
                <a:effectLst>
                  <a:glow rad="101600">
                    <a:schemeClr val="bg1">
                      <a:alpha val="60000"/>
                    </a:schemeClr>
                  </a:glow>
                </a:effectLst>
              </a:rPr>
              <a:t>nhow</a:t>
            </a:r>
            <a:r>
              <a:rPr lang="en-IN" sz="1200" dirty="0">
                <a:effectLst>
                  <a:glow rad="101600">
                    <a:schemeClr val="bg1">
                      <a:alpha val="60000"/>
                    </a:schemeClr>
                  </a:glow>
                </a:effectLst>
              </a:rPr>
              <a:t> many customer accounts?");</a:t>
            </a:r>
          </a:p>
          <a:p>
            <a:r>
              <a:rPr lang="en-IN" sz="1200" dirty="0">
                <a:effectLst>
                  <a:glow rad="101600">
                    <a:schemeClr val="bg1">
                      <a:alpha val="60000"/>
                    </a:schemeClr>
                  </a:glow>
                </a:effectLst>
              </a:rPr>
              <a:t>			</a:t>
            </a:r>
            <a:r>
              <a:rPr lang="en-IN" sz="1200" dirty="0" err="1">
                <a:effectLst>
                  <a:glow rad="101600">
                    <a:schemeClr val="bg1">
                      <a:alpha val="60000"/>
                    </a:schemeClr>
                  </a:glow>
                </a:effectLst>
              </a:rPr>
              <a:t>scanf</a:t>
            </a:r>
            <a:r>
              <a:rPr lang="en-IN" sz="1200" dirty="0">
                <a:effectLst>
                  <a:glow rad="101600">
                    <a:schemeClr val="bg1">
                      <a:alpha val="60000"/>
                    </a:schemeClr>
                  </a:glow>
                </a:effectLst>
              </a:rPr>
              <a:t>("%</a:t>
            </a:r>
            <a:r>
              <a:rPr lang="en-IN" sz="1200" dirty="0" err="1">
                <a:effectLst>
                  <a:glow rad="101600">
                    <a:schemeClr val="bg1">
                      <a:alpha val="60000"/>
                    </a:schemeClr>
                  </a:glow>
                </a:effectLst>
              </a:rPr>
              <a:t>d",&amp;n</a:t>
            </a:r>
            <a:r>
              <a:rPr lang="en-IN" sz="1200" dirty="0">
                <a:effectLst>
                  <a:glow rad="101600">
                    <a:schemeClr val="bg1">
                      <a:alpha val="60000"/>
                    </a:schemeClr>
                  </a:glow>
                </a:effectLst>
              </a:rPr>
              <a:t>);</a:t>
            </a:r>
          </a:p>
          <a:p>
            <a:r>
              <a:rPr lang="en-IN" sz="1200" dirty="0">
                <a:effectLst>
                  <a:glow rad="101600">
                    <a:schemeClr val="bg1">
                      <a:alpha val="60000"/>
                    </a:schemeClr>
                  </a:glow>
                </a:effectLst>
              </a:rPr>
              <a:t>			for(</a:t>
            </a:r>
            <a:r>
              <a:rPr lang="en-IN" sz="1200" dirty="0" err="1">
                <a:effectLst>
                  <a:glow rad="101600">
                    <a:schemeClr val="bg1">
                      <a:alpha val="60000"/>
                    </a:schemeClr>
                  </a:glow>
                </a:effectLst>
              </a:rPr>
              <a:t>i</a:t>
            </a:r>
            <a:r>
              <a:rPr lang="en-IN" sz="1200" dirty="0">
                <a:effectLst>
                  <a:glow rad="101600">
                    <a:schemeClr val="bg1">
                      <a:alpha val="60000"/>
                    </a:schemeClr>
                  </a:glow>
                </a:effectLst>
              </a:rPr>
              <a:t>=0;i&lt;</a:t>
            </a:r>
            <a:r>
              <a:rPr lang="en-IN" sz="1200" dirty="0" err="1">
                <a:effectLst>
                  <a:glow rad="101600">
                    <a:schemeClr val="bg1">
                      <a:alpha val="60000"/>
                    </a:schemeClr>
                  </a:glow>
                </a:effectLst>
              </a:rPr>
              <a:t>n;i</a:t>
            </a:r>
            <a:r>
              <a:rPr lang="en-IN" sz="1200" dirty="0">
                <a:effectLst>
                  <a:glow rad="101600">
                    <a:schemeClr val="bg1">
                      <a:alpha val="60000"/>
                    </a:schemeClr>
                  </a:glow>
                </a:effectLst>
              </a:rPr>
              <a:t>++){</a:t>
            </a:r>
          </a:p>
          <a:p>
            <a:r>
              <a:rPr lang="en-IN" sz="1200" dirty="0">
                <a:effectLst>
                  <a:glow rad="101600">
                    <a:schemeClr val="bg1">
                      <a:alpha val="60000"/>
                    </a:schemeClr>
                  </a:glow>
                </a:effectLst>
              </a:rPr>
              <a:t>				input();</a:t>
            </a:r>
          </a:p>
          <a:p>
            <a:r>
              <a:rPr lang="en-IN" sz="1200" dirty="0">
                <a:effectLst>
                  <a:glow rad="101600">
                    <a:schemeClr val="bg1">
                      <a:alpha val="60000"/>
                    </a:schemeClr>
                  </a:glow>
                </a:effectLst>
              </a:rPr>
              <a:t>				if(</a:t>
            </a:r>
            <a:r>
              <a:rPr lang="en-IN" sz="1200" dirty="0" err="1">
                <a:effectLst>
                  <a:glow rad="101600">
                    <a:schemeClr val="bg1">
                      <a:alpha val="60000"/>
                    </a:schemeClr>
                  </a:glow>
                </a:effectLst>
              </a:rPr>
              <a:t>customer.payment</a:t>
            </a:r>
            <a:r>
              <a:rPr lang="en-IN" sz="1200" dirty="0">
                <a:effectLst>
                  <a:glow rad="101600">
                    <a:schemeClr val="bg1">
                      <a:alpha val="60000"/>
                    </a:schemeClr>
                  </a:glow>
                </a:effectLst>
              </a:rPr>
              <a:t>&gt;0)</a:t>
            </a:r>
          </a:p>
          <a:p>
            <a:r>
              <a:rPr lang="en-IN" sz="1200" dirty="0">
                <a:effectLst>
                  <a:glow rad="101600">
                    <a:schemeClr val="bg1">
                      <a:alpha val="60000"/>
                    </a:schemeClr>
                  </a:glow>
                </a:effectLst>
              </a:rPr>
              <a:t>                (</a:t>
            </a:r>
            <a:r>
              <a:rPr lang="en-IN" sz="1200" dirty="0" err="1">
                <a:effectLst>
                  <a:glow rad="101600">
                    <a:schemeClr val="bg1">
                      <a:alpha val="60000"/>
                    </a:schemeClr>
                  </a:glow>
                </a:effectLst>
              </a:rPr>
              <a:t>customer.acct_type</a:t>
            </a:r>
            <a:r>
              <a:rPr lang="en-IN" sz="1200" dirty="0">
                <a:effectLst>
                  <a:glow rad="101600">
                    <a:schemeClr val="bg1">
                      <a:alpha val="60000"/>
                    </a:schemeClr>
                  </a:glow>
                </a:effectLst>
              </a:rPr>
              <a:t>=(</a:t>
            </a:r>
            <a:r>
              <a:rPr lang="en-IN" sz="1200" dirty="0" err="1">
                <a:effectLst>
                  <a:glow rad="101600">
                    <a:schemeClr val="bg1">
                      <a:alpha val="60000"/>
                    </a:schemeClr>
                  </a:glow>
                </a:effectLst>
              </a:rPr>
              <a:t>customer.payment</a:t>
            </a:r>
            <a:r>
              <a:rPr lang="en-IN" sz="1200" dirty="0">
                <a:effectLst>
                  <a:glow rad="101600">
                    <a:schemeClr val="bg1">
                      <a:alpha val="60000"/>
                    </a:schemeClr>
                  </a:glow>
                </a:effectLst>
              </a:rPr>
              <a:t>&lt;0.1*</a:t>
            </a:r>
            <a:r>
              <a:rPr lang="en-IN" sz="1200" dirty="0" err="1">
                <a:effectLst>
                  <a:glow rad="101600">
                    <a:schemeClr val="bg1">
                      <a:alpha val="60000"/>
                    </a:schemeClr>
                  </a:glow>
                </a:effectLst>
              </a:rPr>
              <a:t>customer.oldbalance</a:t>
            </a:r>
            <a:r>
              <a:rPr lang="en-IN" sz="1200" dirty="0">
                <a:effectLst>
                  <a:glow rad="101600">
                    <a:schemeClr val="bg1">
                      <a:alpha val="60000"/>
                    </a:schemeClr>
                  </a:glow>
                </a:effectLst>
              </a:rPr>
              <a:t>));</a:t>
            </a:r>
          </a:p>
          <a:p>
            <a:r>
              <a:rPr lang="en-IN" sz="1200" dirty="0">
                <a:effectLst>
                  <a:glow rad="101600">
                    <a:schemeClr val="bg1">
                      <a:alpha val="60000"/>
                    </a:schemeClr>
                  </a:glow>
                </a:effectLst>
              </a:rPr>
              <a:t>                else</a:t>
            </a:r>
          </a:p>
          <a:p>
            <a:r>
              <a:rPr lang="en-IN" sz="1200" dirty="0">
                <a:effectLst>
                  <a:glow rad="101600">
                    <a:schemeClr val="bg1">
                      <a:alpha val="60000"/>
                    </a:schemeClr>
                  </a:glow>
                </a:effectLst>
              </a:rPr>
              <a:t>                    </a:t>
            </a:r>
            <a:r>
              <a:rPr lang="en-IN" sz="1200" dirty="0" err="1">
                <a:effectLst>
                  <a:glow rad="101600">
                    <a:schemeClr val="bg1">
                      <a:alpha val="60000"/>
                    </a:schemeClr>
                  </a:glow>
                </a:effectLst>
              </a:rPr>
              <a:t>customer.acct_type</a:t>
            </a:r>
            <a:r>
              <a:rPr lang="en-IN" sz="1200" dirty="0">
                <a:effectLst>
                  <a:glow rad="101600">
                    <a:schemeClr val="bg1">
                      <a:alpha val="60000"/>
                    </a:schemeClr>
                  </a:glow>
                </a:effectLst>
              </a:rPr>
              <a:t>=(</a:t>
            </a:r>
            <a:r>
              <a:rPr lang="en-IN" sz="1200" dirty="0" err="1">
                <a:effectLst>
                  <a:glow rad="101600">
                    <a:schemeClr val="bg1">
                      <a:alpha val="60000"/>
                    </a:schemeClr>
                  </a:glow>
                </a:effectLst>
              </a:rPr>
              <a:t>customer.oldbalance</a:t>
            </a:r>
            <a:r>
              <a:rPr lang="en-IN" sz="1200" dirty="0">
                <a:effectLst>
                  <a:glow rad="101600">
                    <a:schemeClr val="bg1">
                      <a:alpha val="60000"/>
                    </a:schemeClr>
                  </a:glow>
                </a:effectLst>
              </a:rPr>
              <a:t>&gt;0);</a:t>
            </a:r>
          </a:p>
          <a:p>
            <a:r>
              <a:rPr lang="en-IN" sz="1200" dirty="0">
                <a:effectLst>
                  <a:glow rad="101600">
                    <a:schemeClr val="bg1">
                      <a:alpha val="60000"/>
                    </a:schemeClr>
                  </a:glow>
                </a:effectLst>
              </a:rPr>
              <a:t>				(</a:t>
            </a:r>
            <a:r>
              <a:rPr lang="en-IN" sz="1200" dirty="0" err="1">
                <a:effectLst>
                  <a:glow rad="101600">
                    <a:schemeClr val="bg1">
                      <a:alpha val="60000"/>
                    </a:schemeClr>
                  </a:glow>
                </a:effectLst>
              </a:rPr>
              <a:t>customer.newbalance</a:t>
            </a:r>
            <a:r>
              <a:rPr lang="en-IN" sz="1200" dirty="0">
                <a:effectLst>
                  <a:glow rad="101600">
                    <a:schemeClr val="bg1">
                      <a:alpha val="60000"/>
                    </a:schemeClr>
                  </a:glow>
                </a:effectLst>
              </a:rPr>
              <a:t>=(</a:t>
            </a:r>
            <a:r>
              <a:rPr lang="en-IN" sz="1200" dirty="0" err="1">
                <a:effectLst>
                  <a:glow rad="101600">
                    <a:schemeClr val="bg1">
                      <a:alpha val="60000"/>
                    </a:schemeClr>
                  </a:glow>
                </a:effectLst>
              </a:rPr>
              <a:t>customer.oldbalance-customer.payment</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writefile</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p>
          <a:p>
            <a:r>
              <a:rPr lang="en-IN" sz="1200" dirty="0">
                <a:effectLst>
                  <a:glow rad="101600">
                    <a:schemeClr val="bg1">
                      <a:alpha val="60000"/>
                    </a:schemeClr>
                  </a:glow>
                </a:effectLst>
              </a:rPr>
              <a:t>			main();</a:t>
            </a:r>
          </a:p>
        </p:txBody>
      </p:sp>
      <p:sp>
        <p:nvSpPr>
          <p:cNvPr id="8" name="TextBox 7">
            <a:extLst>
              <a:ext uri="{FF2B5EF4-FFF2-40B4-BE49-F238E27FC236}">
                <a16:creationId xmlns:a16="http://schemas.microsoft.com/office/drawing/2014/main" xmlns="" id="{CE19F10E-A2D3-46EE-BA20-DB3B899967AD}"/>
              </a:ext>
            </a:extLst>
          </p:cNvPr>
          <p:cNvSpPr txBox="1"/>
          <p:nvPr/>
        </p:nvSpPr>
        <p:spPr>
          <a:xfrm rot="5400000">
            <a:off x="6227178" y="-1115751"/>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Tree>
    <p:extLst>
      <p:ext uri="{BB962C8B-B14F-4D97-AF65-F5344CB8AC3E}">
        <p14:creationId xmlns:p14="http://schemas.microsoft.com/office/powerpoint/2010/main" val="3616210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641</TotalTime>
  <Words>718</Words>
  <Application>Microsoft Office PowerPoint</Application>
  <PresentationFormat>Custom</PresentationFormat>
  <Paragraphs>357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soham jadhav</dc:creator>
  <cp:lastModifiedBy>Windows User</cp:lastModifiedBy>
  <cp:revision>7</cp:revision>
  <dcterms:created xsi:type="dcterms:W3CDTF">2021-11-10T09:57:53Z</dcterms:created>
  <dcterms:modified xsi:type="dcterms:W3CDTF">2023-09-04T10:12:33Z</dcterms:modified>
</cp:coreProperties>
</file>