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72" r:id="rId13"/>
    <p:sldId id="273" r:id="rId14"/>
    <p:sldId id="274" r:id="rId15"/>
    <p:sldId id="263" r:id="rId16"/>
    <p:sldId id="268" r:id="rId17"/>
    <p:sldId id="269"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E0C398"/>
    <a:srgbClr val="99FF99"/>
    <a:srgbClr val="FF6600"/>
    <a:srgbClr val="880A5E"/>
    <a:srgbClr val="FF33CC"/>
    <a:srgbClr val="99FF66"/>
    <a:srgbClr val="FFFF99"/>
    <a:srgbClr val="0033CC"/>
    <a:srgbClr val="66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C6C8468-4E87-422E-B70A-70A937B15C69}" type="datetimeFigureOut">
              <a:rPr lang="en-US" smtClean="0"/>
              <a:pPr/>
              <a:t>12/14/2021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A961C8-6BEC-469C-B068-233FFED8C9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6C8468-4E87-422E-B70A-70A937B15C69}"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961C8-6BEC-469C-B068-233FFED8C9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6C8468-4E87-422E-B70A-70A937B15C69}"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961C8-6BEC-469C-B068-233FFED8C9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6C8468-4E87-422E-B70A-70A937B15C69}"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961C8-6BEC-469C-B068-233FFED8C9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6C8468-4E87-422E-B70A-70A937B15C69}"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961C8-6BEC-469C-B068-233FFED8C9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6C8468-4E87-422E-B70A-70A937B15C69}" type="datetimeFigureOut">
              <a:rPr lang="en-US" smtClean="0"/>
              <a:pPr/>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961C8-6BEC-469C-B068-233FFED8C9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C6C8468-4E87-422E-B70A-70A937B15C69}" type="datetimeFigureOut">
              <a:rPr lang="en-US" smtClean="0"/>
              <a:pPr/>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A961C8-6BEC-469C-B068-233FFED8C9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C6C8468-4E87-422E-B70A-70A937B15C69}" type="datetimeFigureOut">
              <a:rPr lang="en-US" smtClean="0"/>
              <a:pPr/>
              <a:t>12/14/2021</a:t>
            </a:fld>
            <a:endParaRPr lang="en-US"/>
          </a:p>
        </p:txBody>
      </p:sp>
      <p:sp>
        <p:nvSpPr>
          <p:cNvPr id="8" name="Slide Number Placeholder 7"/>
          <p:cNvSpPr>
            <a:spLocks noGrp="1"/>
          </p:cNvSpPr>
          <p:nvPr>
            <p:ph type="sldNum" sz="quarter" idx="11"/>
          </p:nvPr>
        </p:nvSpPr>
        <p:spPr/>
        <p:txBody>
          <a:bodyPr/>
          <a:lstStyle/>
          <a:p>
            <a:fld id="{A2A961C8-6BEC-469C-B068-233FFED8C97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C8468-4E87-422E-B70A-70A937B15C69}" type="datetimeFigureOut">
              <a:rPr lang="en-US" smtClean="0"/>
              <a:pPr/>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A961C8-6BEC-469C-B068-233FFED8C9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6C8468-4E87-422E-B70A-70A937B15C69}" type="datetimeFigureOut">
              <a:rPr lang="en-US" smtClean="0"/>
              <a:pPr/>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A2A961C8-6BEC-469C-B068-233FFED8C9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C6C8468-4E87-422E-B70A-70A937B15C69}" type="datetimeFigureOut">
              <a:rPr lang="en-US" smtClean="0"/>
              <a:pPr/>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961C8-6BEC-469C-B068-233FFED8C9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C6C8468-4E87-422E-B70A-70A937B15C69}" type="datetimeFigureOut">
              <a:rPr lang="en-US" smtClean="0"/>
              <a:pPr/>
              <a:t>12/14/2021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2A961C8-6BEC-469C-B068-233FFED8C97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0" y="6019800"/>
            <a:ext cx="2365248" cy="609600"/>
          </a:xfrm>
          <a:ln w="38100">
            <a:solidFill>
              <a:srgbClr val="FF0000"/>
            </a:solidFill>
          </a:ln>
        </p:spPr>
        <p:style>
          <a:lnRef idx="1">
            <a:schemeClr val="accent2"/>
          </a:lnRef>
          <a:fillRef idx="2">
            <a:schemeClr val="accent2"/>
          </a:fillRef>
          <a:effectRef idx="1">
            <a:schemeClr val="accent2"/>
          </a:effectRef>
          <a:fontRef idx="minor">
            <a:schemeClr val="dk1"/>
          </a:fontRef>
        </p:style>
        <p:txBody>
          <a:bodyPr anchor="t">
            <a:noAutofit/>
          </a:bodyPr>
          <a:lstStyle/>
          <a:p>
            <a:pPr algn="ctr"/>
            <a:r>
              <a:rPr sz="2800" smtClean="0">
                <a:ln w="18415" cmpd="sng">
                  <a:solidFill>
                    <a:srgbClr val="7030A0"/>
                  </a:solidFill>
                  <a:prstDash val="solid"/>
                </a:ln>
                <a:solidFill>
                  <a:srgbClr val="FF0000"/>
                </a:solidFill>
                <a:effectLst>
                  <a:outerShdw blurRad="63500" dir="3600000" algn="tl" rotWithShape="0">
                    <a:srgbClr val="000000">
                      <a:alpha val="70000"/>
                    </a:srgbClr>
                  </a:outerShdw>
                </a:effectLst>
                <a:latin typeface="Calibri Light" pitchFamily="34" charset="0"/>
              </a:rPr>
              <a:t>SE Computer </a:t>
            </a:r>
            <a:br>
              <a:rPr sz="2800" smtClean="0">
                <a:ln w="18415" cmpd="sng">
                  <a:solidFill>
                    <a:srgbClr val="7030A0"/>
                  </a:solidFill>
                  <a:prstDash val="solid"/>
                </a:ln>
                <a:solidFill>
                  <a:srgbClr val="FF0000"/>
                </a:solidFill>
                <a:effectLst>
                  <a:outerShdw blurRad="63500" dir="3600000" algn="tl" rotWithShape="0">
                    <a:srgbClr val="000000">
                      <a:alpha val="70000"/>
                    </a:srgbClr>
                  </a:outerShdw>
                </a:effectLst>
                <a:latin typeface="Calibri Light" pitchFamily="34" charset="0"/>
              </a:rPr>
            </a:br>
            <a:r>
              <a:rPr sz="2800" smtClean="0">
                <a:ln w="18415" cmpd="sng">
                  <a:solidFill>
                    <a:srgbClr val="7030A0"/>
                  </a:solidFill>
                  <a:prstDash val="solid"/>
                </a:ln>
                <a:solidFill>
                  <a:srgbClr val="FF0000"/>
                </a:solidFill>
                <a:effectLst>
                  <a:outerShdw blurRad="63500" dir="3600000" algn="tl" rotWithShape="0">
                    <a:srgbClr val="000000">
                      <a:alpha val="70000"/>
                    </a:srgbClr>
                  </a:outerShdw>
                </a:effectLst>
                <a:latin typeface="Calibri Light" pitchFamily="34" charset="0"/>
              </a:rPr>
              <a:t/>
            </a:r>
            <a:br>
              <a:rPr sz="2800" smtClean="0">
                <a:ln w="18415" cmpd="sng">
                  <a:solidFill>
                    <a:srgbClr val="7030A0"/>
                  </a:solidFill>
                  <a:prstDash val="solid"/>
                </a:ln>
                <a:solidFill>
                  <a:srgbClr val="FF0000"/>
                </a:solidFill>
                <a:effectLst>
                  <a:outerShdw blurRad="63500" dir="3600000" algn="tl" rotWithShape="0">
                    <a:srgbClr val="000000">
                      <a:alpha val="70000"/>
                    </a:srgbClr>
                  </a:outerShdw>
                </a:effectLst>
                <a:latin typeface="Calibri Light" pitchFamily="34" charset="0"/>
              </a:rPr>
            </a:br>
            <a:endParaRPr lang="en-US" sz="2800" dirty="0">
              <a:ln w="18415" cmpd="sng">
                <a:solidFill>
                  <a:srgbClr val="7030A0"/>
                </a:solidFill>
                <a:prstDash val="solid"/>
              </a:ln>
              <a:solidFill>
                <a:srgbClr val="FF0000"/>
              </a:solidFill>
              <a:latin typeface="Calibri Light" pitchFamily="34" charset="0"/>
            </a:endParaRPr>
          </a:p>
        </p:txBody>
      </p:sp>
      <p:sp>
        <p:nvSpPr>
          <p:cNvPr id="3" name="Subtitle 2"/>
          <p:cNvSpPr>
            <a:spLocks noGrp="1"/>
          </p:cNvSpPr>
          <p:nvPr>
            <p:ph type="subTitle" idx="1"/>
          </p:nvPr>
        </p:nvSpPr>
        <p:spPr>
          <a:xfrm>
            <a:off x="1371600" y="2362200"/>
            <a:ext cx="6480048" cy="1011412"/>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w="28575">
            <a:solidFill>
              <a:srgbClr val="002060"/>
            </a:solidFill>
          </a:ln>
        </p:spPr>
        <p:txBody>
          <a:bodyPr anchor="b">
            <a:noAutofit/>
          </a:bodyPr>
          <a:lstStyle/>
          <a:p>
            <a:pPr algn="ctr"/>
            <a:r>
              <a:rPr lang="en-US" sz="6000" b="1" dirty="0" smtClean="0">
                <a:ln w="19050">
                  <a:solidFill>
                    <a:schemeClr val="accent2">
                      <a:lumMod val="40000"/>
                      <a:lumOff val="60000"/>
                    </a:schemeClr>
                  </a:solidFill>
                  <a:prstDash val="solid"/>
                </a:ln>
                <a:solidFill>
                  <a:srgbClr val="002060"/>
                </a:solidFill>
                <a:effectLst>
                  <a:glow rad="63500">
                    <a:schemeClr val="accent2">
                      <a:satMod val="175000"/>
                      <a:alpha val="40000"/>
                    </a:schemeClr>
                  </a:glow>
                  <a:outerShdw blurRad="50800" dist="38100" dir="8100000" algn="tr" rotWithShape="0">
                    <a:prstClr val="black">
                      <a:alpha val="40000"/>
                    </a:prstClr>
                  </a:outerShdw>
                </a:effectLst>
                <a:cs typeface="Mangal" pitchFamily="18" charset="0"/>
              </a:rPr>
              <a:t>MINI PROJECT</a:t>
            </a:r>
            <a:endParaRPr lang="en-US" sz="6000" b="1" dirty="0">
              <a:ln w="19050">
                <a:solidFill>
                  <a:schemeClr val="accent2">
                    <a:lumMod val="40000"/>
                    <a:lumOff val="60000"/>
                  </a:schemeClr>
                </a:solidFill>
                <a:prstDash val="solid"/>
              </a:ln>
              <a:solidFill>
                <a:srgbClr val="002060"/>
              </a:solidFill>
              <a:effectLst>
                <a:glow rad="63500">
                  <a:schemeClr val="accent2">
                    <a:satMod val="175000"/>
                    <a:alpha val="40000"/>
                  </a:schemeClr>
                </a:glow>
                <a:outerShdw blurRad="50800" dist="38100" dir="8100000" algn="tr" rotWithShape="0">
                  <a:prstClr val="black">
                    <a:alpha val="40000"/>
                  </a:prstClr>
                </a:outerShdw>
              </a:effectLst>
            </a:endParaRPr>
          </a:p>
        </p:txBody>
      </p:sp>
      <p:pic>
        <p:nvPicPr>
          <p:cNvPr id="4" name="Picture 3" descr="GIT.png"/>
          <p:cNvPicPr>
            <a:picLocks noChangeAspect="1"/>
          </p:cNvPicPr>
          <p:nvPr/>
        </p:nvPicPr>
        <p:blipFill>
          <a:blip r:embed="rId2"/>
          <a:stretch>
            <a:fillRect/>
          </a:stretch>
        </p:blipFill>
        <p:spPr>
          <a:xfrm>
            <a:off x="1905000" y="228600"/>
            <a:ext cx="5486400"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Oval 4"/>
          <p:cNvSpPr/>
          <p:nvPr/>
        </p:nvSpPr>
        <p:spPr>
          <a:xfrm>
            <a:off x="1981200" y="3886200"/>
            <a:ext cx="5334000" cy="1143000"/>
          </a:xfrm>
          <a:prstGeom prst="ellipse">
            <a:avLst/>
          </a:prstGeom>
          <a:gradFill flip="none" rotWithShape="1">
            <a:gsLst>
              <a:gs pos="0">
                <a:srgbClr val="4730EE">
                  <a:tint val="66000"/>
                  <a:satMod val="160000"/>
                </a:srgbClr>
              </a:gs>
              <a:gs pos="50000">
                <a:srgbClr val="4730EE">
                  <a:tint val="44500"/>
                  <a:satMod val="160000"/>
                </a:srgbClr>
              </a:gs>
              <a:gs pos="100000">
                <a:srgbClr val="4730EE">
                  <a:tint val="23500"/>
                  <a:satMod val="160000"/>
                </a:srgbClr>
              </a:gs>
            </a:gsLst>
            <a:lin ang="16200000" scaled="1"/>
            <a:tileRect/>
          </a:gradFill>
          <a:ln w="38100">
            <a:solidFill>
              <a:srgbClr val="0310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FF0000"/>
              </a:solidFill>
            </a:endParaRPr>
          </a:p>
        </p:txBody>
      </p:sp>
      <p:sp>
        <p:nvSpPr>
          <p:cNvPr id="6" name="TextBox 5"/>
          <p:cNvSpPr txBox="1"/>
          <p:nvPr/>
        </p:nvSpPr>
        <p:spPr>
          <a:xfrm>
            <a:off x="2057400" y="4114800"/>
            <a:ext cx="5257800" cy="1077218"/>
          </a:xfrm>
          <a:prstGeom prst="rect">
            <a:avLst/>
          </a:prstGeom>
          <a:noFill/>
        </p:spPr>
        <p:txBody>
          <a:bodyPr wrap="square" rtlCol="0">
            <a:spAutoFit/>
          </a:bodyPr>
          <a:lstStyle/>
          <a:p>
            <a:pPr algn="ctr"/>
            <a:r>
              <a:rPr lang="en-IN" sz="3200" b="1" spc="-1" dirty="0" smtClean="0">
                <a:ln>
                  <a:solidFill>
                    <a:srgbClr val="002060"/>
                  </a:solidFill>
                </a:ln>
                <a:solidFill>
                  <a:srgbClr val="FF3300"/>
                </a:solidFill>
                <a:effectLst>
                  <a:outerShdw blurRad="50800" dist="38100" dir="8100000" algn="tr" rotWithShape="0">
                    <a:prstClr val="black">
                      <a:alpha val="40000"/>
                    </a:prstClr>
                  </a:outerShdw>
                </a:effectLst>
              </a:rPr>
              <a:t>Element Search Engine</a:t>
            </a:r>
            <a:endParaRPr lang="en-US" sz="3200" b="1" dirty="0" smtClean="0">
              <a:ln>
                <a:solidFill>
                  <a:srgbClr val="002060"/>
                </a:solidFill>
              </a:ln>
              <a:solidFill>
                <a:srgbClr val="FF3300"/>
              </a:solidFill>
              <a:effectLst>
                <a:outerShdw blurRad="50800" dist="38100" dir="8100000" algn="tr" rotWithShape="0">
                  <a:prstClr val="black">
                    <a:alpha val="40000"/>
                  </a:prstClr>
                </a:outerShdw>
              </a:effectLst>
            </a:endParaRPr>
          </a:p>
          <a:p>
            <a:pPr algn="ctr"/>
            <a:endParaRPr lang="en-US" sz="3200" dirty="0">
              <a:ln>
                <a:solidFill>
                  <a:srgbClr val="002060"/>
                </a:solidFill>
              </a:ln>
              <a:solidFill>
                <a:srgbClr val="FF3300"/>
              </a:solidFill>
              <a:effectLst>
                <a:outerShdw blurRad="50800" dist="38100" dir="8100000" algn="tr"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9933FF">
            <a:alpha val="32000"/>
          </a:srgbClr>
        </a:solidFill>
        <a:effectLst/>
      </p:bgPr>
    </p:bg>
    <p:spTree>
      <p:nvGrpSpPr>
        <p:cNvPr id="1" name=""/>
        <p:cNvGrpSpPr/>
        <p:nvPr/>
      </p:nvGrpSpPr>
      <p:grpSpPr>
        <a:xfrm>
          <a:off x="0" y="0"/>
          <a:ext cx="0" cy="0"/>
          <a:chOff x="0" y="0"/>
          <a:chExt cx="0" cy="0"/>
        </a:xfrm>
      </p:grpSpPr>
      <p:sp>
        <p:nvSpPr>
          <p:cNvPr id="3" name="TextBox 2"/>
          <p:cNvSpPr txBox="1"/>
          <p:nvPr/>
        </p:nvSpPr>
        <p:spPr>
          <a:xfrm>
            <a:off x="762000" y="533400"/>
            <a:ext cx="7467600" cy="5632311"/>
          </a:xfrm>
          <a:prstGeom prst="rect">
            <a:avLst/>
          </a:prstGeom>
          <a:noFill/>
        </p:spPr>
        <p:txBody>
          <a:bodyPr wrap="square" rtlCol="0">
            <a:spAutoFit/>
          </a:bodyPr>
          <a:lstStyle/>
          <a:p>
            <a:r>
              <a:rPr lang="en-US" dirty="0" smtClean="0">
                <a:solidFill>
                  <a:schemeClr val="bg1"/>
                </a:solidFill>
              </a:rPr>
              <a:t> </a:t>
            </a:r>
          </a:p>
          <a:p>
            <a:r>
              <a:rPr lang="en-US" dirty="0" smtClean="0">
                <a:solidFill>
                  <a:schemeClr val="bg1"/>
                </a:solidFill>
              </a:rPr>
              <a:t>    	</a:t>
            </a:r>
            <a:r>
              <a:rPr lang="en-US" b="1" dirty="0" smtClean="0">
                <a:solidFill>
                  <a:schemeClr val="bg1"/>
                </a:solidFill>
              </a:rPr>
              <a:t>do</a:t>
            </a:r>
            <a:endParaRPr lang="en-US" dirty="0" smtClean="0">
              <a:solidFill>
                <a:schemeClr val="bg1"/>
              </a:solidFill>
            </a:endParaRPr>
          </a:p>
          <a:p>
            <a:r>
              <a:rPr lang="en-US" dirty="0" smtClean="0">
                <a:solidFill>
                  <a:schemeClr val="bg1"/>
                </a:solidFill>
              </a:rPr>
              <a:t>    	{</a:t>
            </a:r>
          </a:p>
          <a:p>
            <a:r>
              <a:rPr lang="en-US" dirty="0" smtClean="0">
                <a:solidFill>
                  <a:schemeClr val="bg1"/>
                </a:solidFill>
              </a:rPr>
              <a:t>    		</a:t>
            </a:r>
            <a:r>
              <a:rPr lang="en-US" dirty="0" err="1" smtClean="0">
                <a:solidFill>
                  <a:schemeClr val="bg1"/>
                </a:solidFill>
              </a:rPr>
              <a:t>System.</a:t>
            </a:r>
            <a:r>
              <a:rPr lang="en-US" b="1" i="1" dirty="0" err="1" smtClean="0">
                <a:solidFill>
                  <a:schemeClr val="bg1"/>
                </a:solidFill>
              </a:rPr>
              <a:t>out</a:t>
            </a:r>
            <a:r>
              <a:rPr lang="en-US" dirty="0" err="1" smtClean="0">
                <a:solidFill>
                  <a:schemeClr val="bg1"/>
                </a:solidFill>
              </a:rPr>
              <a:t>.println</a:t>
            </a:r>
            <a:r>
              <a:rPr lang="en-US" dirty="0" smtClean="0">
                <a:solidFill>
                  <a:schemeClr val="bg1"/>
                </a:solidFill>
              </a:rPr>
              <a:t>("Enter choice to search:\n1. By name\n2. By atomic no\n3. Exit");</a:t>
            </a:r>
          </a:p>
          <a:p>
            <a:r>
              <a:rPr lang="en-US" dirty="0" smtClean="0">
                <a:solidFill>
                  <a:schemeClr val="bg1"/>
                </a:solidFill>
              </a:rPr>
              <a:t>        	a = </a:t>
            </a:r>
            <a:r>
              <a:rPr lang="en-US" dirty="0" err="1" smtClean="0">
                <a:solidFill>
                  <a:schemeClr val="bg1"/>
                </a:solidFill>
              </a:rPr>
              <a:t>sc.nextInt</a:t>
            </a:r>
            <a:r>
              <a:rPr lang="en-US" dirty="0" smtClean="0">
                <a:solidFill>
                  <a:schemeClr val="bg1"/>
                </a:solidFill>
              </a:rPr>
              <a:t>();</a:t>
            </a:r>
          </a:p>
          <a:p>
            <a:r>
              <a:rPr lang="en-US" dirty="0" smtClean="0">
                <a:solidFill>
                  <a:schemeClr val="bg1"/>
                </a:solidFill>
              </a:rPr>
              <a:t>        	</a:t>
            </a:r>
          </a:p>
          <a:p>
            <a:r>
              <a:rPr lang="en-US" dirty="0" smtClean="0">
                <a:solidFill>
                  <a:schemeClr val="bg1"/>
                </a:solidFill>
              </a:rPr>
              <a:t>        	</a:t>
            </a:r>
            <a:r>
              <a:rPr lang="en-US" b="1" dirty="0" smtClean="0">
                <a:solidFill>
                  <a:schemeClr val="bg1"/>
                </a:solidFill>
              </a:rPr>
              <a:t>switch</a:t>
            </a:r>
            <a:r>
              <a:rPr lang="en-US" dirty="0" smtClean="0">
                <a:solidFill>
                  <a:schemeClr val="bg1"/>
                </a:solidFill>
              </a:rPr>
              <a:t>(a)</a:t>
            </a:r>
          </a:p>
          <a:p>
            <a:r>
              <a:rPr lang="en-US" dirty="0" smtClean="0">
                <a:solidFill>
                  <a:schemeClr val="bg1"/>
                </a:solidFill>
              </a:rPr>
              <a:t>        	{</a:t>
            </a:r>
          </a:p>
          <a:p>
            <a:r>
              <a:rPr lang="en-US" dirty="0" smtClean="0">
                <a:solidFill>
                  <a:schemeClr val="bg1"/>
                </a:solidFill>
              </a:rPr>
              <a:t>        		</a:t>
            </a:r>
            <a:r>
              <a:rPr lang="en-US" b="1" dirty="0" smtClean="0">
                <a:solidFill>
                  <a:schemeClr val="bg1"/>
                </a:solidFill>
              </a:rPr>
              <a:t>case</a:t>
            </a:r>
            <a:r>
              <a:rPr lang="en-US" dirty="0" smtClean="0">
                <a:solidFill>
                  <a:schemeClr val="bg1"/>
                </a:solidFill>
              </a:rPr>
              <a:t> 1://To search by name</a:t>
            </a:r>
          </a:p>
          <a:p>
            <a:r>
              <a:rPr lang="en-US" dirty="0" smtClean="0">
                <a:solidFill>
                  <a:schemeClr val="bg1"/>
                </a:solidFill>
              </a:rPr>
              <a:t>        			</a:t>
            </a:r>
            <a:r>
              <a:rPr lang="en-US" dirty="0" err="1" smtClean="0">
                <a:solidFill>
                  <a:schemeClr val="bg1"/>
                </a:solidFill>
              </a:rPr>
              <a:t>System.</a:t>
            </a:r>
            <a:r>
              <a:rPr lang="en-US" b="1" i="1" dirty="0" err="1" smtClean="0">
                <a:solidFill>
                  <a:schemeClr val="bg1"/>
                </a:solidFill>
              </a:rPr>
              <a:t>out</a:t>
            </a:r>
            <a:r>
              <a:rPr lang="en-US" dirty="0" err="1" smtClean="0">
                <a:solidFill>
                  <a:schemeClr val="bg1"/>
                </a:solidFill>
              </a:rPr>
              <a:t>.print</a:t>
            </a:r>
            <a:r>
              <a:rPr lang="en-US" dirty="0" smtClean="0">
                <a:solidFill>
                  <a:schemeClr val="bg1"/>
                </a:solidFill>
              </a:rPr>
              <a:t>("Enter the Name of element: ");</a:t>
            </a:r>
          </a:p>
          <a:p>
            <a:r>
              <a:rPr lang="en-US" dirty="0" smtClean="0">
                <a:solidFill>
                  <a:schemeClr val="bg1"/>
                </a:solidFill>
              </a:rPr>
              <a:t>        			d = </a:t>
            </a:r>
            <a:r>
              <a:rPr lang="en-US" dirty="0" err="1" smtClean="0">
                <a:solidFill>
                  <a:schemeClr val="bg1"/>
                </a:solidFill>
              </a:rPr>
              <a:t>sc.next</a:t>
            </a:r>
            <a:r>
              <a:rPr lang="en-US" dirty="0" smtClean="0">
                <a:solidFill>
                  <a:schemeClr val="bg1"/>
                </a:solidFill>
              </a:rPr>
              <a:t>();</a:t>
            </a:r>
          </a:p>
          <a:p>
            <a:r>
              <a:rPr lang="en-US" dirty="0" smtClean="0">
                <a:solidFill>
                  <a:schemeClr val="bg1"/>
                </a:solidFill>
              </a:rPr>
              <a:t>        			d = </a:t>
            </a:r>
            <a:r>
              <a:rPr lang="en-US" dirty="0" err="1" smtClean="0">
                <a:solidFill>
                  <a:schemeClr val="bg1"/>
                </a:solidFill>
              </a:rPr>
              <a:t>d.toUpperCase</a:t>
            </a:r>
            <a:r>
              <a:rPr lang="en-US" dirty="0" smtClean="0">
                <a:solidFill>
                  <a:schemeClr val="bg1"/>
                </a:solidFill>
              </a:rPr>
              <a:t>();</a:t>
            </a:r>
          </a:p>
          <a:p>
            <a:r>
              <a:rPr lang="en-US" dirty="0" smtClean="0">
                <a:solidFill>
                  <a:schemeClr val="bg1"/>
                </a:solidFill>
              </a:rPr>
              <a:t>        			c = "D:\\SE Mini Project\\" + d + ".html";</a:t>
            </a:r>
          </a:p>
          <a:p>
            <a:r>
              <a:rPr lang="en-US" dirty="0" smtClean="0">
                <a:solidFill>
                  <a:schemeClr val="bg1"/>
                </a:solidFill>
              </a:rPr>
              <a:t>       				File ft = </a:t>
            </a:r>
            <a:r>
              <a:rPr lang="en-US" b="1" dirty="0" smtClean="0">
                <a:solidFill>
                  <a:schemeClr val="bg1"/>
                </a:solidFill>
              </a:rPr>
              <a:t>new</a:t>
            </a:r>
            <a:r>
              <a:rPr lang="en-US" dirty="0" smtClean="0">
                <a:solidFill>
                  <a:schemeClr val="bg1"/>
                </a:solidFill>
              </a:rPr>
              <a:t> File(c);</a:t>
            </a:r>
          </a:p>
          <a:p>
            <a:r>
              <a:rPr lang="en-US" dirty="0" smtClean="0">
                <a:solidFill>
                  <a:schemeClr val="bg1"/>
                </a:solidFill>
              </a:rPr>
              <a:t>       				</a:t>
            </a:r>
            <a:r>
              <a:rPr lang="en-US" dirty="0" err="1" smtClean="0">
                <a:solidFill>
                  <a:schemeClr val="bg1"/>
                </a:solidFill>
              </a:rPr>
              <a:t>Desktop.</a:t>
            </a:r>
            <a:r>
              <a:rPr lang="en-US" i="1" dirty="0" err="1" smtClean="0">
                <a:solidFill>
                  <a:schemeClr val="bg1"/>
                </a:solidFill>
              </a:rPr>
              <a:t>getDesktop</a:t>
            </a:r>
            <a:r>
              <a:rPr lang="en-US" dirty="0" smtClean="0">
                <a:solidFill>
                  <a:schemeClr val="bg1"/>
                </a:solidFill>
              </a:rPr>
              <a:t>().browse(</a:t>
            </a:r>
            <a:r>
              <a:rPr lang="en-US" dirty="0" err="1" smtClean="0">
                <a:solidFill>
                  <a:schemeClr val="bg1"/>
                </a:solidFill>
              </a:rPr>
              <a:t>ft.toURI</a:t>
            </a:r>
            <a:r>
              <a:rPr lang="en-US" dirty="0" smtClean="0">
                <a:solidFill>
                  <a:schemeClr val="bg1"/>
                </a:solidFill>
              </a:rPr>
              <a:t>());</a:t>
            </a:r>
          </a:p>
          <a:p>
            <a:r>
              <a:rPr lang="en-US" dirty="0" smtClean="0">
                <a:solidFill>
                  <a:schemeClr val="bg1"/>
                </a:solidFill>
              </a:rPr>
              <a:t>       				</a:t>
            </a:r>
            <a:r>
              <a:rPr lang="en-US" b="1" dirty="0" smtClean="0">
                <a:solidFill>
                  <a:schemeClr val="bg1"/>
                </a:solidFill>
              </a:rPr>
              <a:t>break</a:t>
            </a:r>
            <a:r>
              <a:rPr lang="en-US" dirty="0" smtClean="0">
                <a:solidFill>
                  <a:schemeClr val="bg1"/>
                </a:solidFill>
              </a:rPr>
              <a:t>;</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0066CC">
            <a:alpha val="44000"/>
          </a:srgbClr>
        </a:solidFill>
        <a:effectLst/>
      </p:bgPr>
    </p:bg>
    <p:spTree>
      <p:nvGrpSpPr>
        <p:cNvPr id="1" name=""/>
        <p:cNvGrpSpPr/>
        <p:nvPr/>
      </p:nvGrpSpPr>
      <p:grpSpPr>
        <a:xfrm>
          <a:off x="0" y="0"/>
          <a:ext cx="0" cy="0"/>
          <a:chOff x="0" y="0"/>
          <a:chExt cx="0" cy="0"/>
        </a:xfrm>
      </p:grpSpPr>
      <p:sp>
        <p:nvSpPr>
          <p:cNvPr id="2" name="TextBox 1"/>
          <p:cNvSpPr txBox="1"/>
          <p:nvPr/>
        </p:nvSpPr>
        <p:spPr>
          <a:xfrm>
            <a:off x="685800" y="152400"/>
            <a:ext cx="7772400" cy="7017306"/>
          </a:xfrm>
          <a:prstGeom prst="rect">
            <a:avLst/>
          </a:prstGeom>
          <a:noFill/>
        </p:spPr>
        <p:txBody>
          <a:bodyPr wrap="square" rtlCol="0">
            <a:spAutoFit/>
          </a:bodyPr>
          <a:lstStyle/>
          <a:p>
            <a:r>
              <a:rPr lang="en-US" b="1" dirty="0" smtClean="0">
                <a:solidFill>
                  <a:schemeClr val="bg1"/>
                </a:solidFill>
              </a:rPr>
              <a:t>case</a:t>
            </a:r>
            <a:r>
              <a:rPr lang="en-US" dirty="0" smtClean="0">
                <a:solidFill>
                  <a:schemeClr val="bg1"/>
                </a:solidFill>
              </a:rPr>
              <a:t> 2://To search by atomic no.</a:t>
            </a:r>
          </a:p>
          <a:p>
            <a:r>
              <a:rPr lang="en-US" dirty="0" smtClean="0">
                <a:solidFill>
                  <a:schemeClr val="bg1"/>
                </a:solidFill>
              </a:rPr>
              <a:t>        			</a:t>
            </a:r>
            <a:r>
              <a:rPr lang="en-US" dirty="0" err="1" smtClean="0">
                <a:solidFill>
                  <a:schemeClr val="bg1"/>
                </a:solidFill>
              </a:rPr>
              <a:t>System.</a:t>
            </a:r>
            <a:r>
              <a:rPr lang="en-US" b="1" i="1" dirty="0" err="1" smtClean="0">
                <a:solidFill>
                  <a:schemeClr val="bg1"/>
                </a:solidFill>
              </a:rPr>
              <a:t>out</a:t>
            </a:r>
            <a:r>
              <a:rPr lang="en-US" dirty="0" err="1" smtClean="0">
                <a:solidFill>
                  <a:schemeClr val="bg1"/>
                </a:solidFill>
              </a:rPr>
              <a:t>.print</a:t>
            </a:r>
            <a:r>
              <a:rPr lang="en-US" dirty="0" smtClean="0">
                <a:solidFill>
                  <a:schemeClr val="bg1"/>
                </a:solidFill>
              </a:rPr>
              <a:t>("Enter the Atomic No. of element: ");</a:t>
            </a:r>
          </a:p>
          <a:p>
            <a:r>
              <a:rPr lang="en-US" dirty="0" smtClean="0">
                <a:solidFill>
                  <a:schemeClr val="bg1"/>
                </a:solidFill>
              </a:rPr>
              <a:t>       				b = </a:t>
            </a:r>
            <a:r>
              <a:rPr lang="en-US" dirty="0" err="1" smtClean="0">
                <a:solidFill>
                  <a:schemeClr val="bg1"/>
                </a:solidFill>
              </a:rPr>
              <a:t>sc.nextInt</a:t>
            </a:r>
            <a:r>
              <a:rPr lang="en-US" dirty="0" smtClean="0">
                <a:solidFill>
                  <a:schemeClr val="bg1"/>
                </a:solidFill>
              </a:rPr>
              <a:t>();</a:t>
            </a:r>
          </a:p>
          <a:p>
            <a:r>
              <a:rPr lang="en-US" dirty="0" smtClean="0">
                <a:solidFill>
                  <a:schemeClr val="bg1"/>
                </a:solidFill>
              </a:rPr>
              <a:t>       				d = name[b];</a:t>
            </a:r>
          </a:p>
          <a:p>
            <a:r>
              <a:rPr lang="en-US" dirty="0" smtClean="0">
                <a:solidFill>
                  <a:schemeClr val="bg1"/>
                </a:solidFill>
              </a:rPr>
              <a:t>       				d = </a:t>
            </a:r>
            <a:r>
              <a:rPr lang="en-US" dirty="0" err="1" smtClean="0">
                <a:solidFill>
                  <a:schemeClr val="bg1"/>
                </a:solidFill>
              </a:rPr>
              <a:t>d.toUpperCase</a:t>
            </a:r>
            <a:r>
              <a:rPr lang="en-US" dirty="0" smtClean="0">
                <a:solidFill>
                  <a:schemeClr val="bg1"/>
                </a:solidFill>
              </a:rPr>
              <a:t>();</a:t>
            </a:r>
          </a:p>
          <a:p>
            <a:r>
              <a:rPr lang="en-US" dirty="0" smtClean="0">
                <a:solidFill>
                  <a:schemeClr val="bg1"/>
                </a:solidFill>
              </a:rPr>
              <a:t>       				c = "D:\\SE Mini Project\\" + d + ".html";</a:t>
            </a:r>
          </a:p>
          <a:p>
            <a:r>
              <a:rPr lang="en-US" dirty="0" smtClean="0">
                <a:solidFill>
                  <a:schemeClr val="bg1"/>
                </a:solidFill>
              </a:rPr>
              <a:t>       				File fn = </a:t>
            </a:r>
            <a:r>
              <a:rPr lang="en-US" b="1" dirty="0" smtClean="0">
                <a:solidFill>
                  <a:schemeClr val="bg1"/>
                </a:solidFill>
              </a:rPr>
              <a:t>new</a:t>
            </a:r>
            <a:r>
              <a:rPr lang="en-US" dirty="0" smtClean="0">
                <a:solidFill>
                  <a:schemeClr val="bg1"/>
                </a:solidFill>
              </a:rPr>
              <a:t> File(c);</a:t>
            </a:r>
          </a:p>
          <a:p>
            <a:r>
              <a:rPr lang="en-US" dirty="0" smtClean="0">
                <a:solidFill>
                  <a:schemeClr val="bg1"/>
                </a:solidFill>
              </a:rPr>
              <a:t>       				</a:t>
            </a:r>
            <a:r>
              <a:rPr lang="en-US" dirty="0" err="1" smtClean="0">
                <a:solidFill>
                  <a:schemeClr val="bg1"/>
                </a:solidFill>
              </a:rPr>
              <a:t>Desktop.</a:t>
            </a:r>
            <a:r>
              <a:rPr lang="en-US" i="1" dirty="0" err="1" smtClean="0">
                <a:solidFill>
                  <a:schemeClr val="bg1"/>
                </a:solidFill>
              </a:rPr>
              <a:t>getDesktop</a:t>
            </a:r>
            <a:r>
              <a:rPr lang="en-US" dirty="0" smtClean="0">
                <a:solidFill>
                  <a:schemeClr val="bg1"/>
                </a:solidFill>
              </a:rPr>
              <a:t>().browse(</a:t>
            </a:r>
            <a:r>
              <a:rPr lang="en-US" dirty="0" err="1" smtClean="0">
                <a:solidFill>
                  <a:schemeClr val="bg1"/>
                </a:solidFill>
              </a:rPr>
              <a:t>fn.toURI</a:t>
            </a:r>
            <a:r>
              <a:rPr lang="en-US" dirty="0" smtClean="0">
                <a:solidFill>
                  <a:schemeClr val="bg1"/>
                </a:solidFill>
              </a:rPr>
              <a:t>());</a:t>
            </a:r>
          </a:p>
          <a:p>
            <a:r>
              <a:rPr lang="en-US" dirty="0" smtClean="0">
                <a:solidFill>
                  <a:schemeClr val="bg1"/>
                </a:solidFill>
              </a:rPr>
              <a:t>       				</a:t>
            </a:r>
            <a:r>
              <a:rPr lang="en-US" b="1" dirty="0" smtClean="0">
                <a:solidFill>
                  <a:schemeClr val="bg1"/>
                </a:solidFill>
              </a:rPr>
              <a:t>break</a:t>
            </a:r>
            <a:r>
              <a:rPr lang="en-US" dirty="0" smtClean="0">
                <a:solidFill>
                  <a:schemeClr val="bg1"/>
                </a:solidFill>
              </a:rPr>
              <a:t>;</a:t>
            </a:r>
          </a:p>
          <a:p>
            <a:r>
              <a:rPr lang="en-US" dirty="0" smtClean="0">
                <a:solidFill>
                  <a:schemeClr val="bg1"/>
                </a:solidFill>
              </a:rPr>
              <a:t>        			</a:t>
            </a:r>
          </a:p>
          <a:p>
            <a:r>
              <a:rPr lang="en-US" dirty="0" smtClean="0">
                <a:solidFill>
                  <a:schemeClr val="bg1"/>
                </a:solidFill>
              </a:rPr>
              <a:t>       			</a:t>
            </a:r>
            <a:r>
              <a:rPr lang="en-US" b="1" dirty="0" smtClean="0">
                <a:solidFill>
                  <a:schemeClr val="bg1"/>
                </a:solidFill>
              </a:rPr>
              <a:t>case</a:t>
            </a:r>
            <a:r>
              <a:rPr lang="en-US" dirty="0" smtClean="0">
                <a:solidFill>
                  <a:schemeClr val="bg1"/>
                </a:solidFill>
              </a:rPr>
              <a:t> 3://Exit</a:t>
            </a:r>
          </a:p>
          <a:p>
            <a:r>
              <a:rPr lang="en-US" dirty="0" smtClean="0">
                <a:solidFill>
                  <a:schemeClr val="bg1"/>
                </a:solidFill>
              </a:rPr>
              <a:t>       				</a:t>
            </a:r>
            <a:r>
              <a:rPr lang="en-US" dirty="0" err="1" smtClean="0">
                <a:solidFill>
                  <a:schemeClr val="bg1"/>
                </a:solidFill>
              </a:rPr>
              <a:t>System.</a:t>
            </a:r>
            <a:r>
              <a:rPr lang="en-US" b="1" i="1" dirty="0" err="1" smtClean="0">
                <a:solidFill>
                  <a:schemeClr val="bg1"/>
                </a:solidFill>
              </a:rPr>
              <a:t>out</a:t>
            </a:r>
            <a:r>
              <a:rPr lang="en-US" dirty="0" err="1" smtClean="0">
                <a:solidFill>
                  <a:schemeClr val="bg1"/>
                </a:solidFill>
              </a:rPr>
              <a:t>.println</a:t>
            </a:r>
            <a:r>
              <a:rPr lang="en-US" dirty="0" smtClean="0">
                <a:solidFill>
                  <a:schemeClr val="bg1"/>
                </a:solidFill>
              </a:rPr>
              <a:t>("Process Exited. Thank you!");</a:t>
            </a:r>
          </a:p>
          <a:p>
            <a:r>
              <a:rPr lang="en-US" dirty="0" smtClean="0">
                <a:solidFill>
                  <a:schemeClr val="bg1"/>
                </a:solidFill>
              </a:rPr>
              <a:t>       				</a:t>
            </a:r>
            <a:r>
              <a:rPr lang="en-US" b="1" dirty="0" smtClean="0">
                <a:solidFill>
                  <a:schemeClr val="bg1"/>
                </a:solidFill>
              </a:rPr>
              <a:t>break</a:t>
            </a:r>
            <a:r>
              <a:rPr lang="en-US" dirty="0" smtClean="0">
                <a:solidFill>
                  <a:schemeClr val="bg1"/>
                </a:solidFill>
              </a:rPr>
              <a:t>;</a:t>
            </a:r>
          </a:p>
          <a:p>
            <a:r>
              <a:rPr lang="en-US" dirty="0" smtClean="0">
                <a:solidFill>
                  <a:schemeClr val="bg1"/>
                </a:solidFill>
              </a:rPr>
              <a:t>        	}	</a:t>
            </a:r>
          </a:p>
          <a:p>
            <a:r>
              <a:rPr lang="en-US" dirty="0" smtClean="0">
                <a:solidFill>
                  <a:schemeClr val="bg1"/>
                </a:solidFill>
              </a:rPr>
              <a:t>    	}</a:t>
            </a:r>
            <a:r>
              <a:rPr lang="en-US" b="1" dirty="0" smtClean="0">
                <a:solidFill>
                  <a:schemeClr val="bg1"/>
                </a:solidFill>
              </a:rPr>
              <a:t>while</a:t>
            </a:r>
            <a:r>
              <a:rPr lang="en-US" dirty="0" smtClean="0">
                <a:solidFill>
                  <a:schemeClr val="bg1"/>
                </a:solidFill>
              </a:rPr>
              <a:t>(a!=3);</a:t>
            </a:r>
          </a:p>
          <a:p>
            <a:r>
              <a:rPr lang="en-US" dirty="0" smtClean="0">
                <a:solidFill>
                  <a:schemeClr val="bg1"/>
                </a:solidFill>
              </a:rPr>
              <a:t>		</a:t>
            </a:r>
          </a:p>
          <a:p>
            <a:r>
              <a:rPr lang="en-US" dirty="0" smtClean="0">
                <a:solidFill>
                  <a:schemeClr val="bg1"/>
                </a:solidFill>
              </a:rPr>
              <a:t>    	</a:t>
            </a:r>
            <a:r>
              <a:rPr lang="en-US" dirty="0" err="1" smtClean="0">
                <a:solidFill>
                  <a:schemeClr val="bg1"/>
                </a:solidFill>
              </a:rPr>
              <a:t>sc.close</a:t>
            </a:r>
            <a:r>
              <a:rPr lang="en-US" dirty="0" smtClean="0">
                <a:solidFill>
                  <a:schemeClr val="bg1"/>
                </a:solidFill>
              </a:rPr>
              <a:t>();      </a:t>
            </a:r>
          </a:p>
          <a:p>
            <a:r>
              <a:rPr lang="en-US" dirty="0" smtClean="0">
                <a:solidFill>
                  <a:schemeClr val="bg1"/>
                </a:solidFill>
              </a:rPr>
              <a:t>    }</a:t>
            </a:r>
          </a:p>
          <a:p>
            <a:r>
              <a:rPr lang="en-US" dirty="0" smtClean="0">
                <a:solidFill>
                  <a:schemeClr val="bg1"/>
                </a:solidFill>
              </a:rPr>
              <a:t>}</a:t>
            </a:r>
          </a:p>
          <a:p>
            <a:r>
              <a:rPr lang="en-US" dirty="0" smtClean="0">
                <a:solidFill>
                  <a:schemeClr val="bg1"/>
                </a:solidFill>
              </a:rPr>
              <a:t> </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99FF66">
            <a:alpha val="43000"/>
          </a:srgbClr>
        </a:solidFill>
        <a:effectLst/>
      </p:bgPr>
    </p:bg>
    <p:spTree>
      <p:nvGrpSpPr>
        <p:cNvPr id="1" name=""/>
        <p:cNvGrpSpPr/>
        <p:nvPr/>
      </p:nvGrpSpPr>
      <p:grpSpPr>
        <a:xfrm>
          <a:off x="0" y="0"/>
          <a:ext cx="0" cy="0"/>
          <a:chOff x="0" y="0"/>
          <a:chExt cx="0" cy="0"/>
        </a:xfrm>
      </p:grpSpPr>
      <p:sp>
        <p:nvSpPr>
          <p:cNvPr id="2" name="Round Diagonal Corner Rectangle 1"/>
          <p:cNvSpPr/>
          <p:nvPr/>
        </p:nvSpPr>
        <p:spPr>
          <a:xfrm>
            <a:off x="3200400" y="228600"/>
            <a:ext cx="3505200" cy="762000"/>
          </a:xfrm>
          <a:prstGeom prst="round2Diag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a:solidFill>
                    <a:srgbClr val="002060"/>
                  </a:solidFill>
                </a:ln>
                <a:solidFill>
                  <a:srgbClr val="FF33CC"/>
                </a:solidFill>
                <a:effectLst>
                  <a:outerShdw blurRad="50800" dist="38100" dir="8100000" algn="tr" rotWithShape="0">
                    <a:prstClr val="black">
                      <a:alpha val="40000"/>
                    </a:prstClr>
                  </a:outerShdw>
                </a:effectLst>
              </a:rPr>
              <a:t>OUTPUT</a:t>
            </a:r>
          </a:p>
        </p:txBody>
      </p:sp>
      <p:sp>
        <p:nvSpPr>
          <p:cNvPr id="3" name="Flowchart: Terminator 2"/>
          <p:cNvSpPr/>
          <p:nvPr/>
        </p:nvSpPr>
        <p:spPr>
          <a:xfrm>
            <a:off x="457200" y="1371600"/>
            <a:ext cx="2590800" cy="609600"/>
          </a:xfrm>
          <a:prstGeom prst="flowChartTerminator">
            <a:avLst/>
          </a:prstGeom>
          <a:gradFill flip="none" rotWithShape="1">
            <a:gsLst>
              <a:gs pos="0">
                <a:srgbClr val="880A5E">
                  <a:tint val="66000"/>
                  <a:satMod val="160000"/>
                </a:srgbClr>
              </a:gs>
              <a:gs pos="50000">
                <a:srgbClr val="880A5E">
                  <a:tint val="44500"/>
                  <a:satMod val="160000"/>
                </a:srgbClr>
              </a:gs>
              <a:gs pos="100000">
                <a:srgbClr val="880A5E">
                  <a:tint val="23500"/>
                  <a:satMod val="160000"/>
                </a:srgbClr>
              </a:gs>
            </a:gsLst>
            <a:lin ang="16200000" scaled="1"/>
            <a:tileRect/>
          </a:grad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Program Execution Output </a:t>
            </a:r>
            <a:endParaRPr lang="en-US" b="1" dirty="0">
              <a:solidFill>
                <a:schemeClr val="bg1"/>
              </a:solidFill>
            </a:endParaRPr>
          </a:p>
        </p:txBody>
      </p:sp>
      <p:pic>
        <p:nvPicPr>
          <p:cNvPr id="4" name="Picture 3" descr="Java Program Execution Output.JPG"/>
          <p:cNvPicPr>
            <a:picLocks noChangeAspect="1"/>
          </p:cNvPicPr>
          <p:nvPr/>
        </p:nvPicPr>
        <p:blipFill>
          <a:blip r:embed="rId2"/>
          <a:stretch>
            <a:fillRect/>
          </a:stretch>
        </p:blipFill>
        <p:spPr>
          <a:xfrm>
            <a:off x="762000" y="2286000"/>
            <a:ext cx="7772400" cy="4114800"/>
          </a:xfrm>
          <a:prstGeom prst="rect">
            <a:avLst/>
          </a:prstGeom>
          <a:ln w="88900" cap="sq" cmpd="thickThin">
            <a:solidFill>
              <a:srgbClr val="000000"/>
            </a:solidFill>
            <a:prstDash val="solid"/>
            <a:miter lim="800000"/>
          </a:ln>
          <a:effectLst>
            <a:innerShdw blurRad="76200">
              <a:srgbClr val="000000"/>
            </a:innerShdw>
          </a:effectLst>
        </p:spPr>
      </p:pic>
      <p:sp>
        <p:nvSpPr>
          <p:cNvPr id="5" name="Oval 4"/>
          <p:cNvSpPr/>
          <p:nvPr/>
        </p:nvSpPr>
        <p:spPr>
          <a:xfrm>
            <a:off x="228600" y="228600"/>
            <a:ext cx="685800" cy="609600"/>
          </a:xfrm>
          <a:prstGeom prst="ellipse">
            <a:avLst/>
          </a:prstGeom>
          <a:gradFill flip="none" rotWithShape="1">
            <a:gsLst>
              <a:gs pos="0">
                <a:srgbClr val="B51B7E">
                  <a:tint val="66000"/>
                  <a:satMod val="160000"/>
                </a:srgbClr>
              </a:gs>
              <a:gs pos="50000">
                <a:srgbClr val="B51B7E">
                  <a:tint val="44500"/>
                  <a:satMod val="160000"/>
                </a:srgbClr>
              </a:gs>
              <a:gs pos="100000">
                <a:srgbClr val="B51B7E">
                  <a:tint val="23500"/>
                  <a:satMod val="160000"/>
                </a:srgbClr>
              </a:gs>
            </a:gsLst>
            <a:path path="circle">
              <a:fillToRect l="50000" t="50000" r="50000" b="50000"/>
            </a:path>
            <a:tileRect/>
          </a:gradFill>
          <a:ln w="38100">
            <a:solidFill>
              <a:srgbClr val="2A2A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7</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60000"/>
            <a:lumOff val="40000"/>
            <a:alpha val="85000"/>
          </a:schemeClr>
        </a:solidFill>
        <a:effectLst/>
      </p:bgPr>
    </p:bg>
    <p:spTree>
      <p:nvGrpSpPr>
        <p:cNvPr id="1" name=""/>
        <p:cNvGrpSpPr/>
        <p:nvPr/>
      </p:nvGrpSpPr>
      <p:grpSpPr>
        <a:xfrm>
          <a:off x="0" y="0"/>
          <a:ext cx="0" cy="0"/>
          <a:chOff x="0" y="0"/>
          <a:chExt cx="0" cy="0"/>
        </a:xfrm>
      </p:grpSpPr>
      <p:sp>
        <p:nvSpPr>
          <p:cNvPr id="2" name="Flowchart: Terminator 1"/>
          <p:cNvSpPr/>
          <p:nvPr/>
        </p:nvSpPr>
        <p:spPr>
          <a:xfrm>
            <a:off x="381000" y="228600"/>
            <a:ext cx="2590800" cy="609600"/>
          </a:xfrm>
          <a:prstGeom prst="flowChartTerminator">
            <a:avLst/>
          </a:prstGeom>
          <a:gradFill flip="none" rotWithShape="1">
            <a:gsLst>
              <a:gs pos="0">
                <a:srgbClr val="880A5E">
                  <a:tint val="66000"/>
                  <a:satMod val="160000"/>
                </a:srgbClr>
              </a:gs>
              <a:gs pos="50000">
                <a:srgbClr val="880A5E">
                  <a:tint val="44500"/>
                  <a:satMod val="160000"/>
                </a:srgbClr>
              </a:gs>
              <a:gs pos="100000">
                <a:srgbClr val="880A5E">
                  <a:tint val="23500"/>
                  <a:satMod val="160000"/>
                </a:srgbClr>
              </a:gs>
            </a:gsLst>
            <a:lin ang="16200000" scaled="1"/>
            <a:tileRect/>
          </a:grad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Search by Atomic Number.</a:t>
            </a:r>
            <a:endParaRPr lang="en-US" b="1" dirty="0">
              <a:solidFill>
                <a:schemeClr val="bg1"/>
              </a:solidFill>
            </a:endParaRPr>
          </a:p>
        </p:txBody>
      </p:sp>
      <p:pic>
        <p:nvPicPr>
          <p:cNvPr id="3" name="Picture 2" descr="Search by Atomic Number Sample Output.jpg"/>
          <p:cNvPicPr>
            <a:picLocks noChangeAspect="1"/>
          </p:cNvPicPr>
          <p:nvPr/>
        </p:nvPicPr>
        <p:blipFill>
          <a:blip r:embed="rId2"/>
          <a:stretch>
            <a:fillRect/>
          </a:stretch>
        </p:blipFill>
        <p:spPr>
          <a:xfrm>
            <a:off x="228600" y="1143000"/>
            <a:ext cx="8686800" cy="553212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96633">
            <a:alpha val="39000"/>
          </a:srgbClr>
        </a:solidFill>
        <a:effectLst/>
      </p:bgPr>
    </p:bg>
    <p:spTree>
      <p:nvGrpSpPr>
        <p:cNvPr id="1" name=""/>
        <p:cNvGrpSpPr/>
        <p:nvPr/>
      </p:nvGrpSpPr>
      <p:grpSpPr>
        <a:xfrm>
          <a:off x="0" y="0"/>
          <a:ext cx="0" cy="0"/>
          <a:chOff x="0" y="0"/>
          <a:chExt cx="0" cy="0"/>
        </a:xfrm>
      </p:grpSpPr>
      <p:sp>
        <p:nvSpPr>
          <p:cNvPr id="2" name="Flowchart: Terminator 1"/>
          <p:cNvSpPr/>
          <p:nvPr/>
        </p:nvSpPr>
        <p:spPr>
          <a:xfrm>
            <a:off x="381000" y="152400"/>
            <a:ext cx="2590800" cy="609600"/>
          </a:xfrm>
          <a:prstGeom prst="flowChartTerminator">
            <a:avLst/>
          </a:prstGeom>
          <a:gradFill flip="none" rotWithShape="1">
            <a:gsLst>
              <a:gs pos="0">
                <a:srgbClr val="880A5E">
                  <a:tint val="66000"/>
                  <a:satMod val="160000"/>
                </a:srgbClr>
              </a:gs>
              <a:gs pos="50000">
                <a:srgbClr val="880A5E">
                  <a:tint val="44500"/>
                  <a:satMod val="160000"/>
                </a:srgbClr>
              </a:gs>
              <a:gs pos="100000">
                <a:srgbClr val="880A5E">
                  <a:tint val="23500"/>
                  <a:satMod val="160000"/>
                </a:srgbClr>
              </a:gs>
            </a:gsLst>
            <a:lin ang="16200000" scaled="1"/>
            <a:tileRect/>
          </a:grad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Search By Name</a:t>
            </a:r>
            <a:endParaRPr lang="en-US" b="1" dirty="0">
              <a:solidFill>
                <a:schemeClr val="bg1"/>
              </a:solidFill>
            </a:endParaRPr>
          </a:p>
        </p:txBody>
      </p:sp>
      <p:pic>
        <p:nvPicPr>
          <p:cNvPr id="3" name="Picture 2" descr="Search by Name Sample Output.jpg"/>
          <p:cNvPicPr>
            <a:picLocks noChangeAspect="1"/>
          </p:cNvPicPr>
          <p:nvPr/>
        </p:nvPicPr>
        <p:blipFill>
          <a:blip r:embed="rId2"/>
          <a:stretch>
            <a:fillRect/>
          </a:stretch>
        </p:blipFill>
        <p:spPr>
          <a:xfrm>
            <a:off x="304800" y="1066800"/>
            <a:ext cx="8553450" cy="55626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F5BD59">
            <a:alpha val="63000"/>
          </a:srgbClr>
        </a:solidFill>
        <a:effectLst/>
      </p:bgPr>
    </p:bg>
    <p:spTree>
      <p:nvGrpSpPr>
        <p:cNvPr id="1" name=""/>
        <p:cNvGrpSpPr/>
        <p:nvPr/>
      </p:nvGrpSpPr>
      <p:grpSpPr>
        <a:xfrm>
          <a:off x="0" y="0"/>
          <a:ext cx="0" cy="0"/>
          <a:chOff x="0" y="0"/>
          <a:chExt cx="0" cy="0"/>
        </a:xfrm>
      </p:grpSpPr>
      <p:sp>
        <p:nvSpPr>
          <p:cNvPr id="2" name="Flowchart: Terminator 1"/>
          <p:cNvSpPr/>
          <p:nvPr/>
        </p:nvSpPr>
        <p:spPr>
          <a:xfrm>
            <a:off x="2590800" y="304800"/>
            <a:ext cx="4267200" cy="685800"/>
          </a:xfrm>
          <a:prstGeom prst="flowChartTerminator">
            <a:avLst/>
          </a:prstGeom>
          <a:gradFill flip="none" rotWithShape="1">
            <a:gsLst>
              <a:gs pos="0">
                <a:schemeClr val="accent3">
                  <a:lumMod val="75000"/>
                  <a:tint val="66000"/>
                  <a:satMod val="160000"/>
                </a:schemeClr>
              </a:gs>
              <a:gs pos="50000">
                <a:schemeClr val="accent3">
                  <a:lumMod val="75000"/>
                  <a:tint val="44500"/>
                  <a:satMod val="160000"/>
                </a:schemeClr>
              </a:gs>
              <a:gs pos="100000">
                <a:schemeClr val="accent3">
                  <a:lumMod val="75000"/>
                  <a:tint val="23500"/>
                  <a:satMod val="160000"/>
                </a:schemeClr>
              </a:gs>
            </a:gsLst>
            <a:lin ang="16200000" scaled="1"/>
            <a:tileRect/>
          </a:gradFill>
          <a:ln w="28575">
            <a:solidFill>
              <a:srgbClr val="B51B7E"/>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b="1" dirty="0" smtClean="0">
                <a:solidFill>
                  <a:srgbClr val="C00000"/>
                </a:solidFill>
              </a:rPr>
              <a:t>Advantages</a:t>
            </a:r>
            <a:endParaRPr lang="en-US" sz="3600" dirty="0">
              <a:solidFill>
                <a:srgbClr val="C00000"/>
              </a:solidFill>
            </a:endParaRPr>
          </a:p>
        </p:txBody>
      </p:sp>
      <p:sp>
        <p:nvSpPr>
          <p:cNvPr id="3" name="Rounded Rectangle 2"/>
          <p:cNvSpPr/>
          <p:nvPr/>
        </p:nvSpPr>
        <p:spPr>
          <a:xfrm>
            <a:off x="1752600" y="1828800"/>
            <a:ext cx="6019800" cy="1143000"/>
          </a:xfrm>
          <a:prstGeom prst="roundRect">
            <a:avLst/>
          </a:prstGeom>
          <a:gradFill flip="none" rotWithShape="1">
            <a:gsLst>
              <a:gs pos="0">
                <a:srgbClr val="FF6600">
                  <a:tint val="66000"/>
                  <a:satMod val="160000"/>
                </a:srgbClr>
              </a:gs>
              <a:gs pos="50000">
                <a:srgbClr val="FF6600">
                  <a:tint val="44500"/>
                  <a:satMod val="160000"/>
                </a:srgbClr>
              </a:gs>
              <a:gs pos="100000">
                <a:srgbClr val="FF660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solidFill>
                  <a:schemeClr val="bg1"/>
                </a:solidFill>
              </a:rPr>
              <a:t>While searching for an element on Google or Wikipedia you may have to visit separate webpage/website for every single element.</a:t>
            </a:r>
          </a:p>
          <a:p>
            <a:pPr algn="ctr"/>
            <a:endParaRPr lang="en-US" sz="2000" dirty="0">
              <a:solidFill>
                <a:schemeClr val="bg1"/>
              </a:solidFill>
            </a:endParaRPr>
          </a:p>
        </p:txBody>
      </p:sp>
      <p:sp>
        <p:nvSpPr>
          <p:cNvPr id="4" name="Rounded Rectangle 3"/>
          <p:cNvSpPr/>
          <p:nvPr/>
        </p:nvSpPr>
        <p:spPr>
          <a:xfrm>
            <a:off x="1752600" y="3352800"/>
            <a:ext cx="6019800" cy="762000"/>
          </a:xfrm>
          <a:prstGeom prst="roundRect">
            <a:avLst/>
          </a:prstGeom>
          <a:gradFill flip="none" rotWithShape="1">
            <a:gsLst>
              <a:gs pos="0">
                <a:srgbClr val="FF6600">
                  <a:tint val="66000"/>
                  <a:satMod val="160000"/>
                </a:srgbClr>
              </a:gs>
              <a:gs pos="50000">
                <a:srgbClr val="FF6600">
                  <a:tint val="44500"/>
                  <a:satMod val="160000"/>
                </a:srgbClr>
              </a:gs>
              <a:gs pos="100000">
                <a:srgbClr val="FF660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solidFill>
                  <a:schemeClr val="bg1"/>
                </a:solidFill>
              </a:rPr>
              <a:t>In our program you can find all the info in just one place. </a:t>
            </a:r>
          </a:p>
          <a:p>
            <a:pPr algn="ctr"/>
            <a:endParaRPr lang="en-US" sz="2000" dirty="0">
              <a:solidFill>
                <a:schemeClr val="bg1"/>
              </a:solidFill>
            </a:endParaRPr>
          </a:p>
        </p:txBody>
      </p:sp>
      <p:sp>
        <p:nvSpPr>
          <p:cNvPr id="5" name="Rounded Rectangle 4"/>
          <p:cNvSpPr/>
          <p:nvPr/>
        </p:nvSpPr>
        <p:spPr>
          <a:xfrm>
            <a:off x="1752600" y="4572000"/>
            <a:ext cx="6019800" cy="762000"/>
          </a:xfrm>
          <a:prstGeom prst="roundRect">
            <a:avLst/>
          </a:prstGeom>
          <a:gradFill flip="none" rotWithShape="1">
            <a:gsLst>
              <a:gs pos="0">
                <a:srgbClr val="FF6600">
                  <a:tint val="66000"/>
                  <a:satMod val="160000"/>
                </a:srgbClr>
              </a:gs>
              <a:gs pos="50000">
                <a:srgbClr val="FF6600">
                  <a:tint val="44500"/>
                  <a:satMod val="160000"/>
                </a:srgbClr>
              </a:gs>
              <a:gs pos="100000">
                <a:srgbClr val="FF660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solidFill>
                  <a:schemeClr val="bg1"/>
                </a:solidFill>
              </a:rPr>
              <a:t>To search for an element you can enter its name or just its atomic number.</a:t>
            </a:r>
          </a:p>
          <a:p>
            <a:pPr algn="ctr"/>
            <a:endParaRPr lang="en-US" sz="2000" dirty="0">
              <a:solidFill>
                <a:schemeClr val="bg1"/>
              </a:solidFill>
            </a:endParaRPr>
          </a:p>
        </p:txBody>
      </p:sp>
      <p:sp>
        <p:nvSpPr>
          <p:cNvPr id="6" name="Oval 5"/>
          <p:cNvSpPr/>
          <p:nvPr/>
        </p:nvSpPr>
        <p:spPr>
          <a:xfrm>
            <a:off x="228600" y="228600"/>
            <a:ext cx="685800" cy="609600"/>
          </a:xfrm>
          <a:prstGeom prst="ellipse">
            <a:avLst/>
          </a:prstGeom>
          <a:gradFill flip="none" rotWithShape="1">
            <a:gsLst>
              <a:gs pos="0">
                <a:srgbClr val="B51B7E">
                  <a:tint val="66000"/>
                  <a:satMod val="160000"/>
                </a:srgbClr>
              </a:gs>
              <a:gs pos="50000">
                <a:srgbClr val="B51B7E">
                  <a:tint val="44500"/>
                  <a:satMod val="160000"/>
                </a:srgbClr>
              </a:gs>
              <a:gs pos="100000">
                <a:srgbClr val="B51B7E">
                  <a:tint val="23500"/>
                  <a:satMod val="160000"/>
                </a:srgbClr>
              </a:gs>
            </a:gsLst>
            <a:path path="circle">
              <a:fillToRect l="50000" t="50000" r="50000" b="50000"/>
            </a:path>
            <a:tileRect/>
          </a:gradFill>
          <a:ln w="38100">
            <a:solidFill>
              <a:srgbClr val="2A2A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8</a:t>
            </a:r>
            <a:endParaRPr lang="en-US" sz="3600" b="1" dirty="0">
              <a:solidFill>
                <a:schemeClr val="bg1"/>
              </a:solidFill>
            </a:endParaRPr>
          </a:p>
        </p:txBody>
      </p:sp>
      <p:sp>
        <p:nvSpPr>
          <p:cNvPr id="7" name="Diamond 6"/>
          <p:cNvSpPr/>
          <p:nvPr/>
        </p:nvSpPr>
        <p:spPr>
          <a:xfrm>
            <a:off x="457200" y="2057400"/>
            <a:ext cx="838200" cy="685800"/>
          </a:xfrm>
          <a:prstGeom prst="diamon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1</a:t>
            </a:r>
          </a:p>
        </p:txBody>
      </p:sp>
      <p:sp>
        <p:nvSpPr>
          <p:cNvPr id="8" name="Diamond 7"/>
          <p:cNvSpPr/>
          <p:nvPr/>
        </p:nvSpPr>
        <p:spPr>
          <a:xfrm>
            <a:off x="457200" y="4648200"/>
            <a:ext cx="838200" cy="685800"/>
          </a:xfrm>
          <a:prstGeom prst="diamon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3</a:t>
            </a:r>
            <a:endParaRPr lang="en-US" sz="3200" b="1" dirty="0">
              <a:solidFill>
                <a:schemeClr val="bg1"/>
              </a:solidFill>
            </a:endParaRPr>
          </a:p>
        </p:txBody>
      </p:sp>
      <p:sp>
        <p:nvSpPr>
          <p:cNvPr id="9" name="Diamond 8"/>
          <p:cNvSpPr/>
          <p:nvPr/>
        </p:nvSpPr>
        <p:spPr>
          <a:xfrm>
            <a:off x="457200" y="3352800"/>
            <a:ext cx="838200" cy="685800"/>
          </a:xfrm>
          <a:prstGeom prst="diamon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2</a:t>
            </a:r>
            <a:endParaRPr lang="en-US" sz="3200" b="1"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99FF99">
            <a:alpha val="54000"/>
          </a:srgbClr>
        </a:solidFill>
        <a:effectLst/>
      </p:bgPr>
    </p:bg>
    <p:spTree>
      <p:nvGrpSpPr>
        <p:cNvPr id="1" name=""/>
        <p:cNvGrpSpPr/>
        <p:nvPr/>
      </p:nvGrpSpPr>
      <p:grpSpPr>
        <a:xfrm>
          <a:off x="0" y="0"/>
          <a:ext cx="0" cy="0"/>
          <a:chOff x="0" y="0"/>
          <a:chExt cx="0" cy="0"/>
        </a:xfrm>
      </p:grpSpPr>
      <p:sp>
        <p:nvSpPr>
          <p:cNvPr id="2" name="Round Diagonal Corner Rectangle 1"/>
          <p:cNvSpPr/>
          <p:nvPr/>
        </p:nvSpPr>
        <p:spPr>
          <a:xfrm>
            <a:off x="2438400" y="304800"/>
            <a:ext cx="4572000" cy="685800"/>
          </a:xfrm>
          <a:prstGeom prst="round2DiagRect">
            <a:avLst/>
          </a:prstGeom>
          <a:solidFill>
            <a:schemeClr val="accent4">
              <a:lumMod val="40000"/>
              <a:lumOff val="60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a:solidFill>
                    <a:schemeClr val="accent4">
                      <a:lumMod val="75000"/>
                    </a:schemeClr>
                  </a:solidFill>
                </a:ln>
                <a:solidFill>
                  <a:srgbClr val="0066CC"/>
                </a:solidFill>
                <a:effectLst>
                  <a:outerShdw blurRad="50800" dist="38100" dir="10800000" algn="r" rotWithShape="0">
                    <a:prstClr val="black">
                      <a:alpha val="40000"/>
                    </a:prstClr>
                  </a:outerShdw>
                </a:effectLst>
              </a:rPr>
              <a:t>CONCLUSION</a:t>
            </a:r>
            <a:endParaRPr lang="en-US" sz="4000" dirty="0">
              <a:ln>
                <a:solidFill>
                  <a:schemeClr val="accent4">
                    <a:lumMod val="75000"/>
                  </a:schemeClr>
                </a:solidFill>
              </a:ln>
              <a:solidFill>
                <a:srgbClr val="0066CC"/>
              </a:solidFill>
              <a:effectLst>
                <a:outerShdw blurRad="50800" dist="38100" dir="10800000" algn="r" rotWithShape="0">
                  <a:prstClr val="black">
                    <a:alpha val="40000"/>
                  </a:prstClr>
                </a:outerShdw>
              </a:effectLst>
            </a:endParaRPr>
          </a:p>
        </p:txBody>
      </p:sp>
      <p:sp>
        <p:nvSpPr>
          <p:cNvPr id="3" name="TextBox 2"/>
          <p:cNvSpPr txBox="1"/>
          <p:nvPr/>
        </p:nvSpPr>
        <p:spPr>
          <a:xfrm>
            <a:off x="609600" y="2209800"/>
            <a:ext cx="7848600" cy="2862322"/>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a:solidFill>
              <a:srgbClr val="006600"/>
            </a:solidFill>
          </a:ln>
        </p:spPr>
        <p:txBody>
          <a:bodyPr wrap="square" rtlCol="0">
            <a:spAutoFit/>
          </a:bodyPr>
          <a:lstStyle/>
          <a:p>
            <a:r>
              <a:rPr lang="en-US" dirty="0" smtClean="0">
                <a:solidFill>
                  <a:schemeClr val="bg1"/>
                </a:solidFill>
              </a:rPr>
              <a:t>This project is one of the sample projects on java and HTML. Though many difficulties were faced during the project as well as many errors occurred, we became succeed to compile and run the program.</a:t>
            </a:r>
            <a:r>
              <a:rPr lang="en-US" dirty="0" smtClean="0">
                <a:solidFill>
                  <a:srgbClr val="C00000"/>
                </a:solidFill>
              </a:rPr>
              <a:t> </a:t>
            </a:r>
            <a:r>
              <a:rPr lang="en-US" dirty="0" smtClean="0">
                <a:solidFill>
                  <a:schemeClr val="bg1"/>
                </a:solidFill>
              </a:rPr>
              <a:t>you will get a lot of knowledge about elements so that you can implement some more chemical reactions and newly received information about the element  to this simple project .There may be some limitations on this project as well, so, in the near future we would like to be hopeful in further improvements. As well as, we are more hopeful for more advice, new ideas and inspiration to make more other projects. We have tried our best to include each. </a:t>
            </a:r>
          </a:p>
          <a:p>
            <a:endParaRPr lang="en-US" dirty="0">
              <a:solidFill>
                <a:schemeClr val="bg1"/>
              </a:solidFill>
            </a:endParaRPr>
          </a:p>
        </p:txBody>
      </p:sp>
      <p:sp>
        <p:nvSpPr>
          <p:cNvPr id="4" name="Oval 3"/>
          <p:cNvSpPr/>
          <p:nvPr/>
        </p:nvSpPr>
        <p:spPr>
          <a:xfrm>
            <a:off x="228600" y="228600"/>
            <a:ext cx="685800" cy="609600"/>
          </a:xfrm>
          <a:prstGeom prst="ellipse">
            <a:avLst/>
          </a:prstGeom>
          <a:gradFill flip="none" rotWithShape="1">
            <a:gsLst>
              <a:gs pos="0">
                <a:srgbClr val="B51B7E">
                  <a:tint val="66000"/>
                  <a:satMod val="160000"/>
                </a:srgbClr>
              </a:gs>
              <a:gs pos="50000">
                <a:srgbClr val="B51B7E">
                  <a:tint val="44500"/>
                  <a:satMod val="160000"/>
                </a:srgbClr>
              </a:gs>
              <a:gs pos="100000">
                <a:srgbClr val="B51B7E">
                  <a:tint val="23500"/>
                  <a:satMod val="160000"/>
                </a:srgbClr>
              </a:gs>
            </a:gsLst>
            <a:path path="circle">
              <a:fillToRect l="50000" t="50000" r="50000" b="50000"/>
            </a:path>
            <a:tileRect/>
          </a:gradFill>
          <a:ln w="38100">
            <a:solidFill>
              <a:srgbClr val="2A2A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9</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B09DDF">
            <a:alpha val="80000"/>
          </a:srgbClr>
        </a:solidFill>
        <a:effectLst/>
      </p:bgPr>
    </p:bg>
    <p:spTree>
      <p:nvGrpSpPr>
        <p:cNvPr id="1" name=""/>
        <p:cNvGrpSpPr/>
        <p:nvPr/>
      </p:nvGrpSpPr>
      <p:grpSpPr>
        <a:xfrm>
          <a:off x="0" y="0"/>
          <a:ext cx="0" cy="0"/>
          <a:chOff x="0" y="0"/>
          <a:chExt cx="0" cy="0"/>
        </a:xfrm>
      </p:grpSpPr>
      <p:sp>
        <p:nvSpPr>
          <p:cNvPr id="2" name="Rounded Rectangle 1"/>
          <p:cNvSpPr/>
          <p:nvPr/>
        </p:nvSpPr>
        <p:spPr>
          <a:xfrm>
            <a:off x="2514600" y="381000"/>
            <a:ext cx="4343400" cy="762000"/>
          </a:xfrm>
          <a:prstGeom prst="round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r="100000" b="100000"/>
            </a:path>
            <a:tileRect l="-100000" t="-100000"/>
          </a:gra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a:solidFill>
                    <a:srgbClr val="00B0F0"/>
                  </a:solidFill>
                </a:ln>
                <a:solidFill>
                  <a:srgbClr val="0066CC"/>
                </a:solidFill>
                <a:effectLst>
                  <a:outerShdw blurRad="50800" dist="38100" dir="8100000" algn="tr" rotWithShape="0">
                    <a:prstClr val="black">
                      <a:alpha val="40000"/>
                    </a:prstClr>
                  </a:outerShdw>
                </a:effectLst>
              </a:rPr>
              <a:t>FUTURE SCOPE </a:t>
            </a:r>
          </a:p>
        </p:txBody>
      </p:sp>
      <p:sp>
        <p:nvSpPr>
          <p:cNvPr id="3" name="Round Diagonal Corner Rectangle 2"/>
          <p:cNvSpPr/>
          <p:nvPr/>
        </p:nvSpPr>
        <p:spPr>
          <a:xfrm>
            <a:off x="2362200" y="1981200"/>
            <a:ext cx="5410200" cy="685800"/>
          </a:xfrm>
          <a:prstGeom prst="round2Diag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16200000" scaled="1"/>
            <a:tileRect/>
          </a:gra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000" dirty="0" smtClean="0">
                <a:solidFill>
                  <a:schemeClr val="bg1"/>
                </a:solidFill>
              </a:rPr>
              <a:t>From this very project we were able to achieve various different concepts. </a:t>
            </a:r>
          </a:p>
        </p:txBody>
      </p:sp>
      <p:sp>
        <p:nvSpPr>
          <p:cNvPr id="4" name="Round Diagonal Corner Rectangle 3"/>
          <p:cNvSpPr/>
          <p:nvPr/>
        </p:nvSpPr>
        <p:spPr>
          <a:xfrm>
            <a:off x="2362200" y="3124200"/>
            <a:ext cx="5410200" cy="685800"/>
          </a:xfrm>
          <a:prstGeom prst="round2Diag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16200000" scaled="1"/>
            <a:tileRect/>
          </a:gra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000" dirty="0" smtClean="0">
                <a:solidFill>
                  <a:schemeClr val="bg1"/>
                </a:solidFill>
              </a:rPr>
              <a:t>In future it can be re designed with 3D animated videos. </a:t>
            </a:r>
          </a:p>
        </p:txBody>
      </p:sp>
      <p:sp>
        <p:nvSpPr>
          <p:cNvPr id="6" name="Round Diagonal Corner Rectangle 5"/>
          <p:cNvSpPr/>
          <p:nvPr/>
        </p:nvSpPr>
        <p:spPr>
          <a:xfrm>
            <a:off x="2362200" y="4191000"/>
            <a:ext cx="5410200" cy="685800"/>
          </a:xfrm>
          <a:prstGeom prst="round2Diag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16200000" scaled="1"/>
            <a:tileRect/>
          </a:gra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000" dirty="0" smtClean="0">
                <a:solidFill>
                  <a:schemeClr val="bg1"/>
                </a:solidFill>
              </a:rPr>
              <a:t>You can add newly received information about an element.</a:t>
            </a:r>
          </a:p>
        </p:txBody>
      </p:sp>
      <p:sp>
        <p:nvSpPr>
          <p:cNvPr id="7" name="Round Diagonal Corner Rectangle 6"/>
          <p:cNvSpPr/>
          <p:nvPr/>
        </p:nvSpPr>
        <p:spPr>
          <a:xfrm>
            <a:off x="2362200" y="5257800"/>
            <a:ext cx="5410200" cy="685800"/>
          </a:xfrm>
          <a:prstGeom prst="round2Diag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16200000" scaled="1"/>
            <a:tileRect/>
          </a:gra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000" dirty="0" smtClean="0">
                <a:solidFill>
                  <a:schemeClr val="bg1"/>
                </a:solidFill>
              </a:rPr>
              <a:t>You can also add information about which scientist discovered the element.</a:t>
            </a:r>
          </a:p>
        </p:txBody>
      </p:sp>
      <p:sp>
        <p:nvSpPr>
          <p:cNvPr id="8" name="Oval 7"/>
          <p:cNvSpPr/>
          <p:nvPr/>
        </p:nvSpPr>
        <p:spPr>
          <a:xfrm>
            <a:off x="838200" y="1981200"/>
            <a:ext cx="685800" cy="685800"/>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1</a:t>
            </a:r>
            <a:endParaRPr lang="en-US" sz="3600" b="1" dirty="0">
              <a:solidFill>
                <a:schemeClr val="bg1"/>
              </a:solidFill>
            </a:endParaRPr>
          </a:p>
        </p:txBody>
      </p:sp>
      <p:sp>
        <p:nvSpPr>
          <p:cNvPr id="9" name="Oval 8"/>
          <p:cNvSpPr/>
          <p:nvPr/>
        </p:nvSpPr>
        <p:spPr>
          <a:xfrm>
            <a:off x="838200" y="3048000"/>
            <a:ext cx="685800" cy="685800"/>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2</a:t>
            </a:r>
            <a:endParaRPr lang="en-US" sz="3600" b="1" dirty="0">
              <a:solidFill>
                <a:schemeClr val="bg1"/>
              </a:solidFill>
            </a:endParaRPr>
          </a:p>
        </p:txBody>
      </p:sp>
      <p:sp>
        <p:nvSpPr>
          <p:cNvPr id="10" name="Oval 9"/>
          <p:cNvSpPr/>
          <p:nvPr/>
        </p:nvSpPr>
        <p:spPr>
          <a:xfrm>
            <a:off x="838200" y="4191000"/>
            <a:ext cx="685800" cy="685800"/>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3</a:t>
            </a:r>
            <a:endParaRPr lang="en-US" sz="3600" b="1" dirty="0">
              <a:solidFill>
                <a:schemeClr val="bg1"/>
              </a:solidFill>
            </a:endParaRPr>
          </a:p>
        </p:txBody>
      </p:sp>
      <p:sp>
        <p:nvSpPr>
          <p:cNvPr id="11" name="Oval 10"/>
          <p:cNvSpPr/>
          <p:nvPr/>
        </p:nvSpPr>
        <p:spPr>
          <a:xfrm>
            <a:off x="838200" y="5257800"/>
            <a:ext cx="685800" cy="685800"/>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ln w="3810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4</a:t>
            </a:r>
            <a:endParaRPr lang="en-US" sz="3600" b="1"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E0C398">
            <a:alpha val="53000"/>
          </a:srgbClr>
        </a:solidFill>
        <a:effectLst/>
      </p:bgPr>
    </p:bg>
    <p:spTree>
      <p:nvGrpSpPr>
        <p:cNvPr id="1" name=""/>
        <p:cNvGrpSpPr/>
        <p:nvPr/>
      </p:nvGrpSpPr>
      <p:grpSpPr>
        <a:xfrm>
          <a:off x="0" y="0"/>
          <a:ext cx="0" cy="0"/>
          <a:chOff x="0" y="0"/>
          <a:chExt cx="0" cy="0"/>
        </a:xfrm>
      </p:grpSpPr>
      <p:sp>
        <p:nvSpPr>
          <p:cNvPr id="2" name="Flowchart: Terminator 1"/>
          <p:cNvSpPr/>
          <p:nvPr/>
        </p:nvSpPr>
        <p:spPr>
          <a:xfrm>
            <a:off x="2590800" y="304800"/>
            <a:ext cx="4419600" cy="762000"/>
          </a:xfrm>
          <a:prstGeom prst="flowChartTerminator">
            <a:avLst/>
          </a:prstGeom>
          <a:gradFill flip="none" rotWithShape="1">
            <a:gsLst>
              <a:gs pos="0">
                <a:srgbClr val="0033CC">
                  <a:tint val="66000"/>
                  <a:satMod val="160000"/>
                </a:srgbClr>
              </a:gs>
              <a:gs pos="50000">
                <a:srgbClr val="0033CC">
                  <a:tint val="44500"/>
                  <a:satMod val="160000"/>
                </a:srgbClr>
              </a:gs>
              <a:gs pos="100000">
                <a:srgbClr val="0033CC">
                  <a:tint val="23500"/>
                  <a:satMod val="160000"/>
                </a:srgbClr>
              </a:gs>
            </a:gsLst>
            <a:lin ang="16200000" scaled="1"/>
            <a:tileRect/>
          </a:gra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a:solidFill>
                    <a:schemeClr val="accent3">
                      <a:lumMod val="50000"/>
                    </a:schemeClr>
                  </a:solidFill>
                </a:ln>
                <a:solidFill>
                  <a:srgbClr val="660066"/>
                </a:solidFill>
              </a:rPr>
              <a:t>REFERENCES</a:t>
            </a:r>
          </a:p>
        </p:txBody>
      </p:sp>
      <p:sp>
        <p:nvSpPr>
          <p:cNvPr id="3" name="Rounded Rectangle 2"/>
          <p:cNvSpPr/>
          <p:nvPr/>
        </p:nvSpPr>
        <p:spPr>
          <a:xfrm>
            <a:off x="2133600" y="2362200"/>
            <a:ext cx="3276600" cy="685800"/>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a:ln w="28575">
            <a:solidFill>
              <a:srgbClr val="880A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b="1" dirty="0" smtClean="0">
                <a:solidFill>
                  <a:schemeClr val="bg1"/>
                </a:solidFill>
              </a:rPr>
              <a:t>You tube and Google.</a:t>
            </a:r>
          </a:p>
        </p:txBody>
      </p:sp>
      <p:sp>
        <p:nvSpPr>
          <p:cNvPr id="4" name="Rounded Rectangle 3"/>
          <p:cNvSpPr/>
          <p:nvPr/>
        </p:nvSpPr>
        <p:spPr>
          <a:xfrm>
            <a:off x="2133600" y="3429000"/>
            <a:ext cx="3276600" cy="685800"/>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a:ln w="28575">
            <a:solidFill>
              <a:srgbClr val="880A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bg1"/>
                </a:solidFill>
              </a:rPr>
              <a:t>Wikipedia.</a:t>
            </a:r>
          </a:p>
        </p:txBody>
      </p:sp>
      <p:sp>
        <p:nvSpPr>
          <p:cNvPr id="6" name="Diamond 5"/>
          <p:cNvSpPr/>
          <p:nvPr/>
        </p:nvSpPr>
        <p:spPr>
          <a:xfrm>
            <a:off x="838200" y="2438400"/>
            <a:ext cx="685800" cy="609600"/>
          </a:xfrm>
          <a:prstGeom prst="diamon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w="28575">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1</a:t>
            </a:r>
            <a:endParaRPr lang="en-US" sz="2800" b="1" dirty="0">
              <a:solidFill>
                <a:schemeClr val="bg1"/>
              </a:solidFill>
            </a:endParaRPr>
          </a:p>
        </p:txBody>
      </p:sp>
      <p:sp>
        <p:nvSpPr>
          <p:cNvPr id="7" name="Diamond 6"/>
          <p:cNvSpPr/>
          <p:nvPr/>
        </p:nvSpPr>
        <p:spPr>
          <a:xfrm>
            <a:off x="838200" y="3505200"/>
            <a:ext cx="685800" cy="609600"/>
          </a:xfrm>
          <a:prstGeom prst="diamon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w="28575">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2</a:t>
            </a:r>
            <a:endParaRPr lang="en-US" sz="2800" b="1" dirty="0">
              <a:solidFill>
                <a:schemeClr val="bg1"/>
              </a:solidFill>
            </a:endParaRPr>
          </a:p>
        </p:txBody>
      </p:sp>
      <p:sp>
        <p:nvSpPr>
          <p:cNvPr id="8" name="Oval 7"/>
          <p:cNvSpPr/>
          <p:nvPr/>
        </p:nvSpPr>
        <p:spPr>
          <a:xfrm>
            <a:off x="228600" y="228600"/>
            <a:ext cx="762000" cy="762000"/>
          </a:xfrm>
          <a:prstGeom prst="ellipse">
            <a:avLst/>
          </a:prstGeom>
          <a:gradFill flip="none" rotWithShape="1">
            <a:gsLst>
              <a:gs pos="0">
                <a:srgbClr val="B51B7E">
                  <a:tint val="66000"/>
                  <a:satMod val="160000"/>
                </a:srgbClr>
              </a:gs>
              <a:gs pos="50000">
                <a:srgbClr val="B51B7E">
                  <a:tint val="44500"/>
                  <a:satMod val="160000"/>
                </a:srgbClr>
              </a:gs>
              <a:gs pos="100000">
                <a:srgbClr val="B51B7E">
                  <a:tint val="23500"/>
                  <a:satMod val="160000"/>
                </a:srgbClr>
              </a:gs>
            </a:gsLst>
            <a:path path="circle">
              <a:fillToRect l="50000" t="50000" r="50000" b="50000"/>
            </a:path>
            <a:tileRect/>
          </a:gradFill>
          <a:ln w="38100">
            <a:solidFill>
              <a:srgbClr val="2A2A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10</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99FF99"/>
            </a:gs>
            <a:gs pos="25000">
              <a:srgbClr val="21D6E0"/>
            </a:gs>
            <a:gs pos="75000">
              <a:srgbClr val="0087E6"/>
            </a:gs>
            <a:gs pos="100000">
              <a:srgbClr val="005CBF"/>
            </a:gs>
          </a:gsLst>
          <a:lin ang="10800000" scaled="0"/>
          <a:tileRect/>
        </a:gradFill>
        <a:effectLst/>
      </p:bgPr>
    </p:bg>
    <p:spTree>
      <p:nvGrpSpPr>
        <p:cNvPr id="1" name=""/>
        <p:cNvGrpSpPr/>
        <p:nvPr/>
      </p:nvGrpSpPr>
      <p:grpSpPr>
        <a:xfrm>
          <a:off x="0" y="0"/>
          <a:ext cx="0" cy="0"/>
          <a:chOff x="0" y="0"/>
          <a:chExt cx="0" cy="0"/>
        </a:xfrm>
      </p:grpSpPr>
      <p:sp>
        <p:nvSpPr>
          <p:cNvPr id="2" name="Rounded Rectangle 1"/>
          <p:cNvSpPr/>
          <p:nvPr/>
        </p:nvSpPr>
        <p:spPr>
          <a:xfrm>
            <a:off x="1371600" y="2514600"/>
            <a:ext cx="6400800" cy="1676400"/>
          </a:xfrm>
          <a:prstGeom prst="roundRect">
            <a:avLst/>
          </a:prstGeom>
          <a:gradFill flip="none" rotWithShape="1">
            <a:gsLst>
              <a:gs pos="0">
                <a:srgbClr val="FF6600">
                  <a:tint val="66000"/>
                  <a:satMod val="160000"/>
                </a:srgbClr>
              </a:gs>
              <a:gs pos="50000">
                <a:srgbClr val="FF6600">
                  <a:tint val="44500"/>
                  <a:satMod val="160000"/>
                </a:srgbClr>
              </a:gs>
              <a:gs pos="100000">
                <a:srgbClr val="FF6600">
                  <a:tint val="23500"/>
                  <a:satMod val="160000"/>
                </a:srgbClr>
              </a:gs>
            </a:gsLst>
            <a:lin ang="16200000" scaled="1"/>
            <a:tileRect/>
          </a:gra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ln w="19050">
                  <a:solidFill>
                    <a:schemeClr val="accent2">
                      <a:lumMod val="60000"/>
                      <a:lumOff val="40000"/>
                    </a:schemeClr>
                  </a:solidFill>
                </a:ln>
                <a:solidFill>
                  <a:srgbClr val="FF0000"/>
                </a:solidFill>
                <a:effectLst>
                  <a:outerShdw blurRad="50800" dist="38100" dir="8100000" algn="tr" rotWithShape="0">
                    <a:prstClr val="black">
                      <a:alpha val="40000"/>
                    </a:prstClr>
                  </a:outerShdw>
                </a:effectLst>
              </a:rPr>
              <a:t>THANK YOU </a:t>
            </a:r>
          </a:p>
        </p:txBody>
      </p:sp>
      <p:sp>
        <p:nvSpPr>
          <p:cNvPr id="3" name="TextBox 2"/>
          <p:cNvSpPr txBox="1"/>
          <p:nvPr/>
        </p:nvSpPr>
        <p:spPr>
          <a:xfrm>
            <a:off x="457200" y="1143000"/>
            <a:ext cx="5638800" cy="461665"/>
          </a:xfrm>
          <a:prstGeom prst="rect">
            <a:avLst/>
          </a:prstGeom>
          <a:noFill/>
        </p:spPr>
        <p:txBody>
          <a:bodyPr wrap="square" rtlCol="0">
            <a:spAutoFit/>
          </a:bodyPr>
          <a:lstStyle/>
          <a:p>
            <a:r>
              <a:rPr lang="en-US" sz="2400" b="1" dirty="0" smtClean="0"/>
              <a:t>We hope , you like this project …..</a:t>
            </a:r>
            <a:endParaRPr lang="en-US" sz="2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00B0F0">
            <a:alpha val="30000"/>
          </a:srgbClr>
        </a:solidFill>
        <a:effectLst/>
      </p:bgPr>
    </p:bg>
    <p:spTree>
      <p:nvGrpSpPr>
        <p:cNvPr id="1" name=""/>
        <p:cNvGrpSpPr/>
        <p:nvPr/>
      </p:nvGrpSpPr>
      <p:grpSpPr>
        <a:xfrm>
          <a:off x="0" y="0"/>
          <a:ext cx="0" cy="0"/>
          <a:chOff x="0" y="0"/>
          <a:chExt cx="0" cy="0"/>
        </a:xfrm>
      </p:grpSpPr>
      <p:sp>
        <p:nvSpPr>
          <p:cNvPr id="5" name="Oval 4"/>
          <p:cNvSpPr/>
          <p:nvPr/>
        </p:nvSpPr>
        <p:spPr>
          <a:xfrm>
            <a:off x="2438400" y="152400"/>
            <a:ext cx="4724400" cy="9144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rgbClr val="840A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00000"/>
              </a:lnSpc>
            </a:pPr>
            <a:r>
              <a:rPr lang="en-US" dirty="0" smtClean="0">
                <a:ln>
                  <a:solidFill>
                    <a:srgbClr val="03108B"/>
                  </a:solidFill>
                </a:ln>
                <a:solidFill>
                  <a:srgbClr val="FF6600"/>
                </a:solidFill>
              </a:rPr>
              <a:t> </a:t>
            </a:r>
            <a:r>
              <a:rPr lang="en-US" sz="4400" b="1" dirty="0" smtClean="0">
                <a:ln w="12700">
                  <a:solidFill>
                    <a:srgbClr val="03108B"/>
                  </a:solidFill>
                  <a:prstDash val="solid"/>
                </a:ln>
                <a:solidFill>
                  <a:srgbClr val="FF6600"/>
                </a:solidFill>
                <a:effectLst>
                  <a:outerShdw blurRad="50800" dist="38100" dir="5400000" algn="t" rotWithShape="0">
                    <a:prstClr val="black">
                      <a:alpha val="40000"/>
                    </a:prstClr>
                  </a:outerShdw>
                </a:effectLst>
              </a:rPr>
              <a:t>CONTENT</a:t>
            </a:r>
            <a:endParaRPr lang="en-US" b="1" dirty="0" smtClean="0">
              <a:ln w="12700">
                <a:solidFill>
                  <a:srgbClr val="03108B"/>
                </a:solidFill>
                <a:prstDash val="solid"/>
              </a:ln>
              <a:solidFill>
                <a:srgbClr val="FF6600"/>
              </a:solidFill>
              <a:effectLst>
                <a:outerShdw blurRad="50800" dist="38100" dir="5400000" algn="t" rotWithShape="0">
                  <a:prstClr val="black">
                    <a:alpha val="40000"/>
                  </a:prstClr>
                </a:outerShdw>
              </a:effectLst>
            </a:endParaRPr>
          </a:p>
          <a:p>
            <a:pPr algn="ctr">
              <a:lnSpc>
                <a:spcPct val="250000"/>
              </a:lnSpc>
            </a:pPr>
            <a:endParaRPr lang="en-US" dirty="0">
              <a:ln>
                <a:solidFill>
                  <a:srgbClr val="03108B"/>
                </a:solidFill>
              </a:ln>
              <a:solidFill>
                <a:srgbClr val="FF6600"/>
              </a:solidFill>
            </a:endParaRPr>
          </a:p>
        </p:txBody>
      </p:sp>
      <p:sp>
        <p:nvSpPr>
          <p:cNvPr id="6" name="Rectangle 5"/>
          <p:cNvSpPr/>
          <p:nvPr/>
        </p:nvSpPr>
        <p:spPr>
          <a:xfrm>
            <a:off x="685800" y="1371600"/>
            <a:ext cx="457200" cy="381000"/>
          </a:xfrm>
          <a:prstGeom prst="rect">
            <a:avLst/>
          </a:prstGeom>
          <a:gradFill flip="none" rotWithShape="1">
            <a:gsLst>
              <a:gs pos="0">
                <a:srgbClr val="FF33CC">
                  <a:tint val="66000"/>
                  <a:satMod val="160000"/>
                </a:srgbClr>
              </a:gs>
              <a:gs pos="50000">
                <a:srgbClr val="FF33CC">
                  <a:tint val="44500"/>
                  <a:satMod val="160000"/>
                </a:srgbClr>
              </a:gs>
              <a:gs pos="100000">
                <a:srgbClr val="FF33CC">
                  <a:tint val="23500"/>
                  <a:satMod val="160000"/>
                </a:srgbClr>
              </a:gs>
            </a:gsLst>
            <a:lin ang="16200000" scaled="1"/>
            <a:tileRect/>
          </a:gradFill>
          <a:ln w="28575">
            <a:solidFill>
              <a:srgbClr val="473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1</a:t>
            </a:r>
          </a:p>
        </p:txBody>
      </p:sp>
      <p:sp>
        <p:nvSpPr>
          <p:cNvPr id="7" name="Rounded Rectangle 6"/>
          <p:cNvSpPr/>
          <p:nvPr/>
        </p:nvSpPr>
        <p:spPr>
          <a:xfrm>
            <a:off x="1828800" y="1447800"/>
            <a:ext cx="5943600" cy="381000"/>
          </a:xfrm>
          <a:prstGeom prst="roundRect">
            <a:avLst/>
          </a:prstGeom>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6200000" scaled="1"/>
            <a:tileRect/>
          </a:gradFill>
          <a:ln w="28575">
            <a:solidFill>
              <a:schemeClr val="accent3">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200" b="1" dirty="0" smtClean="0">
                <a:solidFill>
                  <a:schemeClr val="bg1"/>
                </a:solidFill>
              </a:rPr>
              <a:t>GROUP MEMBERS </a:t>
            </a:r>
            <a:endParaRPr lang="en-US" sz="2200" b="1" dirty="0">
              <a:solidFill>
                <a:schemeClr val="bg1"/>
              </a:solidFill>
            </a:endParaRPr>
          </a:p>
        </p:txBody>
      </p:sp>
      <p:sp>
        <p:nvSpPr>
          <p:cNvPr id="12" name="Rounded Rectangle 11"/>
          <p:cNvSpPr/>
          <p:nvPr/>
        </p:nvSpPr>
        <p:spPr>
          <a:xfrm>
            <a:off x="1828800" y="1981200"/>
            <a:ext cx="5943600" cy="381000"/>
          </a:xfrm>
          <a:prstGeom prst="round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w="28575">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200" b="1" dirty="0" smtClean="0">
                <a:solidFill>
                  <a:schemeClr val="bg1"/>
                </a:solidFill>
              </a:rPr>
              <a:t>INTRODUCTION</a:t>
            </a:r>
            <a:endParaRPr lang="en-US" sz="2200" b="1" dirty="0">
              <a:solidFill>
                <a:schemeClr val="bg1"/>
              </a:solidFill>
            </a:endParaRPr>
          </a:p>
        </p:txBody>
      </p:sp>
      <p:sp>
        <p:nvSpPr>
          <p:cNvPr id="14" name="Rounded Rectangle 13"/>
          <p:cNvSpPr/>
          <p:nvPr/>
        </p:nvSpPr>
        <p:spPr>
          <a:xfrm>
            <a:off x="1814732" y="2520462"/>
            <a:ext cx="5957668" cy="381000"/>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200" b="1" dirty="0" smtClean="0">
                <a:solidFill>
                  <a:schemeClr val="bg1"/>
                </a:solidFill>
              </a:rPr>
              <a:t>DIAGRAM</a:t>
            </a:r>
            <a:endParaRPr lang="en-US" sz="2200" b="1" dirty="0">
              <a:solidFill>
                <a:schemeClr val="bg1"/>
              </a:solidFill>
            </a:endParaRPr>
          </a:p>
        </p:txBody>
      </p:sp>
      <p:sp>
        <p:nvSpPr>
          <p:cNvPr id="15" name="Rounded Rectangle 14"/>
          <p:cNvSpPr/>
          <p:nvPr/>
        </p:nvSpPr>
        <p:spPr>
          <a:xfrm>
            <a:off x="1828800" y="3048000"/>
            <a:ext cx="5943600" cy="381000"/>
          </a:xfrm>
          <a:prstGeom prst="roundRect">
            <a:avLst/>
          </a:prstGeom>
          <a:gradFill flip="none" rotWithShape="1">
            <a:gsLst>
              <a:gs pos="0">
                <a:srgbClr val="B51B7E">
                  <a:tint val="66000"/>
                  <a:satMod val="160000"/>
                </a:srgbClr>
              </a:gs>
              <a:gs pos="50000">
                <a:srgbClr val="B51B7E">
                  <a:tint val="44500"/>
                  <a:satMod val="160000"/>
                </a:srgbClr>
              </a:gs>
              <a:gs pos="100000">
                <a:srgbClr val="B51B7E">
                  <a:tint val="23500"/>
                  <a:satMod val="160000"/>
                </a:srgbClr>
              </a:gs>
            </a:gsLst>
            <a:lin ang="16200000" scaled="1"/>
            <a:tileRect/>
          </a:gradFill>
          <a:ln w="28575">
            <a:solidFill>
              <a:srgbClr val="03108B"/>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200" b="1" dirty="0" smtClean="0">
                <a:solidFill>
                  <a:schemeClr val="bg1"/>
                </a:solidFill>
              </a:rPr>
              <a:t>HOW TO USE </a:t>
            </a:r>
            <a:endParaRPr lang="en-US" sz="2200" b="1" dirty="0">
              <a:solidFill>
                <a:schemeClr val="bg1"/>
              </a:solidFill>
            </a:endParaRPr>
          </a:p>
        </p:txBody>
      </p:sp>
      <p:sp>
        <p:nvSpPr>
          <p:cNvPr id="16" name="Rounded Rectangle 15"/>
          <p:cNvSpPr/>
          <p:nvPr/>
        </p:nvSpPr>
        <p:spPr>
          <a:xfrm>
            <a:off x="1828800" y="3581400"/>
            <a:ext cx="5943600" cy="457200"/>
          </a:xfrm>
          <a:prstGeom prst="roundRect">
            <a:avLst/>
          </a:prstGeom>
          <a:gradFill flip="none" rotWithShape="1">
            <a:gsLst>
              <a:gs pos="0">
                <a:srgbClr val="00CC99">
                  <a:tint val="66000"/>
                  <a:satMod val="160000"/>
                </a:srgbClr>
              </a:gs>
              <a:gs pos="50000">
                <a:srgbClr val="00CC99">
                  <a:tint val="44500"/>
                  <a:satMod val="160000"/>
                </a:srgbClr>
              </a:gs>
              <a:gs pos="100000">
                <a:srgbClr val="00CC99">
                  <a:tint val="23500"/>
                  <a:satMod val="160000"/>
                </a:srgbClr>
              </a:gs>
            </a:gsLst>
            <a:lin ang="16200000" scaled="1"/>
            <a:tileRect/>
          </a:gradFill>
          <a:ln w="28575">
            <a:solidFill>
              <a:srgbClr val="029609"/>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200" b="1" dirty="0" smtClean="0">
                <a:solidFill>
                  <a:schemeClr val="bg1"/>
                </a:solidFill>
              </a:rPr>
              <a:t>COMMON POINTS OF EACH ELEMENTS </a:t>
            </a:r>
            <a:endParaRPr lang="en-US" sz="2200" b="1" dirty="0">
              <a:solidFill>
                <a:schemeClr val="bg1"/>
              </a:solidFill>
            </a:endParaRPr>
          </a:p>
        </p:txBody>
      </p:sp>
      <p:sp>
        <p:nvSpPr>
          <p:cNvPr id="17" name="Rounded Rectangle 16"/>
          <p:cNvSpPr/>
          <p:nvPr/>
        </p:nvSpPr>
        <p:spPr>
          <a:xfrm>
            <a:off x="1828800" y="4191000"/>
            <a:ext cx="5943600" cy="381000"/>
          </a:xfrm>
          <a:prstGeom prst="roundRect">
            <a:avLst/>
          </a:prstGeom>
          <a:gradFill flip="none" rotWithShape="1">
            <a:gsLst>
              <a:gs pos="0">
                <a:srgbClr val="2A2AD6">
                  <a:tint val="66000"/>
                  <a:satMod val="160000"/>
                </a:srgbClr>
              </a:gs>
              <a:gs pos="50000">
                <a:srgbClr val="2A2AD6">
                  <a:tint val="44500"/>
                  <a:satMod val="160000"/>
                </a:srgbClr>
              </a:gs>
              <a:gs pos="100000">
                <a:srgbClr val="2A2AD6">
                  <a:tint val="23500"/>
                  <a:satMod val="160000"/>
                </a:srgbClr>
              </a:gs>
            </a:gsLst>
            <a:lin ang="16200000" scaled="1"/>
            <a:tileRect/>
          </a:gradFill>
          <a:ln w="28575">
            <a:solidFill>
              <a:srgbClr val="904208"/>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200" b="1" dirty="0" smtClean="0">
                <a:solidFill>
                  <a:schemeClr val="bg1"/>
                </a:solidFill>
              </a:rPr>
              <a:t>SOURCE CODE </a:t>
            </a:r>
            <a:endParaRPr lang="en-US" sz="2200" b="1" dirty="0">
              <a:solidFill>
                <a:schemeClr val="bg1"/>
              </a:solidFill>
            </a:endParaRPr>
          </a:p>
        </p:txBody>
      </p:sp>
      <p:sp>
        <p:nvSpPr>
          <p:cNvPr id="21" name="Rounded Rectangle 20"/>
          <p:cNvSpPr/>
          <p:nvPr/>
        </p:nvSpPr>
        <p:spPr>
          <a:xfrm>
            <a:off x="1828800" y="4724400"/>
            <a:ext cx="5943600" cy="381000"/>
          </a:xfrm>
          <a:prstGeom prst="roundRect">
            <a:avLst/>
          </a:prstGeom>
          <a:gradFill flip="none" rotWithShape="1">
            <a:gsLst>
              <a:gs pos="0">
                <a:srgbClr val="CC6600">
                  <a:tint val="66000"/>
                  <a:satMod val="160000"/>
                </a:srgbClr>
              </a:gs>
              <a:gs pos="50000">
                <a:srgbClr val="CC6600">
                  <a:tint val="44500"/>
                  <a:satMod val="160000"/>
                </a:srgbClr>
              </a:gs>
              <a:gs pos="100000">
                <a:srgbClr val="CC6600">
                  <a:tint val="23500"/>
                  <a:satMod val="160000"/>
                </a:srgbClr>
              </a:gs>
            </a:gsLst>
            <a:lin ang="16200000" scaled="1"/>
            <a:tileRect/>
          </a:gradFill>
          <a:ln w="28575">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200" b="1" dirty="0" smtClean="0">
                <a:solidFill>
                  <a:schemeClr val="bg1"/>
                </a:solidFill>
              </a:rPr>
              <a:t>OUTPUT</a:t>
            </a:r>
            <a:endParaRPr lang="en-US" sz="2200" b="1" dirty="0">
              <a:solidFill>
                <a:schemeClr val="bg1"/>
              </a:solidFill>
            </a:endParaRPr>
          </a:p>
        </p:txBody>
      </p:sp>
      <p:sp>
        <p:nvSpPr>
          <p:cNvPr id="22" name="Rounded Rectangle 21"/>
          <p:cNvSpPr/>
          <p:nvPr/>
        </p:nvSpPr>
        <p:spPr>
          <a:xfrm>
            <a:off x="1828800" y="5257800"/>
            <a:ext cx="5943600" cy="381000"/>
          </a:xfrm>
          <a:prstGeom prst="roundRect">
            <a:avLst/>
          </a:prstGeom>
          <a:gradFill flip="none" rotWithShape="1">
            <a:gsLst>
              <a:gs pos="0">
                <a:srgbClr val="BFA237">
                  <a:tint val="66000"/>
                  <a:satMod val="160000"/>
                </a:srgbClr>
              </a:gs>
              <a:gs pos="50000">
                <a:srgbClr val="BFA237">
                  <a:tint val="44500"/>
                  <a:satMod val="160000"/>
                </a:srgbClr>
              </a:gs>
              <a:gs pos="100000">
                <a:srgbClr val="BFA237">
                  <a:tint val="23500"/>
                  <a:satMod val="160000"/>
                </a:srgbClr>
              </a:gs>
            </a:gsLst>
            <a:lin ang="16200000" scaled="1"/>
            <a:tileRect/>
          </a:gradFill>
          <a:ln w="28575">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200" b="1" dirty="0" smtClean="0">
                <a:solidFill>
                  <a:schemeClr val="bg1"/>
                </a:solidFill>
              </a:rPr>
              <a:t>ADVANTAGES</a:t>
            </a:r>
            <a:endParaRPr lang="en-US" sz="2200" b="1" dirty="0">
              <a:solidFill>
                <a:schemeClr val="bg1"/>
              </a:solidFill>
            </a:endParaRPr>
          </a:p>
        </p:txBody>
      </p:sp>
      <p:sp>
        <p:nvSpPr>
          <p:cNvPr id="23" name="Rounded Rectangle 22"/>
          <p:cNvSpPr/>
          <p:nvPr/>
        </p:nvSpPr>
        <p:spPr>
          <a:xfrm>
            <a:off x="1828800" y="5791200"/>
            <a:ext cx="5943600" cy="381000"/>
          </a:xfrm>
          <a:prstGeom prst="roundRect">
            <a:avLst/>
          </a:prstGeom>
          <a:gradFill flip="none" rotWithShape="1">
            <a:gsLst>
              <a:gs pos="0">
                <a:srgbClr val="660066">
                  <a:tint val="66000"/>
                  <a:satMod val="160000"/>
                </a:srgbClr>
              </a:gs>
              <a:gs pos="50000">
                <a:srgbClr val="660066">
                  <a:tint val="44500"/>
                  <a:satMod val="160000"/>
                </a:srgbClr>
              </a:gs>
              <a:gs pos="100000">
                <a:srgbClr val="660066">
                  <a:tint val="23500"/>
                  <a:satMod val="160000"/>
                </a:srgbClr>
              </a:gs>
            </a:gsLst>
            <a:lin ang="16200000" scaled="1"/>
            <a:tileRect/>
          </a:gradFill>
          <a:ln w="28575">
            <a:solidFill>
              <a:srgbClr val="0070C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200" b="1" dirty="0" smtClean="0">
                <a:solidFill>
                  <a:schemeClr val="bg1"/>
                </a:solidFill>
              </a:rPr>
              <a:t>CONCLUSION AND FUTURE SCOPE </a:t>
            </a:r>
            <a:endParaRPr lang="en-US" sz="2200" b="1" dirty="0">
              <a:solidFill>
                <a:schemeClr val="bg1"/>
              </a:solidFill>
            </a:endParaRPr>
          </a:p>
        </p:txBody>
      </p:sp>
      <p:sp>
        <p:nvSpPr>
          <p:cNvPr id="25" name="Rectangle 24"/>
          <p:cNvSpPr/>
          <p:nvPr/>
        </p:nvSpPr>
        <p:spPr>
          <a:xfrm>
            <a:off x="685800" y="1905000"/>
            <a:ext cx="457200" cy="381000"/>
          </a:xfrm>
          <a:prstGeom prst="rect">
            <a:avLst/>
          </a:prstGeom>
          <a:gradFill flip="none" rotWithShape="1">
            <a:gsLst>
              <a:gs pos="0">
                <a:srgbClr val="FF33CC">
                  <a:tint val="66000"/>
                  <a:satMod val="160000"/>
                </a:srgbClr>
              </a:gs>
              <a:gs pos="50000">
                <a:srgbClr val="FF33CC">
                  <a:tint val="44500"/>
                  <a:satMod val="160000"/>
                </a:srgbClr>
              </a:gs>
              <a:gs pos="100000">
                <a:srgbClr val="FF33CC">
                  <a:tint val="23500"/>
                  <a:satMod val="160000"/>
                </a:srgbClr>
              </a:gs>
            </a:gsLst>
            <a:lin ang="16200000" scaled="1"/>
            <a:tileRect/>
          </a:gradFill>
          <a:ln w="28575">
            <a:solidFill>
              <a:srgbClr val="473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2</a:t>
            </a:r>
            <a:endParaRPr lang="en-US" sz="2800" b="1" dirty="0">
              <a:solidFill>
                <a:schemeClr val="bg1"/>
              </a:solidFill>
            </a:endParaRPr>
          </a:p>
        </p:txBody>
      </p:sp>
      <p:sp>
        <p:nvSpPr>
          <p:cNvPr id="26" name="Rectangle 25"/>
          <p:cNvSpPr/>
          <p:nvPr/>
        </p:nvSpPr>
        <p:spPr>
          <a:xfrm>
            <a:off x="685800" y="2514600"/>
            <a:ext cx="457200" cy="381000"/>
          </a:xfrm>
          <a:prstGeom prst="rect">
            <a:avLst/>
          </a:prstGeom>
          <a:gradFill flip="none" rotWithShape="1">
            <a:gsLst>
              <a:gs pos="0">
                <a:srgbClr val="FF33CC">
                  <a:tint val="66000"/>
                  <a:satMod val="160000"/>
                </a:srgbClr>
              </a:gs>
              <a:gs pos="50000">
                <a:srgbClr val="FF33CC">
                  <a:tint val="44500"/>
                  <a:satMod val="160000"/>
                </a:srgbClr>
              </a:gs>
              <a:gs pos="100000">
                <a:srgbClr val="FF33CC">
                  <a:tint val="23500"/>
                  <a:satMod val="160000"/>
                </a:srgbClr>
              </a:gs>
            </a:gsLst>
            <a:lin ang="16200000" scaled="1"/>
            <a:tileRect/>
          </a:gradFill>
          <a:ln w="28575">
            <a:solidFill>
              <a:srgbClr val="473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3</a:t>
            </a:r>
            <a:endParaRPr lang="en-US" sz="2800" b="1" dirty="0">
              <a:solidFill>
                <a:schemeClr val="bg1"/>
              </a:solidFill>
            </a:endParaRPr>
          </a:p>
        </p:txBody>
      </p:sp>
      <p:sp>
        <p:nvSpPr>
          <p:cNvPr id="27" name="Rectangle 26"/>
          <p:cNvSpPr/>
          <p:nvPr/>
        </p:nvSpPr>
        <p:spPr>
          <a:xfrm>
            <a:off x="685800" y="3124200"/>
            <a:ext cx="457200" cy="381000"/>
          </a:xfrm>
          <a:prstGeom prst="rect">
            <a:avLst/>
          </a:prstGeom>
          <a:gradFill flip="none" rotWithShape="1">
            <a:gsLst>
              <a:gs pos="0">
                <a:srgbClr val="FF33CC">
                  <a:tint val="66000"/>
                  <a:satMod val="160000"/>
                </a:srgbClr>
              </a:gs>
              <a:gs pos="50000">
                <a:srgbClr val="FF33CC">
                  <a:tint val="44500"/>
                  <a:satMod val="160000"/>
                </a:srgbClr>
              </a:gs>
              <a:gs pos="100000">
                <a:srgbClr val="FF33CC">
                  <a:tint val="23500"/>
                  <a:satMod val="160000"/>
                </a:srgbClr>
              </a:gs>
            </a:gsLst>
            <a:lin ang="16200000" scaled="1"/>
            <a:tileRect/>
          </a:gradFill>
          <a:ln w="28575">
            <a:solidFill>
              <a:srgbClr val="473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4</a:t>
            </a:r>
            <a:endParaRPr lang="en-US" sz="2800" b="1" dirty="0">
              <a:solidFill>
                <a:schemeClr val="bg1"/>
              </a:solidFill>
            </a:endParaRPr>
          </a:p>
        </p:txBody>
      </p:sp>
      <p:sp>
        <p:nvSpPr>
          <p:cNvPr id="28" name="Rectangle 27"/>
          <p:cNvSpPr/>
          <p:nvPr/>
        </p:nvSpPr>
        <p:spPr>
          <a:xfrm>
            <a:off x="685800" y="3657600"/>
            <a:ext cx="457200" cy="381000"/>
          </a:xfrm>
          <a:prstGeom prst="rect">
            <a:avLst/>
          </a:prstGeom>
          <a:gradFill flip="none" rotWithShape="1">
            <a:gsLst>
              <a:gs pos="0">
                <a:srgbClr val="FF33CC">
                  <a:tint val="66000"/>
                  <a:satMod val="160000"/>
                </a:srgbClr>
              </a:gs>
              <a:gs pos="50000">
                <a:srgbClr val="FF33CC">
                  <a:tint val="44500"/>
                  <a:satMod val="160000"/>
                </a:srgbClr>
              </a:gs>
              <a:gs pos="100000">
                <a:srgbClr val="FF33CC">
                  <a:tint val="23500"/>
                  <a:satMod val="160000"/>
                </a:srgbClr>
              </a:gs>
            </a:gsLst>
            <a:lin ang="16200000" scaled="1"/>
            <a:tileRect/>
          </a:gradFill>
          <a:ln w="28575">
            <a:solidFill>
              <a:srgbClr val="473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5</a:t>
            </a:r>
            <a:endParaRPr lang="en-US" sz="2800" b="1" dirty="0">
              <a:solidFill>
                <a:schemeClr val="bg1"/>
              </a:solidFill>
            </a:endParaRPr>
          </a:p>
        </p:txBody>
      </p:sp>
      <p:sp>
        <p:nvSpPr>
          <p:cNvPr id="29" name="Rectangle 28"/>
          <p:cNvSpPr/>
          <p:nvPr/>
        </p:nvSpPr>
        <p:spPr>
          <a:xfrm>
            <a:off x="685800" y="4191000"/>
            <a:ext cx="457200" cy="381000"/>
          </a:xfrm>
          <a:prstGeom prst="rect">
            <a:avLst/>
          </a:prstGeom>
          <a:gradFill flip="none" rotWithShape="1">
            <a:gsLst>
              <a:gs pos="0">
                <a:srgbClr val="FF33CC">
                  <a:tint val="66000"/>
                  <a:satMod val="160000"/>
                </a:srgbClr>
              </a:gs>
              <a:gs pos="50000">
                <a:srgbClr val="FF33CC">
                  <a:tint val="44500"/>
                  <a:satMod val="160000"/>
                </a:srgbClr>
              </a:gs>
              <a:gs pos="100000">
                <a:srgbClr val="FF33CC">
                  <a:tint val="23500"/>
                  <a:satMod val="160000"/>
                </a:srgbClr>
              </a:gs>
            </a:gsLst>
            <a:lin ang="16200000" scaled="1"/>
            <a:tileRect/>
          </a:gradFill>
          <a:ln w="28575">
            <a:solidFill>
              <a:srgbClr val="473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6</a:t>
            </a:r>
          </a:p>
        </p:txBody>
      </p:sp>
      <p:sp>
        <p:nvSpPr>
          <p:cNvPr id="30" name="Rectangle 29"/>
          <p:cNvSpPr/>
          <p:nvPr/>
        </p:nvSpPr>
        <p:spPr>
          <a:xfrm>
            <a:off x="685800" y="4724400"/>
            <a:ext cx="457200" cy="381000"/>
          </a:xfrm>
          <a:prstGeom prst="rect">
            <a:avLst/>
          </a:prstGeom>
          <a:gradFill flip="none" rotWithShape="1">
            <a:gsLst>
              <a:gs pos="0">
                <a:srgbClr val="FF33CC">
                  <a:tint val="66000"/>
                  <a:satMod val="160000"/>
                </a:srgbClr>
              </a:gs>
              <a:gs pos="50000">
                <a:srgbClr val="FF33CC">
                  <a:tint val="44500"/>
                  <a:satMod val="160000"/>
                </a:srgbClr>
              </a:gs>
              <a:gs pos="100000">
                <a:srgbClr val="FF33CC">
                  <a:tint val="23500"/>
                  <a:satMod val="160000"/>
                </a:srgbClr>
              </a:gs>
            </a:gsLst>
            <a:lin ang="16200000" scaled="1"/>
            <a:tileRect/>
          </a:gradFill>
          <a:ln w="28575">
            <a:solidFill>
              <a:srgbClr val="473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7</a:t>
            </a:r>
          </a:p>
        </p:txBody>
      </p:sp>
      <p:sp>
        <p:nvSpPr>
          <p:cNvPr id="31" name="Rectangle 30"/>
          <p:cNvSpPr/>
          <p:nvPr/>
        </p:nvSpPr>
        <p:spPr>
          <a:xfrm>
            <a:off x="685800" y="5257800"/>
            <a:ext cx="457200" cy="381000"/>
          </a:xfrm>
          <a:prstGeom prst="rect">
            <a:avLst/>
          </a:prstGeom>
          <a:gradFill flip="none" rotWithShape="1">
            <a:gsLst>
              <a:gs pos="0">
                <a:srgbClr val="FF33CC">
                  <a:tint val="66000"/>
                  <a:satMod val="160000"/>
                </a:srgbClr>
              </a:gs>
              <a:gs pos="50000">
                <a:srgbClr val="FF33CC">
                  <a:tint val="44500"/>
                  <a:satMod val="160000"/>
                </a:srgbClr>
              </a:gs>
              <a:gs pos="100000">
                <a:srgbClr val="FF33CC">
                  <a:tint val="23500"/>
                  <a:satMod val="160000"/>
                </a:srgbClr>
              </a:gs>
            </a:gsLst>
            <a:lin ang="16200000" scaled="1"/>
            <a:tileRect/>
          </a:gradFill>
          <a:ln w="28575">
            <a:solidFill>
              <a:srgbClr val="473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8</a:t>
            </a:r>
            <a:endParaRPr lang="en-US" sz="2800" b="1" dirty="0">
              <a:solidFill>
                <a:schemeClr val="bg1"/>
              </a:solidFill>
            </a:endParaRPr>
          </a:p>
        </p:txBody>
      </p:sp>
      <p:sp>
        <p:nvSpPr>
          <p:cNvPr id="32" name="Rectangle 31"/>
          <p:cNvSpPr/>
          <p:nvPr/>
        </p:nvSpPr>
        <p:spPr>
          <a:xfrm>
            <a:off x="685800" y="5791200"/>
            <a:ext cx="457200" cy="381000"/>
          </a:xfrm>
          <a:prstGeom prst="rect">
            <a:avLst/>
          </a:prstGeom>
          <a:gradFill flip="none" rotWithShape="1">
            <a:gsLst>
              <a:gs pos="0">
                <a:srgbClr val="FF33CC">
                  <a:tint val="66000"/>
                  <a:satMod val="160000"/>
                </a:srgbClr>
              </a:gs>
              <a:gs pos="50000">
                <a:srgbClr val="FF33CC">
                  <a:tint val="44500"/>
                  <a:satMod val="160000"/>
                </a:srgbClr>
              </a:gs>
              <a:gs pos="100000">
                <a:srgbClr val="FF33CC">
                  <a:tint val="23500"/>
                  <a:satMod val="160000"/>
                </a:srgbClr>
              </a:gs>
            </a:gsLst>
            <a:lin ang="16200000" scaled="1"/>
            <a:tileRect/>
          </a:gradFill>
          <a:ln w="28575">
            <a:solidFill>
              <a:srgbClr val="473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9</a:t>
            </a:r>
            <a:endParaRPr lang="en-US" sz="2800" b="1" dirty="0">
              <a:solidFill>
                <a:schemeClr val="bg1"/>
              </a:solidFill>
            </a:endParaRPr>
          </a:p>
        </p:txBody>
      </p:sp>
      <p:sp>
        <p:nvSpPr>
          <p:cNvPr id="33" name="Rectangle 32"/>
          <p:cNvSpPr/>
          <p:nvPr/>
        </p:nvSpPr>
        <p:spPr>
          <a:xfrm>
            <a:off x="609600" y="6324600"/>
            <a:ext cx="609600" cy="381000"/>
          </a:xfrm>
          <a:prstGeom prst="rect">
            <a:avLst/>
          </a:prstGeom>
          <a:gradFill flip="none" rotWithShape="1">
            <a:gsLst>
              <a:gs pos="0">
                <a:srgbClr val="FF33CC">
                  <a:tint val="66000"/>
                  <a:satMod val="160000"/>
                </a:srgbClr>
              </a:gs>
              <a:gs pos="50000">
                <a:srgbClr val="FF33CC">
                  <a:tint val="44500"/>
                  <a:satMod val="160000"/>
                </a:srgbClr>
              </a:gs>
              <a:gs pos="100000">
                <a:srgbClr val="FF33CC">
                  <a:tint val="23500"/>
                  <a:satMod val="160000"/>
                </a:srgbClr>
              </a:gs>
            </a:gsLst>
            <a:lin ang="16200000" scaled="1"/>
            <a:tileRect/>
          </a:gradFill>
          <a:ln w="28575">
            <a:solidFill>
              <a:srgbClr val="473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10</a:t>
            </a:r>
            <a:endParaRPr lang="en-US" sz="2400" b="1" dirty="0">
              <a:solidFill>
                <a:schemeClr val="bg1"/>
              </a:solidFill>
            </a:endParaRPr>
          </a:p>
        </p:txBody>
      </p:sp>
      <p:sp>
        <p:nvSpPr>
          <p:cNvPr id="34" name="Rounded Rectangle 33"/>
          <p:cNvSpPr/>
          <p:nvPr/>
        </p:nvSpPr>
        <p:spPr>
          <a:xfrm>
            <a:off x="1828800" y="6324600"/>
            <a:ext cx="5943600" cy="381000"/>
          </a:xfrm>
          <a:prstGeom prst="roundRect">
            <a:avLst/>
          </a:prstGeom>
          <a:gradFill flip="none" rotWithShape="1">
            <a:gsLst>
              <a:gs pos="0">
                <a:srgbClr val="006666">
                  <a:tint val="66000"/>
                  <a:satMod val="160000"/>
                </a:srgbClr>
              </a:gs>
              <a:gs pos="50000">
                <a:srgbClr val="006666">
                  <a:tint val="44500"/>
                  <a:satMod val="160000"/>
                </a:srgbClr>
              </a:gs>
              <a:gs pos="100000">
                <a:srgbClr val="006666">
                  <a:tint val="23500"/>
                  <a:satMod val="160000"/>
                </a:srgbClr>
              </a:gs>
            </a:gsLst>
            <a:lin ang="16200000" scaled="1"/>
            <a:tileRect/>
          </a:gradFill>
          <a:ln w="28575">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200" b="1" dirty="0" smtClean="0">
                <a:solidFill>
                  <a:schemeClr val="bg1"/>
                </a:solidFill>
              </a:rPr>
              <a:t>REFERENCES</a:t>
            </a:r>
            <a:endParaRPr lang="en-US" sz="2200"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CC99FF">
            <a:alpha val="51000"/>
          </a:srgbClr>
        </a:solidFill>
        <a:effectLst/>
      </p:bgPr>
    </p:bg>
    <p:spTree>
      <p:nvGrpSpPr>
        <p:cNvPr id="1" name=""/>
        <p:cNvGrpSpPr/>
        <p:nvPr/>
      </p:nvGrpSpPr>
      <p:grpSpPr>
        <a:xfrm>
          <a:off x="0" y="0"/>
          <a:ext cx="0" cy="0"/>
          <a:chOff x="0" y="0"/>
          <a:chExt cx="0" cy="0"/>
        </a:xfrm>
      </p:grpSpPr>
      <p:sp>
        <p:nvSpPr>
          <p:cNvPr id="2" name="Flowchart: Preparation 1"/>
          <p:cNvSpPr/>
          <p:nvPr/>
        </p:nvSpPr>
        <p:spPr>
          <a:xfrm>
            <a:off x="2286000" y="228600"/>
            <a:ext cx="4953000" cy="1295400"/>
          </a:xfrm>
          <a:prstGeom prst="flowChartPreparation">
            <a:avLst/>
          </a:prstGeom>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 </a:t>
            </a:r>
            <a:endParaRPr lang="en-US" dirty="0"/>
          </a:p>
        </p:txBody>
      </p:sp>
      <p:sp>
        <p:nvSpPr>
          <p:cNvPr id="3" name="TextBox 2"/>
          <p:cNvSpPr txBox="1"/>
          <p:nvPr/>
        </p:nvSpPr>
        <p:spPr>
          <a:xfrm>
            <a:off x="2514600" y="457200"/>
            <a:ext cx="4495800" cy="707886"/>
          </a:xfrm>
          <a:prstGeom prst="rect">
            <a:avLst/>
          </a:prstGeom>
          <a:noFill/>
        </p:spPr>
        <p:txBody>
          <a:bodyPr wrap="square" rtlCol="0">
            <a:spAutoFit/>
          </a:bodyPr>
          <a:lstStyle/>
          <a:p>
            <a:pPr algn="ctr"/>
            <a:r>
              <a:rPr lang="en-US" sz="4000" b="1" dirty="0" smtClean="0">
                <a:ln>
                  <a:solidFill>
                    <a:srgbClr val="660066"/>
                  </a:solidFill>
                </a:ln>
                <a:solidFill>
                  <a:schemeClr val="accent3">
                    <a:lumMod val="75000"/>
                  </a:schemeClr>
                </a:solidFill>
              </a:rPr>
              <a:t>Group Members </a:t>
            </a:r>
            <a:endParaRPr lang="en-US" sz="4000" b="1" dirty="0">
              <a:ln>
                <a:solidFill>
                  <a:srgbClr val="660066"/>
                </a:solidFill>
              </a:ln>
              <a:solidFill>
                <a:schemeClr val="accent3">
                  <a:lumMod val="75000"/>
                </a:schemeClr>
              </a:solidFill>
            </a:endParaRPr>
          </a:p>
        </p:txBody>
      </p:sp>
      <p:sp>
        <p:nvSpPr>
          <p:cNvPr id="4" name="Oval 3"/>
          <p:cNvSpPr/>
          <p:nvPr/>
        </p:nvSpPr>
        <p:spPr>
          <a:xfrm>
            <a:off x="228600" y="228600"/>
            <a:ext cx="685800" cy="609600"/>
          </a:xfrm>
          <a:prstGeom prst="ellipse">
            <a:avLst/>
          </a:prstGeom>
          <a:gradFill flip="none" rotWithShape="1">
            <a:gsLst>
              <a:gs pos="0">
                <a:srgbClr val="B51B7E">
                  <a:tint val="66000"/>
                  <a:satMod val="160000"/>
                </a:srgbClr>
              </a:gs>
              <a:gs pos="50000">
                <a:srgbClr val="B51B7E">
                  <a:tint val="44500"/>
                  <a:satMod val="160000"/>
                </a:srgbClr>
              </a:gs>
              <a:gs pos="100000">
                <a:srgbClr val="B51B7E">
                  <a:tint val="23500"/>
                  <a:satMod val="160000"/>
                </a:srgbClr>
              </a:gs>
            </a:gsLst>
            <a:path path="circle">
              <a:fillToRect l="50000" t="50000" r="50000" b="50000"/>
            </a:path>
            <a:tileRect/>
          </a:gradFill>
          <a:ln w="38100">
            <a:solidFill>
              <a:srgbClr val="2A2A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1</a:t>
            </a:r>
          </a:p>
        </p:txBody>
      </p:sp>
      <p:pic>
        <p:nvPicPr>
          <p:cNvPr id="5" name="Picture 2" descr="C:\Users\Ram\AppData\Local\Microsoft\Windows\Temporary Internet Files\Content.IE5\9AAGCSIZ\boy-23714_960_720[1].png"/>
          <p:cNvPicPr>
            <a:picLocks noChangeAspect="1" noChangeArrowheads="1"/>
          </p:cNvPicPr>
          <p:nvPr/>
        </p:nvPicPr>
        <p:blipFill>
          <a:blip r:embed="rId2" cstate="print"/>
          <a:srcRect/>
          <a:stretch>
            <a:fillRect/>
          </a:stretch>
        </p:blipFill>
        <p:spPr bwMode="auto">
          <a:xfrm>
            <a:off x="914400" y="1981200"/>
            <a:ext cx="595313" cy="65639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2" descr="C:\Users\Ram\AppData\Local\Microsoft\Windows\Temporary Internet Files\Content.IE5\9AAGCSIZ\boy-23714_960_720[1].png"/>
          <p:cNvPicPr>
            <a:picLocks noChangeAspect="1" noChangeArrowheads="1"/>
          </p:cNvPicPr>
          <p:nvPr/>
        </p:nvPicPr>
        <p:blipFill>
          <a:blip r:embed="rId2" cstate="print"/>
          <a:srcRect/>
          <a:stretch>
            <a:fillRect/>
          </a:stretch>
        </p:blipFill>
        <p:spPr bwMode="auto">
          <a:xfrm>
            <a:off x="914400" y="3048000"/>
            <a:ext cx="595313" cy="65639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2" descr="C:\Users\Ram\AppData\Local\Microsoft\Windows\Temporary Internet Files\Content.IE5\9AAGCSIZ\boy-23714_960_720[1].png"/>
          <p:cNvPicPr>
            <a:picLocks noChangeAspect="1" noChangeArrowheads="1"/>
          </p:cNvPicPr>
          <p:nvPr/>
        </p:nvPicPr>
        <p:blipFill>
          <a:blip r:embed="rId2" cstate="print"/>
          <a:srcRect/>
          <a:stretch>
            <a:fillRect/>
          </a:stretch>
        </p:blipFill>
        <p:spPr bwMode="auto">
          <a:xfrm>
            <a:off x="914400" y="4038600"/>
            <a:ext cx="595313" cy="65639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8" name="Rounded Rectangle 7"/>
          <p:cNvSpPr/>
          <p:nvPr/>
        </p:nvSpPr>
        <p:spPr>
          <a:xfrm>
            <a:off x="2133600" y="1981200"/>
            <a:ext cx="5410200" cy="609600"/>
          </a:xfrm>
          <a:prstGeom prst="roundRect">
            <a:avLst/>
          </a:prstGeom>
          <a:gradFill flip="none" rotWithShape="1">
            <a:gsLst>
              <a:gs pos="0">
                <a:srgbClr val="33CCFF">
                  <a:tint val="66000"/>
                  <a:satMod val="160000"/>
                </a:srgbClr>
              </a:gs>
              <a:gs pos="50000">
                <a:srgbClr val="33CCFF">
                  <a:tint val="44500"/>
                  <a:satMod val="160000"/>
                </a:srgbClr>
              </a:gs>
              <a:gs pos="100000">
                <a:srgbClr val="33CCFF">
                  <a:tint val="23500"/>
                  <a:satMod val="160000"/>
                </a:srgbClr>
              </a:gs>
            </a:gsLst>
            <a:lin ang="16200000" scaled="1"/>
            <a:tileRect/>
          </a:gradFill>
          <a:ln>
            <a:solidFill>
              <a:srgbClr val="00206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NIRANJAN DHANYAKUMAR KOLPE  Roll No. </a:t>
            </a:r>
            <a:r>
              <a:rPr lang="en-US" sz="2000" dirty="0" smtClean="0">
                <a:latin typeface="Arial Rounded MT Bold" pitchFamily="34" charset="0"/>
              </a:rPr>
              <a:t>33</a:t>
            </a:r>
            <a:endParaRPr lang="en-US" sz="2000" dirty="0">
              <a:latin typeface="Arial Rounded MT Bold" pitchFamily="34" charset="0"/>
            </a:endParaRPr>
          </a:p>
        </p:txBody>
      </p:sp>
      <p:sp>
        <p:nvSpPr>
          <p:cNvPr id="9" name="Rounded Rectangle 8"/>
          <p:cNvSpPr/>
          <p:nvPr/>
        </p:nvSpPr>
        <p:spPr>
          <a:xfrm>
            <a:off x="2133600" y="2971800"/>
            <a:ext cx="5410200" cy="609600"/>
          </a:xfrm>
          <a:prstGeom prst="roundRect">
            <a:avLst/>
          </a:prstGeom>
          <a:gradFill flip="none" rotWithShape="1">
            <a:gsLst>
              <a:gs pos="0">
                <a:srgbClr val="33CCFF">
                  <a:tint val="66000"/>
                  <a:satMod val="160000"/>
                </a:srgbClr>
              </a:gs>
              <a:gs pos="50000">
                <a:srgbClr val="33CCFF">
                  <a:tint val="44500"/>
                  <a:satMod val="160000"/>
                </a:srgbClr>
              </a:gs>
              <a:gs pos="100000">
                <a:srgbClr val="33CCFF">
                  <a:tint val="23500"/>
                  <a:satMod val="160000"/>
                </a:srgbClr>
              </a:gs>
            </a:gsLst>
            <a:lin ang="16200000" scaled="1"/>
            <a:tileRect/>
          </a:gradFill>
          <a:ln>
            <a:solidFill>
              <a:srgbClr val="00206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SAISH DINESH GONDHALEKAR  Roll No. </a:t>
            </a:r>
            <a:r>
              <a:rPr lang="en-US" sz="2000" dirty="0" smtClean="0">
                <a:latin typeface="Arial Rounded MT Bold" pitchFamily="34" charset="0"/>
              </a:rPr>
              <a:t>16</a:t>
            </a:r>
            <a:endParaRPr lang="en-US" sz="2000" dirty="0">
              <a:latin typeface="Arial Rounded MT Bold" pitchFamily="34" charset="0"/>
            </a:endParaRPr>
          </a:p>
        </p:txBody>
      </p:sp>
      <p:sp>
        <p:nvSpPr>
          <p:cNvPr id="10" name="Rounded Rectangle 9"/>
          <p:cNvSpPr/>
          <p:nvPr/>
        </p:nvSpPr>
        <p:spPr>
          <a:xfrm>
            <a:off x="2133600" y="3962400"/>
            <a:ext cx="5410200" cy="609600"/>
          </a:xfrm>
          <a:prstGeom prst="roundRect">
            <a:avLst/>
          </a:prstGeom>
          <a:gradFill flip="none" rotWithShape="1">
            <a:gsLst>
              <a:gs pos="0">
                <a:srgbClr val="33CCFF">
                  <a:tint val="66000"/>
                  <a:satMod val="160000"/>
                </a:srgbClr>
              </a:gs>
              <a:gs pos="50000">
                <a:srgbClr val="33CCFF">
                  <a:tint val="44500"/>
                  <a:satMod val="160000"/>
                </a:srgbClr>
              </a:gs>
              <a:gs pos="100000">
                <a:srgbClr val="33CCFF">
                  <a:tint val="23500"/>
                  <a:satMod val="160000"/>
                </a:srgbClr>
              </a:gs>
            </a:gsLst>
            <a:lin ang="16200000" scaled="1"/>
            <a:tileRect/>
          </a:gradFill>
          <a:ln>
            <a:solidFill>
              <a:srgbClr val="00206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SAHIL PRAMOD KOKATE  Roll No. </a:t>
            </a:r>
            <a:r>
              <a:rPr lang="en-US" sz="2000" dirty="0" smtClean="0">
                <a:latin typeface="Arial Rounded MT Bold" pitchFamily="34" charset="0"/>
              </a:rPr>
              <a:t>32</a:t>
            </a:r>
            <a:endParaRPr lang="en-US" sz="2000" dirty="0">
              <a:latin typeface="Arial Rounded MT Bold" pitchFamily="34" charset="0"/>
            </a:endParaRPr>
          </a:p>
        </p:txBody>
      </p:sp>
      <p:pic>
        <p:nvPicPr>
          <p:cNvPr id="1026" name="Picture 2" descr="C:\Users\Ram\AppData\Local\Microsoft\Windows\Temporary Internet Files\Content.IE5\9AAGCSIZ\girl-311628_960_720[1].png"/>
          <p:cNvPicPr>
            <a:picLocks noChangeAspect="1" noChangeArrowheads="1"/>
          </p:cNvPicPr>
          <p:nvPr/>
        </p:nvPicPr>
        <p:blipFill>
          <a:blip r:embed="rId3" cstate="print"/>
          <a:srcRect/>
          <a:stretch>
            <a:fillRect/>
          </a:stretch>
        </p:blipFill>
        <p:spPr bwMode="auto">
          <a:xfrm>
            <a:off x="914400" y="5029200"/>
            <a:ext cx="609600" cy="685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Rounded Rectangle 11"/>
          <p:cNvSpPr/>
          <p:nvPr/>
        </p:nvSpPr>
        <p:spPr>
          <a:xfrm>
            <a:off x="2133600" y="4953000"/>
            <a:ext cx="5410200" cy="609600"/>
          </a:xfrm>
          <a:prstGeom prst="roundRect">
            <a:avLst/>
          </a:prstGeom>
          <a:gradFill flip="none" rotWithShape="1">
            <a:gsLst>
              <a:gs pos="0">
                <a:srgbClr val="33CCFF">
                  <a:tint val="66000"/>
                  <a:satMod val="160000"/>
                </a:srgbClr>
              </a:gs>
              <a:gs pos="50000">
                <a:srgbClr val="33CCFF">
                  <a:tint val="44500"/>
                  <a:satMod val="160000"/>
                </a:srgbClr>
              </a:gs>
              <a:gs pos="100000">
                <a:srgbClr val="33CCFF">
                  <a:tint val="23500"/>
                  <a:satMod val="160000"/>
                </a:srgbClr>
              </a:gs>
            </a:gsLst>
            <a:lin ang="16200000" scaled="1"/>
            <a:tileRect/>
          </a:gradFill>
          <a:ln>
            <a:solidFill>
              <a:srgbClr val="00206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SEJAL CHANDRAKANT BHOSALE Roll No. </a:t>
            </a:r>
            <a:r>
              <a:rPr lang="en-US" sz="2000" dirty="0" smtClean="0">
                <a:latin typeface="Arial Rounded MT Bold" pitchFamily="34" charset="0"/>
              </a:rPr>
              <a:t>03</a:t>
            </a:r>
            <a:endParaRPr lang="en-US" sz="2000" dirty="0">
              <a:latin typeface="Arial Rounded MT Bold" pitchFamily="34" charset="0"/>
            </a:endParaRPr>
          </a:p>
        </p:txBody>
      </p:sp>
      <p:sp>
        <p:nvSpPr>
          <p:cNvPr id="13" name="Oval 12"/>
          <p:cNvSpPr/>
          <p:nvPr/>
        </p:nvSpPr>
        <p:spPr>
          <a:xfrm>
            <a:off x="4800600" y="5715000"/>
            <a:ext cx="3962400" cy="990600"/>
          </a:xfrm>
          <a:prstGeom prst="ellipse">
            <a:avLst/>
          </a:prstGeom>
          <a:gradFill flip="none" rotWithShape="1">
            <a:gsLst>
              <a:gs pos="0">
                <a:srgbClr val="2A2AD6">
                  <a:tint val="66000"/>
                  <a:satMod val="160000"/>
                </a:srgbClr>
              </a:gs>
              <a:gs pos="50000">
                <a:srgbClr val="2A2AD6">
                  <a:tint val="44500"/>
                  <a:satMod val="160000"/>
                </a:srgbClr>
              </a:gs>
              <a:gs pos="100000">
                <a:srgbClr val="2A2AD6">
                  <a:tint val="23500"/>
                  <a:satMod val="160000"/>
                </a:srgbClr>
              </a:gs>
            </a:gsLst>
            <a:lin ang="16200000" scaled="1"/>
            <a:tileRect/>
          </a:gradFill>
          <a:ln w="2857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chemeClr val="accent1">
                      <a:lumMod val="20000"/>
                      <a:lumOff val="80000"/>
                    </a:schemeClr>
                  </a:solidFill>
                  <a:prstDash val="solid"/>
                </a:ln>
                <a:solidFill>
                  <a:schemeClr val="bg1"/>
                </a:solidFill>
                <a:effectLst>
                  <a:outerShdw blurRad="50800" dist="38100" dir="5400000" algn="t" rotWithShape="0">
                    <a:prstClr val="black">
                      <a:alpha val="40000"/>
                    </a:prstClr>
                  </a:outerShdw>
                </a:effectLst>
              </a:rPr>
              <a:t> </a:t>
            </a:r>
            <a:r>
              <a:rPr lang="en-US" sz="2400" b="1" dirty="0" smtClean="0">
                <a:solidFill>
                  <a:srgbClr val="7030A0"/>
                </a:solidFill>
              </a:rPr>
              <a:t>Guided by</a:t>
            </a:r>
          </a:p>
          <a:p>
            <a:pPr algn="ctr"/>
            <a:r>
              <a:rPr lang="en-US" sz="2400" b="1" dirty="0" smtClean="0">
                <a:solidFill>
                  <a:schemeClr val="bg1"/>
                </a:solidFill>
              </a:rPr>
              <a:t>Mrs. J. V. </a:t>
            </a:r>
            <a:r>
              <a:rPr lang="en-US" sz="2400" b="1" dirty="0" err="1" smtClean="0">
                <a:solidFill>
                  <a:schemeClr val="bg1"/>
                </a:solidFill>
              </a:rPr>
              <a:t>Khalkar</a:t>
            </a:r>
            <a:endParaRPr lang="en-US" sz="2400" b="1" dirty="0" smtClean="0">
              <a:solidFill>
                <a:schemeClr val="bg1"/>
              </a:solidFill>
            </a:endParaRPr>
          </a:p>
          <a:p>
            <a:pPr algn="ctr"/>
            <a:endParaRPr lang="en-US" dirty="0" smtClean="0">
              <a:ln w="18415" cmpd="sng">
                <a:solidFill>
                  <a:schemeClr val="accent1">
                    <a:lumMod val="20000"/>
                    <a:lumOff val="80000"/>
                  </a:schemeClr>
                </a:solidFill>
                <a:prstDash val="solid"/>
              </a:ln>
              <a:solidFill>
                <a:schemeClr val="bg1"/>
              </a:solidFill>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FFCC99">
            <a:alpha val="56000"/>
          </a:srgbClr>
        </a:solidFill>
        <a:effectLst/>
      </p:bgPr>
    </p:bg>
    <p:spTree>
      <p:nvGrpSpPr>
        <p:cNvPr id="1" name=""/>
        <p:cNvGrpSpPr/>
        <p:nvPr/>
      </p:nvGrpSpPr>
      <p:grpSpPr>
        <a:xfrm>
          <a:off x="0" y="0"/>
          <a:ext cx="0" cy="0"/>
          <a:chOff x="0" y="0"/>
          <a:chExt cx="0" cy="0"/>
        </a:xfrm>
      </p:grpSpPr>
      <p:sp>
        <p:nvSpPr>
          <p:cNvPr id="2" name="Rounded Rectangle 1"/>
          <p:cNvSpPr/>
          <p:nvPr/>
        </p:nvSpPr>
        <p:spPr>
          <a:xfrm>
            <a:off x="2514600" y="304800"/>
            <a:ext cx="4267200" cy="685800"/>
          </a:xfrm>
          <a:prstGeom prst="roundRect">
            <a:avLst/>
          </a:prstGeom>
          <a:ln w="28575">
            <a:solidFill>
              <a:srgbClr val="2A2AD6"/>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3600" b="1" dirty="0" smtClean="0">
                <a:solidFill>
                  <a:schemeClr val="bg1"/>
                </a:solidFill>
              </a:rPr>
              <a:t>INTRODUCTION</a:t>
            </a:r>
          </a:p>
          <a:p>
            <a:pPr algn="ctr"/>
            <a:endParaRPr lang="en-US" sz="3600" dirty="0"/>
          </a:p>
        </p:txBody>
      </p:sp>
      <p:sp>
        <p:nvSpPr>
          <p:cNvPr id="3" name="Oval 2"/>
          <p:cNvSpPr/>
          <p:nvPr/>
        </p:nvSpPr>
        <p:spPr>
          <a:xfrm>
            <a:off x="228600" y="228600"/>
            <a:ext cx="685800" cy="609600"/>
          </a:xfrm>
          <a:prstGeom prst="ellipse">
            <a:avLst/>
          </a:prstGeom>
          <a:gradFill flip="none" rotWithShape="1">
            <a:gsLst>
              <a:gs pos="0">
                <a:srgbClr val="B51B7E">
                  <a:tint val="66000"/>
                  <a:satMod val="160000"/>
                </a:srgbClr>
              </a:gs>
              <a:gs pos="50000">
                <a:srgbClr val="B51B7E">
                  <a:tint val="44500"/>
                  <a:satMod val="160000"/>
                </a:srgbClr>
              </a:gs>
              <a:gs pos="100000">
                <a:srgbClr val="B51B7E">
                  <a:tint val="23500"/>
                  <a:satMod val="160000"/>
                </a:srgbClr>
              </a:gs>
            </a:gsLst>
            <a:path path="circle">
              <a:fillToRect l="50000" t="50000" r="50000" b="50000"/>
            </a:path>
            <a:tileRect/>
          </a:gradFill>
          <a:ln w="38100">
            <a:solidFill>
              <a:srgbClr val="2A2A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2</a:t>
            </a:r>
            <a:endParaRPr lang="en-US" sz="3600" b="1" dirty="0">
              <a:solidFill>
                <a:schemeClr val="bg1"/>
              </a:solidFill>
            </a:endParaRPr>
          </a:p>
        </p:txBody>
      </p:sp>
      <p:sp>
        <p:nvSpPr>
          <p:cNvPr id="4" name="TextBox 3"/>
          <p:cNvSpPr txBox="1"/>
          <p:nvPr/>
        </p:nvSpPr>
        <p:spPr>
          <a:xfrm>
            <a:off x="381000" y="1524000"/>
            <a:ext cx="8305800" cy="3970318"/>
          </a:xfrm>
          <a:prstGeom prst="rect">
            <a:avLst/>
          </a:prstGeom>
          <a:noFill/>
        </p:spPr>
        <p:txBody>
          <a:bodyPr wrap="square" rtlCol="0">
            <a:spAutoFit/>
          </a:bodyPr>
          <a:lstStyle/>
          <a:p>
            <a:pPr>
              <a:lnSpc>
                <a:spcPct val="150000"/>
              </a:lnSpc>
              <a:buFont typeface="Arial" pitchFamily="34" charset="0"/>
              <a:buChar char="•"/>
            </a:pPr>
            <a:r>
              <a:rPr lang="en-US" sz="2400" dirty="0" smtClean="0">
                <a:solidFill>
                  <a:schemeClr val="bg1"/>
                </a:solidFill>
              </a:rPr>
              <a:t>The Modern Periodic Table is a systematic arrangement of the elements found in nature.</a:t>
            </a:r>
          </a:p>
          <a:p>
            <a:pPr>
              <a:lnSpc>
                <a:spcPct val="150000"/>
              </a:lnSpc>
              <a:buFont typeface="Arial" pitchFamily="34" charset="0"/>
              <a:buChar char="•"/>
            </a:pPr>
            <a:r>
              <a:rPr lang="en-US" sz="2400" dirty="0" smtClean="0">
                <a:solidFill>
                  <a:schemeClr val="bg1"/>
                </a:solidFill>
              </a:rPr>
              <a:t>Also, many of these elements </a:t>
            </a:r>
            <a:r>
              <a:rPr lang="en-US" sz="2400" dirty="0" err="1" smtClean="0">
                <a:solidFill>
                  <a:schemeClr val="bg1"/>
                </a:solidFill>
              </a:rPr>
              <a:t>aresynthesized</a:t>
            </a:r>
            <a:r>
              <a:rPr lang="en-US" sz="2400" dirty="0" smtClean="0">
                <a:solidFill>
                  <a:schemeClr val="bg1"/>
                </a:solidFill>
              </a:rPr>
              <a:t> (created) in laboratories.</a:t>
            </a:r>
          </a:p>
          <a:p>
            <a:pPr>
              <a:lnSpc>
                <a:spcPct val="150000"/>
              </a:lnSpc>
              <a:buFont typeface="Arial" pitchFamily="34" charset="0"/>
              <a:buChar char="•"/>
            </a:pPr>
            <a:r>
              <a:rPr lang="en-US" sz="2400" dirty="0" smtClean="0">
                <a:solidFill>
                  <a:schemeClr val="bg1"/>
                </a:solidFill>
              </a:rPr>
              <a:t>Our program will allow students as well as anyone interested in getting more knowledge about the elements to find detailed information about any element.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6699FF">
            <a:alpha val="57000"/>
          </a:srgbClr>
        </a:solidFill>
        <a:effectLst/>
      </p:bgPr>
    </p:bg>
    <p:spTree>
      <p:nvGrpSpPr>
        <p:cNvPr id="1" name=""/>
        <p:cNvGrpSpPr/>
        <p:nvPr/>
      </p:nvGrpSpPr>
      <p:grpSpPr>
        <a:xfrm>
          <a:off x="0" y="0"/>
          <a:ext cx="0" cy="0"/>
          <a:chOff x="0" y="0"/>
          <a:chExt cx="0" cy="0"/>
        </a:xfrm>
      </p:grpSpPr>
      <p:sp>
        <p:nvSpPr>
          <p:cNvPr id="2" name="Round Diagonal Corner Rectangle 1"/>
          <p:cNvSpPr/>
          <p:nvPr/>
        </p:nvSpPr>
        <p:spPr>
          <a:xfrm>
            <a:off x="2590800" y="228600"/>
            <a:ext cx="4114800" cy="609600"/>
          </a:xfrm>
          <a:prstGeom prst="round2Diag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2857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a:solidFill>
                    <a:srgbClr val="7030A0"/>
                  </a:solidFill>
                </a:ln>
                <a:solidFill>
                  <a:srgbClr val="002060"/>
                </a:solidFill>
              </a:rPr>
              <a:t>DIAGRAM</a:t>
            </a:r>
            <a:endParaRPr lang="en-US" sz="3600" b="1" dirty="0">
              <a:ln>
                <a:solidFill>
                  <a:srgbClr val="7030A0"/>
                </a:solidFill>
              </a:ln>
              <a:solidFill>
                <a:srgbClr val="002060"/>
              </a:solidFill>
            </a:endParaRPr>
          </a:p>
        </p:txBody>
      </p:sp>
      <p:sp>
        <p:nvSpPr>
          <p:cNvPr id="2050" name="AutoShape 2" descr="periodic table | Definition, Elements, Groups, Charges, Trends, &amp;amp; Facts |  Britann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periodic table | Definition, Elements, Groups, Charges, Trends, &amp;amp; Facts |  Britann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periodic table.png"/>
          <p:cNvPicPr>
            <a:picLocks noChangeAspect="1"/>
          </p:cNvPicPr>
          <p:nvPr/>
        </p:nvPicPr>
        <p:blipFill>
          <a:blip r:embed="rId2"/>
          <a:stretch>
            <a:fillRect/>
          </a:stretch>
        </p:blipFill>
        <p:spPr>
          <a:xfrm>
            <a:off x="304800" y="1219200"/>
            <a:ext cx="8458200" cy="5334000"/>
          </a:xfrm>
          <a:prstGeom prst="rect">
            <a:avLst/>
          </a:prstGeom>
          <a:ln w="88900" cap="sq" cmpd="thickThin">
            <a:solidFill>
              <a:srgbClr val="000000"/>
            </a:solidFill>
            <a:prstDash val="solid"/>
            <a:miter lim="800000"/>
          </a:ln>
          <a:effectLst>
            <a:innerShdw blurRad="76200">
              <a:srgbClr val="000000"/>
            </a:innerShdw>
          </a:effectLst>
        </p:spPr>
      </p:pic>
      <p:sp>
        <p:nvSpPr>
          <p:cNvPr id="6" name="Oval 5"/>
          <p:cNvSpPr/>
          <p:nvPr/>
        </p:nvSpPr>
        <p:spPr>
          <a:xfrm>
            <a:off x="228600" y="228600"/>
            <a:ext cx="685800" cy="609600"/>
          </a:xfrm>
          <a:prstGeom prst="ellipse">
            <a:avLst/>
          </a:prstGeom>
          <a:gradFill flip="none" rotWithShape="1">
            <a:gsLst>
              <a:gs pos="0">
                <a:srgbClr val="B51B7E">
                  <a:tint val="66000"/>
                  <a:satMod val="160000"/>
                </a:srgbClr>
              </a:gs>
              <a:gs pos="50000">
                <a:srgbClr val="B51B7E">
                  <a:tint val="44500"/>
                  <a:satMod val="160000"/>
                </a:srgbClr>
              </a:gs>
              <a:gs pos="100000">
                <a:srgbClr val="B51B7E">
                  <a:tint val="23500"/>
                  <a:satMod val="160000"/>
                </a:srgbClr>
              </a:gs>
            </a:gsLst>
            <a:path path="circle">
              <a:fillToRect l="50000" t="50000" r="50000" b="50000"/>
            </a:path>
            <a:tileRect/>
          </a:gradFill>
          <a:ln w="38100">
            <a:solidFill>
              <a:srgbClr val="2A2A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3</a:t>
            </a:r>
            <a:endParaRPr lang="en-US" sz="3600"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93ED9C">
            <a:alpha val="49000"/>
          </a:srgbClr>
        </a:solidFill>
        <a:effectLst/>
      </p:bgPr>
    </p:bg>
    <p:spTree>
      <p:nvGrpSpPr>
        <p:cNvPr id="1" name=""/>
        <p:cNvGrpSpPr/>
        <p:nvPr/>
      </p:nvGrpSpPr>
      <p:grpSpPr>
        <a:xfrm>
          <a:off x="0" y="0"/>
          <a:ext cx="0" cy="0"/>
          <a:chOff x="0" y="0"/>
          <a:chExt cx="0" cy="0"/>
        </a:xfrm>
      </p:grpSpPr>
      <p:sp>
        <p:nvSpPr>
          <p:cNvPr id="2" name="Flowchart: Terminator 1"/>
          <p:cNvSpPr/>
          <p:nvPr/>
        </p:nvSpPr>
        <p:spPr>
          <a:xfrm>
            <a:off x="2590800" y="304800"/>
            <a:ext cx="4414911" cy="724486"/>
          </a:xfrm>
          <a:prstGeom prst="flowChartTerminator">
            <a:avLst/>
          </a:prstGeom>
          <a:gradFill flip="none" rotWithShape="1">
            <a:gsLst>
              <a:gs pos="0">
                <a:srgbClr val="000099">
                  <a:tint val="66000"/>
                  <a:satMod val="160000"/>
                </a:srgbClr>
              </a:gs>
              <a:gs pos="50000">
                <a:srgbClr val="000099">
                  <a:tint val="44500"/>
                  <a:satMod val="160000"/>
                </a:srgbClr>
              </a:gs>
              <a:gs pos="100000">
                <a:srgbClr val="000099">
                  <a:tint val="23500"/>
                  <a:satMod val="160000"/>
                </a:srgbClr>
              </a:gs>
            </a:gsLst>
            <a:lin ang="16200000" scaled="1"/>
            <a:tileRect/>
          </a:gradFill>
          <a:ln w="2857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a:solidFill>
                    <a:srgbClr val="B51B7E"/>
                  </a:solidFill>
                </a:ln>
                <a:solidFill>
                  <a:schemeClr val="accent2">
                    <a:lumMod val="60000"/>
                    <a:lumOff val="40000"/>
                  </a:schemeClr>
                </a:solidFill>
              </a:rPr>
              <a:t>HOW TO USE</a:t>
            </a:r>
            <a:endParaRPr lang="en-US" sz="4000" b="1" dirty="0">
              <a:ln>
                <a:solidFill>
                  <a:srgbClr val="B51B7E"/>
                </a:solidFill>
              </a:ln>
              <a:solidFill>
                <a:schemeClr val="accent2">
                  <a:lumMod val="60000"/>
                  <a:lumOff val="40000"/>
                </a:schemeClr>
              </a:solidFill>
            </a:endParaRPr>
          </a:p>
        </p:txBody>
      </p:sp>
      <p:sp>
        <p:nvSpPr>
          <p:cNvPr id="4" name="TextBox 3"/>
          <p:cNvSpPr txBox="1"/>
          <p:nvPr/>
        </p:nvSpPr>
        <p:spPr>
          <a:xfrm>
            <a:off x="838200" y="1828800"/>
            <a:ext cx="6781800" cy="3416320"/>
          </a:xfrm>
          <a:prstGeom prst="rect">
            <a:avLst/>
          </a:prstGeom>
          <a:noFill/>
        </p:spPr>
        <p:txBody>
          <a:bodyPr wrap="square" rtlCol="0">
            <a:spAutoFit/>
          </a:bodyPr>
          <a:lstStyle/>
          <a:p>
            <a:pPr algn="just">
              <a:buFont typeface="Arial" pitchFamily="34" charset="0"/>
              <a:buChar char="•"/>
            </a:pPr>
            <a:r>
              <a:rPr lang="en-US" sz="2400" dirty="0" smtClean="0">
                <a:solidFill>
                  <a:schemeClr val="bg1"/>
                </a:solidFill>
              </a:rPr>
              <a:t>This program is easy to use .</a:t>
            </a:r>
          </a:p>
          <a:p>
            <a:pPr algn="just">
              <a:buFont typeface="Arial" pitchFamily="34" charset="0"/>
              <a:buChar char="•"/>
            </a:pPr>
            <a:endParaRPr lang="en-US" sz="2400" dirty="0" smtClean="0">
              <a:solidFill>
                <a:schemeClr val="bg1"/>
              </a:solidFill>
            </a:endParaRPr>
          </a:p>
          <a:p>
            <a:pPr algn="just">
              <a:buFont typeface="Arial" pitchFamily="34" charset="0"/>
              <a:buChar char="•"/>
            </a:pPr>
            <a:r>
              <a:rPr lang="en-US" sz="2400" dirty="0" smtClean="0">
                <a:solidFill>
                  <a:schemeClr val="bg1"/>
                </a:solidFill>
              </a:rPr>
              <a:t>All you have to do is just enter its name or its atomic number whatever you want then you get the information of related element</a:t>
            </a:r>
          </a:p>
          <a:p>
            <a:pPr algn="just">
              <a:buFont typeface="Arial" pitchFamily="34" charset="0"/>
              <a:buChar char="•"/>
            </a:pPr>
            <a:endParaRPr lang="en-US" sz="2400" dirty="0" smtClean="0">
              <a:solidFill>
                <a:schemeClr val="bg1"/>
              </a:solidFill>
            </a:endParaRPr>
          </a:p>
          <a:p>
            <a:pPr algn="just">
              <a:buFont typeface="Arial" pitchFamily="34" charset="0"/>
              <a:buChar char="•"/>
            </a:pPr>
            <a:r>
              <a:rPr lang="en-US" sz="2400" dirty="0" smtClean="0">
                <a:solidFill>
                  <a:schemeClr val="bg1"/>
                </a:solidFill>
              </a:rPr>
              <a:t>New Html page having detail information will open of entered element </a:t>
            </a:r>
          </a:p>
          <a:p>
            <a:pPr algn="just"/>
            <a:r>
              <a:rPr lang="en-US" sz="2400" dirty="0" smtClean="0">
                <a:solidFill>
                  <a:schemeClr val="bg1"/>
                </a:solidFill>
              </a:rPr>
              <a:t> </a:t>
            </a:r>
            <a:endParaRPr lang="en-US" sz="2400" dirty="0">
              <a:solidFill>
                <a:schemeClr val="bg1"/>
              </a:solidFill>
            </a:endParaRPr>
          </a:p>
        </p:txBody>
      </p:sp>
      <p:sp>
        <p:nvSpPr>
          <p:cNvPr id="5" name="Oval 4"/>
          <p:cNvSpPr/>
          <p:nvPr/>
        </p:nvSpPr>
        <p:spPr>
          <a:xfrm>
            <a:off x="228600" y="228600"/>
            <a:ext cx="685800" cy="609600"/>
          </a:xfrm>
          <a:prstGeom prst="ellipse">
            <a:avLst/>
          </a:prstGeom>
          <a:gradFill flip="none" rotWithShape="1">
            <a:gsLst>
              <a:gs pos="0">
                <a:srgbClr val="B51B7E">
                  <a:tint val="66000"/>
                  <a:satMod val="160000"/>
                </a:srgbClr>
              </a:gs>
              <a:gs pos="50000">
                <a:srgbClr val="B51B7E">
                  <a:tint val="44500"/>
                  <a:satMod val="160000"/>
                </a:srgbClr>
              </a:gs>
              <a:gs pos="100000">
                <a:srgbClr val="B51B7E">
                  <a:tint val="23500"/>
                  <a:satMod val="160000"/>
                </a:srgbClr>
              </a:gs>
            </a:gsLst>
            <a:path path="circle">
              <a:fillToRect l="50000" t="50000" r="50000" b="50000"/>
            </a:path>
            <a:tileRect/>
          </a:gradFill>
          <a:ln w="38100">
            <a:solidFill>
              <a:srgbClr val="2A2A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4</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40000"/>
            <a:lumOff val="60000"/>
            <a:alpha val="57000"/>
          </a:schemeClr>
        </a:solidFill>
        <a:effectLst/>
      </p:bgPr>
    </p:bg>
    <p:spTree>
      <p:nvGrpSpPr>
        <p:cNvPr id="1" name=""/>
        <p:cNvGrpSpPr/>
        <p:nvPr/>
      </p:nvGrpSpPr>
      <p:grpSpPr>
        <a:xfrm>
          <a:off x="0" y="0"/>
          <a:ext cx="0" cy="0"/>
          <a:chOff x="0" y="0"/>
          <a:chExt cx="0" cy="0"/>
        </a:xfrm>
      </p:grpSpPr>
      <p:sp>
        <p:nvSpPr>
          <p:cNvPr id="2" name="Rectangle 1"/>
          <p:cNvSpPr/>
          <p:nvPr/>
        </p:nvSpPr>
        <p:spPr>
          <a:xfrm>
            <a:off x="1828800" y="228600"/>
            <a:ext cx="6172200" cy="609600"/>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w="2857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400" b="1" dirty="0" smtClean="0">
                <a:solidFill>
                  <a:schemeClr val="bg1"/>
                </a:solidFill>
              </a:rPr>
              <a:t>COMMON POINTS OF EACH ELEMENTS </a:t>
            </a:r>
          </a:p>
          <a:p>
            <a:pPr algn="ctr">
              <a:lnSpc>
                <a:spcPct val="150000"/>
              </a:lnSpc>
            </a:pPr>
            <a:endParaRPr lang="en-US" sz="2400" dirty="0"/>
          </a:p>
        </p:txBody>
      </p:sp>
      <p:sp>
        <p:nvSpPr>
          <p:cNvPr id="3" name="Oval 2"/>
          <p:cNvSpPr/>
          <p:nvPr/>
        </p:nvSpPr>
        <p:spPr>
          <a:xfrm>
            <a:off x="228600" y="228600"/>
            <a:ext cx="685800" cy="609600"/>
          </a:xfrm>
          <a:prstGeom prst="ellipse">
            <a:avLst/>
          </a:prstGeom>
          <a:gradFill flip="none" rotWithShape="1">
            <a:gsLst>
              <a:gs pos="0">
                <a:srgbClr val="B51B7E">
                  <a:tint val="66000"/>
                  <a:satMod val="160000"/>
                </a:srgbClr>
              </a:gs>
              <a:gs pos="50000">
                <a:srgbClr val="B51B7E">
                  <a:tint val="44500"/>
                  <a:satMod val="160000"/>
                </a:srgbClr>
              </a:gs>
              <a:gs pos="100000">
                <a:srgbClr val="B51B7E">
                  <a:tint val="23500"/>
                  <a:satMod val="160000"/>
                </a:srgbClr>
              </a:gs>
            </a:gsLst>
            <a:path path="circle">
              <a:fillToRect l="50000" t="50000" r="50000" b="50000"/>
            </a:path>
            <a:tileRect/>
          </a:gradFill>
          <a:ln w="38100">
            <a:solidFill>
              <a:srgbClr val="2A2A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5</a:t>
            </a:r>
            <a:endParaRPr lang="en-US" sz="3600" b="1" dirty="0">
              <a:solidFill>
                <a:schemeClr val="bg1"/>
              </a:solidFill>
            </a:endParaRPr>
          </a:p>
        </p:txBody>
      </p:sp>
      <p:sp>
        <p:nvSpPr>
          <p:cNvPr id="4" name="Round Diagonal Corner Rectangle 3"/>
          <p:cNvSpPr/>
          <p:nvPr/>
        </p:nvSpPr>
        <p:spPr>
          <a:xfrm>
            <a:off x="2209800" y="2133600"/>
            <a:ext cx="5638800" cy="609600"/>
          </a:xfrm>
          <a:prstGeom prst="round2Diag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w="38100">
            <a:solidFill>
              <a:srgbClr val="016F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bg1"/>
                </a:solidFill>
              </a:rPr>
              <a:t>Basic introduction of an element </a:t>
            </a:r>
            <a:endParaRPr lang="en-US" sz="2200" dirty="0">
              <a:solidFill>
                <a:schemeClr val="bg1"/>
              </a:solidFill>
            </a:endParaRPr>
          </a:p>
        </p:txBody>
      </p:sp>
      <p:sp>
        <p:nvSpPr>
          <p:cNvPr id="5" name="TextBox 4"/>
          <p:cNvSpPr txBox="1"/>
          <p:nvPr/>
        </p:nvSpPr>
        <p:spPr>
          <a:xfrm>
            <a:off x="228600" y="1219200"/>
            <a:ext cx="8763000" cy="461665"/>
          </a:xfrm>
          <a:prstGeom prst="rect">
            <a:avLst/>
          </a:prstGeom>
          <a:noFill/>
        </p:spPr>
        <p:txBody>
          <a:bodyPr wrap="square" rtlCol="0">
            <a:spAutoFit/>
          </a:bodyPr>
          <a:lstStyle/>
          <a:p>
            <a:r>
              <a:rPr lang="en-US" sz="2400" dirty="0" smtClean="0">
                <a:solidFill>
                  <a:schemeClr val="bg1"/>
                </a:solidFill>
              </a:rPr>
              <a:t>The information of an each element contains  following points :</a:t>
            </a:r>
            <a:endParaRPr lang="en-US" sz="2400" dirty="0">
              <a:solidFill>
                <a:schemeClr val="bg1"/>
              </a:solidFill>
            </a:endParaRPr>
          </a:p>
        </p:txBody>
      </p:sp>
      <p:sp>
        <p:nvSpPr>
          <p:cNvPr id="6" name="Round Diagonal Corner Rectangle 5"/>
          <p:cNvSpPr/>
          <p:nvPr/>
        </p:nvSpPr>
        <p:spPr>
          <a:xfrm>
            <a:off x="2286000" y="2968283"/>
            <a:ext cx="5562600" cy="609600"/>
          </a:xfrm>
          <a:prstGeom prst="round2Diag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w="38100">
            <a:solidFill>
              <a:srgbClr val="016F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bg1"/>
                </a:solidFill>
              </a:rPr>
              <a:t>Chemical and Physical  Properties  </a:t>
            </a:r>
            <a:endParaRPr lang="en-US" sz="2200" dirty="0">
              <a:solidFill>
                <a:schemeClr val="bg1"/>
              </a:solidFill>
            </a:endParaRPr>
          </a:p>
        </p:txBody>
      </p:sp>
      <p:sp>
        <p:nvSpPr>
          <p:cNvPr id="7" name="Round Diagonal Corner Rectangle 6"/>
          <p:cNvSpPr/>
          <p:nvPr/>
        </p:nvSpPr>
        <p:spPr>
          <a:xfrm>
            <a:off x="2286000" y="3810000"/>
            <a:ext cx="5562600" cy="609600"/>
          </a:xfrm>
          <a:prstGeom prst="round2Diag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w="38100">
            <a:solidFill>
              <a:srgbClr val="016F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bg1"/>
                </a:solidFill>
              </a:rPr>
              <a:t>Image of an Element</a:t>
            </a:r>
            <a:endParaRPr lang="en-US" sz="2200" dirty="0">
              <a:solidFill>
                <a:schemeClr val="bg1"/>
              </a:solidFill>
            </a:endParaRPr>
          </a:p>
        </p:txBody>
      </p:sp>
      <p:sp>
        <p:nvSpPr>
          <p:cNvPr id="8" name="Round Diagonal Corner Rectangle 7"/>
          <p:cNvSpPr/>
          <p:nvPr/>
        </p:nvSpPr>
        <p:spPr>
          <a:xfrm>
            <a:off x="2362200" y="4724400"/>
            <a:ext cx="5486400" cy="609600"/>
          </a:xfrm>
          <a:prstGeom prst="round2Diag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w="38100">
            <a:solidFill>
              <a:srgbClr val="016F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bg1"/>
                </a:solidFill>
              </a:rPr>
              <a:t>Applications </a:t>
            </a:r>
            <a:endParaRPr lang="en-US" sz="2200" dirty="0">
              <a:solidFill>
                <a:schemeClr val="bg1"/>
              </a:solidFill>
            </a:endParaRPr>
          </a:p>
        </p:txBody>
      </p:sp>
      <p:sp>
        <p:nvSpPr>
          <p:cNvPr id="9" name="Round Diagonal Corner Rectangle 8"/>
          <p:cNvSpPr/>
          <p:nvPr/>
        </p:nvSpPr>
        <p:spPr>
          <a:xfrm>
            <a:off x="2362200" y="5638800"/>
            <a:ext cx="5486400" cy="609600"/>
          </a:xfrm>
          <a:prstGeom prst="round2Diag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w="38100">
            <a:solidFill>
              <a:srgbClr val="016F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bg1"/>
                </a:solidFill>
              </a:rPr>
              <a:t>Precautions  </a:t>
            </a:r>
            <a:endParaRPr lang="en-US" sz="2200" dirty="0">
              <a:solidFill>
                <a:schemeClr val="bg1"/>
              </a:solidFill>
            </a:endParaRPr>
          </a:p>
        </p:txBody>
      </p:sp>
      <p:sp>
        <p:nvSpPr>
          <p:cNvPr id="10" name="Rounded Rectangle 9"/>
          <p:cNvSpPr/>
          <p:nvPr/>
        </p:nvSpPr>
        <p:spPr>
          <a:xfrm>
            <a:off x="990600" y="2133600"/>
            <a:ext cx="533400" cy="457200"/>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a:ln w="2857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1</a:t>
            </a:r>
            <a:endParaRPr lang="en-US" sz="2800" b="1" dirty="0">
              <a:solidFill>
                <a:schemeClr val="bg1"/>
              </a:solidFill>
            </a:endParaRPr>
          </a:p>
        </p:txBody>
      </p:sp>
      <p:sp>
        <p:nvSpPr>
          <p:cNvPr id="11" name="Rounded Rectangle 10"/>
          <p:cNvSpPr/>
          <p:nvPr/>
        </p:nvSpPr>
        <p:spPr>
          <a:xfrm>
            <a:off x="990600" y="3048000"/>
            <a:ext cx="533400" cy="457200"/>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a:ln w="2857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2</a:t>
            </a:r>
          </a:p>
        </p:txBody>
      </p:sp>
      <p:sp>
        <p:nvSpPr>
          <p:cNvPr id="12" name="Rounded Rectangle 11"/>
          <p:cNvSpPr/>
          <p:nvPr/>
        </p:nvSpPr>
        <p:spPr>
          <a:xfrm>
            <a:off x="990600" y="3886200"/>
            <a:ext cx="533400" cy="457200"/>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a:ln w="2857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3</a:t>
            </a:r>
          </a:p>
        </p:txBody>
      </p:sp>
      <p:sp>
        <p:nvSpPr>
          <p:cNvPr id="13" name="Rounded Rectangle 12"/>
          <p:cNvSpPr/>
          <p:nvPr/>
        </p:nvSpPr>
        <p:spPr>
          <a:xfrm>
            <a:off x="990600" y="4800600"/>
            <a:ext cx="533400" cy="457200"/>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a:ln w="2857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4</a:t>
            </a:r>
          </a:p>
        </p:txBody>
      </p:sp>
      <p:sp>
        <p:nvSpPr>
          <p:cNvPr id="14" name="Rounded Rectangle 13"/>
          <p:cNvSpPr/>
          <p:nvPr/>
        </p:nvSpPr>
        <p:spPr>
          <a:xfrm>
            <a:off x="990600" y="5715000"/>
            <a:ext cx="533400" cy="457200"/>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a:ln w="2857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99CC00">
            <a:alpha val="45000"/>
          </a:srgbClr>
        </a:solidFill>
        <a:effectLst/>
      </p:bgPr>
    </p:bg>
    <p:spTree>
      <p:nvGrpSpPr>
        <p:cNvPr id="1" name=""/>
        <p:cNvGrpSpPr/>
        <p:nvPr/>
      </p:nvGrpSpPr>
      <p:grpSpPr>
        <a:xfrm>
          <a:off x="0" y="0"/>
          <a:ext cx="0" cy="0"/>
          <a:chOff x="0" y="0"/>
          <a:chExt cx="0" cy="0"/>
        </a:xfrm>
      </p:grpSpPr>
      <p:sp>
        <p:nvSpPr>
          <p:cNvPr id="2" name="Rounded Rectangle 1"/>
          <p:cNvSpPr/>
          <p:nvPr/>
        </p:nvSpPr>
        <p:spPr>
          <a:xfrm>
            <a:off x="2590800" y="228600"/>
            <a:ext cx="4191000" cy="762000"/>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16200000" scaled="1"/>
            <a:tileRect/>
          </a:gradFill>
          <a:ln w="28575">
            <a:solidFill>
              <a:schemeClr val="bg2">
                <a:lumMod val="50000"/>
              </a:schemeClr>
            </a:solidFill>
          </a:ln>
        </p:spPr>
        <p:style>
          <a:lnRef idx="3">
            <a:schemeClr val="lt1"/>
          </a:lnRef>
          <a:fillRef idx="1">
            <a:schemeClr val="accent5"/>
          </a:fillRef>
          <a:effectRef idx="1">
            <a:schemeClr val="accent5"/>
          </a:effectRef>
          <a:fontRef idx="minor">
            <a:schemeClr val="lt1"/>
          </a:fontRef>
        </p:style>
        <p:txBody>
          <a:bodyPr rtlCol="0" anchor="t"/>
          <a:lstStyle/>
          <a:p>
            <a:pPr algn="ctr"/>
            <a:r>
              <a:rPr lang="en-US" sz="3400" b="1" dirty="0" smtClean="0">
                <a:ln>
                  <a:solidFill>
                    <a:schemeClr val="accent3">
                      <a:lumMod val="75000"/>
                    </a:schemeClr>
                  </a:solidFill>
                </a:ln>
                <a:effectLst>
                  <a:outerShdw blurRad="50800" dist="38100" dir="8100000" algn="tr" rotWithShape="0">
                    <a:prstClr val="black">
                      <a:alpha val="40000"/>
                    </a:prstClr>
                  </a:outerShdw>
                </a:effectLst>
              </a:rPr>
              <a:t> </a:t>
            </a:r>
            <a:r>
              <a:rPr lang="en-US" sz="3400" b="1" dirty="0" smtClean="0">
                <a:ln>
                  <a:solidFill>
                    <a:schemeClr val="accent3">
                      <a:lumMod val="75000"/>
                    </a:schemeClr>
                  </a:solidFill>
                </a:ln>
                <a:solidFill>
                  <a:schemeClr val="bg1"/>
                </a:solidFill>
                <a:effectLst>
                  <a:outerShdw blurRad="50800" dist="38100" dir="8100000" algn="tr" rotWithShape="0">
                    <a:prstClr val="black">
                      <a:alpha val="40000"/>
                    </a:prstClr>
                  </a:outerShdw>
                </a:effectLst>
              </a:rPr>
              <a:t>SOURCE CODE </a:t>
            </a:r>
          </a:p>
          <a:p>
            <a:pPr algn="ctr"/>
            <a:endParaRPr lang="en-US" sz="3400" b="1" dirty="0">
              <a:ln>
                <a:solidFill>
                  <a:schemeClr val="accent3">
                    <a:lumMod val="75000"/>
                  </a:schemeClr>
                </a:solidFill>
              </a:ln>
              <a:effectLst>
                <a:outerShdw blurRad="50800" dist="38100" dir="8100000" algn="tr" rotWithShape="0">
                  <a:prstClr val="black">
                    <a:alpha val="40000"/>
                  </a:prstClr>
                </a:outerShdw>
              </a:effectLst>
            </a:endParaRPr>
          </a:p>
        </p:txBody>
      </p:sp>
      <p:sp>
        <p:nvSpPr>
          <p:cNvPr id="3" name="Oval 2"/>
          <p:cNvSpPr/>
          <p:nvPr/>
        </p:nvSpPr>
        <p:spPr>
          <a:xfrm>
            <a:off x="228600" y="228600"/>
            <a:ext cx="685800" cy="609600"/>
          </a:xfrm>
          <a:prstGeom prst="ellipse">
            <a:avLst/>
          </a:prstGeom>
          <a:gradFill flip="none" rotWithShape="1">
            <a:gsLst>
              <a:gs pos="0">
                <a:srgbClr val="B51B7E">
                  <a:tint val="66000"/>
                  <a:satMod val="160000"/>
                </a:srgbClr>
              </a:gs>
              <a:gs pos="50000">
                <a:srgbClr val="B51B7E">
                  <a:tint val="44500"/>
                  <a:satMod val="160000"/>
                </a:srgbClr>
              </a:gs>
              <a:gs pos="100000">
                <a:srgbClr val="B51B7E">
                  <a:tint val="23500"/>
                  <a:satMod val="160000"/>
                </a:srgbClr>
              </a:gs>
            </a:gsLst>
            <a:path path="circle">
              <a:fillToRect l="50000" t="50000" r="50000" b="50000"/>
            </a:path>
            <a:tileRect/>
          </a:gradFill>
          <a:ln w="38100">
            <a:solidFill>
              <a:srgbClr val="2A2A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6</a:t>
            </a:r>
          </a:p>
        </p:txBody>
      </p:sp>
      <p:sp>
        <p:nvSpPr>
          <p:cNvPr id="4" name="TextBox 3"/>
          <p:cNvSpPr txBox="1"/>
          <p:nvPr/>
        </p:nvSpPr>
        <p:spPr>
          <a:xfrm>
            <a:off x="914400" y="1295400"/>
            <a:ext cx="7467600" cy="5355312"/>
          </a:xfrm>
          <a:prstGeom prst="rect">
            <a:avLst/>
          </a:prstGeom>
          <a:noFill/>
        </p:spPr>
        <p:txBody>
          <a:bodyPr wrap="square" rtlCol="0">
            <a:spAutoFit/>
          </a:bodyPr>
          <a:lstStyle/>
          <a:p>
            <a:r>
              <a:rPr lang="en-US" b="1" dirty="0" smtClean="0">
                <a:solidFill>
                  <a:schemeClr val="bg1"/>
                </a:solidFill>
              </a:rPr>
              <a:t>package</a:t>
            </a:r>
            <a:r>
              <a:rPr lang="en-US" dirty="0" smtClean="0">
                <a:solidFill>
                  <a:schemeClr val="bg1"/>
                </a:solidFill>
              </a:rPr>
              <a:t> projects;</a:t>
            </a:r>
          </a:p>
          <a:p>
            <a:r>
              <a:rPr lang="en-US" dirty="0" smtClean="0">
                <a:solidFill>
                  <a:schemeClr val="bg1"/>
                </a:solidFill>
              </a:rPr>
              <a:t>//</a:t>
            </a:r>
            <a:r>
              <a:rPr lang="en-US" u="sng" dirty="0" smtClean="0">
                <a:solidFill>
                  <a:schemeClr val="bg1"/>
                </a:solidFill>
              </a:rPr>
              <a:t>Mini</a:t>
            </a:r>
            <a:r>
              <a:rPr lang="en-US" dirty="0" smtClean="0">
                <a:solidFill>
                  <a:schemeClr val="bg1"/>
                </a:solidFill>
              </a:rPr>
              <a:t>-Project: Element Search Engine</a:t>
            </a:r>
          </a:p>
          <a:p>
            <a:r>
              <a:rPr lang="en-US" dirty="0" smtClean="0">
                <a:solidFill>
                  <a:schemeClr val="bg1"/>
                </a:solidFill>
              </a:rPr>
              <a:t>//</a:t>
            </a:r>
            <a:r>
              <a:rPr lang="en-US" u="sng" dirty="0" err="1" smtClean="0">
                <a:solidFill>
                  <a:schemeClr val="bg1"/>
                </a:solidFill>
              </a:rPr>
              <a:t>Niranjan</a:t>
            </a:r>
            <a:r>
              <a:rPr lang="en-US" dirty="0" smtClean="0">
                <a:solidFill>
                  <a:schemeClr val="bg1"/>
                </a:solidFill>
              </a:rPr>
              <a:t> </a:t>
            </a:r>
            <a:r>
              <a:rPr lang="en-US" u="sng" dirty="0" err="1" smtClean="0">
                <a:solidFill>
                  <a:schemeClr val="bg1"/>
                </a:solidFill>
              </a:rPr>
              <a:t>Kolpe</a:t>
            </a:r>
            <a:endParaRPr lang="en-US" dirty="0" smtClean="0">
              <a:solidFill>
                <a:schemeClr val="bg1"/>
              </a:solidFill>
            </a:endParaRPr>
          </a:p>
          <a:p>
            <a:r>
              <a:rPr lang="en-US" dirty="0" smtClean="0">
                <a:solidFill>
                  <a:schemeClr val="bg1"/>
                </a:solidFill>
              </a:rPr>
              <a:t>//</a:t>
            </a:r>
            <a:r>
              <a:rPr lang="en-US" u="sng" dirty="0" err="1" smtClean="0">
                <a:solidFill>
                  <a:schemeClr val="bg1"/>
                </a:solidFill>
              </a:rPr>
              <a:t>Saish</a:t>
            </a:r>
            <a:r>
              <a:rPr lang="en-US" dirty="0" smtClean="0">
                <a:solidFill>
                  <a:schemeClr val="bg1"/>
                </a:solidFill>
              </a:rPr>
              <a:t> </a:t>
            </a:r>
            <a:r>
              <a:rPr lang="en-US" u="sng" dirty="0" err="1" smtClean="0">
                <a:solidFill>
                  <a:schemeClr val="bg1"/>
                </a:solidFill>
              </a:rPr>
              <a:t>Gondhalekar</a:t>
            </a:r>
            <a:endParaRPr lang="en-US" dirty="0" smtClean="0">
              <a:solidFill>
                <a:schemeClr val="bg1"/>
              </a:solidFill>
            </a:endParaRPr>
          </a:p>
          <a:p>
            <a:r>
              <a:rPr lang="en-US" dirty="0" smtClean="0">
                <a:solidFill>
                  <a:schemeClr val="bg1"/>
                </a:solidFill>
              </a:rPr>
              <a:t>//</a:t>
            </a:r>
            <a:r>
              <a:rPr lang="en-US" u="sng" dirty="0" err="1" smtClean="0">
                <a:solidFill>
                  <a:schemeClr val="bg1"/>
                </a:solidFill>
              </a:rPr>
              <a:t>Sahil</a:t>
            </a:r>
            <a:r>
              <a:rPr lang="en-US" dirty="0" smtClean="0">
                <a:solidFill>
                  <a:schemeClr val="bg1"/>
                </a:solidFill>
              </a:rPr>
              <a:t> </a:t>
            </a:r>
            <a:r>
              <a:rPr lang="en-US" u="sng" dirty="0" err="1" smtClean="0">
                <a:solidFill>
                  <a:schemeClr val="bg1"/>
                </a:solidFill>
              </a:rPr>
              <a:t>Kokate</a:t>
            </a:r>
            <a:endParaRPr lang="en-US" dirty="0" smtClean="0">
              <a:solidFill>
                <a:schemeClr val="bg1"/>
              </a:solidFill>
            </a:endParaRPr>
          </a:p>
          <a:p>
            <a:r>
              <a:rPr lang="en-US" dirty="0" smtClean="0">
                <a:solidFill>
                  <a:schemeClr val="bg1"/>
                </a:solidFill>
              </a:rPr>
              <a:t>//</a:t>
            </a:r>
            <a:r>
              <a:rPr lang="en-US" u="sng" dirty="0" err="1" smtClean="0">
                <a:solidFill>
                  <a:schemeClr val="bg1"/>
                </a:solidFill>
              </a:rPr>
              <a:t>Sejal</a:t>
            </a:r>
            <a:r>
              <a:rPr lang="en-US" dirty="0" smtClean="0">
                <a:solidFill>
                  <a:schemeClr val="bg1"/>
                </a:solidFill>
              </a:rPr>
              <a:t> </a:t>
            </a:r>
            <a:r>
              <a:rPr lang="en-US" u="sng" dirty="0" err="1" smtClean="0">
                <a:solidFill>
                  <a:schemeClr val="bg1"/>
                </a:solidFill>
              </a:rPr>
              <a:t>Bhosale</a:t>
            </a:r>
            <a:endParaRPr lang="en-US" dirty="0" smtClean="0">
              <a:solidFill>
                <a:schemeClr val="bg1"/>
              </a:solidFill>
            </a:endParaRPr>
          </a:p>
          <a:p>
            <a:r>
              <a:rPr lang="en-US" dirty="0" smtClean="0">
                <a:solidFill>
                  <a:schemeClr val="bg1"/>
                </a:solidFill>
              </a:rPr>
              <a:t> </a:t>
            </a:r>
          </a:p>
          <a:p>
            <a:r>
              <a:rPr lang="en-US" b="1" dirty="0" smtClean="0">
                <a:solidFill>
                  <a:schemeClr val="bg1"/>
                </a:solidFill>
              </a:rPr>
              <a:t>import</a:t>
            </a:r>
            <a:r>
              <a:rPr lang="en-US" dirty="0" smtClean="0">
                <a:solidFill>
                  <a:schemeClr val="bg1"/>
                </a:solidFill>
              </a:rPr>
              <a:t> </a:t>
            </a:r>
            <a:r>
              <a:rPr lang="en-US" dirty="0" err="1" smtClean="0">
                <a:solidFill>
                  <a:schemeClr val="bg1"/>
                </a:solidFill>
              </a:rPr>
              <a:t>java.awt.Desktop</a:t>
            </a:r>
            <a:r>
              <a:rPr lang="en-US" dirty="0" smtClean="0">
                <a:solidFill>
                  <a:schemeClr val="bg1"/>
                </a:solidFill>
              </a:rPr>
              <a:t>;</a:t>
            </a:r>
          </a:p>
          <a:p>
            <a:r>
              <a:rPr lang="en-US" b="1" dirty="0" smtClean="0">
                <a:solidFill>
                  <a:schemeClr val="bg1"/>
                </a:solidFill>
              </a:rPr>
              <a:t>import</a:t>
            </a:r>
            <a:r>
              <a:rPr lang="en-US" dirty="0" smtClean="0">
                <a:solidFill>
                  <a:schemeClr val="bg1"/>
                </a:solidFill>
              </a:rPr>
              <a:t> java.io.*;</a:t>
            </a:r>
          </a:p>
          <a:p>
            <a:r>
              <a:rPr lang="en-US" b="1" dirty="0" smtClean="0">
                <a:solidFill>
                  <a:schemeClr val="bg1"/>
                </a:solidFill>
              </a:rPr>
              <a:t>import</a:t>
            </a:r>
            <a:r>
              <a:rPr lang="en-US" dirty="0" smtClean="0">
                <a:solidFill>
                  <a:schemeClr val="bg1"/>
                </a:solidFill>
              </a:rPr>
              <a:t> </a:t>
            </a:r>
            <a:r>
              <a:rPr lang="en-US" dirty="0" err="1" smtClean="0">
                <a:solidFill>
                  <a:schemeClr val="bg1"/>
                </a:solidFill>
              </a:rPr>
              <a:t>java.util</a:t>
            </a:r>
            <a:r>
              <a:rPr lang="en-US" dirty="0" smtClean="0">
                <a:solidFill>
                  <a:schemeClr val="bg1"/>
                </a:solidFill>
              </a:rPr>
              <a:t>.*;</a:t>
            </a:r>
          </a:p>
          <a:p>
            <a:r>
              <a:rPr lang="en-US" dirty="0" smtClean="0">
                <a:solidFill>
                  <a:schemeClr val="bg1"/>
                </a:solidFill>
              </a:rPr>
              <a:t> </a:t>
            </a:r>
          </a:p>
          <a:p>
            <a:r>
              <a:rPr lang="en-US" b="1" dirty="0" smtClean="0">
                <a:solidFill>
                  <a:schemeClr val="bg1"/>
                </a:solidFill>
              </a:rPr>
              <a:t>class</a:t>
            </a:r>
            <a:r>
              <a:rPr lang="en-US" dirty="0" smtClean="0">
                <a:solidFill>
                  <a:schemeClr val="bg1"/>
                </a:solidFill>
              </a:rPr>
              <a:t> </a:t>
            </a:r>
            <a:r>
              <a:rPr lang="en-US" dirty="0" err="1" smtClean="0">
                <a:solidFill>
                  <a:schemeClr val="bg1"/>
                </a:solidFill>
              </a:rPr>
              <a:t>Element_Search_Engine</a:t>
            </a:r>
            <a:r>
              <a:rPr lang="en-US" dirty="0" smtClean="0">
                <a:solidFill>
                  <a:schemeClr val="bg1"/>
                </a:solidFill>
              </a:rPr>
              <a:t> {</a:t>
            </a:r>
          </a:p>
          <a:p>
            <a:r>
              <a:rPr lang="en-US" dirty="0" smtClean="0">
                <a:solidFill>
                  <a:schemeClr val="bg1"/>
                </a:solidFill>
              </a:rPr>
              <a:t>	</a:t>
            </a:r>
          </a:p>
          <a:p>
            <a:r>
              <a:rPr lang="en-US" dirty="0" smtClean="0">
                <a:solidFill>
                  <a:schemeClr val="bg1"/>
                </a:solidFill>
              </a:rPr>
              <a:t>	</a:t>
            </a:r>
            <a:r>
              <a:rPr lang="en-US" b="1" dirty="0" smtClean="0">
                <a:solidFill>
                  <a:schemeClr val="bg1"/>
                </a:solidFill>
              </a:rPr>
              <a:t>public</a:t>
            </a:r>
            <a:r>
              <a:rPr lang="en-US" dirty="0" smtClean="0">
                <a:solidFill>
                  <a:schemeClr val="bg1"/>
                </a:solidFill>
              </a:rPr>
              <a:t> </a:t>
            </a:r>
            <a:r>
              <a:rPr lang="en-US" b="1" dirty="0" smtClean="0">
                <a:solidFill>
                  <a:schemeClr val="bg1"/>
                </a:solidFill>
              </a:rPr>
              <a:t>static</a:t>
            </a:r>
            <a:r>
              <a:rPr lang="en-US" dirty="0" smtClean="0">
                <a:solidFill>
                  <a:schemeClr val="bg1"/>
                </a:solidFill>
              </a:rPr>
              <a:t> </a:t>
            </a:r>
            <a:r>
              <a:rPr lang="en-US" b="1" dirty="0" smtClean="0">
                <a:solidFill>
                  <a:schemeClr val="bg1"/>
                </a:solidFill>
              </a:rPr>
              <a:t>void</a:t>
            </a:r>
            <a:r>
              <a:rPr lang="en-US" dirty="0" smtClean="0">
                <a:solidFill>
                  <a:schemeClr val="bg1"/>
                </a:solidFill>
              </a:rPr>
              <a:t> main(String[] </a:t>
            </a:r>
            <a:r>
              <a:rPr lang="en-US" dirty="0" err="1" smtClean="0">
                <a:solidFill>
                  <a:schemeClr val="bg1"/>
                </a:solidFill>
              </a:rPr>
              <a:t>args</a:t>
            </a:r>
            <a:r>
              <a:rPr lang="en-US" dirty="0" smtClean="0">
                <a:solidFill>
                  <a:schemeClr val="bg1"/>
                </a:solidFill>
              </a:rPr>
              <a:t>) </a:t>
            </a:r>
            <a:r>
              <a:rPr lang="en-US" b="1" dirty="0" smtClean="0">
                <a:solidFill>
                  <a:schemeClr val="bg1"/>
                </a:solidFill>
              </a:rPr>
              <a:t>throws</a:t>
            </a:r>
            <a:r>
              <a:rPr lang="en-US" dirty="0" smtClean="0">
                <a:solidFill>
                  <a:schemeClr val="bg1"/>
                </a:solidFill>
              </a:rPr>
              <a:t> Exception {</a:t>
            </a:r>
          </a:p>
          <a:p>
            <a:r>
              <a:rPr lang="en-US" dirty="0" smtClean="0">
                <a:solidFill>
                  <a:schemeClr val="bg1"/>
                </a:solidFill>
              </a:rPr>
              <a:t>		</a:t>
            </a:r>
          </a:p>
          <a:p>
            <a:r>
              <a:rPr lang="en-US" dirty="0" smtClean="0">
                <a:solidFill>
                  <a:schemeClr val="bg1"/>
                </a:solidFill>
              </a:rPr>
              <a:t>		Scanner sc = </a:t>
            </a:r>
            <a:r>
              <a:rPr lang="en-US" b="1" dirty="0" smtClean="0">
                <a:solidFill>
                  <a:schemeClr val="bg1"/>
                </a:solidFill>
              </a:rPr>
              <a:t>new</a:t>
            </a:r>
            <a:r>
              <a:rPr lang="en-US" dirty="0" smtClean="0">
                <a:solidFill>
                  <a:schemeClr val="bg1"/>
                </a:solidFill>
              </a:rPr>
              <a:t> Scanner(</a:t>
            </a:r>
            <a:r>
              <a:rPr lang="en-US" dirty="0" err="1" smtClean="0">
                <a:solidFill>
                  <a:schemeClr val="bg1"/>
                </a:solidFill>
              </a:rPr>
              <a:t>System.</a:t>
            </a:r>
            <a:r>
              <a:rPr lang="en-US" b="1" i="1" dirty="0" err="1" smtClean="0">
                <a:solidFill>
                  <a:schemeClr val="bg1"/>
                </a:solidFill>
              </a:rPr>
              <a:t>in</a:t>
            </a:r>
            <a:r>
              <a:rPr lang="en-US" dirty="0" smtClean="0">
                <a:solidFill>
                  <a:schemeClr val="bg1"/>
                </a:solidFill>
              </a:rPr>
              <a:t>);</a:t>
            </a:r>
          </a:p>
          <a:p>
            <a:r>
              <a:rPr lang="en-US" dirty="0" smtClean="0">
                <a:solidFill>
                  <a:schemeClr val="bg1"/>
                </a:solidFill>
              </a:rPr>
              <a:t>    	</a:t>
            </a:r>
            <a:r>
              <a:rPr lang="en-US" b="1" dirty="0" err="1" smtClean="0">
                <a:solidFill>
                  <a:schemeClr val="bg1"/>
                </a:solidFill>
              </a:rPr>
              <a:t>int</a:t>
            </a:r>
            <a:r>
              <a:rPr lang="en-US" dirty="0" smtClean="0">
                <a:solidFill>
                  <a:schemeClr val="bg1"/>
                </a:solidFill>
              </a:rPr>
              <a:t> </a:t>
            </a:r>
            <a:r>
              <a:rPr lang="en-US" dirty="0" err="1" smtClean="0">
                <a:solidFill>
                  <a:schemeClr val="bg1"/>
                </a:solidFill>
              </a:rPr>
              <a:t>a,b</a:t>
            </a:r>
            <a:r>
              <a:rPr lang="en-US" dirty="0" smtClean="0">
                <a:solidFill>
                  <a:schemeClr val="bg1"/>
                </a:solidFill>
              </a:rPr>
              <a:t>;</a:t>
            </a:r>
          </a:p>
          <a:p>
            <a:r>
              <a:rPr lang="en-US" dirty="0" smtClean="0">
                <a:solidFill>
                  <a:schemeClr val="bg1"/>
                </a:solidFill>
              </a:rPr>
              <a:t>    	String c, d;</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DEBA78">
            <a:alpha val="42000"/>
          </a:srgbClr>
        </a:solidFill>
        <a:effectLst/>
      </p:bgPr>
    </p:bg>
    <p:spTree>
      <p:nvGrpSpPr>
        <p:cNvPr id="1" name=""/>
        <p:cNvGrpSpPr/>
        <p:nvPr/>
      </p:nvGrpSpPr>
      <p:grpSpPr>
        <a:xfrm>
          <a:off x="0" y="0"/>
          <a:ext cx="0" cy="0"/>
          <a:chOff x="0" y="0"/>
          <a:chExt cx="0" cy="0"/>
        </a:xfrm>
      </p:grpSpPr>
      <p:sp>
        <p:nvSpPr>
          <p:cNvPr id="2" name="TextBox 1"/>
          <p:cNvSpPr txBox="1"/>
          <p:nvPr/>
        </p:nvSpPr>
        <p:spPr>
          <a:xfrm>
            <a:off x="228600" y="609600"/>
            <a:ext cx="8610600" cy="5784711"/>
          </a:xfrm>
          <a:prstGeom prst="rect">
            <a:avLst/>
          </a:prstGeom>
          <a:noFill/>
        </p:spPr>
        <p:txBody>
          <a:bodyPr wrap="square" rtlCol="0">
            <a:spAutoFit/>
          </a:bodyPr>
          <a:lstStyle/>
          <a:p>
            <a:r>
              <a:rPr lang="en-US" dirty="0" smtClean="0">
                <a:solidFill>
                  <a:schemeClr val="bg1"/>
                </a:solidFill>
              </a:rPr>
              <a:t>String name[] = {"No element","Hydrogen","Helium","Lithium","Beryllium","Boron","Carbon","Nitrogen","Oxygen","Fluorine","Neon","Sodium","Magnesium","Aluminium","Silicon","Phosphorus","Sulfur","Chlorine","Argon","Potassium","Calcium","Scandium","Titanium","Vanadium","Chromium","Manganese","Iron","Cobalt","Nickel","Copper","Zinc","Gallium","Germanium","Arsenic","Selenium","Bromine","Krypton","Rubidium","Strontium","Yttrium","Zirconium","Niobium","Molybdenum","Technetium","Ruthenium","Rhodium","Palladium","Silver","Cadmium","Indium","Tin","Antimony","Tellurium","Iodine","Xenon","Caesium","Barium","Lanthanum","Cerium","Praseodymium","Neodymium","Promethium","Samarium","Europium","Gadolinium","Terbium","Dysprosium","Holmium","Erbium","Thulium","Ytterbium","Lutetium","Hafnium","Tantalum","Tungsten","Rhenium","Osmium","Iridium","Platinum","Gold","Mercury","Thallium","Lead","Bismuth","Polonium","Astatine","Radon","Francium","Radium","Actinium","Thorium","Protactinium","Uranium","Neptunium","Plutonium","Americium","Curium","Berkelium","Californium","Einsteinium","Fermium","Mendelevium","Nobelium","Lawrencium","Rutherfordium","Dubnium","Seaborgium","Bohrium","Hassium","Meitnerium","Darmstadtium","Roentgenium","Copernicium","Nihonium","Flerovium","Moscovium","Livermorium","Tennessine","Oganesson"};</a:t>
            </a:r>
          </a:p>
          <a:p>
            <a:r>
              <a:rPr lang="en-US" dirty="0" smtClean="0">
                <a:solidFill>
                  <a:schemeClr val="bg1"/>
                </a:solidFill>
              </a:rPr>
              <a:t>    	</a:t>
            </a:r>
          </a:p>
          <a:p>
            <a:endParaRPr lang="en-US"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282</TotalTime>
  <Words>774</Words>
  <Application>Microsoft Office PowerPoint</Application>
  <PresentationFormat>On-screen Show (4:3)</PresentationFormat>
  <Paragraphs>152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Technic</vt:lpstr>
      <vt:lpstr>SE Computer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dc:creator>
  <cp:lastModifiedBy>USER</cp:lastModifiedBy>
  <cp:revision>41</cp:revision>
  <dcterms:created xsi:type="dcterms:W3CDTF">2021-12-02T20:14:49Z</dcterms:created>
  <dcterms:modified xsi:type="dcterms:W3CDTF">2021-12-14T04:42:49Z</dcterms:modified>
</cp:coreProperties>
</file>