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744" r:id="rId5"/>
  </p:sldMasterIdLst>
  <p:sldIdLst>
    <p:sldId id="256" r:id="rId6"/>
    <p:sldId id="259" r:id="rId7"/>
    <p:sldId id="258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80" r:id="rId26"/>
    <p:sldId id="277" r:id="rId27"/>
    <p:sldId id="278" r:id="rId28"/>
    <p:sldId id="279" r:id="rId29"/>
  </p:sldIdLst>
  <p:sldSz cx="9144000" cy="68580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639458046" val="982" revOS="4"/>
      <pr:smFileRevision xmlns:pr="smNativeData" dt="1639458046" val="101"/>
      <pr:guideOptions xmlns:pr="smNativeData" dt="1639458046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58" d="100"/>
          <a:sy n="58" d="100"/>
        </p:scale>
        <p:origin x="1177" y="213"/>
      </p:cViewPr>
      <p:guideLst x="0" y="0"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6" d="100"/>
        <a:sy n="16" d="100"/>
      </p:scale>
      <p:origin x="0" y="0"/>
    </p:cViewPr>
  </p:sorterViewPr>
  <p:notesViewPr>
    <p:cSldViewPr snapToObjects="1" showGuides="1">
      <p:cViewPr>
        <p:scale>
          <a:sx n="58" d="100"/>
          <a:sy n="58" d="100"/>
        </p:scale>
        <p:origin x="1177" y="213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/iS4YR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F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A4BAAAGg0AAAg0AAAmFgAAEAAAACYAAAAIAAAAAQAAAAAAAAA=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/iS4Y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BwCAAA6BcAANAvAACwIgAAEAAAACYAAAAIAAAAAQ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/iS4Y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C03E309-47D1-5615-9FBB-B140ADF569E4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/iS4Y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/iS4Y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C0393AE-E0D1-5665-9FBB-1630DDF56943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/iS4YR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/iS4YRMAAAAlAAAAZAAAAA8BAAAAkAAAAEgAAACQAAAASAAAAAAAAAAAAAAAAQ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tQkAAGk1AACFJQAAE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/iS4Y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C03EFDF-91D1-5619-9FBB-674CA1F56932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/iS4Y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CPAAI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/iS4Y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MmRD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C03EE21-6FD1-5618-9FBB-994DA0F569CC}" type="slidenum">
              <a:t>{Nr.}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/iS4YRMAAAAlAAAAZAAAAA8BAAAAkAAAAEgAAACQAAAASAAAAAAAAAACAAAAAQ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Onp6+0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DIKAAAsAEAAHA1AACwJQAAE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/iS4YRMAAAAlAAAAZAAAAA8BAAAAkAAAAEgAAACQAAAASAAAAAAAAAAAAAAAAQ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D/AOk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DQAgAAsAEAANgnAACwJQAAE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/iS4Y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Ojj4+g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C0396CD-83D1-5660-9FBB-7535D8F56920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/iS4Y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N3d3Nw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/iS4Y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wAHWk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C0389E1-AFD1-567F-9FBB-592AC7F5690C}" type="slidenum">
              <a:t>{Nr.}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/iS4YR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/iS4Y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tQkAAGk1AACFJQ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/iS4Y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L0S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C038D1B-55D1-567B-9FBB-A32EC3F569F6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/iS4Y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/iS4Y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C03B369-27D1-5645-9FBB-D110FDF56984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/iS4Y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FE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ByBAAAHBsAAEI0AAB9IwAAEAAAACYAAAAIAAAAgQ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/iS4YRMAAAAlAAAAZAAAAA8BAAAAkAAAAEgAAACQAAAASAAAAAAAAAAC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ByBAAA4REAAEI0AAAcGwAAEAAAACYAAAAIAAAAgQ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/iS4Y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C03E51F-51D1-5613-9FBB-A746ABF569F2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/iS4Y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/iS4Y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C03D650-1ED1-5620-9FBB-E87598F569BD}" type="slidenum">
              <a:t>{Nr.}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/iS4YR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/iS4Y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DQAgAA2AkAAKgbAACwJQAAEAAAACYAAAAIAAAAAQAAAAAAAAA=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/iS4Y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YHAAA2AkAAHA1AACwJQAAEAAAACYAAAAIAAAAAQAAAAAAAAA=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/iS4Y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C03EB05-4BD1-561D-9FBB-BD48A5F569E8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/iS4Y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/iS4Y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C03EC77-39D1-561A-9FBB-CF4FA2F5699A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/iS4YR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/iS4YRMAAAAlAAAAZAAAAA8BAAAAkAAAAEgAAACQAAAASAAAAAAAAAAC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DQAgAAcQkAAKobAABhDQAAEAAAACYAAAAIAAAAgQ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/iS4Y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DQAgAAYQ0AAKobAACwJQAAEAAAACYAAAAIAAAAAQAAAAAAAAA="/>
              </a:ext>
            </a:extLst>
          </p:cNvSpPr>
          <p:nvPr>
            <p:ph idx="2"/>
          </p:nvPr>
        </p:nvSpPr>
        <p:spPr>
          <a:xfrm>
            <a:off x="457200" y="2174875"/>
            <a:ext cx="4039870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/iS4YRMAAAAlAAAAZAAAAA8BAAAAkAAAAEgAAACQAAAASAAAAAAAAAAC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WHAAAcQkAAHA1AABhDQAAEAAAACYAAAAIAAAAgQ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/iS4Y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WHAAAYQ0AAHA1AACwJQAAEAAAACYAAAAIAAAAAQAAAAAAAAA="/>
              </a:ext>
            </a:extLst>
          </p:cNvSpPr>
          <p:nvPr>
            <p:ph idx="4"/>
          </p:nvPr>
        </p:nvSpPr>
        <p:spPr>
          <a:xfrm>
            <a:off x="4646930" y="2174875"/>
            <a:ext cx="4039870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/iS4Y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C03DDF4-BAD1-562B-9FBB-4C7E93F56919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/iS4Y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/iS4Y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C03A289-C7D1-5654-9FBB-3101ECF56964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/iS4YR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/iS4Y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C03E42F-61D1-5612-9FBB-9747AAF569C2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/iS4Y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/iS4Y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C03EE30-7ED1-5618-9FBB-884DA0F569DD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/iS4Y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C03B1D8-96D1-5647-9FBB-6012FFF56935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/iS4Y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/iS4Y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C03997E-30D1-566F-9FBB-C63AD7F56993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/iS4YRMAAAAlAAAAZAAAAA8BAAAAkAAAAEgAAACQAAAASAAAAAAAAAAC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DQAgAArgEAAFIVAADUCAAAEAAAACYAAAAIAAAAgQ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/iS4Y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D+FQAArgEAAHA1AACwJQAAEAAAACYAAAAIAAAAAQ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/iS4Y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DQAgAA1AgAAFIVAACwJQAAEAAAACYAAAAIAAAAAQAAAAAAAAA=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/iS4Y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C03B6E0-AED1-5640-9FBB-5815F8F5690D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/iS4Y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/iS4Y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C038C31-7FD1-567A-9FBB-892FC2F569DC}" type="slidenum">
              <a:t>{Nr.}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/iS4YRMAAAAlAAAAZAAAAA8BAAAAkAAAAEgAAACQAAAASAAAAAAAAAAC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AGCwAAiB0AAMYsAAAEIQAAEAAAACYAAAAIAAAAgQ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/iS4Y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AGCwAAxgMAAMYsAAAWHQAAEAAAACYAAAAIAAAAAQ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/iS4Y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AGCwAABCEAAMYsAAD4JQAAEAAAACYAAAAIAAAAAQAAAAAAAAA="/>
              </a:ext>
            </a:extLst>
          </p:cNvSpPr>
          <p:nvPr>
            <p:ph idx="2"/>
          </p:nvPr>
        </p:nvSpPr>
        <p:spPr>
          <a:xfrm>
            <a:off x="1791970" y="5367020"/>
            <a:ext cx="5486400" cy="8051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/iS4Y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C03D250-1ED1-5624-9FBB-E8719CF569BD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/iS4Y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/iS4Y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C038270-3ED1-5674-9FBB-C821CCF5699D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Dark dots">
    <p:bg>
      <p:bgPr>
        <a:blipFill>
          <a:blip r:embed="rId1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Bereich1"/>
          <p:cNvSpPr>
            <a:spLocks noGrp="1" noChangeArrowheads="1"/>
            <a:extLst>
              <a:ext uri="smNativeData">
                <pr:smNativeData xmlns:pr="smNativeData" val="SMDATA_13_/iS4YR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xQEAAGk1AADUCAAAEAAAACYAAAAIAAAA//////////8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TextPlatzhalterBereich1"/>
          <p:cNvSpPr>
            <a:spLocks noGrp="1" noChangeArrowheads="1"/>
            <a:extLst>
              <a:ext uri="smNativeData">
                <pr:smNativeData xmlns:pr="smNativeData" val="SMDATA_13_/iS4Y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tQkAAGk1AACFJQAAEAAAACYAAAAIAAAA//////////8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ZeitstempelBereich1"/>
          <p:cNvSpPr>
            <a:spLocks noGrp="1" noChangeArrowheads="1"/>
            <a:extLst>
              <a:ext uri="smNativeData">
                <pr:smNativeData xmlns:pr="smNativeData" val="SMDATA_13_/iS4Y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ZiYAAKgRAAB/KQAAEAAAACYAAAAIAAAA//////////8="/>
              </a:ext>
            </a:extLst>
          </p:cNvSpPr>
          <p:nvPr>
            <p:ph type="dt" idx="2"/>
          </p:nvPr>
        </p:nvSpPr>
        <p:spPr>
          <a:xfrm>
            <a:off x="430530" y="6242050"/>
            <a:ext cx="2439670" cy="5035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/>
            <a:fld id="{3C03CBB9-F7D1-563D-9FBB-016885F56954}" type="datetime1">
              <a:t/>
            </a:fld>
          </a:p>
        </p:txBody>
      </p:sp>
      <p:sp>
        <p:nvSpPr>
          <p:cNvPr id="5" name="FußzeilenBereich1"/>
          <p:cNvSpPr>
            <a:spLocks noGrp="1" noChangeArrowheads="1"/>
            <a:extLst>
              <a:ext uri="smNativeData">
                <pr:smNativeData xmlns:pr="smNativeData" val="SMDATA_13_/iS4Y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D/AOk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+FAAAZiYAAMEjAAB/KQAAEAAAACYAAAAIAAAA//////////8="/>
              </a:ext>
            </a:extLst>
          </p:cNvSpPr>
          <p:nvPr>
            <p:ph type="ftr" idx="3"/>
          </p:nvPr>
        </p:nvSpPr>
        <p:spPr>
          <a:xfrm>
            <a:off x="3371850" y="6242050"/>
            <a:ext cx="2440305" cy="5035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/>
          </a:p>
        </p:txBody>
      </p:sp>
      <p:sp>
        <p:nvSpPr>
          <p:cNvPr id="6" name="FoliennummerBereich1"/>
          <p:cNvSpPr>
            <a:spLocks noGrp="1" noChangeArrowheads="1"/>
            <a:extLst>
              <a:ext uri="smNativeData">
                <pr:smNativeData xmlns:pr="smNativeData" val="SMDATA_13_/iS4Y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CPAAI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BmJgAAZiYAAGk1AAB/KQAAEAAAACYAAAAIAAAA//////////8="/>
              </a:ext>
            </a:extLst>
          </p:cNvSpPr>
          <p:nvPr>
            <p:ph type="sldNum" idx="4"/>
          </p:nvPr>
        </p:nvSpPr>
        <p:spPr>
          <a:xfrm>
            <a:off x="6242050" y="6242050"/>
            <a:ext cx="2440305" cy="5035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/>
            <a:fld id="{3C039F04-4AD1-5669-9FBB-BC3CD1F569E9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titleStyle>
    <p:bodyStyle>
      <a:lvl1pPr marL="342900" marR="0" indent="-342900" algn="l" defTabSz="914400">
        <a:lnSpc>
          <a:spcPct val="100000"/>
        </a:lnSpc>
        <a:spcBef>
          <a:spcPts val="765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67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575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48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48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5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/iS4YR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GHARDA INSTITUTE OF TECHNOLOGY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/iS4Y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DQAgAAYQ0AAKobAACwJQAAEAAAACYAAAAIAAAAAQAAAAAAAAA="/>
              </a:ext>
            </a:extLst>
          </p:cNvSpPr>
          <p:nvPr>
            <p:ph type="body" idx="2"/>
          </p:nvPr>
        </p:nvSpPr>
        <p:spPr>
          <a:xfrm>
            <a:off x="457200" y="2174875"/>
            <a:ext cx="4039870" cy="3951605"/>
          </a:xfrm>
        </p:spPr>
        <p:txBody>
          <a:bodyPr/>
          <a:lstStyle/>
          <a:p>
            <a:pPr>
              <a:defRPr sz="3000"/>
            </a:pPr>
            <a:r>
              <a:t>DEPARTMENT OF COMPUTER ENGINEERING</a:t>
            </a:r>
          </a:p>
        </p:txBody>
      </p:sp>
      <p:pic>
        <p:nvPicPr>
          <p:cNvPr id="4" name="SlideText4"/>
          <p:cNvPicPr>
            <a:picLocks noGrp="1" noChangeArrowheads="1" noChangeAspect="1"/>
            <a:extLst>
              <a:ext uri="smNativeData">
                <pr:smNativeData xmlns:pr="smNativeData" val="SMDATA_15_/iS4YRMAAAAlAAAAEQAAAC8BAAAAkAAAAEgAAACQAAAASAAAAAAAAAAC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AcAAAA4AAAAAAAAAAAAAAAAAAAA////AAAAAAAAAAAAAAAAAAAAAAAAAAAAAAAAAAAAAABkAAAAZAAAAAAAAAAjAAAABAAAAGQAAAAXAAAAFAAAAAAAAAAAAAAA/38AAP9/AAAAAAAACQAAAAQAAAD/ACkADAAAABAAAAAAAAAAAAAAAGqapmmapvk/HgAAAGgAAAAAAAAAAAAAAAAAAAAAAAAAAAAAABAnAAAQJwAAAAAAAAAAAAAAAAAAAAAAAAAAAAAAAAAAAAAAAAAAAAAUAAAAAAAAAMDA/wAAAAAAZAAAADIAAAAAAAAAZAAAAAAAAAB/f38ACgAAAB8AAABUAAAAADOZBQAAAAEAAAAAAAAAAAAAAAAAAAAAAAAAAAAAAAAAAAAAAAAAAP///wJ/f38AM2aZA8zMzADAwP8Af39/AAAAAAAAAAAAAAAAAP///wAAAAAAIQAAABgAAAAUAAAAzxsAALQJAABfKgAAcw8AABAAAAAmAAAACAAAAAGBAAD/////"/>
              </a:ext>
            </a:extLst>
          </p:cNvPicPr>
          <p:nvPr>
            <p:ph type="clipArt" idx="3"/>
          </p:nvPr>
        </p:nvPicPr>
        <p:blipFill>
          <a:blip r:embed="rId2"/>
          <a:stretch>
            <a:fillRect/>
          </a:stretch>
        </p:blipFill>
        <p:spPr>
          <a:xfrm>
            <a:off x="4520565" y="1577340"/>
            <a:ext cx="2367280" cy="93408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SlideText3"/>
          <p:cNvPicPr>
            <a:picLocks noGrp="1" noChangeArrowheads="1" noChangeAspect="1"/>
            <a:extLst>
              <a:ext uri="smNativeData">
                <pr:smNativeData xmlns:pr="smNativeData" val="SMDATA_15_/iS4YRMAAAAlAAAAEQAAAC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AcAAAA4AAAAAAAAAAAAAAAAAAAA////AAAAAAAAAAAAAAAAAAAAAAAAAAAAAAAAAAAAAABkAAAAZAAAAAAAAAAjAAAABAAAAGQAAAAXAAAAFAAAAAAAAAAAAAAA/38AAP9/AAAAAAAACQAAAAQAAAD/AAAADAAAABAAAAAAAAAAAAAAAAAAAAAAAAAAHgAAAGgAAAAAAAAAAAAAAAAAAAAAAAAAAAAAABAnAAAQJwAAAAAAAAAAAAAAAAAAAAAAAAAAAAAAAAAAAAAAAAAAAAAUAAAAAAAAAMDA/wAAAAAAZAAAADIAAAAAAAAAZAAAAAAAAAB/f38ACgAAAB8AAABUAAAAADOZBQAAAAEAAAAAAAAAAAAAAAAAAAAAAAAAAAAAAAAAAAAAAAAAAP///wJ/f38AM2aZA8zMzADAwP8Af39/AAAAAAAAAAAAAAAAAP///wAAAAAAIQAAABgAAAAUAAAAnxsAAFMPAABKNgAA5R4AABAAAAAmAAAACAAAAAGBAAD/////"/>
              </a:ext>
            </a:extLst>
          </p:cNvPicPr>
          <p:nvPr>
            <p:ph type="clipArt" sz="half" idx="4"/>
          </p:nvPr>
        </p:nvPicPr>
        <p:blipFill>
          <a:blip r:embed="rId3"/>
          <a:stretch>
            <a:fillRect/>
          </a:stretch>
        </p:blipFill>
        <p:spPr>
          <a:xfrm>
            <a:off x="4490085" y="2491105"/>
            <a:ext cx="4335145" cy="253111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SlideText2"/>
          <p:cNvSpPr>
            <a:spLocks noGrp="1" noChangeArrowheads="1"/>
            <a:extLst>
              <a:ext uri="smNativeData">
                <pr:smNativeData xmlns:pr="smNativeData" val="SMDATA_13_/iS4YRMAAAAlAAAAZAAAAA8BAAAAkAAAAEgAAACQAAAASAAAAAAAAAAC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DQAgAAcQkAAKobAABhDQAAEAAAACYAAAAIAAAAgQAAAAAAAAA="/>
              </a:ext>
            </a:extLst>
          </p:cNvSpPr>
          <p:nvPr>
            <p:ph type="body"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/iS4YRMAAAAlAAAAEg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DIAAAA4gAAAKogAAAiAwAAEAAAACYAAAAIAAAA//////////8="/>
              </a:ext>
            </a:extLst>
          </p:cNvSpPr>
          <p:nvPr/>
        </p:nvSpPr>
        <p:spPr>
          <a:xfrm>
            <a:off x="127000" y="143510"/>
            <a:ext cx="518287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6. Repeat steps 3-5 till head pointer becomes NULL.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val="SMDATA_15_/iS4YRMAAAAlAAAAEQAAAC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AcAAAA4AAAAAAAAAAAAAAAAAAAA////AAAAAAAAAAAAAAAAAAAAAAAAAAAAAAAAAAAAAABkAAAAZAAAAAAAAAAjAAAABAAAAGQAAAAXAAAAFAAAAAAAAAAAAAAA/38AAP9/AAAAAAAACQAAAAQAAACQK3UNDAAAABAAAAAAAAAAAAAAAAAAAAAAAAAAHgAAAGgAAAAAAAAAAAAAAAAAAAAAAAAAAAAAABAnAAAQJwAAAAAAAAAAAAAAAAAAAAAAAAAAAAAAAAAAAAAAAAAAAAAUAAAAAAAAAMDA/wAAAAAAZAAAADIAAAAAAAAAZAAAAAAAAAB/f38ACgAAAB8AAABUAAAAADOZBQAAAAEAAAAAAAAAAAAAAAAAAAAAAAAAAAAAAAAAAAAAAAAAAP///wJ/f38AM2aZA8zMzADAwP8Af39/AAAAAAAAAAAAAAAAAP///wAAAAAAIQAAABgAAAAUAAAA4gAAAMQDAADYJgAA/Q4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" y="612140"/>
            <a:ext cx="6170930" cy="182435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Picture2"/>
          <p:cNvPicPr>
            <a:picLocks noChangeAspect="1"/>
            <a:extLst>
              <a:ext uri="smNativeData">
                <pr:smNativeData xmlns:pr="smNativeData" val="SMDATA_15_/iS4YRMAAAAlAAAAEQAAAC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AcAAAA4AAAAAAAAAAAAAAAAAAAA////AAAAAAAAAAAAAAAAAAAAAAAAAAAAAAAAAAAAAABkAAAAZAAAAAAAAAAjAAAABAAAAGQAAAAXAAAAFAAAAAAAAAAAAAAA/38AAP9/AAAAAAAACQAAAAQAAACQe0URDAAAABAAAAAAAAAAAAAAAAAAAAAAAAAAHgAAAGgAAAAAAAAAAAAAAAAAAAAAAAAAAAAAABAnAAAQJwAAAAAAAAAAAAAAAAAAAAAAAAAAAAAAAAAAAAAAAAAAAAAUAAAAAAAAAMDA/wAAAAAAZAAAADIAAAAAAAAAZAAAAAAAAAB/f38ACgAAAB8AAABUAAAAADOZBQAAAAEAAAAAAAAAAAAAAAAAAAAAAAAAAAAAAAAAAAAAAAAAAP///wJ/f38AM2aZA8zMzADAwP8Af39/AAAAAAAAAAAAAAAAAP///wAAAAAAIQAAABgAAAAUAAAA4gAAAAIPAADYJgAACRs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43510" y="2439670"/>
            <a:ext cx="6170930" cy="195516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3"/>
          <p:cNvPicPr>
            <a:picLocks noChangeAspect="1"/>
            <a:extLst>
              <a:ext uri="smNativeData">
                <pr:smNativeData xmlns:pr="smNativeData" val="SMDATA_15_/iS4YRMAAAAlAAAAEQAAAC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DOZBQAAAAEAAAAAAAAAAAAAAAAAAAAAAAAAAAAAAAAAAAAAAAAAAP///wJ/f38AM2aZA8zMzADAwP8Af39/AAAAAAAAAAAAAAAAAP///wAAAAAAIQAAABgAAAAUAAAA4gAAAM0aAADZJgAAHycAAB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143510" y="4356735"/>
            <a:ext cx="6171565" cy="200279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/iS4YRMAAAAlAAAAEQAAAC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DOZBQAAAAEAAAAAAAAAAAAAAAAAAAAAAAAAAAAAAAAAAAAAAAAAAP///wJ/f38AM2aZA8zMzADAwP8Af39/AAAAAAAAAAAAAAAAAP///wAAAAAAIQAAABgAAAAUAAAAeQAAAOIAAAANKQAAwg0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6835" y="143510"/>
            <a:ext cx="6596380" cy="209296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box1"/>
          <p:cNvSpPr txBox="1">
            <a:extLst>
              <a:ext uri="smNativeData">
                <pr:smNativeData xmlns:pr="smNativeData" val="SMDATA_13_/iS4YRMAAAAlAAAAEg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DiAAAAchEAAC43AADCGAAAEAAAACYAAAAIAAAA//////////8="/>
              </a:ext>
            </a:extLst>
          </p:cNvSpPr>
          <p:nvPr/>
        </p:nvSpPr>
        <p:spPr>
          <a:xfrm>
            <a:off x="143510" y="2835910"/>
            <a:ext cx="8826500" cy="1188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7. Now, after all nodes has been re-connected in the reverse order. Make the last node as the first node. Means the head pointer should point to prevNode pointer. Perform head = prevNode;. Finally you end up with a reversed linked list of its original.</a:t>
            </a:r>
          </a:p>
        </p:txBody>
      </p:sp>
      <p:pic>
        <p:nvPicPr>
          <p:cNvPr id="4" name="Picture2"/>
          <p:cNvPicPr>
            <a:picLocks noChangeAspect="1"/>
            <a:extLst>
              <a:ext uri="smNativeData">
                <pr:smNativeData xmlns:pr="smNativeData" val="SMDATA_15_/iS4YRMAAAAlAAAAEQAAAC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AcAAAA4AAAAAAAAAAAAAAAAAAAA////AAAAAAAAAAAAAAAAAAAAAAAAAAAAAAAAAAAAAABkAAAAZAAAAAAAAAAjAAAABAAAAGQAAAAXAAAAFAAAAAAAAAAAAAAA/38AAP9/AAAAAAAACQAAAAQAAABrtUz+DAAAABAAAAAAAAAAAAAAAAAAAAAAAAAAHgAAAGgAAAAAAAAAAAAAAAAAAAAAAAAAAAAAABAnAAAQJwAAAAAAAAAAAAAAAAAAAAAAAAAAAAAAAAAAAAAAAAAAAAAUAAAAAAAAAMDA/wAAAAAAZAAAADIAAAAAAAAAZAAAAAAAAAB/f38ACgAAAB8AAABUAAAAADOZBQAAAAEAAAAAAAAAAAAAAAAAAAAAAAAAAAAAAAAAAAAAAAAAAP///wJ/f38AM2aZA8zMzADAwP8Af39/AAAAAAAAAAAAAAAAAP///wAAAAAAIQAAABgAAAAUAAAA4gAAACcZAAB4LQAArCQ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43510" y="4088765"/>
            <a:ext cx="7247890" cy="187261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/iS4YR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ISBvRM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EXAMPLE</a:t>
            </a:r>
          </a:p>
        </p:txBody>
      </p:sp>
      <p:sp>
        <p:nvSpPr>
          <p:cNvPr id="3" name="Textbox1"/>
          <p:cNvSpPr txBox="1">
            <a:extLst>
              <a:ext uri="smNativeData">
                <pr:smNativeData xmlns:pr="smNativeData" val="SMDATA_13_/iS4YRMAAAAlAAAAEg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HR5cGUMAAAAEAAAALfJciYJCB4/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D7AgAAegsAABQlAADKEgAAEAAAACYAAAAIAAAA//////////8="/>
              </a:ext>
            </a:extLst>
          </p:cNvSpPr>
          <p:nvPr/>
        </p:nvSpPr>
        <p:spPr>
          <a:xfrm>
            <a:off x="484505" y="1865630"/>
            <a:ext cx="5542915" cy="1188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400"/>
            </a:pPr>
            <a:r>
              <a:t>Consider three user defined nodes</a:t>
            </a:r>
          </a:p>
          <a:p>
            <a:pPr>
              <a:defRPr sz="2400"/>
            </a:pPr>
            <a:r>
              <a:t>10 12 13</a:t>
            </a:r>
          </a:p>
          <a:p>
            <a:pPr>
              <a:defRPr sz="2400"/>
            </a:pPr>
            <a:r>
              <a:t>Reverse of the list by implementing Singly linked list is:</a:t>
            </a:r>
          </a:p>
          <a:p>
            <a:pPr>
              <a:defRPr sz="2400"/>
            </a:pPr>
            <a:r>
              <a:t>13 12 10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/iS4YR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HR5cGU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CODE</a:t>
            </a:r>
          </a:p>
        </p:txBody>
      </p:sp>
      <p:sp>
        <p:nvSpPr>
          <p:cNvPr id="3" name="Textbox1"/>
          <p:cNvSpPr txBox="1">
            <a:extLst>
              <a:ext uri="smNativeData">
                <pr:smNativeData xmlns:pr="smNativeData" val="SMDATA_13_/iS4YRMAAAAlAAAAEg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EAgAAegsAAEIrAAA6GwAAEAAAACYAAAAIAAAA//////////8="/>
              </a:ext>
            </a:extLst>
          </p:cNvSpPr>
          <p:nvPr/>
        </p:nvSpPr>
        <p:spPr>
          <a:xfrm>
            <a:off x="408940" y="1865630"/>
            <a:ext cx="6623050" cy="2560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400"/>
            </a:pPr>
            <a:r>
              <a:t>#include&lt;stdio.h&gt;</a:t>
            </a:r>
          </a:p>
          <a:p>
            <a:pPr>
              <a:defRPr sz="2400"/>
            </a:pPr>
            <a:r>
              <a:t>#include&lt;conio.h&gt;</a:t>
            </a:r>
          </a:p>
          <a:p>
            <a:pPr>
              <a:defRPr sz="2400"/>
            </a:pPr>
            <a:r>
              <a:t> #include&lt;stdlib.h&gt;</a:t>
            </a:r>
          </a:p>
          <a:p>
            <a:pPr>
              <a:defRPr sz="2400"/>
            </a:pPr>
            <a:r>
              <a:t> typedef struct SLL</a:t>
            </a:r>
          </a:p>
          <a:p>
            <a:pPr>
              <a:defRPr sz="2400"/>
            </a:pPr>
            <a:r>
              <a:t> { int data;</a:t>
            </a:r>
          </a:p>
          <a:p>
            <a:pPr>
              <a:defRPr sz="2400"/>
            </a:pPr>
            <a:r>
              <a:t>struct SLL *next;</a:t>
            </a:r>
          </a:p>
          <a:p>
            <a:pPr>
              <a:defRPr sz="2400"/>
            </a:pPr>
            <a:r>
              <a:t>}node;</a:t>
            </a:r>
          </a:p>
          <a:p>
            <a:pPr>
              <a:defRPr sz="2400"/>
            </a:pPr>
            <a:r>
              <a:t>node *cur=NULL,*first=NULL,*last=NULL,*temp=NULL,*prev=NULL;</a:t>
            </a:r>
          </a:p>
          <a:p>
            <a:pPr>
              <a:defRPr sz="2400"/>
            </a:pPr>
            <a:r>
              <a:t>static int count;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/iS4YRMAAAAlAAAAEg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BTAQAAUwEAAOEvAAB1HgAAEAAAACYAAAAIAAAA//////////8="/>
              </a:ext>
            </a:extLst>
          </p:cNvSpPr>
          <p:nvPr/>
        </p:nvSpPr>
        <p:spPr>
          <a:xfrm>
            <a:off x="215265" y="215265"/>
            <a:ext cx="7567930" cy="47358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200"/>
            </a:pPr>
            <a:r>
              <a:t>int main()</a:t>
            </a:r>
          </a:p>
          <a:p>
            <a:pPr>
              <a:defRPr sz="2200"/>
            </a:pPr>
            <a:r>
              <a:t>{</a:t>
            </a:r>
          </a:p>
          <a:p>
            <a:pPr>
              <a:defRPr sz="2200"/>
            </a:pPr>
            <a:r>
              <a:t>int ch,i,key,flag=0,sch,positio;</a:t>
            </a:r>
          </a:p>
          <a:p>
            <a:pPr>
              <a:defRPr sz="2200"/>
            </a:pPr>
            <a:r>
              <a:t>printf("*****Singly Linked List *****");</a:t>
            </a:r>
          </a:p>
          <a:p>
            <a:pPr>
              <a:defRPr sz="2200"/>
            </a:pPr>
            <a:r>
              <a:t>printf("\n1.Creat \n2.Display \n3.Reverse \n4.displayreverse\n5.exit");</a:t>
            </a:r>
          </a:p>
          <a:p>
            <a:pPr>
              <a:defRPr sz="2200"/>
            </a:pPr>
            <a:r>
              <a:t>do {</a:t>
            </a:r>
          </a:p>
          <a:p>
            <a:pPr>
              <a:defRPr sz="2200"/>
            </a:pPr>
            <a:r>
              <a:t>printf("\nEnter your choice:"); scanf("%d",&amp;ch);</a:t>
            </a:r>
          </a:p>
          <a:p>
            <a:pPr>
              <a:defRPr sz="2200"/>
            </a:pPr>
            <a:r>
              <a:t>switch(ch)</a:t>
            </a:r>
          </a:p>
          <a:p>
            <a:pPr>
              <a:defRPr sz="2200"/>
            </a:pPr>
            <a:r>
              <a:t>{</a:t>
            </a:r>
          </a:p>
          <a:p>
            <a:pPr>
              <a:defRPr sz="2200"/>
            </a:pPr>
            <a:r>
              <a:t> case 1: temp=(node *)malloc(sizeof(node));</a:t>
            </a:r>
          </a:p>
          <a:p>
            <a:pPr>
              <a:defRPr sz="2200"/>
            </a:pPr>
            <a:r>
              <a:t>printf("\nEnter node data:"); scanf("%d",&amp;temp-&gt;data);</a:t>
            </a:r>
          </a:p>
          <a:p>
            <a:pPr>
              <a:defRPr sz="2200"/>
            </a:pPr>
            <a:r>
              <a:t> temp-&gt;next=NULL;</a:t>
            </a:r>
          </a:p>
          <a:p>
            <a:pPr>
              <a:defRPr sz="2200"/>
            </a:pPr>
            <a:r>
              <a:t> if(count==0)</a:t>
            </a:r>
          </a:p>
          <a:p>
            <a:pPr>
              <a:defRPr sz="2200"/>
            </a:pPr>
            <a:r>
              <a:t> { first=temp;</a:t>
            </a:r>
          </a:p>
          <a:p>
            <a:pPr>
              <a:defRPr sz="2200"/>
            </a:pPr>
            <a:r>
              <a:t> printf("\nAddress of First node is :%u",first);</a:t>
            </a:r>
          </a:p>
          <a:p>
            <a:pPr>
              <a:defRPr sz="2200"/>
            </a:pPr>
            <a:r>
              <a:t> last=temp;</a:t>
            </a:r>
          </a:p>
          <a:p>
            <a:pPr>
              <a:defRPr sz="2200"/>
            </a:pPr>
            <a:r>
              <a:t> count=count+1;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/iS4YRMAAAAlAAAAEg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ZAQAAUwEAAKMkAADIHwAAEAAAACYAAAAIAAAA//////////8="/>
              </a:ext>
            </a:extLst>
          </p:cNvSpPr>
          <p:nvPr/>
        </p:nvSpPr>
        <p:spPr>
          <a:xfrm>
            <a:off x="259715" y="215265"/>
            <a:ext cx="5695950" cy="49510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400"/>
            </a:pPr>
            <a:r>
              <a:t> else</a:t>
            </a:r>
          </a:p>
          <a:p>
            <a:pPr>
              <a:defRPr sz="2400"/>
            </a:pPr>
            <a:r>
              <a:t> { last-&gt;next=temp;</a:t>
            </a:r>
          </a:p>
          <a:p>
            <a:pPr>
              <a:defRPr sz="2400"/>
            </a:pPr>
            <a:r>
              <a:t> last=last-&gt;next; //or last=temp;</a:t>
            </a:r>
          </a:p>
          <a:p>
            <a:pPr>
              <a:defRPr sz="2400"/>
            </a:pPr>
            <a:r>
              <a:t> count=count+1;</a:t>
            </a:r>
          </a:p>
          <a:p>
            <a:pPr>
              <a:defRPr sz="2400"/>
            </a:pPr>
            <a:r>
              <a:t>}</a:t>
            </a:r>
          </a:p>
          <a:p>
            <a:pPr>
              <a:defRPr sz="2400"/>
            </a:pPr>
            <a:r>
              <a:t>break;</a:t>
            </a:r>
          </a:p>
          <a:p>
            <a:pPr>
              <a:defRPr sz="2400"/>
            </a:pPr>
            <a:r>
              <a:t>case 2:</a:t>
            </a:r>
          </a:p>
          <a:p>
            <a:pPr>
              <a:defRPr sz="2400"/>
            </a:pPr>
            <a:r>
              <a:t>temp=first;</a:t>
            </a:r>
          </a:p>
          <a:p>
            <a:pPr>
              <a:defRPr sz="2400"/>
            </a:pPr>
            <a:r>
              <a:t>if(count==0)</a:t>
            </a:r>
          </a:p>
          <a:p>
            <a:pPr>
              <a:defRPr sz="2400"/>
            </a:pPr>
            <a:r>
              <a:t>{</a:t>
            </a:r>
          </a:p>
          <a:p>
            <a:pPr>
              <a:defRPr sz="2400"/>
            </a:pPr>
            <a:r>
              <a:t>printf("List is empty\n");</a:t>
            </a:r>
          </a:p>
          <a:p>
            <a:pPr>
              <a:defRPr sz="2400"/>
            </a:pPr>
            <a:r>
              <a:t>}</a:t>
            </a:r>
          </a:p>
          <a:p>
            <a:pPr>
              <a:defRPr sz="2400"/>
            </a:pPr>
            <a:r>
              <a:t>else</a:t>
            </a:r>
          </a:p>
          <a:p>
            <a:pPr>
              <a:defRPr sz="2400"/>
            </a:pPr>
            <a:r>
              <a:t>{</a:t>
            </a:r>
          </a:p>
          <a:p>
            <a:pPr>
              <a:defRPr sz="2400"/>
            </a:pPr>
            <a:r>
              <a:t>printf("List is:");</a:t>
            </a:r>
          </a:p>
          <a:p>
            <a:pPr>
              <a:defRPr sz="2400"/>
            </a:pPr>
            <a:r>
              <a:t> while(temp!=NULL)</a:t>
            </a:r>
          </a:p>
          <a:p>
            <a:pPr>
              <a:defRPr sz="2400"/>
            </a:pPr>
            <a:r>
              <a:t>{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/iS4YRMAAAAlAAAAEg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ISBJgs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DEAQAA4gAAANAiAAAyIwAAEAAAACYAAAAIAAAA//////////8="/>
              </a:ext>
            </a:extLst>
          </p:cNvSpPr>
          <p:nvPr/>
        </p:nvSpPr>
        <p:spPr>
          <a:xfrm>
            <a:off x="287020" y="143510"/>
            <a:ext cx="5372100" cy="55778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200"/>
            </a:pPr>
            <a:r>
              <a:t>printf("%d\t",temp-&gt;data);</a:t>
            </a:r>
          </a:p>
          <a:p>
            <a:pPr>
              <a:defRPr sz="2200"/>
            </a:pPr>
            <a:r>
              <a:t> temp=temp-&gt;next;</a:t>
            </a:r>
          </a:p>
          <a:p>
            <a:pPr>
              <a:defRPr sz="2200"/>
            </a:pPr>
            <a:r>
              <a:t> }</a:t>
            </a:r>
          </a:p>
          <a:p>
            <a:pPr>
              <a:defRPr sz="2200"/>
            </a:pPr>
            <a:r>
              <a:t>}</a:t>
            </a:r>
          </a:p>
          <a:p>
            <a:pPr>
              <a:defRPr sz="2200"/>
            </a:pPr>
            <a:r>
              <a:t> break;</a:t>
            </a:r>
          </a:p>
          <a:p>
            <a:pPr>
              <a:defRPr sz="2200"/>
            </a:pPr>
            <a:r>
              <a:t> case 3:</a:t>
            </a:r>
          </a:p>
          <a:p>
            <a:pPr>
              <a:defRPr sz="2200"/>
            </a:pPr>
            <a:r>
              <a:t> cur=first;</a:t>
            </a:r>
          </a:p>
          <a:p>
            <a:pPr>
              <a:defRPr sz="2200"/>
            </a:pPr>
            <a:r>
              <a:t> prev=NULL;</a:t>
            </a:r>
          </a:p>
          <a:p>
            <a:pPr>
              <a:defRPr sz="2200"/>
            </a:pPr>
            <a:r>
              <a:t> while(cur!=NULL)</a:t>
            </a:r>
          </a:p>
          <a:p>
            <a:pPr>
              <a:defRPr sz="2200"/>
            </a:pPr>
            <a:r>
              <a:t> { temp=cur-&gt;next;</a:t>
            </a:r>
          </a:p>
          <a:p>
            <a:pPr>
              <a:defRPr sz="2200"/>
            </a:pPr>
            <a:r>
              <a:t> cur-&gt;next=prev;</a:t>
            </a:r>
          </a:p>
          <a:p>
            <a:pPr>
              <a:defRPr sz="2200"/>
            </a:pPr>
            <a:r>
              <a:t> prev=cur;</a:t>
            </a:r>
          </a:p>
          <a:p>
            <a:pPr>
              <a:defRPr sz="2200"/>
            </a:pPr>
            <a:r>
              <a:t> cur=temp;</a:t>
            </a:r>
          </a:p>
          <a:p>
            <a:pPr>
              <a:defRPr sz="2200"/>
            </a:pPr>
          </a:p>
          <a:p>
            <a:pPr>
              <a:defRPr sz="2200"/>
            </a:pPr>
            <a:r>
              <a:t> }</a:t>
            </a:r>
          </a:p>
          <a:p>
            <a:pPr>
              <a:defRPr sz="2200"/>
            </a:pPr>
            <a:r>
              <a:t> temp=first;</a:t>
            </a:r>
          </a:p>
          <a:p>
            <a:pPr>
              <a:defRPr sz="2200"/>
            </a:pPr>
            <a:r>
              <a:t> first=last;</a:t>
            </a:r>
          </a:p>
          <a:p>
            <a:pPr>
              <a:defRPr sz="2200"/>
            </a:pPr>
            <a:r>
              <a:t>last=temp;</a:t>
            </a:r>
          </a:p>
          <a:p>
            <a:pPr>
              <a:defRPr sz="2200"/>
            </a:pPr>
            <a:r>
              <a:t> break; </a:t>
            </a:r>
          </a:p>
          <a:p>
            <a:pPr>
              <a:defRPr sz="2200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/iS4YRMAAAAlAAAAEg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ZAQAAhQEAAIUlAACFJQAAEAAAACYAAAAIAAAA//////////8="/>
              </a:ext>
            </a:extLst>
          </p:cNvSpPr>
          <p:nvPr/>
        </p:nvSpPr>
        <p:spPr>
          <a:xfrm>
            <a:off x="259715" y="247015"/>
            <a:ext cx="5839460" cy="58521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000"/>
            </a:pPr>
            <a:r>
              <a:t>case 4:</a:t>
            </a:r>
          </a:p>
          <a:p>
            <a:pPr>
              <a:defRPr sz="2000"/>
            </a:pPr>
            <a:r>
              <a:t>temp=first;</a:t>
            </a:r>
          </a:p>
          <a:p>
            <a:pPr>
              <a:defRPr sz="2000"/>
            </a:pPr>
            <a:r>
              <a:t>if(count==0)</a:t>
            </a:r>
          </a:p>
          <a:p>
            <a:pPr>
              <a:defRPr sz="2000"/>
            </a:pPr>
            <a:r>
              <a:t>{</a:t>
            </a:r>
          </a:p>
          <a:p>
            <a:pPr>
              <a:defRPr sz="2000"/>
            </a:pPr>
            <a:r>
              <a:t>printf("reverse List is empty\n");</a:t>
            </a:r>
          </a:p>
          <a:p>
            <a:pPr>
              <a:defRPr sz="2000"/>
            </a:pPr>
            <a:r>
              <a:t>}</a:t>
            </a:r>
          </a:p>
          <a:p>
            <a:pPr>
              <a:defRPr sz="2000"/>
            </a:pPr>
            <a:r>
              <a:t>else</a:t>
            </a:r>
          </a:p>
          <a:p>
            <a:pPr>
              <a:defRPr sz="2000"/>
            </a:pPr>
            <a:r>
              <a:t>{</a:t>
            </a:r>
          </a:p>
          <a:p>
            <a:pPr>
              <a:defRPr sz="2000"/>
            </a:pPr>
            <a:r>
              <a:t>printf("List is:");</a:t>
            </a:r>
          </a:p>
          <a:p>
            <a:pPr>
              <a:defRPr sz="2000"/>
            </a:pPr>
            <a:r>
              <a:t> while(temp!=NULL)</a:t>
            </a:r>
          </a:p>
          <a:p>
            <a:pPr>
              <a:defRPr sz="2000"/>
            </a:pPr>
            <a:r>
              <a:t>{</a:t>
            </a:r>
          </a:p>
          <a:p>
            <a:pPr>
              <a:defRPr sz="2000"/>
            </a:pPr>
            <a:r>
              <a:t>printf("%d\t",temp-&gt;data);</a:t>
            </a:r>
          </a:p>
          <a:p>
            <a:pPr>
              <a:defRPr sz="2000"/>
            </a:pPr>
            <a:r>
              <a:t> temp=temp-&gt;next;</a:t>
            </a:r>
          </a:p>
          <a:p>
            <a:pPr>
              <a:defRPr sz="2000"/>
            </a:pPr>
            <a:r>
              <a:t> }</a:t>
            </a:r>
          </a:p>
          <a:p>
            <a:pPr>
              <a:defRPr sz="2000"/>
            </a:pPr>
            <a:r>
              <a:t>}</a:t>
            </a:r>
          </a:p>
          <a:p>
            <a:pPr>
              <a:defRPr sz="2000"/>
            </a:pPr>
          </a:p>
          <a:p>
            <a:pPr>
              <a:defRPr sz="2000"/>
            </a:pPr>
            <a:r>
              <a:t>break;</a:t>
            </a:r>
          </a:p>
          <a:p>
            <a:pPr>
              <a:defRPr sz="2000"/>
            </a:pPr>
            <a:r>
              <a:t>}</a:t>
            </a:r>
          </a:p>
          <a:p>
            <a:pPr>
              <a:defRPr sz="2000"/>
            </a:pPr>
          </a:p>
          <a:p>
            <a:pPr>
              <a:defRPr sz="2000"/>
            </a:pPr>
            <a:r>
              <a:t> }while(ch&gt;=1&amp;&amp;ch&lt;=4);</a:t>
            </a:r>
          </a:p>
          <a:p>
            <a:pPr>
              <a:defRPr sz="2000"/>
            </a:pPr>
            <a: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/iS4YR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HR5cGU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 algn="l">
              <a:defRPr sz="3000"/>
            </a:pPr>
            <a:r>
              <a:t>OUTPUT</a:t>
            </a:r>
          </a:p>
        </p:txBody>
      </p:sp>
      <p:sp>
        <p:nvSpPr>
          <p:cNvPr id="3" name="Textbox1"/>
          <p:cNvSpPr txBox="1">
            <a:extLst>
              <a:ext uri="smNativeData">
                <pr:smNativeData xmlns:pr="smNativeData" val="SMDATA_13_/iS4YRMAAAAlAAAAEg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HR5cGU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AJAwAACQsAAKEVAAADDgAAEAAAACYAAAAIAAAA//////////8="/>
              </a:ext>
            </a:extLst>
          </p:cNvSpPr>
          <p:nvPr/>
        </p:nvSpPr>
        <p:spPr>
          <a:xfrm>
            <a:off x="493395" y="1793875"/>
            <a:ext cx="3022600" cy="4838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*****Singly Linked List *****</a:t>
            </a:r>
          </a:p>
        </p:txBody>
      </p:sp>
      <p:sp>
        <p:nvSpPr>
          <p:cNvPr id="4" name="Textbox2"/>
          <p:cNvSpPr txBox="1">
            <a:extLst>
              <a:ext uri="smNativeData">
                <pr:smNativeData xmlns:pr="smNativeData" val="SMDATA_13_/iS4YRMAAAAlAAAAEg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HR5cGU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ATAwAA5A8AAJgKAAAkEgAAEAAAACYAAAAIAAAA//////////8="/>
              </a:ext>
            </a:extLst>
          </p:cNvSpPr>
          <p:nvPr/>
        </p:nvSpPr>
        <p:spPr>
          <a:xfrm>
            <a:off x="499745" y="2583180"/>
            <a:ext cx="122237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1.Create</a:t>
            </a:r>
          </a:p>
        </p:txBody>
      </p:sp>
      <p:sp>
        <p:nvSpPr>
          <p:cNvPr id="5" name="Textbox3"/>
          <p:cNvSpPr txBox="1">
            <a:extLst>
              <a:ext uri="smNativeData">
                <pr:smNativeData xmlns:pr="smNativeData" val="SMDATA_13_/iS4YRMAAAAlAAAAEg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ISxCwQ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APAwAAaBMAAAIPAADIHwAAEAAAACYAAAAIAAAA//////////8="/>
              </a:ext>
            </a:extLst>
          </p:cNvSpPr>
          <p:nvPr/>
        </p:nvSpPr>
        <p:spPr>
          <a:xfrm>
            <a:off x="497205" y="3154680"/>
            <a:ext cx="1942465" cy="20116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2.Display</a:t>
            </a:r>
          </a:p>
          <a:p>
            <a:pPr/>
          </a:p>
          <a:p>
            <a:pPr/>
            <a:r>
              <a:t>3.Reverse</a:t>
            </a:r>
          </a:p>
          <a:p>
            <a:pPr/>
          </a:p>
          <a:p>
            <a:pPr/>
            <a:r>
              <a:t>4.displayreverse</a:t>
            </a:r>
          </a:p>
          <a:p>
            <a:pPr/>
          </a:p>
          <a:p>
            <a:pPr/>
            <a:r>
              <a:t>5.exit</a:t>
            </a:r>
          </a:p>
        </p:txBody>
      </p:sp>
      <p:sp>
        <p:nvSpPr>
          <p:cNvPr id="6" name="Textbox4"/>
          <p:cNvSpPr txBox="1">
            <a:extLst>
              <a:ext uri="smNativeData">
                <pr:smNativeData xmlns:pr="smNativeData" val="SMDATA_13_/iS4YRMAAAAlAAAAEg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HR5cGU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ANAwAARSMAADcRAACFJQAAEAAAACYAAAAIAAAA//////////8="/>
              </a:ext>
            </a:extLst>
          </p:cNvSpPr>
          <p:nvPr/>
        </p:nvSpPr>
        <p:spPr>
          <a:xfrm>
            <a:off x="495935" y="5733415"/>
            <a:ext cx="230251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Enter your choice:1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/iS4YRMAAAAlAAAAEg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HR5cGU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BTAQAAUwEAACIWAACzDQAAEAAAACYAAAAIAAAA//////////8="/>
              </a:ext>
            </a:extLst>
          </p:cNvSpPr>
          <p:nvPr/>
        </p:nvSpPr>
        <p:spPr>
          <a:xfrm>
            <a:off x="215265" y="215265"/>
            <a:ext cx="3382645" cy="20116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Enter node data:10</a:t>
            </a:r>
          </a:p>
          <a:p>
            <a:pPr/>
          </a:p>
          <a:p>
            <a:pPr/>
          </a:p>
          <a:p>
            <a:pPr/>
          </a:p>
          <a:p>
            <a:pPr/>
            <a:r>
              <a:t>Address of First node is :5641120</a:t>
            </a:r>
          </a:p>
          <a:p>
            <a:pPr/>
          </a:p>
          <a:p>
            <a:pPr/>
            <a:r>
              <a:t>Enter your choice:1</a:t>
            </a:r>
          </a:p>
          <a:p>
            <a:pPr/>
          </a:p>
          <a:p>
            <a:pPr/>
          </a:p>
          <a:p>
            <a:pPr/>
          </a:p>
          <a:p>
            <a:pPr/>
            <a:r>
              <a:t>Enter node data:12</a:t>
            </a:r>
          </a:p>
        </p:txBody>
      </p:sp>
      <p:sp>
        <p:nvSpPr>
          <p:cNvPr id="3" name="Textbox2"/>
          <p:cNvSpPr txBox="1">
            <a:extLst>
              <a:ext uri="smNativeData">
                <pr:smNativeData xmlns:pr="smNativeData" val="SMDATA_13_/iS4YRMAAAAlAAAAEg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HR5cGU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6AQAARxgAAOQPAADnHQAAEAAAACYAAAAIAAAA//////////8="/>
              </a:ext>
            </a:extLst>
          </p:cNvSpPr>
          <p:nvPr/>
        </p:nvSpPr>
        <p:spPr>
          <a:xfrm>
            <a:off x="280670" y="3946525"/>
            <a:ext cx="2302510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Enter your choice:1</a:t>
            </a:r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  <a:r>
              <a:t>Enter node data:13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/iS4YR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A4BAAAGg0AAAg0AAAmFgAAEAAAACYAAAAIAAAAAAAAAAAAAAA="/>
              </a:ext>
            </a:extLst>
          </p:cNvSpPr>
          <p:nvPr>
            <p:ph type="ctrTitle"/>
          </p:nvPr>
        </p:nvSpPr>
        <p:spPr/>
        <p:txBody>
          <a:bodyPr/>
          <a:lstStyle/>
          <a:p>
            <a:pPr/>
            <a:r>
              <a:t>TOPIC: REVERSE SINGLY LINKED LIST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/iS4Y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BwCAAA6BcAANAvAACwIgAAEAAAACYAAAAIAAAAAAAAAAAAAAA=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/>
            </a:pPr>
            <a:r>
              <a:t>PROJECT GUIDE: PROF R.R.BANE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/iS4YRMAAAAlAAAAEg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HR5cGU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cAgAANQIAAMYQAABVFQAAEAAAACYAAAAIAAAA//////////8="/>
              </a:ext>
            </a:extLst>
          </p:cNvSpPr>
          <p:nvPr/>
        </p:nvSpPr>
        <p:spPr>
          <a:xfrm>
            <a:off x="424180" y="358775"/>
            <a:ext cx="2302510" cy="31089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Enter your choice:2</a:t>
            </a:r>
          </a:p>
          <a:p>
            <a:pPr/>
          </a:p>
          <a:p>
            <a:pPr/>
          </a:p>
          <a:p>
            <a:pPr/>
            <a:r>
              <a:t>List is:10 12 13</a:t>
            </a:r>
          </a:p>
          <a:p>
            <a:pPr/>
          </a:p>
          <a:p>
            <a:pPr/>
          </a:p>
          <a:p>
            <a:pPr/>
            <a:r>
              <a:t>Enter your choice:3</a:t>
            </a:r>
          </a:p>
          <a:p>
            <a:pPr/>
          </a:p>
          <a:p>
            <a:pPr/>
          </a:p>
          <a:p>
            <a:pPr/>
          </a:p>
          <a:p>
            <a:pPr/>
            <a:r>
              <a:t>Enter your choice:4</a:t>
            </a:r>
          </a:p>
          <a:p>
            <a:pPr/>
          </a:p>
          <a:p>
            <a:pPr/>
          </a:p>
          <a:p>
            <a:pPr/>
            <a:r>
              <a:t>List is:13 12 10</a:t>
            </a:r>
          </a:p>
          <a:p>
            <a:pPr/>
          </a:p>
          <a:p>
            <a:pPr/>
          </a:p>
          <a:p>
            <a:pPr/>
            <a:r>
              <a:t>Enter your choice:5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/iS4YR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OAjCH8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APPLICATIONS</a:t>
            </a:r>
          </a:p>
        </p:txBody>
      </p:sp>
      <p:sp>
        <p:nvSpPr>
          <p:cNvPr id="3" name="Textbox1"/>
          <p:cNvSpPr txBox="1">
            <a:extLst>
              <a:ext uri="smNativeData">
                <pr:smNativeData xmlns:pr="smNativeData" val="SMDATA_13_/iS4YRMAAAAlAAAAEg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DoS6j0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CQsAAEA0AABpFwAAEAAAACYAAAAIAAAA//////////8="/>
              </a:ext>
            </a:extLst>
          </p:cNvSpPr>
          <p:nvPr/>
        </p:nvSpPr>
        <p:spPr>
          <a:xfrm>
            <a:off x="430530" y="1793875"/>
            <a:ext cx="8063230" cy="20116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000"/>
            </a:pPr>
            <a:r>
              <a:t>1.Image Viewer - Previous and next images are linked, hence can be accessed by next and previous button.</a:t>
            </a:r>
          </a:p>
          <a:p>
            <a:pPr>
              <a:defRPr sz="2000"/>
            </a:pPr>
          </a:p>
          <a:p>
            <a:pPr>
              <a:defRPr sz="2000"/>
            </a:pPr>
            <a:r>
              <a:t>2.Previous and next page in web browser - We can access previous and next url searched in web browser by pressing back and next button since they are linked as Linked list.</a:t>
            </a:r>
          </a:p>
          <a:p>
            <a:pPr>
              <a:defRPr sz="2000"/>
            </a:pPr>
          </a:p>
          <a:p>
            <a:pPr>
              <a:defRPr sz="2000"/>
            </a:pPr>
            <a:r>
              <a:t>3.Music Player - Songs in music player are linked to previous and next song.You can play songs either from starting or ending of the list.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/iS4YR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HR5cGU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/iS4Y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HR5cGU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tQkAAGk1AACF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Successfully reversed the elements of singly linked list.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/iS4YR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Loe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REFERENCES</a:t>
            </a:r>
          </a:p>
        </p:txBody>
      </p:sp>
      <p:sp>
        <p:nvSpPr>
          <p:cNvPr id="3" name="Textbox1"/>
          <p:cNvSpPr txBox="1">
            <a:extLst>
              <a:ext uri="smNativeData">
                <pr:smNativeData xmlns:pr="smNativeData" val="SMDATA_13_/iS4YRMAAAAlAAAAEg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PhEXexv6L+/URRFURRF2b8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D1AgAA9AsAALMrAADkDwAAEAAAACYAAAAIAAAA//////////8="/>
              </a:ext>
            </a:extLst>
          </p:cNvSpPr>
          <p:nvPr/>
        </p:nvSpPr>
        <p:spPr>
          <a:xfrm>
            <a:off x="480695" y="1943100"/>
            <a:ext cx="6623050" cy="640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https://codeforwin.org/2015/09/singly-linked-list-data-structure-in-</a:t>
            </a:r>
          </a:p>
          <a:p>
            <a:pPr/>
            <a:r>
              <a:t>c.html</a:t>
            </a:r>
          </a:p>
        </p:txBody>
      </p:sp>
      <p:sp>
        <p:nvSpPr>
          <p:cNvPr id="4" name="Textbox2"/>
          <p:cNvSpPr txBox="1">
            <a:extLst>
              <a:ext uri="smNativeData">
                <pr:smNativeData xmlns:pr="smNativeData" val="SMDATA_13_/iS4YRMAAAAlAAAAEg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AXAwAANxEAAFQcAAB3EwAAEAAAACYAAAAIAAAA//////////8="/>
              </a:ext>
            </a:extLst>
          </p:cNvSpPr>
          <p:nvPr/>
        </p:nvSpPr>
        <p:spPr>
          <a:xfrm>
            <a:off x="502285" y="2798445"/>
            <a:ext cx="410273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https://en.wikipedia.org/wiki/Linked_list</a:t>
            </a:r>
          </a:p>
        </p:txBody>
      </p:sp>
      <p:sp>
        <p:nvSpPr>
          <p:cNvPr id="5" name="Textbox3"/>
          <p:cNvSpPr txBox="1">
            <a:extLst>
              <a:ext uri="smNativeData">
                <pr:smNativeData xmlns:pr="smNativeData" val="SMDATA_13_/iS4YRMAAAAlAAAAEg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AXAwAAtBQAAFQcAAD0FgAAEAAAACYAAAAIAAAA//////////8="/>
              </a:ext>
            </a:extLst>
          </p:cNvSpPr>
          <p:nvPr/>
        </p:nvSpPr>
        <p:spPr>
          <a:xfrm>
            <a:off x="502285" y="3365500"/>
            <a:ext cx="410273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https://en.wikipedia.org/wiki/Linked_list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/iS4YRMAAAAlAAAAZAAAAA8BAAAAkAAAAEgAAACQAAAASAAAAAAAAAAC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AGCwAAiB0AAMYsAAAEIQ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</a:p>
        </p:txBody>
      </p:sp>
      <p:pic>
        <p:nvPicPr>
          <p:cNvPr id="3" name="SlideText1"/>
          <p:cNvPicPr>
            <a:picLocks noGrp="1" noChangeArrowheads="1" noChangeAspect="1"/>
            <a:extLst>
              <a:ext uri="smNativeData">
                <pr:smNativeData xmlns:pr="smNativeData" val="SMDATA_15_/iS4YRMAAAAlAAAAEQAAAC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DOZBQAAAAEAAAAAAAAAAAAAAAAAAAAAAAAAAAAAAAAAAAAAAAAAAP///wJ/f38AM2aZA8zMzADAwP8Af39/AAAAAAAAAAAAAAAAAP///wAAAAAAIQAAABgAAAAUAAAABgsAABYJAADGLAAAxxcAABAAAAAmAAAACAAAAAGBAAD/////"/>
              </a:ext>
            </a:extLst>
          </p:cNvPicPr>
          <p:nvPr>
            <p:ph type="clipArt" idx="1"/>
          </p:nvPr>
        </p:nvPicPr>
        <p:blipFill>
          <a:blip r:embed="rId2"/>
          <a:stretch>
            <a:fillRect/>
          </a:stretch>
        </p:blipFill>
        <p:spPr>
          <a:xfrm>
            <a:off x="1791970" y="1477010"/>
            <a:ext cx="5486400" cy="238823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SlideText2"/>
          <p:cNvSpPr>
            <a:spLocks noGrp="1" noChangeArrowheads="1"/>
            <a:extLst>
              <a:ext uri="smNativeData">
                <pr:smNativeData xmlns:pr="smNativeData" val="SMDATA_13_/iS4Y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AGCwAABCEAAMYsAAD4JQAAEAAAACYAAAAIAAAAAAAAAAAAAAA="/>
              </a:ext>
            </a:extLst>
          </p:cNvSpPr>
          <p:nvPr>
            <p:ph type="body" idx="2"/>
          </p:nvPr>
        </p:nvSpPr>
        <p:spPr/>
        <p:txBody>
          <a:bodyPr/>
          <a:lstStyle/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/iS4YR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BTAQAAxQEAAGk1AADUCAAAEAAAACYAAAAIAAAAAQAAAAAAAAA="/>
              </a:ext>
            </a:extLst>
          </p:cNvSpPr>
          <p:nvPr>
            <p:ph type="title"/>
          </p:nvPr>
        </p:nvSpPr>
        <p:spPr>
          <a:xfrm>
            <a:off x="215265" y="287655"/>
            <a:ext cx="8467090" cy="1147445"/>
          </a:xfrm>
        </p:spPr>
        <p:txBody>
          <a:bodyPr/>
          <a:lstStyle/>
          <a:p>
            <a:pPr algn="l"/>
            <a:r>
              <a:t>GROUP MEMBERS</a:t>
            </a:r>
          </a:p>
        </p:txBody>
      </p:sp>
      <p:graphicFrame>
        <p:nvGraphicFramePr>
          <p:cNvPr id="3" name=""/>
          <p:cNvGraphicFramePr>
            <a:graphicFrameLocks noGrp="1"/>
          </p:cNvGraphicFramePr>
          <p:nvPr/>
        </p:nvGraphicFramePr>
        <p:xfrm>
          <a:off x="215900" y="1650365"/>
          <a:ext cx="8610600" cy="380301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6600"/>
                <a:gridCol w="4105275"/>
                <a:gridCol w="2498725"/>
              </a:tblGrid>
              <a:tr h="760095"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  <a:defRPr sz="2400"/>
                      </a:pPr>
                      <a:r>
                        <a:t>SR NO.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  <a:defRPr sz="2400"/>
                      </a:pPr>
                      <a:r>
                        <a:t>NAME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  <a:defRPr sz="2400"/>
                      </a:pPr>
                      <a:r>
                        <a:t>ROLL NO.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39458046" type="min" val="760095"/>
                  </a:ext>
                </a:extLst>
              </a:tr>
              <a:tr h="760095"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</a:pPr>
                      <a:r>
                        <a:t>1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  <a:defRPr sz="2000"/>
                      </a:pPr>
                      <a:r>
                        <a:t>BANGI AYMAN INAYAT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  <a:defRPr sz="2000"/>
                      </a:pPr>
                      <a:r>
                        <a:t>02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39458046" type="min" val="760095"/>
                  </a:ext>
                </a:extLst>
              </a:tr>
              <a:tr h="760095"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</a:pPr>
                      <a:r>
                        <a:t>2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  <a:defRPr sz="2000"/>
                      </a:pPr>
                      <a:r>
                        <a:t>DUDHAL KOMAL TANAJI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  <a:defRPr sz="2000"/>
                      </a:pPr>
                      <a:r>
                        <a:t>13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39458046" type="min" val="760095"/>
                  </a:ext>
                </a:extLst>
              </a:tr>
              <a:tr h="760095"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</a:pPr>
                      <a:r>
                        <a:t>3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  <a:defRPr sz="2000"/>
                      </a:pPr>
                      <a:r>
                        <a:t>JADHAV NUTAN MAHENDRA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  <a:defRPr sz="2000"/>
                      </a:pPr>
                      <a:r>
                        <a:t>20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39458046" type="min" val="760095"/>
                  </a:ext>
                </a:extLst>
              </a:tr>
              <a:tr h="762635"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</a:pPr>
                      <a:r>
                        <a:t>4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  <a:defRPr sz="2000"/>
                      </a:pPr>
                      <a:r>
                        <a:t>PATIL PAWAN ARUN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  <a:defRPr sz="2000"/>
                      </a:pPr>
                      <a:r>
                        <a:t>42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39458046" type="min" val="76263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/iS4YR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HR5cGU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sz="2800"/>
            </a:pPr>
            <a:r>
              <a:t>LIST OF CONTENTS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/iS4Y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G9uaWM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DQAgAA2AkAANACAACwJQAAEAAAACYAAAAIAAAAAQAAAAAAAAA="/>
              </a:ext>
            </a:extLst>
          </p:cNvSpPr>
          <p:nvPr>
            <p:ph type="body" idx="1"/>
          </p:nvPr>
        </p:nvSpPr>
        <p:spPr>
          <a:xfrm>
            <a:off x="457200" y="1600200"/>
            <a:ext cx="0" cy="4526280"/>
          </a:xfrm>
        </p:spPr>
        <p:txBody>
          <a:bodyPr/>
          <a:lstStyle/>
          <a:p>
            <a:pPr/>
          </a:p>
          <a:p>
            <a:pPr/>
          </a:p>
        </p:txBody>
      </p:sp>
      <p:sp>
        <p:nvSpPr>
          <p:cNvPr id="4" name="SlideText2"/>
          <p:cNvSpPr>
            <a:spLocks noGrp="1" noChangeArrowheads="1"/>
            <a:extLst>
              <a:ext uri="smNativeData">
                <pr:smNativeData xmlns:pr="smNativeData" val="SMDATA_13_/iS4Y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G9uaWM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AXAwAA2AkAAHA1AACwJQAAEAAAACYAAAAIAAAAAQAAAAAAAAA="/>
              </a:ext>
            </a:extLst>
          </p:cNvSpPr>
          <p:nvPr>
            <p:ph type="body" idx="2"/>
          </p:nvPr>
        </p:nvSpPr>
        <p:spPr>
          <a:xfrm>
            <a:off x="502285" y="1600200"/>
            <a:ext cx="8184515" cy="4526280"/>
          </a:xfrm>
        </p:spPr>
        <p:txBody>
          <a:bodyPr/>
          <a:lstStyle/>
          <a:p>
            <a:pPr/>
            <a:r>
              <a:t>INTRODUCTION</a:t>
            </a:r>
          </a:p>
          <a:p>
            <a:pPr/>
            <a:r>
              <a:t>ALGORITHM</a:t>
            </a:r>
          </a:p>
          <a:p>
            <a:pPr/>
            <a:r>
              <a:t>EXAMPLE</a:t>
            </a:r>
          </a:p>
          <a:p>
            <a:pPr/>
            <a:r>
              <a:t>CODE</a:t>
            </a:r>
          </a:p>
          <a:p>
            <a:pPr/>
            <a:r>
              <a:t>APPLICATIONS</a:t>
            </a:r>
          </a:p>
          <a:p>
            <a:pPr/>
            <a:r>
              <a:t>CONLUSION</a:t>
            </a:r>
          </a:p>
          <a:p>
            <a:pPr/>
            <a:r>
              <a:t>REFERENCE</a:t>
            </a:r>
          </a:p>
          <a:p>
            <a:pPr/>
          </a:p>
          <a:p>
            <a:pPr/>
          </a:p>
          <a:p>
            <a:pPr/>
          </a:p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/iS4YR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3" name="Textbox1"/>
          <p:cNvSpPr txBox="1">
            <a:extLst>
              <a:ext uri="smNativeData">
                <pr:smNativeData xmlns:pr="smNativeData" val="SMDATA_13_/iS4YRMAAAAlAAAAEg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HR5cGU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BxAgAA+AoAAHAxAADIHwAAAAAAACYAAAAIAAAA//////////8="/>
              </a:ext>
            </a:extLst>
          </p:cNvSpPr>
          <p:nvPr/>
        </p:nvSpPr>
        <p:spPr>
          <a:xfrm>
            <a:off x="396875" y="1783080"/>
            <a:ext cx="7639685" cy="3383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1)In computer science, a linked list is a linear collection of data elements,</a:t>
            </a:r>
          </a:p>
          <a:p>
            <a:pPr/>
            <a:r>
              <a:t>whose order is not given by their physical placement in memory.</a:t>
            </a:r>
          </a:p>
          <a:p>
            <a:pPr/>
            <a:r>
              <a:t>2)It is a data structure consisting of a collection of nodes which together represent a sequence.</a:t>
            </a:r>
          </a:p>
          <a:p>
            <a:pPr/>
            <a:r>
              <a:t>3) In its most basic form, each node contains: data, and a reference (in other words, a link) to the next node in the sequence. </a:t>
            </a:r>
          </a:p>
          <a:p>
            <a:pPr/>
            <a:r>
              <a:t>4)This structure allows for efficient insertion or removal of elements from any position in the sequence during iteration.</a:t>
            </a:r>
          </a:p>
          <a:p>
            <a:pPr/>
            <a:r>
              <a:t>5) More complex variants add additional links, allowing more efficient insertion or removal of nodes at arbitrary positions.</a:t>
            </a:r>
          </a:p>
          <a:p>
            <a:pPr/>
            <a:r>
              <a:t>6) A drawback of linked lists is that access time is linear (and difficult to</a:t>
            </a:r>
          </a:p>
          <a:p>
            <a:pPr/>
            <a:r>
              <a:t>pipeline). Faster access, such as random access, is not feasible. Arrays</a:t>
            </a:r>
          </a:p>
          <a:p>
            <a:pPr/>
            <a:r>
              <a:t>have better cache locality compared to linked lists.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/iS4YRMAAAAlAAAAEQAAAC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AcAAAA4AAAAAAAAAAAAAAAAAAAA////AAAAAAAAAAAAAAAAAAAAAAAAAAAAAAAAAAAAAABkAAAAZAAAAAAAAAAjAAAABAAAAGQAAAAXAAAAFAAAAAAAAAAAAAAA/38AAP9/AAAAAAAACQAAAAQAAAAAAAAADAAAABAAAACGnqO/WSm/P83MzMzMzBRAHgAAAGgAAAAAAAAAAAAAAAAAAAAAAAAAAAAAABAnAAAQJwAAAAAAAAAAAAAAAAAAAAAAAAAAAAAAAAAAAAAAAAAAAAAUAAAAAAAAAMDA/wAAAAAAZAAAADIAAAAAAAAAZAAAAAAAAAB/f38ACgAAAB8AAABUAAAAADOZBQAAAAEAAAAAAAAAAAAAAAAAAAAAAAAAAAAAAAAAAAAAAAAAAP///wJ/f38AM2aZA8zMzADAwP8Af39/AAAAAAAAAAAAAAAAAP///wAAAAAAIQAAABgAAAAUAAAA4AUAABshAAByLAAAhSU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955040" y="5381625"/>
            <a:ext cx="6269990" cy="7175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/iS4YRMAAAAlAAAAEg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OBQAA7QMAALoyAAA9JgAAAAAAACYAAAAIAAAA//////////8="/>
              </a:ext>
            </a:extLst>
          </p:cNvSpPr>
          <p:nvPr/>
        </p:nvSpPr>
        <p:spPr>
          <a:xfrm>
            <a:off x="902970" y="638175"/>
            <a:ext cx="7343140" cy="55778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7)A linked list whose nodes contain two fields: an integer value and a link</a:t>
            </a:r>
          </a:p>
          <a:p>
            <a:pPr/>
            <a:r>
              <a:t>to the next node. The last node is linked to a terminator used to signify</a:t>
            </a:r>
          </a:p>
          <a:p>
            <a:pPr/>
            <a:r>
              <a:t>the end of the list.</a:t>
            </a:r>
          </a:p>
          <a:p>
            <a:pPr/>
            <a:r>
              <a:t>8)Linked lists are among the simplest and most common data structures.</a:t>
            </a:r>
          </a:p>
          <a:p>
            <a:pPr/>
            <a:r>
              <a:t>9)They can be used to implement several other common abstract data</a:t>
            </a:r>
          </a:p>
          <a:p>
            <a:pPr/>
            <a:r>
              <a:t>types, including lists, stacks, queues, associative arrays, and Sexpressions, though it is not uncommon to implement those data structures directly without using a linked list as the basis.</a:t>
            </a:r>
          </a:p>
          <a:p>
            <a:pPr/>
            <a:r>
              <a:t>10)The principal benefit of a linked list over a conventional array is that the</a:t>
            </a:r>
          </a:p>
          <a:p>
            <a:pPr/>
            <a:r>
              <a:t>list elements can be easily inserted or removed without reallocation or</a:t>
            </a:r>
          </a:p>
          <a:p>
            <a:pPr/>
            <a:r>
              <a:t>reorganization of the entire structure because the data items need not</a:t>
            </a:r>
          </a:p>
          <a:p>
            <a:pPr/>
            <a:r>
              <a:t>be stored contiguously in memory or on disk, while restructuring an array</a:t>
            </a:r>
          </a:p>
          <a:p>
            <a:pPr/>
            <a:r>
              <a:t>at run-time is a much more expensive operation. </a:t>
            </a:r>
          </a:p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/iS4YR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ALGORITHM</a:t>
            </a:r>
          </a:p>
        </p:txBody>
      </p:sp>
      <p:sp>
        <p:nvSpPr>
          <p:cNvPr id="3" name="Textbox1"/>
          <p:cNvSpPr txBox="1">
            <a:extLst>
              <a:ext uri="smNativeData">
                <pr:smNativeData xmlns:pr="smNativeData" val="SMDATA_13_/iS4YRMAAAAlAAAAEg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PC/AAAAAADgG8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JAwAAmAoAAHgtAAACDwAAEAAAACYAAAAIAAAA//////////8="/>
              </a:ext>
            </a:extLst>
          </p:cNvSpPr>
          <p:nvPr/>
        </p:nvSpPr>
        <p:spPr>
          <a:xfrm>
            <a:off x="574675" y="1722120"/>
            <a:ext cx="6816725" cy="717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800"/>
            </a:pPr>
            <a:r>
              <a:t>Steps to reverse a Singly Linked List</a:t>
            </a:r>
          </a:p>
        </p:txBody>
      </p:sp>
      <p:sp>
        <p:nvSpPr>
          <p:cNvPr id="4" name="Textbox2"/>
          <p:cNvSpPr txBox="1">
            <a:extLst>
              <a:ext uri="smNativeData">
                <pr:smNativeData xmlns:pr="smNativeData" val="SMDATA_13_/iS4YRMAAAAlAAAAEg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AFAAAAvQ8AAEQ4AABeGwAAEAAAACYAAAAIAAAA//////////8="/>
              </a:ext>
            </a:extLst>
          </p:cNvSpPr>
          <p:nvPr/>
        </p:nvSpPr>
        <p:spPr>
          <a:xfrm>
            <a:off x="3175" y="2558415"/>
            <a:ext cx="9143365" cy="18903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000"/>
            </a:pPr>
            <a:r>
              <a:t>1. Create two more pointers other than head namely prevNode and curNode that will hold the</a:t>
            </a:r>
          </a:p>
          <a:p>
            <a:pPr>
              <a:defRPr sz="2000"/>
            </a:pPr>
            <a:r>
              <a:t>reference of previous node and current node respectively.</a:t>
            </a:r>
          </a:p>
          <a:p>
            <a:pPr>
              <a:defRPr sz="2000"/>
            </a:pPr>
            <a:r>
              <a:t>Make sure that prevNode points to first node i.e. prevNode = head.</a:t>
            </a:r>
          </a:p>
          <a:p>
            <a:pPr>
              <a:defRPr sz="2000"/>
            </a:pPr>
            <a:r>
              <a:t>head should now point to its next node i.e. the second node head = head-&gt;next.</a:t>
            </a:r>
          </a:p>
          <a:p>
            <a:pPr>
              <a:defRPr sz="2000"/>
            </a:pPr>
            <a:r>
              <a:t>curNode should also points to the second node i.e. curNode = head.</a:t>
            </a:r>
          </a:p>
          <a:p>
            <a:pPr>
              <a:defRPr sz="2000"/>
            </a:pPr>
          </a:p>
        </p:txBody>
      </p:sp>
      <p:pic>
        <p:nvPicPr>
          <p:cNvPr id="5" name="Picture1"/>
          <p:cNvPicPr>
            <a:picLocks noChangeAspect="1"/>
            <a:extLst>
              <a:ext uri="smNativeData">
                <pr:smNativeData xmlns:pr="smNativeData" val="SMDATA_15_/iS4YRMAAAAlAAAAEQAAAC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AcAAAA4AAAAAAAAAAAAAAAAAAAA////AAAAAAAAAAAAAAAAAAAAAAAAAAAAAAAAAAAAAABkAAAAZAAAAAAAAAAjAAAABAAAAGQAAAAXAAAAFAAAAAAAAAAAAAAA/38AAP9/AAAAAAAACQAAAAQAAAAAAAAADAAAABAAAAAdjpuprHXDPzNtxjJtxhJAHgAAAGgAAAAAAAAAAAAAAAAAAAAAAAAAAAAAABAnAAAQJwAAAAAAAAAAAAAAAAAAAAAAAAAAAAAAAAAAAAAAAAAAAAAUAAAAAAAAAMDA/wAAAAAAZAAAADIAAAAAAAAAZAAAAAAAAAB/f38ACgAAAB8AAABUAAAAADOZBQAAAAEAAAAAAAAAAAAAAAAAAAAAAAAAAAAAAAAAAAAAAAAAAP///wJ/f38AM2aZA8zMzADAwP8Af39/AAAAAAAAAAAAAAAAAP///wAAAAAAIQAAABgAAAAUAAAAgAAAAEAcAACzKwAArCg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81280" y="4592320"/>
            <a:ext cx="7022465" cy="20193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/iS4YRMAAAAlAAAAEg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FbgylOpNBI/KH3SJ31SC8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yAAAAcAEAAPE4AAAQBwAAEAAAACYAAAAIAAAA//////////8="/>
              </a:ext>
            </a:extLst>
          </p:cNvSpPr>
          <p:nvPr/>
        </p:nvSpPr>
        <p:spPr>
          <a:xfrm>
            <a:off x="113030" y="233680"/>
            <a:ext cx="9143365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2. Now, disconnect the previous node i.e. the first node from others. We will make sure that it points</a:t>
            </a:r>
          </a:p>
          <a:p>
            <a:pPr/>
            <a:r>
              <a:t>to none. As this node is going to be our last node. Perform operation prevNode-&gt;next = NULL.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val="SMDATA_15_/iS4YRMAAAAlAAAAEQAAAC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AcAAAA4AAAAAAAAAAAAAAAAAAAA////AAAAAAAAAAAAAAAAAAAAAAAAAAAAAAAAAAAAAABkAAAAZAAAAAAAAAAjAAAABAAAAGQAAAAXAAAAFAAAAAAAAAAAAAAA/38AAP9/AAAAAAAACQAAAAQAAABY5XUNDAAAABAAAAAAAAAAAAAAAPtSQasvFfg/HgAAAGgAAAAAAAAAAAAAAAAAAAAAAAAAAAAAABAnAAAQJwAAAAAAAAAAAAAAAAAAAAAAAAAAAAAAAAAAAAAAAAAAAAAUAAAAAAAAAMDA/wAAAAAAZAAAADIAAAAAAAAAZAAAAAAAAAB/f38ACgAAAB8AAABUAAAAADOZBQAAAAEAAAAAAAAAAAAAAAAAAAAAAAAAAAAAAAAAAAAAAAAAAP///wJ/f38AM2aZA8zMzADAwP8Af39/AAAAAAAAAAAAAAAAAP///wAAAAAAIQAAABgAAAAUAAAA4QAAAPEHAACwJgAAihI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1290955"/>
            <a:ext cx="6146165" cy="17227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Textbox2"/>
          <p:cNvSpPr txBox="1">
            <a:extLst>
              <a:ext uri="smNativeData">
                <pr:smNativeData xmlns:pr="smNativeData" val="SMDATA_13_/iS4YRMAAAAlAAAAEg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Jx5/GcEfsq/x3Ecx3Gc+j8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DiAAAAEhYAAJwoAABSGAAAEAAAACYAAAAIAAAA//////////8="/>
              </a:ext>
            </a:extLst>
          </p:cNvSpPr>
          <p:nvPr/>
        </p:nvSpPr>
        <p:spPr>
          <a:xfrm>
            <a:off x="143510" y="3587750"/>
            <a:ext cx="645795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3. Move head node to its next node i.e. head = head-&gt;next</a:t>
            </a:r>
          </a:p>
        </p:txBody>
      </p:sp>
      <p:pic>
        <p:nvPicPr>
          <p:cNvPr id="5" name="Picture2"/>
          <p:cNvPicPr>
            <a:picLocks noChangeAspect="1"/>
            <a:extLst>
              <a:ext uri="smNativeData">
                <pr:smNativeData xmlns:pr="smNativeData" val="SMDATA_15_/iS4YRMAAAAlAAAAEQAAAC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AcAAAA4AAAAAAAAAAAAAAAAAAAA////AAAAAAAAAAAAAAAAAAAAAAAAAAAAAAAAAAAAAABkAAAAZAAAAAAAAAAjAAAABAAAAGQAAAAXAAAAFAAAAAAAAAAAAAAA/38AAP9/AAAAAAAACQAAAAQAAAAAAAAADAAAABAAAAAAAAAAAAAAAD3rN481YeQ/HgAAAGgAAAAAAAAAAAAAAAAAAAAAAAAAAAAAABAnAAAQJwAAAAAAAAAAAAAAAAAAAAAAAAAAAAAAAAAAAAAAAAAAAAAUAAAAAAAAAMDA/wAAAAAAZAAAADIAAAAAAAAAZAAAAAAAAAB/f38ACgAAAB8AAABUAAAAADOZBQAAAAEAAAAAAAAAAAAAAAAAAAAAAAAAAAAAAAAAAAAAAAAAAP///wJ/f38AM2aZA8zMzADAwP8Af39/AAAAAAAAAAAAAAAAAP///wAAAAAAIQAAABgAAAAUAAAAbwAAALoZAABJJwAAiiM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70485" y="4182110"/>
            <a:ext cx="6315710" cy="159512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/iS4YRMAAAAlAAAAEg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DiAAAASAEAAOo2AACIAwAAEAAAACYAAAAIAAAA//////////8="/>
              </a:ext>
            </a:extLst>
          </p:cNvSpPr>
          <p:nvPr/>
        </p:nvSpPr>
        <p:spPr>
          <a:xfrm>
            <a:off x="143510" y="208280"/>
            <a:ext cx="878332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4. Now, re-connect the current node to its previous node i.e. curNode-&gt;next = prevNode;.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val="SMDATA_15_/iS4YRMAAAAlAAAAEQAAAC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DOZBQAAAAEAAAAAAAAAAAAAAAAAAAAAAAAAAAAAAAAAAAAAAAAAAP///wJ/f38AM2aZA8zMzADAwP8Af39/AAAAAAAAAAAAAAAAAP///wAAAAAAIQAAABgAAAAUAAAA4gAAACAFAAB4KwAAqBE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" y="833120"/>
            <a:ext cx="6922770" cy="203708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Textbox2"/>
          <p:cNvSpPr txBox="1">
            <a:extLst>
              <a:ext uri="smNativeData">
                <pr:smNativeData xmlns:pr="smNativeData" val="SMDATA_13_/iS4YRMAAAAlAAAAEg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DjAAAAGBMAAHAxAAC4GAAAEAAAACYAAAAIAAAA//////////8="/>
              </a:ext>
            </a:extLst>
          </p:cNvSpPr>
          <p:nvPr/>
        </p:nvSpPr>
        <p:spPr>
          <a:xfrm>
            <a:off x="144145" y="3103880"/>
            <a:ext cx="7892415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5. Point the previous node to current node and current node to head node. Means they should now point to prevNode = curNode; and curNode = head.</a:t>
            </a:r>
          </a:p>
          <a:p>
            <a:pPr/>
          </a:p>
        </p:txBody>
      </p:sp>
      <p:pic>
        <p:nvPicPr>
          <p:cNvPr id="5" name="Picture2"/>
          <p:cNvPicPr>
            <a:picLocks noChangeAspect="1"/>
            <a:extLst>
              <a:ext uri="smNativeData">
                <pr:smNativeData xmlns:pr="smNativeData" val="SMDATA_15_/iS4YRMAAAAlAAAAEQAAAC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AcAAAA4AAAAAAAAAAAAAAAAAAAA////AAAAAAAAAAAAAAAAAAAAAAAAAAAAAAAAAAAAAABkAAAAZAAAAAAAAAAjAAAABAAAAGQAAAAXAAAAFAAAAAAAAAAAAAAA/38AAP9/AAAAAAAACQAAAAQAAACQKxwLDAAAABAAAAAAAAAAAAAAAAAAAAAAAAAAHgAAAGgAAAAAAAAAAAAAAAAAAAAAAAAAAAAAABAnAAAQJwAAAAAAAAAAAAAAAAAAAAAAAAAAAAAAAAAAAAAAAAAAAAAUAAAAAAAAAMDA/wAAAAAAZAAAADIAAAAAAAAAZAAAAAAAAAB/f38ACgAAAB8AAABUAAAAADOZBQAAAAEAAAAAAAAAAAAAAAAAAAAAAAAAAAAAAAAAAAAAAAAAAP///wJ/f38AM2aZA8zMzADAwP8Af39/AAAAAAAAAAAAAAAAAP///wAAAAAAIQAAABgAAAAUAAAAUwEAAAsaAADRKgAAASc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215265" y="4233545"/>
            <a:ext cx="6744970" cy="21069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FFFFFF"/>
      </a:dk1>
      <a:lt1>
        <a:srgbClr val="000000"/>
      </a:lt1>
      <a:dk2>
        <a:srgbClr val="E3EBF1"/>
      </a:dk2>
      <a:lt2>
        <a:srgbClr val="336699"/>
      </a:lt2>
      <a:accent1>
        <a:srgbClr val="003399"/>
      </a:accent1>
      <a:accent2>
        <a:srgbClr val="468A4B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66CCFF"/>
      </a:hlink>
      <a:folHlink>
        <a:srgbClr val="F0E500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ayman</cp:lastModifiedBy>
  <cp:revision>0</cp:revision>
  <dcterms:created xsi:type="dcterms:W3CDTF">2017-10-26T08:03:09Z</dcterms:created>
  <dcterms:modified xsi:type="dcterms:W3CDTF">2021-12-14T05:00:46Z</dcterms:modified>
</cp:coreProperties>
</file>