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9" r:id="rId5"/>
    <p:sldId id="259" r:id="rId6"/>
    <p:sldId id="266" r:id="rId7"/>
    <p:sldId id="263" r:id="rId8"/>
    <p:sldId id="264"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Grid="0">
      <p:cViewPr varScale="1">
        <p:scale>
          <a:sx n="74" d="100"/>
          <a:sy n="74"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248376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256792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DC95D0-09B9-4396-A21A-91554ED0DB1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646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0EB28EF-ACD6-41AE-BDB6-28E34C6703B6}"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3892043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0EB28EF-ACD6-41AE-BDB6-28E34C6703B6}"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DC95D0-09B9-4396-A21A-91554ED0DB1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6017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0EB28EF-ACD6-41AE-BDB6-28E34C6703B6}"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1582499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176454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102095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2310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B28EF-ACD6-41AE-BDB6-28E34C6703B6}"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327586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B28EF-ACD6-41AE-BDB6-28E34C6703B6}"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22428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B28EF-ACD6-41AE-BDB6-28E34C6703B6}" type="datetimeFigureOut">
              <a:rPr lang="en-IN" smtClean="0"/>
              <a:t>24/04/2021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380997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B28EF-ACD6-41AE-BDB6-28E34C6703B6}"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83370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B28EF-ACD6-41AE-BDB6-28E34C6703B6}" type="datetimeFigureOut">
              <a:rPr lang="en-IN" smtClean="0"/>
              <a:t>24/04/2021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110865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B28EF-ACD6-41AE-BDB6-28E34C6703B6}"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321598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B28EF-ACD6-41AE-BDB6-28E34C6703B6}"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DC95D0-09B9-4396-A21A-91554ED0DB18}" type="slidenum">
              <a:rPr lang="en-IN" smtClean="0"/>
              <a:t>‹#›</a:t>
            </a:fld>
            <a:endParaRPr lang="en-IN"/>
          </a:p>
        </p:txBody>
      </p:sp>
    </p:spTree>
    <p:extLst>
      <p:ext uri="{BB962C8B-B14F-4D97-AF65-F5344CB8AC3E}">
        <p14:creationId xmlns:p14="http://schemas.microsoft.com/office/powerpoint/2010/main" val="377979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EB28EF-ACD6-41AE-BDB6-28E34C6703B6}" type="datetimeFigureOut">
              <a:rPr lang="en-IN" smtClean="0"/>
              <a:t>24/04/2021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DC95D0-09B9-4396-A21A-91554ED0DB18}" type="slidenum">
              <a:rPr lang="en-IN" smtClean="0"/>
              <a:t>‹#›</a:t>
            </a:fld>
            <a:endParaRPr lang="en-IN"/>
          </a:p>
        </p:txBody>
      </p:sp>
    </p:spTree>
    <p:extLst>
      <p:ext uri="{BB962C8B-B14F-4D97-AF65-F5344CB8AC3E}">
        <p14:creationId xmlns:p14="http://schemas.microsoft.com/office/powerpoint/2010/main" val="31943452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485" y="594329"/>
            <a:ext cx="9144000" cy="2110234"/>
          </a:xfrm>
        </p:spPr>
        <p:txBody>
          <a:bodyPr>
            <a:normAutofit/>
          </a:bodyPr>
          <a:lstStyle/>
          <a:p>
            <a:pPr algn="ctr"/>
            <a:r>
              <a:rPr lang="en-IN" sz="2400" dirty="0" smtClean="0">
                <a:latin typeface="Times New Roman" panose="02020603050405020304" pitchFamily="18" charset="0"/>
                <a:cs typeface="Times New Roman" panose="02020603050405020304" pitchFamily="18" charset="0"/>
              </a:rPr>
              <a:t>A</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Project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on</a:t>
            </a:r>
            <a:br>
              <a:rPr lang="en-IN" sz="2400" dirty="0" smtClean="0">
                <a:latin typeface="Times New Roman" panose="02020603050405020304" pitchFamily="18" charset="0"/>
                <a:cs typeface="Times New Roman" panose="02020603050405020304" pitchFamily="18" charset="0"/>
              </a:rPr>
            </a:br>
            <a:r>
              <a:rPr lang="en-IN" sz="2800" dirty="0" smtClean="0">
                <a:solidFill>
                  <a:schemeClr val="bg1">
                    <a:lumMod val="50000"/>
                  </a:schemeClr>
                </a:solidFill>
                <a:latin typeface="Times New Roman" panose="02020603050405020304" pitchFamily="18" charset="0"/>
                <a:cs typeface="Times New Roman" panose="02020603050405020304" pitchFamily="18" charset="0"/>
              </a:rPr>
              <a:t>HOSPITAL MANAGEMENT SYSTEM</a:t>
            </a:r>
            <a:endParaRPr lang="en-IN" sz="3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45216" y="3086882"/>
            <a:ext cx="9144000" cy="2695731"/>
          </a:xfrm>
        </p:spPr>
        <p:txBody>
          <a:bodyPr>
            <a:normAutofit fontScale="92500" lnSpcReduction="10000"/>
          </a:bodyPr>
          <a:lstStyle/>
          <a:p>
            <a:pPr algn="l"/>
            <a:r>
              <a:rPr lang="en-IN" sz="2000" dirty="0" smtClean="0">
                <a:latin typeface="Times New Roman" panose="02020603050405020304" pitchFamily="18" charset="0"/>
                <a:cs typeface="Times New Roman" panose="02020603050405020304" pitchFamily="18" charset="0"/>
              </a:rPr>
              <a:t>Project By,</a:t>
            </a:r>
          </a:p>
          <a:p>
            <a:pPr marL="228600" indent="-228600" algn="l">
              <a:buAutoNum type="arabicPeriod"/>
            </a:pPr>
            <a:r>
              <a:rPr lang="en-IN" sz="2000" dirty="0" err="1" smtClean="0">
                <a:latin typeface="Times New Roman" panose="02020603050405020304" pitchFamily="18" charset="0"/>
                <a:cs typeface="Times New Roman" panose="02020603050405020304" pitchFamily="18" charset="0"/>
              </a:rPr>
              <a:t>Siddharaj</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karambe</a:t>
            </a:r>
            <a:endParaRPr lang="en-IN" sz="2000" dirty="0" smtClean="0">
              <a:latin typeface="Times New Roman" panose="02020603050405020304" pitchFamily="18" charset="0"/>
              <a:cs typeface="Times New Roman" panose="02020603050405020304" pitchFamily="18" charset="0"/>
            </a:endParaRPr>
          </a:p>
          <a:p>
            <a:pPr marL="228600" indent="-228600" algn="l">
              <a:buAutoNum type="arabicPeriod"/>
            </a:pPr>
            <a:r>
              <a:rPr lang="en-IN" sz="2000" dirty="0" err="1" smtClean="0">
                <a:latin typeface="Times New Roman" panose="02020603050405020304" pitchFamily="18" charset="0"/>
                <a:cs typeface="Times New Roman" panose="02020603050405020304" pitchFamily="18" charset="0"/>
              </a:rPr>
              <a:t>Shreyas</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naik</a:t>
            </a:r>
            <a:endParaRPr lang="en-IN" sz="2000" dirty="0" smtClean="0">
              <a:latin typeface="Times New Roman" panose="02020603050405020304" pitchFamily="18" charset="0"/>
              <a:cs typeface="Times New Roman" panose="02020603050405020304" pitchFamily="18" charset="0"/>
            </a:endParaRPr>
          </a:p>
          <a:p>
            <a:pPr marL="228600" indent="-228600" algn="l">
              <a:buAutoNum type="arabicPeriod"/>
            </a:pPr>
            <a:r>
              <a:rPr lang="en-IN" sz="2000" dirty="0" err="1" smtClean="0">
                <a:latin typeface="Times New Roman" panose="02020603050405020304" pitchFamily="18" charset="0"/>
                <a:cs typeface="Times New Roman" panose="02020603050405020304" pitchFamily="18" charset="0"/>
              </a:rPr>
              <a:t>Darshan</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jadhav</a:t>
            </a:r>
            <a:endParaRPr lang="en-IN" sz="2000" dirty="0" smtClean="0">
              <a:latin typeface="Times New Roman" panose="02020603050405020304" pitchFamily="18" charset="0"/>
              <a:cs typeface="Times New Roman" panose="02020603050405020304" pitchFamily="18" charset="0"/>
            </a:endParaRPr>
          </a:p>
          <a:p>
            <a:pPr marL="228600" indent="-228600" algn="l">
              <a:buAutoNum type="arabicPeriod"/>
            </a:pPr>
            <a:r>
              <a:rPr lang="en-IN" sz="2000" dirty="0" smtClean="0">
                <a:latin typeface="Times New Roman" panose="02020603050405020304" pitchFamily="18" charset="0"/>
                <a:cs typeface="Times New Roman" panose="02020603050405020304" pitchFamily="18" charset="0"/>
              </a:rPr>
              <a:t>Rutwik sakpal</a:t>
            </a:r>
          </a:p>
          <a:p>
            <a:pPr algn="r"/>
            <a:r>
              <a:rPr lang="en-IN" sz="2000" dirty="0" smtClean="0">
                <a:latin typeface="Times New Roman" panose="02020603050405020304" pitchFamily="18" charset="0"/>
                <a:cs typeface="Times New Roman" panose="02020603050405020304" pitchFamily="18" charset="0"/>
              </a:rPr>
              <a:t>Project Guide,</a:t>
            </a:r>
          </a:p>
          <a:p>
            <a:pPr algn="r"/>
            <a:r>
              <a:rPr lang="en-IN" sz="2000" dirty="0" err="1" smtClean="0">
                <a:latin typeface="Times New Roman" panose="02020603050405020304" pitchFamily="18" charset="0"/>
                <a:cs typeface="Times New Roman" panose="02020603050405020304" pitchFamily="18" charset="0"/>
              </a:rPr>
              <a:t>Prof.</a:t>
            </a:r>
            <a:r>
              <a:rPr lang="en-IN" sz="2000" dirty="0" smtClean="0">
                <a:latin typeface="Times New Roman" panose="02020603050405020304" pitchFamily="18" charset="0"/>
                <a:cs typeface="Times New Roman" panose="02020603050405020304" pitchFamily="18" charset="0"/>
              </a:rPr>
              <a:t> V .</a:t>
            </a:r>
            <a:r>
              <a:rPr lang="en-IN" sz="2000" dirty="0" err="1" smtClean="0">
                <a:latin typeface="Times New Roman" panose="02020603050405020304" pitchFamily="18" charset="0"/>
                <a:cs typeface="Times New Roman" panose="02020603050405020304" pitchFamily="18" charset="0"/>
              </a:rPr>
              <a:t>M.Nair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065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1" y="1291106"/>
            <a:ext cx="8915399" cy="2262781"/>
          </a:xfrm>
        </p:spPr>
        <p:txBody>
          <a:bodyPr>
            <a:normAutofit/>
          </a:bodyPr>
          <a:lstStyle/>
          <a:p>
            <a:r>
              <a:rPr lang="en-IN" sz="6000" dirty="0" smtClean="0">
                <a:ea typeface="Arial Unicode MS" panose="020B0604020202020204" pitchFamily="34" charset="-128"/>
                <a:cs typeface="Arial Unicode MS" panose="020B0604020202020204" pitchFamily="34" charset="-128"/>
              </a:rPr>
              <a:t>Thank you…</a:t>
            </a:r>
            <a:endParaRPr lang="en-IN" sz="60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2506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854" y="0"/>
            <a:ext cx="10017616" cy="798490"/>
          </a:xfrm>
        </p:spPr>
        <p:txBody>
          <a:bodyPr>
            <a:normAutofit/>
          </a:bodyPr>
          <a:lstStyle/>
          <a:p>
            <a:r>
              <a:rPr lang="en-IN" sz="3200" dirty="0">
                <a:latin typeface="Times New Roman" panose="02020603050405020304" pitchFamily="18" charset="0"/>
                <a:cs typeface="Times New Roman" panose="02020603050405020304" pitchFamily="18" charset="0"/>
              </a:rPr>
              <a:t>I</a:t>
            </a:r>
            <a:r>
              <a:rPr lang="en-IN" sz="3200" dirty="0" smtClean="0">
                <a:latin typeface="Times New Roman" panose="02020603050405020304" pitchFamily="18" charset="0"/>
                <a:cs typeface="Times New Roman" panose="02020603050405020304" pitchFamily="18" charset="0"/>
              </a:rPr>
              <a:t>ntroduction</a:t>
            </a:r>
            <a:endParaRPr lang="en-IN" sz="3200"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1521854" y="659991"/>
            <a:ext cx="8326230" cy="5539978"/>
          </a:xfrm>
          <a:prstGeom prst="rect">
            <a:avLst/>
          </a:prstGeom>
          <a:solidFill>
            <a:srgbClr val="D5EE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C343D"/>
                </a:solidFill>
                <a:effectLst/>
                <a:cs typeface="Arial" panose="020B0604020202020204" pitchFamily="34" charset="0"/>
              </a:rPr>
              <a:t>Hospitals currently use a manual system for the management and maintenance of critical information. The current system requires numerous paper forms, with data stores spread throughout the hospital management infrastructure. Often information (on forms) is incomplete, or does not follow management standards. Forms are often lost in transit between departments requiring a comprehensive auditing process to ensure that no vital information is lost. Multiple copies of the same information exist in the hospital and may lead to inconsistencies in data in various data stores.</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C343D"/>
                </a:solidFill>
                <a:effectLst/>
                <a:cs typeface="Arial" panose="020B0604020202020204" pitchFamily="34" charset="0"/>
              </a:rPr>
              <a:t>A significant part of the operation of any hospital involves the acquisition, management and timely retrieval of great volumes of information. This information typically involves; patient personal information and medical history, staff information, room and ward scheduling, staff scheduling, operating theater scheduling and various facilities waiting lists. All of this information must be managed in an efficient and cost wise fashion so that an institution's resources may be effectively utilized HMS will automate the management of the hospital making it more efficient and error free. It aims at standardizing data, consolidating data ensuring data integrity and reducing inconsistencies</a:t>
            </a:r>
            <a:r>
              <a:rPr kumimoji="0" lang="en-US" altLang="en-US" b="0" i="0" u="none" strike="noStrike" cap="none" normalizeH="0" dirty="0" smtClean="0">
                <a:ln>
                  <a:noFill/>
                </a:ln>
                <a:solidFill>
                  <a:srgbClr val="0C343D"/>
                </a:solidFill>
                <a:effectLst/>
                <a:cs typeface="Arial" panose="020B0604020202020204" pitchFamily="34" charset="0"/>
              </a:rPr>
              <a:t> and this management system is used by using web application and also android application.</a:t>
            </a:r>
            <a:endParaRPr kumimoji="0" lang="en-US" altLang="en-US" b="0" i="0" u="none" strike="noStrike" cap="none" normalizeH="0" baseline="0" dirty="0" smtClean="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lang="en-US" altLang="en-US" dirty="0"/>
          </a:p>
        </p:txBody>
      </p:sp>
    </p:spTree>
    <p:extLst>
      <p:ext uri="{BB962C8B-B14F-4D97-AF65-F5344CB8AC3E}">
        <p14:creationId xmlns:p14="http://schemas.microsoft.com/office/powerpoint/2010/main" val="1586833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3481" y="1966065"/>
            <a:ext cx="555714" cy="354387"/>
          </a:xfrm>
          <a:prstGeom prst="rect">
            <a:avLst/>
          </a:prstGeom>
          <a:ln>
            <a:noFill/>
          </a:ln>
        </p:spPr>
        <p:txBody>
          <a:bodyPr vert="horz" lIns="0" tIns="0" rIns="0" bIns="0" rtlCol="0">
            <a:noAutofit/>
          </a:bodyPr>
          <a:lstStyle/>
          <a:p>
            <a:pPr marL="8890" indent="-6350">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317916" y="667893"/>
            <a:ext cx="8911687" cy="6003363"/>
          </a:xfrm>
        </p:spPr>
        <p:txBody>
          <a:bodyPr/>
          <a:lstStyle/>
          <a:p>
            <a:r>
              <a:rPr lang="en-IN" dirty="0" smtClean="0"/>
              <a:t>								</a:t>
            </a:r>
            <a:br>
              <a:rPr lang="en-IN" dirty="0" smtClean="0"/>
            </a:br>
            <a:endParaRPr lang="en-IN" dirty="0"/>
          </a:p>
        </p:txBody>
      </p:sp>
      <p:sp>
        <p:nvSpPr>
          <p:cNvPr id="9" name="Title 1"/>
          <p:cNvSpPr txBox="1">
            <a:spLocks/>
          </p:cNvSpPr>
          <p:nvPr/>
        </p:nvSpPr>
        <p:spPr>
          <a:xfrm>
            <a:off x="3323893" y="4603354"/>
            <a:ext cx="4719428" cy="372075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latin typeface="Times New Roman" panose="02020603050405020304" pitchFamily="18" charset="0"/>
                <a:cs typeface="Times New Roman" panose="02020603050405020304" pitchFamily="18" charset="0"/>
              </a:rPr>
              <a:t>                    APPLICATION LOGO</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10" name="Picture 2" descr="Medicare Logo You Lost Me, Losing Me, Finance, Finding Yourself, Logo Design, Medical, Logos, Medicin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294" y="667893"/>
            <a:ext cx="4507606" cy="393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952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665185"/>
          </a:xfrm>
        </p:spPr>
        <p:txBody>
          <a:bodyPr>
            <a:normAutofit/>
          </a:bodyPr>
          <a:lstStyle/>
          <a:p>
            <a:r>
              <a:rPr lang="en-IN" sz="2800" dirty="0" smtClean="0">
                <a:latin typeface="Times New Roman" panose="02020603050405020304" pitchFamily="18" charset="0"/>
                <a:cs typeface="Times New Roman" panose="02020603050405020304" pitchFamily="18" charset="0"/>
              </a:rPr>
              <a:t>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8599" y="474259"/>
            <a:ext cx="8915400" cy="6525408"/>
          </a:xfrm>
        </p:spPr>
        <p:txBody>
          <a:bodyPr>
            <a:normAutofit/>
          </a:bodyPr>
          <a:lstStyle/>
          <a:p>
            <a:pPr marL="0" indent="0">
              <a:buNone/>
            </a:pPr>
            <a:r>
              <a:rPr lang="en-IN" dirty="0" smtClean="0"/>
              <a:t> </a:t>
            </a:r>
            <a:r>
              <a:rPr lang="en-IN" sz="2000" dirty="0" smtClean="0"/>
              <a:t>1) web application</a:t>
            </a:r>
            <a:endParaRPr lang="en-IN" sz="1600" dirty="0"/>
          </a:p>
          <a:p>
            <a:r>
              <a:rPr lang="en-IN" sz="1600" b="1" dirty="0"/>
              <a:t>A. Hardware Requirements </a:t>
            </a:r>
            <a:endParaRPr lang="en-IN" sz="1600" dirty="0"/>
          </a:p>
          <a:p>
            <a:r>
              <a:rPr lang="en-IN" sz="1600" dirty="0"/>
              <a:t>Hardware used: </a:t>
            </a:r>
          </a:p>
          <a:p>
            <a:r>
              <a:rPr lang="en-IN" sz="1600" dirty="0" smtClean="0"/>
              <a:t> </a:t>
            </a:r>
            <a:r>
              <a:rPr lang="en-IN" sz="1600" dirty="0"/>
              <a:t>Core i3/i5/i7 processor. </a:t>
            </a:r>
          </a:p>
          <a:p>
            <a:r>
              <a:rPr lang="en-IN" sz="1600" dirty="0" smtClean="0"/>
              <a:t> </a:t>
            </a:r>
            <a:r>
              <a:rPr lang="en-IN" sz="1600" dirty="0"/>
              <a:t>50GB HDD. </a:t>
            </a:r>
          </a:p>
          <a:p>
            <a:r>
              <a:rPr lang="en-IN" sz="1600" dirty="0" smtClean="0"/>
              <a:t> </a:t>
            </a:r>
            <a:r>
              <a:rPr lang="en-IN" sz="1600" dirty="0"/>
              <a:t>2GB </a:t>
            </a:r>
            <a:r>
              <a:rPr lang="en-IN" sz="1600" dirty="0" smtClean="0"/>
              <a:t>RAM. </a:t>
            </a:r>
            <a:endParaRPr lang="en-IN" sz="1600" dirty="0"/>
          </a:p>
          <a:p>
            <a:r>
              <a:rPr lang="en-IN" sz="1600" b="1" dirty="0"/>
              <a:t>B. Software Requirement </a:t>
            </a:r>
            <a:endParaRPr lang="en-IN" sz="1600" dirty="0"/>
          </a:p>
          <a:p>
            <a:r>
              <a:rPr lang="en-IN" sz="1600" dirty="0"/>
              <a:t>The software required for the development as listed below: </a:t>
            </a:r>
          </a:p>
          <a:p>
            <a:r>
              <a:rPr lang="en-IN" sz="1600" dirty="0" smtClean="0"/>
              <a:t> </a:t>
            </a:r>
            <a:r>
              <a:rPr lang="en-IN" sz="1600" dirty="0"/>
              <a:t>Windows OS. </a:t>
            </a:r>
          </a:p>
          <a:p>
            <a:r>
              <a:rPr lang="en-IN" sz="1600" dirty="0" smtClean="0"/>
              <a:t> </a:t>
            </a:r>
            <a:r>
              <a:rPr lang="en-IN" sz="1600" dirty="0" err="1" smtClean="0"/>
              <a:t>xampp</a:t>
            </a:r>
            <a:r>
              <a:rPr lang="en-IN" sz="1600" dirty="0" smtClean="0"/>
              <a:t> server</a:t>
            </a:r>
          </a:p>
          <a:p>
            <a:r>
              <a:rPr lang="en-IN" sz="1600" dirty="0" smtClean="0"/>
              <a:t>SQL database </a:t>
            </a:r>
          </a:p>
          <a:p>
            <a:pPr marL="0" indent="0">
              <a:buNone/>
            </a:pPr>
            <a:r>
              <a:rPr lang="en-IN" dirty="0" smtClean="0"/>
              <a:t>2) Android application</a:t>
            </a:r>
          </a:p>
          <a:p>
            <a:pPr marL="0" indent="0">
              <a:buNone/>
            </a:pPr>
            <a:r>
              <a:rPr lang="en-IN" dirty="0"/>
              <a:t> </a:t>
            </a:r>
            <a:r>
              <a:rPr lang="en-IN" dirty="0" smtClean="0"/>
              <a:t>    </a:t>
            </a:r>
            <a:r>
              <a:rPr lang="en-IN" sz="1600" dirty="0" smtClean="0"/>
              <a:t>android studio</a:t>
            </a:r>
          </a:p>
          <a:p>
            <a:pPr marL="0" indent="0">
              <a:buNone/>
            </a:pPr>
            <a:r>
              <a:rPr lang="en-IN" sz="1600" dirty="0"/>
              <a:t> </a:t>
            </a:r>
            <a:r>
              <a:rPr lang="en-IN" sz="1600" dirty="0" smtClean="0"/>
              <a:t>     SDK tools</a:t>
            </a:r>
          </a:p>
          <a:p>
            <a:pPr marL="0" indent="0">
              <a:buNone/>
            </a:pPr>
            <a:r>
              <a:rPr lang="en-IN" sz="1600" dirty="0" smtClean="0"/>
              <a:t>      java </a:t>
            </a:r>
            <a:r>
              <a:rPr lang="en-IN" sz="1600" dirty="0" err="1" smtClean="0"/>
              <a:t>devrelopement</a:t>
            </a:r>
            <a:r>
              <a:rPr lang="en-IN" sz="1600" dirty="0" smtClean="0"/>
              <a:t> kit</a:t>
            </a:r>
          </a:p>
          <a:p>
            <a:pPr marL="0" indent="0">
              <a:buNone/>
            </a:pPr>
            <a:r>
              <a:rPr lang="en-IN" sz="1600" dirty="0"/>
              <a:t> </a:t>
            </a:r>
            <a:r>
              <a:rPr lang="en-IN" sz="1600" dirty="0" smtClean="0"/>
              <a:t>     emulator</a:t>
            </a:r>
            <a:endParaRPr lang="en-IN" dirty="0" smtClean="0"/>
          </a:p>
          <a:p>
            <a:pPr marL="0" indent="0">
              <a:buNone/>
            </a:pPr>
            <a:endParaRPr lang="en-IN" dirty="0"/>
          </a:p>
        </p:txBody>
      </p:sp>
    </p:spTree>
    <p:extLst>
      <p:ext uri="{BB962C8B-B14F-4D97-AF65-F5344CB8AC3E}">
        <p14:creationId xmlns:p14="http://schemas.microsoft.com/office/powerpoint/2010/main" val="3572218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941" y="0"/>
            <a:ext cx="10515600" cy="562153"/>
          </a:xfrm>
        </p:spPr>
        <p:txBody>
          <a:bodyPr>
            <a:normAutofit fontScale="90000"/>
          </a:bodyPr>
          <a:lstStyle/>
          <a:p>
            <a:r>
              <a:rPr lang="en-IN" sz="3200" dirty="0" smtClean="0">
                <a:latin typeface="Times New Roman" panose="02020603050405020304" pitchFamily="18" charset="0"/>
                <a:cs typeface="Times New Roman" panose="02020603050405020304" pitchFamily="18" charset="0"/>
              </a:rPr>
              <a:t>Modules description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1534" y="793973"/>
            <a:ext cx="10515600" cy="6064028"/>
          </a:xfrm>
        </p:spPr>
        <p:txBody>
          <a:bodyPr>
            <a:noAutofit/>
          </a:bodyPr>
          <a:lstStyle/>
          <a:p>
            <a:pPr marL="0" indent="0">
              <a:buNone/>
            </a:pPr>
            <a:endParaRPr lang="en-IN" sz="1600" dirty="0" smtClean="0">
              <a:latin typeface="Times New Roman" panose="02020603050405020304" pitchFamily="18" charset="0"/>
              <a:cs typeface="Times New Roman" panose="02020603050405020304" pitchFamily="18" charset="0"/>
            </a:endParaRPr>
          </a:p>
          <a:p>
            <a:pPr marL="0" indent="0" fontAlgn="base">
              <a:buNone/>
            </a:pPr>
            <a:r>
              <a:rPr lang="en-IN" sz="1600" dirty="0" smtClean="0">
                <a:latin typeface="Times New Roman" panose="02020603050405020304" pitchFamily="18" charset="0"/>
                <a:cs typeface="Times New Roman" panose="02020603050405020304" pitchFamily="18" charset="0"/>
              </a:rPr>
              <a:t>   </a:t>
            </a:r>
            <a:r>
              <a:rPr lang="en-IN" sz="1600" dirty="0"/>
              <a:t>Hospital Management System is a web application for the hospital which manages doctors and patients. In this project, we use PHP and MySQL database.</a:t>
            </a:r>
            <a:br>
              <a:rPr lang="en-IN" sz="1600" dirty="0"/>
            </a:br>
            <a:r>
              <a:rPr lang="en-IN" sz="1600" dirty="0"/>
              <a:t>The entire project mainly consists of 3 modules, which are</a:t>
            </a:r>
          </a:p>
          <a:p>
            <a:pPr fontAlgn="base"/>
            <a:r>
              <a:rPr lang="en-IN" sz="1600" dirty="0"/>
              <a:t>Admin module</a:t>
            </a:r>
          </a:p>
          <a:p>
            <a:pPr fontAlgn="base"/>
            <a:r>
              <a:rPr lang="en-IN" sz="1600" dirty="0"/>
              <a:t>User module</a:t>
            </a:r>
          </a:p>
          <a:p>
            <a:pPr fontAlgn="base"/>
            <a:r>
              <a:rPr lang="en-IN" sz="1600" dirty="0"/>
              <a:t>Doctor module</a:t>
            </a:r>
          </a:p>
          <a:p>
            <a:pPr marL="0" indent="0" fontAlgn="base">
              <a:buNone/>
            </a:pPr>
            <a:r>
              <a:rPr lang="en-IN" sz="1600" b="1" dirty="0"/>
              <a:t> </a:t>
            </a:r>
            <a:r>
              <a:rPr lang="en-IN" sz="1600" dirty="0"/>
              <a:t/>
            </a:r>
            <a:br>
              <a:rPr lang="en-IN" sz="1600" dirty="0"/>
            </a:br>
            <a:r>
              <a:rPr lang="en-IN" sz="1600" b="1" dirty="0"/>
              <a:t>Admin module:</a:t>
            </a:r>
            <a:endParaRPr lang="en-IN" sz="1600" dirty="0"/>
          </a:p>
          <a:p>
            <a:pPr fontAlgn="base"/>
            <a:r>
              <a:rPr lang="en-IN" sz="1600" dirty="0"/>
              <a:t>Dashboard: In this section, admin can view the Patients, Doctors, Appointments and New queries</a:t>
            </a:r>
            <a:r>
              <a:rPr lang="en-IN" sz="1600" dirty="0" smtClean="0"/>
              <a:t>.</a:t>
            </a:r>
          </a:p>
          <a:p>
            <a:pPr marL="0" indent="0" fontAlgn="base">
              <a:buNone/>
            </a:pPr>
            <a:endParaRPr lang="en-IN" sz="1600" dirty="0"/>
          </a:p>
          <a:p>
            <a:pPr fontAlgn="base"/>
            <a:r>
              <a:rPr lang="en-IN" sz="1600" dirty="0"/>
              <a:t>Doctors: In this section, admin can add doctor’s specialization and mange doctors (Add/Update</a:t>
            </a:r>
            <a:r>
              <a:rPr lang="en-IN" sz="1600" dirty="0" smtClean="0"/>
              <a:t>).</a:t>
            </a:r>
          </a:p>
          <a:p>
            <a:pPr marL="0" indent="0" fontAlgn="base">
              <a:buNone/>
            </a:pPr>
            <a:endParaRPr lang="en-IN" sz="1600" dirty="0"/>
          </a:p>
          <a:p>
            <a:pPr fontAlgn="base"/>
            <a:r>
              <a:rPr lang="en-IN" sz="1600" dirty="0"/>
              <a:t>Users: In this section, admin can view users detail(who take online appointment) and also have right to delete irrelevant user</a:t>
            </a:r>
            <a:r>
              <a:rPr lang="en-IN" sz="1600" dirty="0" smtClean="0"/>
              <a:t>.</a:t>
            </a:r>
          </a:p>
          <a:p>
            <a:pPr marL="0" indent="0" fontAlgn="base">
              <a:buNone/>
            </a:pPr>
            <a:endParaRPr lang="en-IN" sz="1600" dirty="0"/>
          </a:p>
          <a:p>
            <a:pPr fontAlgn="base"/>
            <a:r>
              <a:rPr lang="en-IN" sz="1600" dirty="0"/>
              <a:t>Patients: In this section, admin can view patient’s details</a:t>
            </a:r>
            <a:r>
              <a:rPr lang="en-IN" sz="1600" dirty="0" smtClean="0"/>
              <a:t>.</a:t>
            </a:r>
          </a:p>
          <a:p>
            <a:pPr marL="0" indent="0" fontAlgn="base">
              <a:buNone/>
            </a:pPr>
            <a:endParaRPr lang="en-IN" sz="1600" dirty="0"/>
          </a:p>
        </p:txBody>
      </p:sp>
    </p:spTree>
    <p:extLst>
      <p:ext uri="{BB962C8B-B14F-4D97-AF65-F5344CB8AC3E}">
        <p14:creationId xmlns:p14="http://schemas.microsoft.com/office/powerpoint/2010/main" val="1196671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857" y="186228"/>
            <a:ext cx="8911687" cy="7193366"/>
          </a:xfrm>
        </p:spPr>
        <p:txBody>
          <a:bodyPr>
            <a:noAutofit/>
          </a:bodyPr>
          <a:lstStyle/>
          <a:p>
            <a:pPr fontAlgn="base"/>
            <a:r>
              <a:rPr lang="en-IN" sz="1600" dirty="0"/>
              <a:t>Appointment History: In this section, admin can view appointment history.</a:t>
            </a:r>
            <a:br>
              <a:rPr lang="en-IN" sz="1600" dirty="0"/>
            </a:br>
            <a:r>
              <a:rPr lang="en-IN" sz="1600" dirty="0"/>
              <a:t>Contact us Queries: In this section, admin can view queries which are send by users.</a:t>
            </a:r>
            <a:br>
              <a:rPr lang="en-IN" sz="1600" dirty="0"/>
            </a:br>
            <a:r>
              <a:rPr lang="en-IN" sz="1600" dirty="0"/>
              <a:t>Doctor Session Logs: In this section, admin can see login and logout time of doctor.</a:t>
            </a:r>
            <a:br>
              <a:rPr lang="en-IN" sz="1600" dirty="0"/>
            </a:br>
            <a:r>
              <a:rPr lang="en-IN" sz="1600" dirty="0"/>
              <a:t>User Session Logs: In this section, admin can see login and logout time of user.</a:t>
            </a:r>
            <a:br>
              <a:rPr lang="en-IN" sz="1600" dirty="0"/>
            </a:br>
            <a:r>
              <a:rPr lang="en-IN" sz="1600" dirty="0"/>
              <a:t>Reports: In this section, admin can view reports of patients in particular periods.</a:t>
            </a:r>
            <a:br>
              <a:rPr lang="en-IN" sz="1600" dirty="0"/>
            </a:br>
            <a:r>
              <a:rPr lang="en-IN" sz="1600" dirty="0"/>
              <a:t>Patient Search: In this section, admin can search patient with the help of patient name and mobile number.</a:t>
            </a:r>
            <a:br>
              <a:rPr lang="en-IN" sz="1600" dirty="0"/>
            </a:br>
            <a:r>
              <a:rPr lang="en-IN" sz="1600" dirty="0"/>
              <a:t>Admin can also change his/her own password.</a:t>
            </a:r>
            <a:br>
              <a:rPr lang="en-IN" sz="1600" dirty="0"/>
            </a:br>
            <a:r>
              <a:rPr lang="en-IN" sz="1600" b="1" dirty="0"/>
              <a:t>User module (patient):</a:t>
            </a:r>
            <a:r>
              <a:rPr lang="en-IN" sz="1600" dirty="0"/>
              <a:t/>
            </a:r>
            <a:br>
              <a:rPr lang="en-IN" sz="1600" dirty="0"/>
            </a:br>
            <a:r>
              <a:rPr lang="en-IN" sz="1600" dirty="0"/>
              <a:t>Dashboard: In this section, patients can view the his/her profile, Appointments and Book Appointment.</a:t>
            </a:r>
            <a:br>
              <a:rPr lang="en-IN" sz="1600" dirty="0"/>
            </a:br>
            <a:r>
              <a:rPr lang="en-IN" sz="1600" dirty="0"/>
              <a:t>Book Appointment: In this section, Patient can book his/her appointment.</a:t>
            </a:r>
            <a:br>
              <a:rPr lang="en-IN" sz="1600" dirty="0"/>
            </a:br>
            <a:r>
              <a:rPr lang="en-IN" sz="1600" dirty="0"/>
              <a:t>Appointment History: In this section, Patients can see his/her own appointment history.</a:t>
            </a:r>
            <a:br>
              <a:rPr lang="en-IN" sz="1600" dirty="0"/>
            </a:br>
            <a:r>
              <a:rPr lang="en-IN" sz="1600" dirty="0"/>
              <a:t>Medical History: In this section, Patients can see his/her own appointment history.</a:t>
            </a:r>
            <a:br>
              <a:rPr lang="en-IN" sz="1600" dirty="0"/>
            </a:br>
            <a:r>
              <a:rPr lang="en-IN" sz="1600" dirty="0"/>
              <a:t>User can update his/her profile, change the password and recover the password.</a:t>
            </a:r>
            <a:br>
              <a:rPr lang="en-IN" sz="1600" dirty="0"/>
            </a:br>
            <a:r>
              <a:rPr lang="en-IN" sz="1600" b="1" dirty="0"/>
              <a:t>Doctor module:</a:t>
            </a:r>
            <a:r>
              <a:rPr lang="en-IN" sz="1600" dirty="0"/>
              <a:t/>
            </a:r>
            <a:br>
              <a:rPr lang="en-IN" sz="1600" dirty="0"/>
            </a:br>
            <a:r>
              <a:rPr lang="en-IN" sz="1600" dirty="0"/>
              <a:t>Dashboard: In this section, doctor can view his/her own profile and online appointments.</a:t>
            </a:r>
            <a:br>
              <a:rPr lang="en-IN" sz="1600" dirty="0"/>
            </a:br>
            <a:r>
              <a:rPr lang="en-IN" sz="1600" dirty="0"/>
              <a:t>Appointment History: In this section, Doctor can see patient’s appointment history.</a:t>
            </a:r>
            <a:br>
              <a:rPr lang="en-IN" sz="1600" dirty="0"/>
            </a:br>
            <a:r>
              <a:rPr lang="en-IN" sz="1600" dirty="0"/>
              <a:t>Patients: In this section, doctor can manage patients (Add/Update).</a:t>
            </a:r>
            <a:br>
              <a:rPr lang="en-IN" sz="1600" dirty="0"/>
            </a:br>
            <a:r>
              <a:rPr lang="en-IN" sz="1600" dirty="0"/>
              <a:t>Search: In this section, doctor can search patient with the help of patient name and mobile number.</a:t>
            </a:r>
            <a:br>
              <a:rPr lang="en-IN" sz="1600" dirty="0"/>
            </a:br>
            <a:r>
              <a:rPr lang="en-IN" sz="1600" dirty="0"/>
              <a:t>Doctor can also update his profile, change the password and recover the password.</a:t>
            </a:r>
            <a:br>
              <a:rPr lang="en-IN" sz="1600" dirty="0"/>
            </a:br>
            <a:endParaRPr lang="en-IN" sz="1600" dirty="0"/>
          </a:p>
        </p:txBody>
      </p:sp>
    </p:spTree>
    <p:extLst>
      <p:ext uri="{BB962C8B-B14F-4D97-AF65-F5344CB8AC3E}">
        <p14:creationId xmlns:p14="http://schemas.microsoft.com/office/powerpoint/2010/main" val="3093879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250" y="206062"/>
            <a:ext cx="8911687" cy="631065"/>
          </a:xfrm>
        </p:spPr>
        <p:txBody>
          <a:bodyPr>
            <a:normAutofit/>
          </a:bodyPr>
          <a:lstStyle/>
          <a:p>
            <a:r>
              <a:rPr lang="en-IN" sz="3200" dirty="0" smtClean="0">
                <a:latin typeface="Times New Roman" panose="02020603050405020304" pitchFamily="18" charset="0"/>
                <a:cs typeface="Times New Roman" panose="02020603050405020304" pitchFamily="18" charset="0"/>
              </a:rPr>
              <a:t>Implementation </a:t>
            </a:r>
            <a:endParaRPr lang="en-IN" sz="32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546225" y="1005394"/>
            <a:ext cx="8803723" cy="5509200"/>
          </a:xfrm>
          <a:prstGeom prst="rect">
            <a:avLst/>
          </a:prstGeom>
          <a:solidFill>
            <a:srgbClr val="D5EE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9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Implementation is the stage where the theoretical design is turned into a working system. The most crucial stage in achieving a new successful system and in giving confidence on the new system for the users that it will work efficiently and effectively.</a:t>
            </a: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a:r>
            <a:br>
              <a:rPr kumimoji="0" lang="en-US" altLang="en-US" sz="1600" b="0" i="0" u="none" strike="noStrike" cap="none" normalizeH="0" baseline="0" dirty="0" smtClean="0">
                <a:ln>
                  <a:noFill/>
                </a:ln>
                <a:solidFill>
                  <a:srgbClr val="0C343D"/>
                </a:solidFill>
                <a:effectLst/>
                <a:cs typeface="Arial" panose="020B0604020202020204" pitchFamily="34" charset="0"/>
              </a:rPr>
            </a:b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The system can be implemented only after thorough testing is done and if it is found to work according to the specification.</a:t>
            </a: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a:r>
            <a:br>
              <a:rPr kumimoji="0" lang="en-US" altLang="en-US" sz="1600" b="0" i="0" u="none" strike="noStrike" cap="none" normalizeH="0" baseline="0" dirty="0" smtClean="0">
                <a:ln>
                  <a:noFill/>
                </a:ln>
                <a:solidFill>
                  <a:srgbClr val="0C343D"/>
                </a:solidFill>
                <a:effectLst/>
                <a:cs typeface="Arial" panose="020B0604020202020204" pitchFamily="34" charset="0"/>
              </a:rPr>
            </a:b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It involves careful planning, investigation of the current system and its constraints on implementation, design of methods to achieve the change over and an evaluation of change over methods a part from planning. Two major tasks of preparing the implementation are education and training of the users and testing of the system.</a:t>
            </a: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a:r>
            <a:br>
              <a:rPr kumimoji="0" lang="en-US" altLang="en-US" sz="1600" b="0" i="0" u="none" strike="noStrike" cap="none" normalizeH="0" baseline="0" dirty="0" smtClean="0">
                <a:ln>
                  <a:noFill/>
                </a:ln>
                <a:solidFill>
                  <a:srgbClr val="0C343D"/>
                </a:solidFill>
                <a:effectLst/>
                <a:cs typeface="Arial" panose="020B0604020202020204" pitchFamily="34" charset="0"/>
              </a:rPr>
            </a:b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The more complex the system being implemented, the more involved will be the systems analysis and design effort required just for implementation.</a:t>
            </a: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a:t>
            </a:r>
            <a:endParaRPr kumimoji="0" lang="en-US" altLang="en-US" sz="1600" b="0" i="0" u="none" strike="noStrike" cap="none" normalizeH="0" baseline="0" dirty="0" smtClean="0">
              <a:ln>
                <a:noFill/>
              </a:ln>
              <a:solidFill>
                <a:schemeClr val="tx1"/>
              </a:solidFill>
              <a:effectLst/>
            </a:endParaRPr>
          </a:p>
          <a:p>
            <a:pPr marL="0" marR="0" lvl="0" indent="9525"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       The implementation phase comprises of several activities. The required hardware and software acquisition is carried out. The system may require some software to be developed. For this, programs are written and tested. The user then changes over to his new fully tested system and the old system is discontinued.</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1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04" y="0"/>
            <a:ext cx="10515600" cy="746974"/>
          </a:xfrm>
        </p:spPr>
        <p:txBody>
          <a:bodyPr>
            <a:normAutofit/>
          </a:bodyPr>
          <a:lstStyle/>
          <a:p>
            <a:r>
              <a:rPr lang="en-IN" sz="3200" dirty="0" smtClean="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824973" y="538609"/>
            <a:ext cx="9632931" cy="5909310"/>
          </a:xfrm>
          <a:prstGeom prst="rect">
            <a:avLst/>
          </a:prstGeom>
          <a:solidFill>
            <a:srgbClr val="D5EE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Objective of the System</a:t>
            </a:r>
            <a:endParaRPr kumimoji="0" lang="en-US" altLang="en-US" sz="2000"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C343D"/>
                </a:solidFill>
                <a:effectLst/>
                <a:cs typeface="Arial" panose="020B0604020202020204" pitchFamily="34" charset="0"/>
              </a:rPr>
              <a:t/>
            </a:r>
            <a:br>
              <a:rPr kumimoji="0" lang="en-US" altLang="en-US" sz="2000" b="0" i="0" u="none" strike="noStrike" cap="none" normalizeH="0" baseline="0" dirty="0" smtClean="0">
                <a:ln>
                  <a:noFill/>
                </a:ln>
                <a:solidFill>
                  <a:srgbClr val="0C343D"/>
                </a:solidFill>
                <a:effectLst/>
                <a:cs typeface="Arial" panose="020B0604020202020204" pitchFamily="34" charset="0"/>
              </a:rPr>
            </a:br>
            <a:endParaRPr kumimoji="0" lang="en-US" altLang="en-US" sz="2000"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C343D"/>
                </a:solidFill>
                <a:effectLst/>
                <a:cs typeface="Arial" panose="020B0604020202020204" pitchFamily="34" charset="0"/>
              </a:rPr>
              <a:t/>
            </a:r>
            <a:br>
              <a:rPr kumimoji="0" lang="en-US" altLang="en-US" sz="2000" b="0" i="0" u="none" strike="noStrike" cap="none" normalizeH="0" baseline="0" dirty="0" smtClean="0">
                <a:ln>
                  <a:noFill/>
                </a:ln>
                <a:solidFill>
                  <a:srgbClr val="0C343D"/>
                </a:solidFill>
                <a:effectLst/>
                <a:cs typeface="Arial" panose="020B0604020202020204" pitchFamily="34" charset="0"/>
              </a:rPr>
            </a:br>
            <a:endParaRPr kumimoji="0" lang="en-US" altLang="en-US" sz="2000"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C343D"/>
                </a:solidFill>
                <a:effectLst/>
                <a:cs typeface="Arial" panose="020B0604020202020204" pitchFamily="34" charset="0"/>
              </a:rPr>
              <a:t>Hospitals currently use a manual system for the management and maintenance of critical information. The current system requires numerous paper forms, with data stores spread throughout the hospital management infrastructure. Often information (on forms) is incomplete, or does not follow management standards. Forms are often lost in transit between departments requiring a comprehensive auditing process to ensure that no vital information is lost. Multiple copies of the same information exist in the hospital and may lead to inconsistencies in data in various data stores.</a:t>
            </a:r>
            <a:endParaRPr kumimoji="0" lang="en-US" altLang="en-US" b="0" i="0" u="none" strike="noStrike" cap="none" normalizeH="0" baseline="0" dirty="0" smtClean="0">
              <a:ln>
                <a:noFill/>
              </a:ln>
              <a:solidFill>
                <a:schemeClr val="tx1"/>
              </a:solidFill>
              <a:effectLst/>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C343D"/>
                </a:solidFill>
                <a:effectLst/>
                <a:cs typeface="Arial" panose="020B0604020202020204" pitchFamily="34" charset="0"/>
              </a:rPr>
              <a:t>A significant part of the operation of any hospital involves the acquisition, management and timely retrieval of great volumes of information. This information typically involves; patient personal information and medical history, staff information, room and ward scheduling, staff scheduling, operating theater scheduling and various facilities waiting lists. All of this information must be managed in an efficient and cost wise fashion so that an institution's resources may be effectively utilized HMS will automate the management of the hospital making it more efficient and error free. It aims at standardizing data, consolidating data ensuring data integrity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3340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613" y="160470"/>
            <a:ext cx="8911687" cy="4411529"/>
          </a:xfrm>
        </p:spPr>
        <p:txBody>
          <a:bodyPr>
            <a:noAutofit/>
          </a:bodyPr>
          <a:lstStyle/>
          <a:p>
            <a:r>
              <a:rPr lang="en-IN" sz="2400" b="1" dirty="0" smtClean="0"/>
              <a:t>CONCLUSION</a:t>
            </a:r>
            <a:br>
              <a:rPr lang="en-IN" sz="2400" b="1" dirty="0" smtClean="0"/>
            </a:br>
            <a:r>
              <a:rPr lang="en-IN" sz="2000" dirty="0"/>
              <a:t/>
            </a:r>
            <a:br>
              <a:rPr lang="en-IN" sz="2000" dirty="0"/>
            </a:br>
            <a:r>
              <a:rPr lang="en-IN" sz="2000" b="1" dirty="0"/>
              <a:t> </a:t>
            </a:r>
            <a:r>
              <a:rPr lang="en-IN" sz="2000" dirty="0"/>
              <a:t/>
            </a:r>
            <a:br>
              <a:rPr lang="en-IN" sz="2000" dirty="0"/>
            </a:br>
            <a:r>
              <a:rPr lang="en-IN" sz="2000" b="1" dirty="0"/>
              <a:t> </a:t>
            </a:r>
            <a:r>
              <a:rPr lang="en-IN" sz="2000" dirty="0"/>
              <a:t/>
            </a:r>
            <a:br>
              <a:rPr lang="en-IN" sz="2000" dirty="0"/>
            </a:br>
            <a:endParaRPr lang="en-IN" sz="2000" dirty="0"/>
          </a:p>
        </p:txBody>
      </p:sp>
      <p:sp>
        <p:nvSpPr>
          <p:cNvPr id="3" name="Rectangle 1"/>
          <p:cNvSpPr>
            <a:spLocks noChangeArrowheads="1"/>
          </p:cNvSpPr>
          <p:nvPr/>
        </p:nvSpPr>
        <p:spPr bwMode="auto">
          <a:xfrm>
            <a:off x="1691402" y="1123673"/>
            <a:ext cx="10225825" cy="3908762"/>
          </a:xfrm>
          <a:prstGeom prst="rect">
            <a:avLst/>
          </a:prstGeom>
          <a:solidFill>
            <a:srgbClr val="D5EE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cs typeface="Arial" panose="020B0604020202020204" pitchFamily="34" charset="0"/>
              </a:rPr>
              <a:t>The package was designed in such a way that future modifications can be done easily. The following conclusion can be deduced from the development of the project.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
            </a:r>
            <a:b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b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Automation of the entire system improves the efficiency</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It provides a friendly graphical user interface which proves to be better when compared to the existing system.</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It gives appropriate access to the authorized users depending on their permissions.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It effectively overcomes the delay in communications.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Updating of information becomes so easier.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System security, data security and reliability are the striking features.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C343D"/>
                </a:solidFill>
                <a:effectLst/>
                <a:latin typeface="Wingdings" panose="05000000000000000000" pitchFamily="2" charset="2"/>
                <a:cs typeface="Arial" panose="020B0604020202020204" pitchFamily="34" charset="0"/>
              </a:rPr>
              <a:t>Ø</a:t>
            </a:r>
            <a:r>
              <a:rPr kumimoji="0" lang="en-US" altLang="en-US" sz="1000" b="0" i="0" u="none" strike="noStrike" cap="none" normalizeH="0" baseline="0" dirty="0" smtClean="0">
                <a:ln>
                  <a:noFill/>
                </a:ln>
                <a:solidFill>
                  <a:srgbClr val="0C343D"/>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rgbClr val="0C343D"/>
                </a:solidFill>
                <a:effectLst/>
                <a:cs typeface="Arial" panose="020B0604020202020204" pitchFamily="34" charset="0"/>
              </a:rPr>
              <a:t>The System has adequate scope for modification in future if it is necessary.</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
            </a:r>
            <a:br>
              <a:rPr kumimoji="0" lang="en-US" altLang="en-US" sz="2800" b="0" i="0" u="none" strike="noStrike" cap="none" normalizeH="0" baseline="0" dirty="0" smtClean="0">
                <a:ln>
                  <a:noFill/>
                </a:ln>
                <a:solidFill>
                  <a:schemeClr val="tx1"/>
                </a:solidFill>
                <a:effectLst/>
                <a:latin typeface="Arial" panose="020B0604020202020204" pitchFamily="34" charset="0"/>
              </a:rPr>
            </a:b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99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1188</TotalTime>
  <Words>386</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Arial</vt:lpstr>
      <vt:lpstr>Calibri</vt:lpstr>
      <vt:lpstr>Century Gothic</vt:lpstr>
      <vt:lpstr>Times New Roman</vt:lpstr>
      <vt:lpstr>Wingdings</vt:lpstr>
      <vt:lpstr>Wingdings 3</vt:lpstr>
      <vt:lpstr>Wisp</vt:lpstr>
      <vt:lpstr>A Project  on HOSPITAL MANAGEMENT SYSTEM</vt:lpstr>
      <vt:lpstr>Introduction</vt:lpstr>
      <vt:lpstr>         </vt:lpstr>
      <vt:lpstr>Requirements</vt:lpstr>
      <vt:lpstr>Modules description</vt:lpstr>
      <vt:lpstr>Appointment History: In this section, admin can view appointment history. Contact us Queries: In this section, admin can view queries which are send by users. Doctor Session Logs: In this section, admin can see login and logout time of doctor. User Session Logs: In this section, admin can see login and logout time of user. Reports: In this section, admin can view reports of patients in particular periods. Patient Search: In this section, admin can search patient with the help of patient name and mobile number. Admin can also change his/her own password. User module (patient): Dashboard: In this section, patients can view the his/her profile, Appointments and Book Appointment. Book Appointment: In this section, Patient can book his/her appointment. Appointment History: In this section, Patients can see his/her own appointment history. Medical History: In this section, Patients can see his/her own appointment history. User can update his/her profile, change the password and recover the password. Doctor module: Dashboard: In this section, doctor can view his/her own profile and online appointments. Appointment History: In this section, Doctor can see patient’s appointment history. Patients: In this section, doctor can manage patients (Add/Update). Search: In this section, doctor can search patient with the help of patient name and mobile number. Doctor can also update his profile, change the password and recover the password. </vt:lpstr>
      <vt:lpstr>Implementation </vt:lpstr>
      <vt:lpstr>.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42</cp:revision>
  <dcterms:created xsi:type="dcterms:W3CDTF">2020-09-28T13:58:45Z</dcterms:created>
  <dcterms:modified xsi:type="dcterms:W3CDTF">2021-04-23T20:42:20Z</dcterms:modified>
</cp:coreProperties>
</file>