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56" r:id="rId3"/>
    <p:sldId id="259" r:id="rId4"/>
    <p:sldId id="257" r:id="rId5"/>
    <p:sldId id="258" r:id="rId6"/>
    <p:sldId id="281" r:id="rId7"/>
    <p:sldId id="264" r:id="rId8"/>
    <p:sldId id="282" r:id="rId9"/>
    <p:sldId id="283" r:id="rId10"/>
    <p:sldId id="268" r:id="rId11"/>
    <p:sldId id="261" r:id="rId12"/>
    <p:sldId id="280" r:id="rId13"/>
    <p:sldId id="278"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62DFF4-1DFB-4BB6-A6EB-036AFD2BFF3C}" type="datetimeFigureOut">
              <a:rPr lang="en-IN" smtClean="0"/>
              <a:t>07/05/2021</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D315C38-A003-4C96-9B08-39B3F098EDA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2DFF4-1DFB-4BB6-A6EB-036AFD2BFF3C}"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2DFF4-1DFB-4BB6-A6EB-036AFD2BFF3C}"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62DFF4-1DFB-4BB6-A6EB-036AFD2BFF3C}"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2DFF4-1DFB-4BB6-A6EB-036AFD2BFF3C}"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762DFF4-1DFB-4BB6-A6EB-036AFD2BFF3C}"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15C38-A003-4C96-9B08-39B3F098EDAA}"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762DFF4-1DFB-4BB6-A6EB-036AFD2BFF3C}"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15C38-A003-4C96-9B08-39B3F098EDAA}"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62DFF4-1DFB-4BB6-A6EB-036AFD2BFF3C}"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2DFF4-1DFB-4BB6-A6EB-036AFD2BFF3C}"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15C38-A003-4C96-9B08-39B3F098EDA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762DFF4-1DFB-4BB6-A6EB-036AFD2BFF3C}" type="datetimeFigureOut">
              <a:rPr lang="en-IN" smtClean="0"/>
              <a:t>07/05/2021</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3D315C38-A003-4C96-9B08-39B3F098EDA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762DFF4-1DFB-4BB6-A6EB-036AFD2BFF3C}" type="datetimeFigureOut">
              <a:rPr lang="en-IN" smtClean="0"/>
              <a:t>07/05/2021</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3D315C38-A003-4C96-9B08-39B3F098EDA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62DFF4-1DFB-4BB6-A6EB-036AFD2BFF3C}" type="datetimeFigureOut">
              <a:rPr lang="en-IN" smtClean="0"/>
              <a:t>07/05/2021</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D315C38-A003-4C96-9B08-39B3F098EDA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1412776"/>
            <a:ext cx="6965245" cy="3816424"/>
          </a:xfrm>
          <a:solidFill>
            <a:schemeClr val="bg1">
              <a:lumMod val="85000"/>
            </a:schemeClr>
          </a:solidFill>
          <a:ln>
            <a:solidFill>
              <a:schemeClr val="bg1">
                <a:lumMod val="95000"/>
              </a:schemeClr>
            </a:solidFill>
          </a:ln>
          <a:effectLst>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Autofit/>
          </a:bodyPr>
          <a:lstStyle/>
          <a:p>
            <a:r>
              <a:rPr lang="en-US" sz="6600" i="1" dirty="0" smtClean="0">
                <a:solidFill>
                  <a:schemeClr val="accent3"/>
                </a:solidFill>
                <a:effectLst>
                  <a:reflection blurRad="6350" stA="55000" endA="300" endPos="45500" dir="5400000" sy="-100000" algn="bl" rotWithShape="0"/>
                </a:effectLst>
              </a:rPr>
              <a:t>GHARDA INSTITUTE OF TECHNOLOGY , LAVEL </a:t>
            </a:r>
            <a:endParaRPr lang="en-IN" sz="6600" i="1" dirty="0">
              <a:solidFill>
                <a:schemeClr val="accent3"/>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74219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92696"/>
            <a:ext cx="6965245" cy="720080"/>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IN" sz="4000" b="1" i="1" dirty="0" smtClean="0">
                <a:solidFill>
                  <a:schemeClr val="accent2"/>
                </a:solidFill>
                <a:latin typeface="Times New Roman" pitchFamily="18" charset="0"/>
                <a:cs typeface="Times New Roman" pitchFamily="18" charset="0"/>
              </a:rPr>
              <a:t>Experimental Work</a:t>
            </a:r>
            <a:endParaRPr lang="en-IN" sz="4000" b="1" i="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1095023" y="1700808"/>
            <a:ext cx="7077377" cy="4392488"/>
          </a:xfrm>
        </p:spPr>
        <p:txBody>
          <a:bodyPr>
            <a:normAutofit fontScale="92500" lnSpcReduction="10000"/>
          </a:bodyPr>
          <a:lstStyle/>
          <a:p>
            <a:pPr marL="0" indent="0">
              <a:buNone/>
            </a:pPr>
            <a:endParaRPr lang="en-US" b="1"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Admin login:</a:t>
            </a:r>
            <a:r>
              <a:rPr lang="en-US" dirty="0">
                <a:latin typeface="Times New Roman" pitchFamily="18" charset="0"/>
                <a:cs typeface="Times New Roman" pitchFamily="18" charset="0"/>
              </a:rPr>
              <a:t> Admin is the one who administers the system by adding or removing e-books into and from the system respectively.</a:t>
            </a:r>
          </a:p>
          <a:p>
            <a:r>
              <a:rPr lang="en-US" b="1" dirty="0">
                <a:latin typeface="Times New Roman" pitchFamily="18" charset="0"/>
                <a:cs typeface="Times New Roman" pitchFamily="18" charset="0"/>
              </a:rPr>
              <a:t>User login:</a:t>
            </a:r>
            <a:r>
              <a:rPr lang="en-US" dirty="0">
                <a:latin typeface="Times New Roman" pitchFamily="18" charset="0"/>
                <a:cs typeface="Times New Roman" pitchFamily="18" charset="0"/>
              </a:rPr>
              <a:t> Students have to register themselves into the system to create an account. After registering successfully, they can then login into the system by entering </a:t>
            </a:r>
            <a:r>
              <a:rPr lang="en-US" i="1" dirty="0">
                <a:latin typeface="Times New Roman" pitchFamily="18" charset="0"/>
                <a:cs typeface="Times New Roman" pitchFamily="18" charset="0"/>
              </a:rPr>
              <a:t>password</a:t>
            </a:r>
            <a:r>
              <a:rPr lang="en-US" dirty="0">
                <a:latin typeface="Times New Roman" pitchFamily="18" charset="0"/>
                <a:cs typeface="Times New Roman" pitchFamily="18" charset="0"/>
              </a:rPr>
              <a:t> and their </a:t>
            </a:r>
            <a:r>
              <a:rPr lang="en-US" i="1" dirty="0">
                <a:latin typeface="Times New Roman" pitchFamily="18" charset="0"/>
                <a:cs typeface="Times New Roman" pitchFamily="18" charset="0"/>
              </a:rPr>
              <a:t>email id.</a:t>
            </a:r>
          </a:p>
          <a:p>
            <a:r>
              <a:rPr lang="en-US" b="1" dirty="0">
                <a:latin typeface="Times New Roman" pitchFamily="18" charset="0"/>
                <a:cs typeface="Times New Roman" pitchFamily="18" charset="0"/>
              </a:rPr>
              <a:t>Add and Update Books:</a:t>
            </a:r>
            <a:r>
              <a:rPr lang="en-US" dirty="0">
                <a:latin typeface="Times New Roman" pitchFamily="18" charset="0"/>
                <a:cs typeface="Times New Roman" pitchFamily="18" charset="0"/>
              </a:rPr>
              <a:t> The admin can add books to the system by entering the details of the books and can even update the details.</a:t>
            </a:r>
          </a:p>
          <a:p>
            <a:r>
              <a:rPr lang="en-US" b="1" dirty="0">
                <a:latin typeface="Times New Roman" pitchFamily="18" charset="0"/>
                <a:cs typeface="Times New Roman" pitchFamily="18" charset="0"/>
              </a:rPr>
              <a:t>Search option:</a:t>
            </a:r>
            <a:r>
              <a:rPr lang="en-US" dirty="0">
                <a:latin typeface="Times New Roman" pitchFamily="18" charset="0"/>
                <a:cs typeface="Times New Roman" pitchFamily="18" charset="0"/>
              </a:rPr>
              <a:t> Admin and Students can even search for books by entering the name of the book</a:t>
            </a:r>
            <a:endParaRPr lang="en-IN" dirty="0"/>
          </a:p>
        </p:txBody>
      </p:sp>
    </p:spTree>
    <p:extLst>
      <p:ext uri="{BB962C8B-B14F-4D97-AF65-F5344CB8AC3E}">
        <p14:creationId xmlns:p14="http://schemas.microsoft.com/office/powerpoint/2010/main" val="221383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745575"/>
            <a:ext cx="6965245" cy="811217"/>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2800" b="1" i="1" dirty="0" smtClean="0">
                <a:solidFill>
                  <a:schemeClr val="accent2">
                    <a:lumMod val="75000"/>
                  </a:schemeClr>
                </a:solidFill>
                <a:latin typeface="Times New Roman" pitchFamily="18" charset="0"/>
                <a:cs typeface="Times New Roman" pitchFamily="18" charset="0"/>
              </a:rPr>
              <a:t>Objectives Of The Project</a:t>
            </a:r>
            <a:endParaRPr lang="en-IN" sz="2800" b="1" i="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
            </a:pPr>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More Accuracy</a:t>
            </a:r>
          </a:p>
          <a:p>
            <a:pPr>
              <a:buFont typeface="Wingdings" pitchFamily="2" charset="2"/>
              <a:buChar char="§"/>
            </a:pPr>
            <a:r>
              <a:rPr lang="en-US" sz="2000" dirty="0" smtClean="0">
                <a:latin typeface="Times New Roman" pitchFamily="18" charset="0"/>
                <a:cs typeface="Times New Roman" pitchFamily="18" charset="0"/>
              </a:rPr>
              <a:t>Speed Improvement</a:t>
            </a:r>
          </a:p>
          <a:p>
            <a:pPr>
              <a:buFont typeface="Wingdings" pitchFamily="2" charset="2"/>
              <a:buChar char="§"/>
            </a:pPr>
            <a:r>
              <a:rPr lang="en-US" sz="2000" dirty="0" smtClean="0">
                <a:latin typeface="Times New Roman" pitchFamily="18" charset="0"/>
                <a:cs typeface="Times New Roman" pitchFamily="18" charset="0"/>
              </a:rPr>
              <a:t>The system will handle the </a:t>
            </a:r>
            <a:r>
              <a:rPr lang="en-US" sz="2000" dirty="0" err="1" smtClean="0">
                <a:latin typeface="Times New Roman" pitchFamily="18" charset="0"/>
                <a:cs typeface="Times New Roman" pitchFamily="18" charset="0"/>
              </a:rPr>
              <a:t>maintainance</a:t>
            </a:r>
            <a:r>
              <a:rPr lang="en-US" sz="2000" dirty="0" smtClean="0">
                <a:latin typeface="Times New Roman" pitchFamily="18" charset="0"/>
                <a:cs typeface="Times New Roman" pitchFamily="18" charset="0"/>
              </a:rPr>
              <a:t> of data.</a:t>
            </a:r>
          </a:p>
          <a:p>
            <a:pPr>
              <a:buFont typeface="Wingdings" pitchFamily="2" charset="2"/>
              <a:buChar char="§"/>
            </a:pPr>
            <a:r>
              <a:rPr lang="en-US" sz="2000" dirty="0" smtClean="0">
                <a:latin typeface="Times New Roman" pitchFamily="18" charset="0"/>
                <a:cs typeface="Times New Roman" pitchFamily="18" charset="0"/>
              </a:rPr>
              <a:t>The Administrator details of Books , Author and   </a:t>
            </a:r>
            <a:r>
              <a:rPr lang="en-US" sz="2000" dirty="0" err="1" smtClean="0">
                <a:latin typeface="Times New Roman" pitchFamily="18" charset="0"/>
                <a:cs typeface="Times New Roman" pitchFamily="18" charset="0"/>
              </a:rPr>
              <a:t>exixting</a:t>
            </a:r>
            <a:r>
              <a:rPr lang="en-US" sz="2000" dirty="0" smtClean="0">
                <a:latin typeface="Times New Roman" pitchFamily="18" charset="0"/>
                <a:cs typeface="Times New Roman" pitchFamily="18" charset="0"/>
              </a:rPr>
              <a:t> member etc.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0022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836712"/>
            <a:ext cx="5288468" cy="739210"/>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b="1" i="1" dirty="0" smtClean="0">
                <a:solidFill>
                  <a:schemeClr val="accent2"/>
                </a:solidFill>
                <a:latin typeface="Times New Roman" pitchFamily="18" charset="0"/>
                <a:cs typeface="Times New Roman" pitchFamily="18" charset="0"/>
              </a:rPr>
              <a:t>Advantages</a:t>
            </a:r>
            <a:endParaRPr lang="en-IN" sz="3600" b="1" i="1"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1463040" y="2119256"/>
            <a:ext cx="6196405" cy="3758015"/>
          </a:xfrm>
        </p:spPr>
        <p:txBody>
          <a:bodyPr>
            <a:noAutofit/>
          </a:bodyPr>
          <a:lstStyle/>
          <a:p>
            <a:pPr algn="just"/>
            <a:r>
              <a:rPr lang="en-US" sz="1800" dirty="0" smtClean="0">
                <a:latin typeface="Times New Roman" pitchFamily="18" charset="0"/>
                <a:cs typeface="Times New Roman" pitchFamily="18" charset="0"/>
              </a:rPr>
              <a:t>Quick , easy , flexible  generation of the members reports.</a:t>
            </a:r>
          </a:p>
          <a:p>
            <a:pPr algn="just"/>
            <a:r>
              <a:rPr lang="en-US" sz="1800" dirty="0" smtClean="0">
                <a:latin typeface="Times New Roman" pitchFamily="18" charset="0"/>
                <a:cs typeface="Times New Roman" pitchFamily="18" charset="0"/>
              </a:rPr>
              <a:t>The data of the member would be entered in the database.</a:t>
            </a:r>
          </a:p>
          <a:p>
            <a:pPr algn="just"/>
            <a:r>
              <a:rPr lang="en-US" sz="1800" dirty="0" smtClean="0">
                <a:latin typeface="Times New Roman" pitchFamily="18" charset="0"/>
                <a:cs typeface="Times New Roman" pitchFamily="18" charset="0"/>
              </a:rPr>
              <a:t>There would be a safe storage of information of the member in the database.</a:t>
            </a:r>
          </a:p>
          <a:p>
            <a:pPr algn="just"/>
            <a:r>
              <a:rPr lang="en-US" sz="1800" dirty="0" smtClean="0">
                <a:latin typeface="Times New Roman" pitchFamily="18" charset="0"/>
                <a:cs typeface="Times New Roman" pitchFamily="18" charset="0"/>
              </a:rPr>
              <a:t>User friendly environment.</a:t>
            </a:r>
          </a:p>
          <a:p>
            <a:pPr algn="just"/>
            <a:r>
              <a:rPr lang="en-US" sz="1800" dirty="0">
                <a:latin typeface="Times New Roman" pitchFamily="18" charset="0"/>
                <a:cs typeface="Times New Roman" pitchFamily="18" charset="0"/>
              </a:rPr>
              <a:t>Admin can keep updating the system by providing the new books arrival in system and their availability thus students need not to go to library for issuing purpose.</a:t>
            </a:r>
          </a:p>
          <a:p>
            <a:pPr algn="just"/>
            <a:r>
              <a:rPr lang="en-US" sz="1800" dirty="0">
                <a:latin typeface="Times New Roman" pitchFamily="18" charset="0"/>
                <a:cs typeface="Times New Roman" pitchFamily="18" charset="0"/>
              </a:rPr>
              <a:t>The system has books well organized and systematically arranged in different categories in the system so that user can easily search and find the book.</a:t>
            </a:r>
          </a:p>
          <a:p>
            <a:pPr algn="just"/>
            <a:r>
              <a:rPr lang="en-US" sz="1800" dirty="0">
                <a:latin typeface="Times New Roman" pitchFamily="18" charset="0"/>
                <a:cs typeface="Times New Roman" pitchFamily="18" charset="0"/>
              </a:rPr>
              <a:t>Thus, it saves human efforts and resources.</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194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764705"/>
            <a:ext cx="5936540" cy="864096"/>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i="1" dirty="0" smtClean="0">
                <a:solidFill>
                  <a:schemeClr val="accent2">
                    <a:lumMod val="75000"/>
                  </a:schemeClr>
                </a:solidFill>
                <a:latin typeface="Times New Roman" pitchFamily="18" charset="0"/>
                <a:cs typeface="Times New Roman" pitchFamily="18" charset="0"/>
              </a:rPr>
              <a:t>Conclusion </a:t>
            </a:r>
            <a:endParaRPr lang="en-IN" b="1" i="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Helpful to perform paperless work and manage all data.</a:t>
            </a:r>
          </a:p>
          <a:p>
            <a:r>
              <a:rPr lang="en-US" dirty="0" smtClean="0"/>
              <a:t>Provides easy , accurate , unambiguous and faster data access.  </a:t>
            </a:r>
          </a:p>
          <a:p>
            <a:r>
              <a:rPr lang="en-US" dirty="0" smtClean="0"/>
              <a:t>The entire implemented system mainly demonstrates the concept of a Library Management System.</a:t>
            </a:r>
          </a:p>
          <a:p>
            <a:endParaRPr lang="en-IN" dirty="0"/>
          </a:p>
        </p:txBody>
      </p:sp>
    </p:spTree>
    <p:extLst>
      <p:ext uri="{BB962C8B-B14F-4D97-AF65-F5344CB8AC3E}">
        <p14:creationId xmlns:p14="http://schemas.microsoft.com/office/powerpoint/2010/main" val="3097276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5059690"/>
          </a:xfrm>
          <a:scene3d>
            <a:camera prst="isometricOffAxis1Right"/>
            <a:lightRig rig="threePt" dir="t"/>
          </a:scene3d>
        </p:spPr>
        <p:txBody>
          <a:bodyPr>
            <a:normAutofit/>
          </a:bodyPr>
          <a:lstStyle/>
          <a:p>
            <a:r>
              <a:rPr lang="en-IN" sz="6600" b="1" i="1" dirty="0" smtClean="0">
                <a:solidFill>
                  <a:schemeClr val="accent2">
                    <a:lumMod val="75000"/>
                  </a:schemeClr>
                </a:solidFill>
                <a:latin typeface="Times New Roman" pitchFamily="18" charset="0"/>
                <a:cs typeface="Times New Roman" pitchFamily="18" charset="0"/>
              </a:rPr>
              <a:t>Thank You . . . . .</a:t>
            </a:r>
            <a:endParaRPr lang="en-IN" sz="6600" b="1" i="1"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93932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1628800"/>
            <a:ext cx="5723468" cy="3528392"/>
          </a:xfrm>
          <a:scene3d>
            <a:camera prst="isometricOffAxis1Right"/>
            <a:lightRig rig="threePt" dir="t"/>
          </a:scene3d>
        </p:spPr>
        <p:txBody>
          <a:bodyPr>
            <a:normAutofit fontScale="90000"/>
          </a:bodyPr>
          <a:lstStyle/>
          <a:p>
            <a:r>
              <a:rPr lang="en-US" sz="4900" i="1" dirty="0" smtClean="0">
                <a:solidFill>
                  <a:schemeClr val="accent2">
                    <a:lumMod val="50000"/>
                  </a:schemeClr>
                </a:solidFill>
                <a:latin typeface="Times New Roman" pitchFamily="18" charset="0"/>
                <a:cs typeface="Times New Roman" pitchFamily="18" charset="0"/>
              </a:rPr>
              <a:t>Mini Project</a:t>
            </a:r>
            <a:br>
              <a:rPr lang="en-US" sz="4900" i="1" dirty="0" smtClean="0">
                <a:solidFill>
                  <a:schemeClr val="accent2">
                    <a:lumMod val="50000"/>
                  </a:schemeClr>
                </a:solidFill>
                <a:latin typeface="Times New Roman" pitchFamily="18" charset="0"/>
                <a:cs typeface="Times New Roman" pitchFamily="18" charset="0"/>
              </a:rPr>
            </a:br>
            <a:r>
              <a:rPr lang="en-US" sz="4900" i="1" dirty="0" smtClean="0">
                <a:solidFill>
                  <a:schemeClr val="accent2">
                    <a:lumMod val="50000"/>
                  </a:schemeClr>
                </a:solidFill>
                <a:latin typeface="Times New Roman" pitchFamily="18" charset="0"/>
                <a:cs typeface="Times New Roman" pitchFamily="18" charset="0"/>
              </a:rPr>
              <a:t>Second Year </a:t>
            </a:r>
            <a:br>
              <a:rPr lang="en-US" sz="4900" i="1" dirty="0" smtClean="0">
                <a:solidFill>
                  <a:schemeClr val="accent2">
                    <a:lumMod val="50000"/>
                  </a:schemeClr>
                </a:solidFill>
                <a:latin typeface="Times New Roman" pitchFamily="18" charset="0"/>
                <a:cs typeface="Times New Roman" pitchFamily="18" charset="0"/>
              </a:rPr>
            </a:br>
            <a:r>
              <a:rPr lang="en-US" sz="4900" i="1" dirty="0" smtClean="0">
                <a:solidFill>
                  <a:schemeClr val="accent2">
                    <a:lumMod val="50000"/>
                  </a:schemeClr>
                </a:solidFill>
                <a:latin typeface="Times New Roman" pitchFamily="18" charset="0"/>
                <a:cs typeface="Times New Roman" pitchFamily="18" charset="0"/>
              </a:rPr>
              <a:t>Computer Engineering </a:t>
            </a:r>
            <a:br>
              <a:rPr lang="en-US" sz="4900" i="1" dirty="0" smtClean="0">
                <a:solidFill>
                  <a:schemeClr val="accent2">
                    <a:lumMod val="50000"/>
                  </a:schemeClr>
                </a:solidFill>
                <a:latin typeface="Times New Roman" pitchFamily="18" charset="0"/>
                <a:cs typeface="Times New Roman" pitchFamily="18" charset="0"/>
              </a:rPr>
            </a:br>
            <a:r>
              <a:rPr lang="en-US" sz="4900" i="1" dirty="0" smtClean="0">
                <a:solidFill>
                  <a:schemeClr val="accent2">
                    <a:lumMod val="50000"/>
                  </a:schemeClr>
                </a:solidFill>
                <a:latin typeface="Times New Roman" pitchFamily="18" charset="0"/>
                <a:cs typeface="Times New Roman" pitchFamily="18" charset="0"/>
              </a:rPr>
              <a:t>Academic Year 2020-21</a:t>
            </a:r>
            <a:r>
              <a:rPr lang="en-US" i="1" dirty="0" smtClean="0">
                <a:solidFill>
                  <a:schemeClr val="accent2">
                    <a:lumMod val="50000"/>
                  </a:schemeClr>
                </a:solidFill>
              </a:rPr>
              <a:t/>
            </a:r>
            <a:br>
              <a:rPr lang="en-US" i="1" dirty="0" smtClean="0">
                <a:solidFill>
                  <a:schemeClr val="accent2">
                    <a:lumMod val="50000"/>
                  </a:schemeClr>
                </a:solidFill>
              </a:rPr>
            </a:br>
            <a:r>
              <a:rPr lang="en-US" i="1" dirty="0" smtClean="0">
                <a:solidFill>
                  <a:schemeClr val="accent2">
                    <a:lumMod val="50000"/>
                  </a:schemeClr>
                </a:solidFill>
              </a:rPr>
              <a:t> </a:t>
            </a:r>
            <a:endParaRPr lang="en-IN" i="1" dirty="0">
              <a:solidFill>
                <a:schemeClr val="accent2">
                  <a:lumMod val="50000"/>
                </a:schemeClr>
              </a:solidFill>
            </a:endParaRPr>
          </a:p>
        </p:txBody>
      </p:sp>
    </p:spTree>
    <p:extLst>
      <p:ext uri="{BB962C8B-B14F-4D97-AF65-F5344CB8AC3E}">
        <p14:creationId xmlns:p14="http://schemas.microsoft.com/office/powerpoint/2010/main" val="1187459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7664" y="1772816"/>
            <a:ext cx="6048672" cy="3096344"/>
          </a:xfrm>
          <a:prstGeom prst="rect">
            <a:avLst/>
          </a:prstGeom>
          <a:ln>
            <a:noFill/>
          </a:ln>
          <a:effectLst>
            <a:outerShdw blurRad="149987" dist="250190" dir="8460000" algn="ctr">
              <a:srgbClr val="000000">
                <a:alpha val="28000"/>
              </a:srgbClr>
            </a:outerShdw>
          </a:effectLst>
          <a:scene3d>
            <a:camera prst="isometricOffAxis1Right"/>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5400" dirty="0" smtClean="0">
                <a:ln>
                  <a:solidFill>
                    <a:schemeClr val="accent1">
                      <a:lumMod val="20000"/>
                      <a:lumOff val="80000"/>
                    </a:schemeClr>
                  </a:solidFill>
                </a:ln>
                <a:solidFill>
                  <a:schemeClr val="accent1">
                    <a:lumMod val="50000"/>
                  </a:schemeClr>
                </a:solidFill>
                <a:effectLst>
                  <a:outerShdw blurRad="50800" dist="38100" dir="8100000" algn="tr" rotWithShape="0">
                    <a:prstClr val="black">
                      <a:alpha val="40000"/>
                    </a:prstClr>
                  </a:outerShdw>
                </a:effectLst>
              </a:rPr>
              <a:t>Library Management</a:t>
            </a:r>
          </a:p>
          <a:p>
            <a:pPr algn="ctr"/>
            <a:r>
              <a:rPr lang="en-US" sz="5400" dirty="0" smtClean="0">
                <a:ln>
                  <a:solidFill>
                    <a:schemeClr val="accent1">
                      <a:lumMod val="20000"/>
                      <a:lumOff val="80000"/>
                    </a:schemeClr>
                  </a:solidFill>
                </a:ln>
                <a:solidFill>
                  <a:schemeClr val="accent1">
                    <a:lumMod val="50000"/>
                  </a:schemeClr>
                </a:solidFill>
                <a:effectLst>
                  <a:outerShdw blurRad="50800" dist="38100" dir="8100000" algn="tr" rotWithShape="0">
                    <a:prstClr val="black">
                      <a:alpha val="40000"/>
                    </a:prstClr>
                  </a:outerShdw>
                </a:effectLst>
              </a:rPr>
              <a:t>System</a:t>
            </a:r>
            <a:endParaRPr lang="en-IN" sz="5400" dirty="0">
              <a:ln>
                <a:solidFill>
                  <a:schemeClr val="accent1">
                    <a:lumMod val="20000"/>
                    <a:lumOff val="80000"/>
                  </a:schemeClr>
                </a:solidFill>
              </a:ln>
              <a:solidFill>
                <a:schemeClr val="accent1">
                  <a:lumMod val="50000"/>
                </a:schemeClr>
              </a:solidFill>
              <a:effectLst>
                <a:outerShdw blurRad="50800" dist="38100" dir="8100000" algn="tr" rotWithShape="0">
                  <a:prstClr val="black">
                    <a:alpha val="40000"/>
                  </a:prstClr>
                </a:outerShdw>
              </a:effectLst>
            </a:endParaRPr>
          </a:p>
        </p:txBody>
      </p:sp>
      <p:sp>
        <p:nvSpPr>
          <p:cNvPr id="2" name="TextBox 1"/>
          <p:cNvSpPr txBox="1"/>
          <p:nvPr/>
        </p:nvSpPr>
        <p:spPr>
          <a:xfrm>
            <a:off x="1547664" y="5661248"/>
            <a:ext cx="6048672" cy="369332"/>
          </a:xfrm>
          <a:prstGeom prst="rect">
            <a:avLst/>
          </a:prstGeom>
          <a:noFill/>
        </p:spPr>
        <p:txBody>
          <a:bodyPr wrap="square" rtlCol="0">
            <a:spAutoFit/>
          </a:bodyPr>
          <a:lstStyle/>
          <a:p>
            <a:r>
              <a:rPr lang="en-US" b="1" i="1" dirty="0" smtClean="0"/>
              <a:t>Project Mentor : Prof. Bane Sir </a:t>
            </a:r>
            <a:endParaRPr lang="en-IN" b="1" i="1" dirty="0"/>
          </a:p>
        </p:txBody>
      </p:sp>
    </p:spTree>
    <p:extLst>
      <p:ext uri="{BB962C8B-B14F-4D97-AF65-F5344CB8AC3E}">
        <p14:creationId xmlns:p14="http://schemas.microsoft.com/office/powerpoint/2010/main" val="30534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404065"/>
            <a:ext cx="6264696" cy="646331"/>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i="1" dirty="0">
                <a:solidFill>
                  <a:schemeClr val="accent3">
                    <a:lumMod val="50000"/>
                  </a:schemeClr>
                </a:solidFill>
              </a:rPr>
              <a:t> </a:t>
            </a:r>
            <a:r>
              <a:rPr lang="en-US" sz="3600" b="1" i="1" dirty="0" smtClean="0">
                <a:solidFill>
                  <a:schemeClr val="accent2">
                    <a:lumMod val="75000"/>
                  </a:schemeClr>
                </a:solidFill>
                <a:latin typeface="Times New Roman" pitchFamily="18" charset="0"/>
                <a:cs typeface="Times New Roman" pitchFamily="18" charset="0"/>
              </a:rPr>
              <a:t>Library Management System</a:t>
            </a:r>
            <a:endParaRPr lang="en-IN" sz="3600" b="1" i="1" dirty="0">
              <a:solidFill>
                <a:schemeClr val="accent2">
                  <a:lumMod val="75000"/>
                </a:schemeClr>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endParaRPr>
          </a:p>
        </p:txBody>
      </p:sp>
      <p:sp>
        <p:nvSpPr>
          <p:cNvPr id="3" name="TextBox 2"/>
          <p:cNvSpPr txBox="1"/>
          <p:nvPr/>
        </p:nvSpPr>
        <p:spPr>
          <a:xfrm>
            <a:off x="1835696" y="2780928"/>
            <a:ext cx="6192688"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Group Members :</a:t>
            </a:r>
          </a:p>
          <a:p>
            <a:endParaRPr lang="en-US" dirty="0" smtClean="0"/>
          </a:p>
          <a:p>
            <a:pPr marL="342900" indent="-342900">
              <a:buAutoNum type="arabicParenR"/>
            </a:pPr>
            <a:r>
              <a:rPr lang="en-US" dirty="0" err="1" smtClean="0">
                <a:latin typeface="Times New Roman" pitchFamily="18" charset="0"/>
                <a:cs typeface="Times New Roman" pitchFamily="18" charset="0"/>
              </a:rPr>
              <a:t>Sanket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Chandrashekhar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Harvande</a:t>
            </a:r>
            <a:r>
              <a:rPr lang="en-US" dirty="0" smtClean="0">
                <a:latin typeface="Times New Roman" pitchFamily="18" charset="0"/>
                <a:cs typeface="Times New Roman" pitchFamily="18" charset="0"/>
              </a:rPr>
              <a:t>  (19)</a:t>
            </a:r>
          </a:p>
          <a:p>
            <a:pPr marL="342900" indent="-342900">
              <a:buAutoNum type="arabicParenR"/>
            </a:pPr>
            <a:r>
              <a:rPr lang="en-US" dirty="0" err="1" smtClean="0">
                <a:latin typeface="Times New Roman" pitchFamily="18" charset="0"/>
                <a:cs typeface="Times New Roman" pitchFamily="18" charset="0"/>
              </a:rPr>
              <a:t>Anand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Sreenivas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Kulkarni</a:t>
            </a:r>
            <a:r>
              <a:rPr lang="en-US" dirty="0" smtClean="0">
                <a:latin typeface="Times New Roman" pitchFamily="18" charset="0"/>
                <a:cs typeface="Times New Roman" pitchFamily="18" charset="0"/>
              </a:rPr>
              <a:t>              (31)</a:t>
            </a:r>
          </a:p>
          <a:p>
            <a:pPr marL="342900" indent="-342900">
              <a:buAutoNum type="arabicParenR"/>
            </a:pPr>
            <a:r>
              <a:rPr lang="en-US" dirty="0" err="1" smtClean="0">
                <a:latin typeface="Times New Roman" pitchFamily="18" charset="0"/>
                <a:cs typeface="Times New Roman" pitchFamily="18" charset="0"/>
              </a:rPr>
              <a:t>Aditya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Dattaram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Nivalkar</a:t>
            </a:r>
            <a:r>
              <a:rPr lang="en-US" dirty="0" smtClean="0">
                <a:latin typeface="Times New Roman" pitchFamily="18" charset="0"/>
                <a:cs typeface="Times New Roman" pitchFamily="18" charset="0"/>
              </a:rPr>
              <a:t>               (42)</a:t>
            </a:r>
          </a:p>
          <a:p>
            <a:pPr marL="342900" indent="-342900">
              <a:buAutoNum type="arabicParenR"/>
            </a:pPr>
            <a:r>
              <a:rPr lang="en-US" dirty="0" err="1" smtClean="0">
                <a:latin typeface="Times New Roman" pitchFamily="18" charset="0"/>
                <a:cs typeface="Times New Roman" pitchFamily="18" charset="0"/>
              </a:rPr>
              <a:t>Pritam</a:t>
            </a:r>
            <a:r>
              <a:rPr lang="en-US" dirty="0" smtClean="0">
                <a:latin typeface="Times New Roman" pitchFamily="18" charset="0"/>
                <a:cs typeface="Times New Roman" pitchFamily="18" charset="0"/>
              </a:rPr>
              <a:t>  Sham  </a:t>
            </a:r>
            <a:r>
              <a:rPr lang="en-US" dirty="0" err="1" smtClean="0">
                <a:latin typeface="Times New Roman" pitchFamily="18" charset="0"/>
                <a:cs typeface="Times New Roman" pitchFamily="18" charset="0"/>
              </a:rPr>
              <a:t>Lambade</a:t>
            </a:r>
            <a:r>
              <a:rPr lang="en-US" dirty="0" smtClean="0">
                <a:latin typeface="Times New Roman" pitchFamily="18" charset="0"/>
                <a:cs typeface="Times New Roman" pitchFamily="18" charset="0"/>
              </a:rPr>
              <a:t>                    (34)</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68629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955234"/>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i="1" dirty="0" smtClean="0">
                <a:solidFill>
                  <a:schemeClr val="accent5">
                    <a:lumMod val="75000"/>
                  </a:schemeClr>
                </a:solidFill>
                <a:latin typeface="Times New Roman" pitchFamily="18" charset="0"/>
                <a:cs typeface="Times New Roman" pitchFamily="18" charset="0"/>
              </a:rPr>
              <a:t>Introduction</a:t>
            </a:r>
            <a:endParaRPr lang="en-IN" b="1" i="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63040" y="1844824"/>
            <a:ext cx="6421328" cy="4176463"/>
          </a:xfrm>
        </p:spPr>
        <p:txBody>
          <a:bodyPr>
            <a:normAutofit fontScale="92500" lnSpcReduction="20000"/>
          </a:bodyPr>
          <a:lstStyle/>
          <a:p>
            <a:pPr marL="0" indent="0" algn="just">
              <a:buNone/>
            </a:pPr>
            <a:r>
              <a:rPr lang="en-US" sz="1800" dirty="0"/>
              <a:t> </a:t>
            </a:r>
            <a:r>
              <a:rPr lang="en-US" sz="1800" dirty="0" smtClean="0"/>
              <a:t>       </a:t>
            </a:r>
          </a:p>
          <a:p>
            <a:pPr marL="0" indent="0" algn="just">
              <a:buNone/>
            </a:pPr>
            <a:r>
              <a:rPr lang="en-US" sz="18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A </a:t>
            </a:r>
            <a:r>
              <a:rPr lang="en-US" sz="1900" dirty="0">
                <a:latin typeface="Times New Roman" pitchFamily="18" charset="0"/>
                <a:cs typeface="Times New Roman" pitchFamily="18" charset="0"/>
              </a:rPr>
              <a:t>college library management is a project that manages and stores books information electronically according to students needs. The system helps both students and library manager to keep a constant track of all the books available in the library. It allows both the admin and the student to search for the desired book. It becomes necessary for colleges to keep a continuous check on the books issued and returned and even calculate fine. This task if carried out manually will be tedious and includes chances of mistakes. These errors are avoided by allowing the system to keep track of information such as issue date, last date to return the book and even fine information and thus there is no need to keep manual track of this </a:t>
            </a:r>
            <a:r>
              <a:rPr lang="en-US" sz="1900" dirty="0" smtClean="0">
                <a:latin typeface="Times New Roman" pitchFamily="18" charset="0"/>
                <a:cs typeface="Times New Roman" pitchFamily="18" charset="0"/>
              </a:rPr>
              <a:t>information which thereby avoids chances of mistakes</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Overall Web-based Library Management System is a project to help the students as well as the staff of the library to maintain the library in the best way possible and also to reduce the human efforts</a:t>
            </a:r>
            <a:r>
              <a:rPr lang="en-US" sz="1800" dirty="0"/>
              <a:t>.</a:t>
            </a:r>
            <a:endParaRPr lang="en-US" sz="1800" dirty="0" smtClean="0"/>
          </a:p>
          <a:p>
            <a:pPr marL="0" indent="0">
              <a:buNone/>
            </a:pPr>
            <a:r>
              <a:rPr lang="en-US" sz="1800" dirty="0" smtClean="0"/>
              <a:t>                        </a:t>
            </a:r>
          </a:p>
        </p:txBody>
      </p:sp>
    </p:spTree>
    <p:extLst>
      <p:ext uri="{BB962C8B-B14F-4D97-AF65-F5344CB8AC3E}">
        <p14:creationId xmlns:p14="http://schemas.microsoft.com/office/powerpoint/2010/main" val="3781723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b="1" i="1" dirty="0" smtClean="0">
                <a:solidFill>
                  <a:schemeClr val="accent2">
                    <a:lumMod val="75000"/>
                  </a:schemeClr>
                </a:solidFill>
                <a:latin typeface="Times New Roman" pitchFamily="18" charset="0"/>
                <a:cs typeface="Times New Roman" pitchFamily="18" charset="0"/>
              </a:rPr>
              <a:t>Flowchart</a:t>
            </a:r>
            <a:endParaRPr lang="en-IN" b="1" i="1" dirty="0">
              <a:solidFill>
                <a:schemeClr val="accent2">
                  <a:lumMod val="75000"/>
                </a:schemeClr>
              </a:solidFill>
              <a:latin typeface="Times New Roman" pitchFamily="18" charset="0"/>
              <a:cs typeface="Times New Roman" pitchFamily="18" charset="0"/>
            </a:endParaRPr>
          </a:p>
        </p:txBody>
      </p:sp>
      <p:pic>
        <p:nvPicPr>
          <p:cNvPr id="1026" name="Picture 2" descr="C:\Users\dell\Pictures\Camera Roll\Screenshots\ER diagram library management 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628799"/>
            <a:ext cx="6496050" cy="41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284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67202"/>
          </a:xfr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b="1" i="1" dirty="0" smtClean="0">
                <a:solidFill>
                  <a:schemeClr val="accent2">
                    <a:lumMod val="75000"/>
                  </a:schemeClr>
                </a:solidFill>
                <a:latin typeface="Times New Roman" pitchFamily="18" charset="0"/>
                <a:cs typeface="Times New Roman" pitchFamily="18" charset="0"/>
              </a:rPr>
              <a:t>Methodology</a:t>
            </a:r>
            <a:endParaRPr lang="en-IN" b="1" i="1"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lang="en-US" sz="2900" dirty="0">
              <a:latin typeface="Times New Roman" pitchFamily="18" charset="0"/>
              <a:cs typeface="Times New Roman" pitchFamily="18" charset="0"/>
            </a:endParaRPr>
          </a:p>
          <a:p>
            <a:pPr marL="0" indent="0">
              <a:buNone/>
            </a:pPr>
            <a:endParaRPr lang="en-US" dirty="0" smtClean="0"/>
          </a:p>
        </p:txBody>
      </p:sp>
      <p:sp>
        <p:nvSpPr>
          <p:cNvPr id="5" name="TextBox 4"/>
          <p:cNvSpPr txBox="1"/>
          <p:nvPr/>
        </p:nvSpPr>
        <p:spPr>
          <a:xfrm>
            <a:off x="1492949" y="2118920"/>
            <a:ext cx="6048672" cy="2308324"/>
          </a:xfrm>
          <a:prstGeom prst="rect">
            <a:avLst/>
          </a:prstGeom>
          <a:noFill/>
        </p:spPr>
        <p:txBody>
          <a:bodyPr wrap="square" rtlCol="0">
            <a:spAutoFit/>
          </a:bodyPr>
          <a:lstStyle/>
          <a:p>
            <a:r>
              <a:rPr lang="en-US" dirty="0" smtClean="0"/>
              <a:t>      The </a:t>
            </a:r>
            <a:r>
              <a:rPr lang="en-US" dirty="0"/>
              <a:t>main objective of Online Library Management System is developing a computerized system to maintain all the daily work of the library. It has two sides </a:t>
            </a:r>
            <a:r>
              <a:rPr lang="en-US" dirty="0" smtClean="0"/>
              <a:t>–</a:t>
            </a:r>
          </a:p>
          <a:p>
            <a:endParaRPr lang="en-US" dirty="0" smtClean="0"/>
          </a:p>
          <a:p>
            <a:pPr marL="342900" indent="-342900">
              <a:buFont typeface="+mj-lt"/>
              <a:buAutoNum type="arabicPeriod"/>
            </a:pPr>
            <a:r>
              <a:rPr lang="en-IN" dirty="0"/>
              <a:t>User side (student / teacher</a:t>
            </a:r>
            <a:r>
              <a:rPr lang="en-IN" dirty="0" smtClean="0"/>
              <a:t>) : </a:t>
            </a:r>
          </a:p>
          <a:p>
            <a:pPr marL="342900" indent="-342900">
              <a:buFont typeface="+mj-lt"/>
              <a:buAutoNum type="arabicPeriod"/>
            </a:pPr>
            <a:r>
              <a:rPr lang="en-IN" dirty="0" smtClean="0"/>
              <a:t> </a:t>
            </a:r>
            <a:r>
              <a:rPr lang="en-IN" dirty="0"/>
              <a:t>Admin </a:t>
            </a:r>
            <a:r>
              <a:rPr lang="en-IN" dirty="0" smtClean="0"/>
              <a:t>side</a:t>
            </a:r>
          </a:p>
          <a:p>
            <a:endParaRPr lang="en-IN" dirty="0"/>
          </a:p>
          <a:p>
            <a:r>
              <a:rPr lang="en-IN" dirty="0" smtClean="0"/>
              <a:t>      </a:t>
            </a:r>
            <a:endParaRPr lang="en-IN" dirty="0"/>
          </a:p>
        </p:txBody>
      </p:sp>
    </p:spTree>
    <p:extLst>
      <p:ext uri="{BB962C8B-B14F-4D97-AF65-F5344CB8AC3E}">
        <p14:creationId xmlns:p14="http://schemas.microsoft.com/office/powerpoint/2010/main" val="921180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052736"/>
            <a:ext cx="6196405" cy="4032448"/>
          </a:xfrm>
          <a:ln>
            <a:solidFill>
              <a:schemeClr val="tx1">
                <a:lumMod val="95000"/>
                <a:lumOff val="5000"/>
              </a:schemeClr>
            </a:solidFill>
          </a:ln>
        </p:spPr>
        <p:txBody>
          <a:bodyPr>
            <a:normAutofit/>
          </a:bodyPr>
          <a:lstStyle/>
          <a:p>
            <a:pPr marL="0" indent="0">
              <a:buNone/>
            </a:pPr>
            <a:r>
              <a:rPr lang="en-IN" b="1" dirty="0" smtClean="0">
                <a:latin typeface="Times New Roman" pitchFamily="18" charset="0"/>
                <a:cs typeface="Times New Roman" pitchFamily="18" charset="0"/>
              </a:rPr>
              <a:t>                       </a:t>
            </a:r>
            <a:r>
              <a:rPr lang="en-IN" sz="2800" b="1" u="sng" dirty="0" smtClean="0">
                <a:latin typeface="Times New Roman" pitchFamily="18" charset="0"/>
                <a:cs typeface="Times New Roman" pitchFamily="18" charset="0"/>
              </a:rPr>
              <a:t>Admin Site</a:t>
            </a:r>
          </a:p>
          <a:p>
            <a:pPr marL="0" indent="0">
              <a:buNone/>
            </a:pPr>
            <a:r>
              <a:rPr lang="en-IN" dirty="0" smtClean="0">
                <a:latin typeface="Times New Roman" pitchFamily="18" charset="0"/>
                <a:cs typeface="Times New Roman" pitchFamily="18" charset="0"/>
              </a:rPr>
              <a:t>This side contains following pages : </a:t>
            </a:r>
            <a:endParaRPr lang="en-IN" dirty="0">
              <a:latin typeface="Times New Roman" pitchFamily="18" charset="0"/>
              <a:cs typeface="Times New Roman" pitchFamily="18" charset="0"/>
            </a:endParaRPr>
          </a:p>
          <a:p>
            <a:pPr marL="0" indent="0">
              <a:buNone/>
            </a:pPr>
            <a:r>
              <a:rPr lang="en-IN" dirty="0"/>
              <a:t> </a:t>
            </a:r>
            <a:r>
              <a:rPr lang="en-IN" sz="2000" dirty="0">
                <a:latin typeface="Times New Roman" pitchFamily="18" charset="0"/>
                <a:cs typeface="Times New Roman" pitchFamily="18" charset="0"/>
              </a:rPr>
              <a:t>• Home page </a:t>
            </a:r>
          </a:p>
          <a:p>
            <a:pPr marL="0" indent="0">
              <a:buNone/>
            </a:pPr>
            <a:r>
              <a:rPr lang="en-IN" sz="2000" dirty="0">
                <a:latin typeface="Times New Roman" pitchFamily="18" charset="0"/>
                <a:cs typeface="Times New Roman" pitchFamily="18" charset="0"/>
              </a:rPr>
              <a:t> • Registration page</a:t>
            </a:r>
          </a:p>
          <a:p>
            <a:pPr marL="0" indent="0">
              <a:buNone/>
            </a:pPr>
            <a:r>
              <a:rPr lang="en-IN" sz="2000" dirty="0">
                <a:latin typeface="Times New Roman" pitchFamily="18" charset="0"/>
                <a:cs typeface="Times New Roman" pitchFamily="18" charset="0"/>
              </a:rPr>
              <a:t> • Login page </a:t>
            </a:r>
          </a:p>
          <a:p>
            <a:pPr marL="0" indent="0">
              <a:buNone/>
            </a:pPr>
            <a:r>
              <a:rPr lang="en-IN" sz="2000" dirty="0">
                <a:latin typeface="Times New Roman" pitchFamily="18" charset="0"/>
                <a:cs typeface="Times New Roman" pitchFamily="18" charset="0"/>
              </a:rPr>
              <a:t> • Book page </a:t>
            </a:r>
          </a:p>
          <a:p>
            <a:pPr marL="0" indent="0">
              <a:buNone/>
            </a:pPr>
            <a:r>
              <a:rPr lang="en-IN" sz="2000" dirty="0">
                <a:latin typeface="Times New Roman" pitchFamily="18" charset="0"/>
                <a:cs typeface="Times New Roman" pitchFamily="18" charset="0"/>
              </a:rPr>
              <a:t> • Add books page </a:t>
            </a:r>
          </a:p>
          <a:p>
            <a:pPr marL="0" indent="0">
              <a:buNone/>
            </a:pPr>
            <a:r>
              <a:rPr lang="en-IN" sz="2000" dirty="0">
                <a:latin typeface="Times New Roman" pitchFamily="18" charset="0"/>
                <a:cs typeface="Times New Roman" pitchFamily="18" charset="0"/>
              </a:rPr>
              <a:t> • Book request page</a:t>
            </a:r>
          </a:p>
          <a:p>
            <a:pPr marL="0" indent="0">
              <a:buNone/>
            </a:pPr>
            <a:r>
              <a:rPr lang="en-IN" sz="2000" dirty="0">
                <a:latin typeface="Times New Roman" pitchFamily="18" charset="0"/>
                <a:cs typeface="Times New Roman" pitchFamily="18" charset="0"/>
              </a:rPr>
              <a:t> • Approve </a:t>
            </a:r>
            <a:r>
              <a:rPr lang="en-IN" sz="2000" dirty="0" smtClean="0">
                <a:latin typeface="Times New Roman" pitchFamily="18" charset="0"/>
                <a:cs typeface="Times New Roman" pitchFamily="18" charset="0"/>
              </a:rPr>
              <a:t>page</a:t>
            </a:r>
          </a:p>
          <a:p>
            <a:pPr marL="0" indent="0">
              <a:buNone/>
            </a:pPr>
            <a:r>
              <a:rPr lang="en-IN" sz="2000" dirty="0">
                <a:latin typeface="Times New Roman" pitchFamily="18" charset="0"/>
                <a:cs typeface="Times New Roman" pitchFamily="18" charset="0"/>
              </a:rPr>
              <a:t> • Issue </a:t>
            </a:r>
            <a:r>
              <a:rPr lang="en-IN" sz="2000" dirty="0" smtClean="0">
                <a:latin typeface="Times New Roman" pitchFamily="18" charset="0"/>
                <a:cs typeface="Times New Roman" pitchFamily="18" charset="0"/>
              </a:rPr>
              <a:t>Info Page</a:t>
            </a:r>
          </a:p>
          <a:p>
            <a:pPr marL="0" indent="0">
              <a:buNone/>
            </a:pPr>
            <a:endParaRPr lang="en-IN" sz="2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4131402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196752"/>
            <a:ext cx="6196405" cy="3960440"/>
          </a:xfrm>
          <a:ln>
            <a:solidFill>
              <a:schemeClr val="tx1">
                <a:lumMod val="95000"/>
                <a:lumOff val="5000"/>
              </a:schemeClr>
            </a:solidFill>
          </a:ln>
        </p:spPr>
        <p:txBody>
          <a:bodyPr>
            <a:normAutofit fontScale="92500" lnSpcReduction="10000"/>
          </a:bodyPr>
          <a:lstStyle/>
          <a:p>
            <a:pPr marL="0" indent="0" algn="ctr">
              <a:buNone/>
            </a:pPr>
            <a:r>
              <a:rPr lang="en-US" sz="3000" b="1" u="sng" dirty="0" smtClean="0">
                <a:latin typeface="Times New Roman" pitchFamily="18" charset="0"/>
                <a:cs typeface="Times New Roman" pitchFamily="18" charset="0"/>
              </a:rPr>
              <a:t>User Side</a:t>
            </a:r>
          </a:p>
          <a:p>
            <a:pPr marL="0" indent="0">
              <a:buNone/>
            </a:pPr>
            <a:endParaRPr lang="en-IN" sz="2600" dirty="0" smtClean="0">
              <a:latin typeface="Times New Roman" pitchFamily="18" charset="0"/>
              <a:cs typeface="Times New Roman" pitchFamily="18" charset="0"/>
            </a:endParaRPr>
          </a:p>
          <a:p>
            <a:pPr marL="0" indent="0">
              <a:buNone/>
            </a:pPr>
            <a:r>
              <a:rPr lang="en-IN" sz="2600" dirty="0" smtClean="0">
                <a:latin typeface="Times New Roman" pitchFamily="18" charset="0"/>
                <a:cs typeface="Times New Roman" pitchFamily="18" charset="0"/>
              </a:rPr>
              <a:t>This </a:t>
            </a:r>
            <a:r>
              <a:rPr lang="en-IN" sz="2600" dirty="0">
                <a:latin typeface="Times New Roman" pitchFamily="18" charset="0"/>
                <a:cs typeface="Times New Roman" pitchFamily="18" charset="0"/>
              </a:rPr>
              <a:t>side contains following pages : </a:t>
            </a:r>
          </a:p>
          <a:p>
            <a:pPr marL="0" indent="0">
              <a:buNone/>
            </a:pPr>
            <a:r>
              <a:rPr lang="en-IN" dirty="0" smtClean="0">
                <a:latin typeface="Times New Roman" pitchFamily="18" charset="0"/>
                <a:cs typeface="Times New Roman" pitchFamily="18" charset="0"/>
              </a:rPr>
              <a:t> • </a:t>
            </a:r>
            <a:r>
              <a:rPr lang="en-IN" dirty="0">
                <a:latin typeface="Times New Roman" pitchFamily="18" charset="0"/>
                <a:cs typeface="Times New Roman" pitchFamily="18" charset="0"/>
              </a:rPr>
              <a:t>Home page </a:t>
            </a:r>
          </a:p>
          <a:p>
            <a:pPr marL="0" indent="0">
              <a:buNone/>
            </a:pPr>
            <a:r>
              <a:rPr lang="en-IN" dirty="0">
                <a:latin typeface="Times New Roman" pitchFamily="18" charset="0"/>
                <a:cs typeface="Times New Roman" pitchFamily="18" charset="0"/>
              </a:rPr>
              <a:t> • Registration page</a:t>
            </a:r>
          </a:p>
          <a:p>
            <a:pPr marL="0" indent="0">
              <a:buNone/>
            </a:pPr>
            <a:r>
              <a:rPr lang="en-IN" dirty="0">
                <a:latin typeface="Times New Roman" pitchFamily="18" charset="0"/>
                <a:cs typeface="Times New Roman" pitchFamily="18" charset="0"/>
              </a:rPr>
              <a:t> • Login page </a:t>
            </a:r>
          </a:p>
          <a:p>
            <a:pPr marL="0" indent="0">
              <a:buNone/>
            </a:pPr>
            <a:r>
              <a:rPr lang="en-IN" dirty="0">
                <a:latin typeface="Times New Roman" pitchFamily="18" charset="0"/>
                <a:cs typeface="Times New Roman" pitchFamily="18" charset="0"/>
              </a:rPr>
              <a:t> • Book page </a:t>
            </a:r>
          </a:p>
          <a:p>
            <a:pPr marL="0" indent="0">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Feedback Page</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 Book request page</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Profile page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1695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548</TotalTime>
  <Words>499</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Brush Script MT</vt:lpstr>
      <vt:lpstr>Calibri</vt:lpstr>
      <vt:lpstr>Rage Italic</vt:lpstr>
      <vt:lpstr>Times New Roman</vt:lpstr>
      <vt:lpstr>Wingdings</vt:lpstr>
      <vt:lpstr>Pushpin</vt:lpstr>
      <vt:lpstr>GHARDA INSTITUTE OF TECHNOLOGY , LAVEL </vt:lpstr>
      <vt:lpstr>Mini Project Second Year  Computer Engineering  Academic Year 2020-21  </vt:lpstr>
      <vt:lpstr>PowerPoint Presentation</vt:lpstr>
      <vt:lpstr>PowerPoint Presentation</vt:lpstr>
      <vt:lpstr>Introduction</vt:lpstr>
      <vt:lpstr>Flowchart</vt:lpstr>
      <vt:lpstr>Methodology</vt:lpstr>
      <vt:lpstr>PowerPoint Presentation</vt:lpstr>
      <vt:lpstr>PowerPoint Presentation</vt:lpstr>
      <vt:lpstr>Experimental Work</vt:lpstr>
      <vt:lpstr>Objectives Of The Project</vt:lpstr>
      <vt:lpstr>Advantages</vt:lpstr>
      <vt:lpstr>Conclusion </vt:lpstr>
      <vt:lpstr>Thank You . . .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Second Year  Computer E</dc:title>
  <dc:creator>dell</dc:creator>
  <cp:lastModifiedBy>Sanket Harvande</cp:lastModifiedBy>
  <cp:revision>48</cp:revision>
  <dcterms:created xsi:type="dcterms:W3CDTF">2020-08-04T11:32:36Z</dcterms:created>
  <dcterms:modified xsi:type="dcterms:W3CDTF">2021-05-07T10:30:38Z</dcterms:modified>
</cp:coreProperties>
</file>