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63" r:id="rId3"/>
    <p:sldId id="264" r:id="rId4"/>
    <p:sldId id="262" r:id="rId5"/>
    <p:sldId id="265" r:id="rId6"/>
    <p:sldId id="267" r:id="rId7"/>
    <p:sldId id="274" r:id="rId8"/>
    <p:sldId id="26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77" r:id="rId26"/>
    <p:sldId id="276" r:id="rId27"/>
    <p:sldId id="275" r:id="rId28"/>
    <p:sldId id="295" r:id="rId2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3305035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381311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22141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305172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1982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3201619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929061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200207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40371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26793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382196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178674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136791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57924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306876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094A9-A482-4722-9601-6E4C8EF63D43}" type="datetimeFigureOut">
              <a:rPr lang="en-IN" smtClean="0"/>
              <a:t>24-05-2021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C71A20D-C87B-4B15-BAE3-D1B187DF538B}" type="slidenum">
              <a:rPr lang="en-IN" smtClean="0"/>
              <a:t>‹#›</a:t>
            </a:fld>
            <a:endParaRPr lang="en-IN" dirty="0"/>
          </a:p>
        </p:txBody>
      </p:sp>
    </p:spTree>
    <p:extLst>
      <p:ext uri="{BB962C8B-B14F-4D97-AF65-F5344CB8AC3E}">
        <p14:creationId xmlns:p14="http://schemas.microsoft.com/office/powerpoint/2010/main" val="119258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B094A9-A482-4722-9601-6E4C8EF63D43}" type="datetimeFigureOut">
              <a:rPr lang="en-IN" smtClean="0"/>
              <a:t>24-05-2021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71A20D-C87B-4B15-BAE3-D1B187DF538B}" type="slidenum">
              <a:rPr lang="en-IN" smtClean="0"/>
              <a:t>‹#›</a:t>
            </a:fld>
            <a:endParaRPr lang="en-IN" dirty="0"/>
          </a:p>
        </p:txBody>
      </p:sp>
    </p:spTree>
    <p:extLst>
      <p:ext uri="{BB962C8B-B14F-4D97-AF65-F5344CB8AC3E}">
        <p14:creationId xmlns:p14="http://schemas.microsoft.com/office/powerpoint/2010/main" val="2900137475"/>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E0232E1-C4DD-455D-8CDD-FDD42792C60A}"/>
              </a:ext>
            </a:extLst>
          </p:cNvPr>
          <p:cNvSpPr/>
          <p:nvPr/>
        </p:nvSpPr>
        <p:spPr>
          <a:xfrm>
            <a:off x="-1" y="-35169"/>
            <a:ext cx="12192001" cy="129530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6" name="Picture 1">
            <a:extLst>
              <a:ext uri="{FF2B5EF4-FFF2-40B4-BE49-F238E27FC236}">
                <a16:creationId xmlns:a16="http://schemas.microsoft.com/office/drawing/2014/main" id="{87F1D0E2-829D-43EE-8173-08BD2C322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94" y="358457"/>
            <a:ext cx="1331253" cy="85603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2A780C4-A4F0-45CF-A75D-35D73C254F72}"/>
              </a:ext>
            </a:extLst>
          </p:cNvPr>
          <p:cNvSpPr txBox="1"/>
          <p:nvPr/>
        </p:nvSpPr>
        <p:spPr>
          <a:xfrm>
            <a:off x="2345347" y="465964"/>
            <a:ext cx="6552467" cy="584775"/>
          </a:xfrm>
          <a:prstGeom prst="rect">
            <a:avLst/>
          </a:prstGeom>
          <a:noFill/>
        </p:spPr>
        <p:txBody>
          <a:bodyPr wrap="square">
            <a:spAutoFit/>
          </a:bodyPr>
          <a:lstStyle/>
          <a:p>
            <a:pPr algn="ctr"/>
            <a:r>
              <a:rPr kumimoji="0" lang="en-US" altLang="en-US" sz="3200"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GHARDA</a:t>
            </a:r>
            <a:r>
              <a:rPr kumimoji="0" lang="en-US" altLang="en-US" sz="2400"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3200"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FOUNDATION</a:t>
            </a:r>
            <a:r>
              <a:rPr kumimoji="0" lang="en-US" altLang="en-US" sz="2400"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a:t>
            </a:r>
            <a:endParaRPr lang="en-IN" sz="2400" dirty="0"/>
          </a:p>
        </p:txBody>
      </p:sp>
      <p:pic>
        <p:nvPicPr>
          <p:cNvPr id="11" name="Picture 2">
            <a:extLst>
              <a:ext uri="{FF2B5EF4-FFF2-40B4-BE49-F238E27FC236}">
                <a16:creationId xmlns:a16="http://schemas.microsoft.com/office/drawing/2014/main" id="{C4474B4C-D64F-4DE2-AB1C-EBEC381D9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2" y="207306"/>
            <a:ext cx="1681939" cy="105282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244A685-0FF3-46F8-A28E-6F078768734E}"/>
              </a:ext>
            </a:extLst>
          </p:cNvPr>
          <p:cNvSpPr txBox="1"/>
          <p:nvPr/>
        </p:nvSpPr>
        <p:spPr>
          <a:xfrm>
            <a:off x="2908057" y="1916695"/>
            <a:ext cx="6097464" cy="378565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000"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GHARDA INSTITUTE OF TECHNOLOGY, LAVEL.</a:t>
            </a:r>
            <a:endParaRPr kumimoji="0" lang="en-US" altLang="en-US" sz="6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2150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F61AF1-A950-4CF4-9C2D-CB123FF7E823}"/>
              </a:ext>
            </a:extLst>
          </p:cNvPr>
          <p:cNvSpPr/>
          <p:nvPr/>
        </p:nvSpPr>
        <p:spPr>
          <a:xfrm>
            <a:off x="1" y="0"/>
            <a:ext cx="1327638" cy="685799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73BC32C-5B36-468A-84F5-366C684F7F24}"/>
              </a:ext>
            </a:extLst>
          </p:cNvPr>
          <p:cNvSpPr txBox="1"/>
          <p:nvPr/>
        </p:nvSpPr>
        <p:spPr>
          <a:xfrm>
            <a:off x="107005" y="2875001"/>
            <a:ext cx="1819072" cy="1107996"/>
          </a:xfrm>
          <a:prstGeom prst="rect">
            <a:avLst/>
          </a:prstGeom>
          <a:noFill/>
        </p:spPr>
        <p:txBody>
          <a:bodyPr wrap="square" rtlCol="0">
            <a:spAutoFit/>
          </a:bodyPr>
          <a:lstStyle/>
          <a:p>
            <a:r>
              <a:rPr lang="en-IN" sz="2000" b="1" u="sng" dirty="0">
                <a:solidFill>
                  <a:schemeClr val="bg1"/>
                </a:solidFill>
              </a:rPr>
              <a:t>SOURCE CODE</a:t>
            </a:r>
            <a:r>
              <a:rPr lang="en-IN" sz="2600" b="1" u="sng" dirty="0">
                <a:solidFill>
                  <a:schemeClr val="bg1"/>
                </a:solidFill>
              </a:rPr>
              <a:t>:</a:t>
            </a:r>
          </a:p>
          <a:p>
            <a:endParaRPr lang="en-IN" sz="2000" b="1" dirty="0">
              <a:solidFill>
                <a:schemeClr val="bg1"/>
              </a:solidFill>
            </a:endParaRPr>
          </a:p>
        </p:txBody>
      </p:sp>
      <p:sp>
        <p:nvSpPr>
          <p:cNvPr id="5" name="TextBox 4">
            <a:extLst>
              <a:ext uri="{FF2B5EF4-FFF2-40B4-BE49-F238E27FC236}">
                <a16:creationId xmlns:a16="http://schemas.microsoft.com/office/drawing/2014/main" id="{01B10A16-5FF4-4ECB-8C52-8C9D0C04C211}"/>
              </a:ext>
            </a:extLst>
          </p:cNvPr>
          <p:cNvSpPr txBox="1"/>
          <p:nvPr/>
        </p:nvSpPr>
        <p:spPr>
          <a:xfrm>
            <a:off x="2519464" y="1166841"/>
            <a:ext cx="8414426" cy="5262979"/>
          </a:xfrm>
          <a:prstGeom prst="rect">
            <a:avLst/>
          </a:prstGeom>
          <a:noFill/>
        </p:spPr>
        <p:txBody>
          <a:bodyPr wrap="square" rtlCol="0">
            <a:spAutoFit/>
          </a:bodyPr>
          <a:lstStyle/>
          <a:p>
            <a:r>
              <a:rPr lang="en-IN" sz="1400" b="0" dirty="0">
                <a:solidFill>
                  <a:srgbClr val="002060"/>
                </a:solidFill>
                <a:effectLst/>
                <a:latin typeface="Consolas" panose="020B0609020204030204" pitchFamily="49" charset="0"/>
              </a:rPr>
              <a:t>from </a:t>
            </a:r>
            <a:r>
              <a:rPr lang="en-IN" sz="1400" b="0" dirty="0" err="1">
                <a:solidFill>
                  <a:srgbClr val="002060"/>
                </a:solidFill>
                <a:effectLst/>
                <a:latin typeface="Consolas" panose="020B0609020204030204" pitchFamily="49" charset="0"/>
              </a:rPr>
              <a:t>tkinter</a:t>
            </a:r>
            <a:r>
              <a:rPr lang="en-IN" sz="1400" b="0" dirty="0">
                <a:solidFill>
                  <a:srgbClr val="002060"/>
                </a:solidFill>
                <a:effectLst/>
                <a:latin typeface="Consolas" panose="020B0609020204030204" pitchFamily="49" charset="0"/>
              </a:rPr>
              <a:t> import *</a:t>
            </a:r>
          </a:p>
          <a:p>
            <a:r>
              <a:rPr lang="en-IN" sz="1400" b="0" dirty="0">
                <a:solidFill>
                  <a:srgbClr val="002060"/>
                </a:solidFill>
                <a:effectLst/>
                <a:latin typeface="Consolas" panose="020B0609020204030204" pitchFamily="49" charset="0"/>
              </a:rPr>
              <a:t>import pyttsx3</a:t>
            </a:r>
          </a:p>
          <a:p>
            <a:r>
              <a:rPr lang="en-IN" sz="1400" b="0" dirty="0">
                <a:solidFill>
                  <a:srgbClr val="002060"/>
                </a:solidFill>
                <a:effectLst/>
                <a:latin typeface="Consolas" panose="020B0609020204030204" pitchFamily="49" charset="0"/>
              </a:rPr>
              <a:t>import datetime</a:t>
            </a:r>
          </a:p>
          <a:p>
            <a:r>
              <a:rPr lang="en-IN" sz="1400" b="0" dirty="0">
                <a:solidFill>
                  <a:srgbClr val="002060"/>
                </a:solidFill>
                <a:effectLst/>
                <a:latin typeface="Consolas" panose="020B0609020204030204" pitchFamily="49" charset="0"/>
              </a:rPr>
              <a:t>import </a:t>
            </a:r>
            <a:r>
              <a:rPr lang="en-IN" sz="1400" b="0" dirty="0" err="1">
                <a:solidFill>
                  <a:srgbClr val="002060"/>
                </a:solidFill>
                <a:effectLst/>
                <a:latin typeface="Consolas" panose="020B0609020204030204" pitchFamily="49" charset="0"/>
              </a:rPr>
              <a:t>speech_recognition</a:t>
            </a:r>
            <a:r>
              <a:rPr lang="en-IN" sz="1400" b="0" dirty="0">
                <a:solidFill>
                  <a:srgbClr val="002060"/>
                </a:solidFill>
                <a:effectLst/>
                <a:latin typeface="Consolas" panose="020B0609020204030204" pitchFamily="49" charset="0"/>
              </a:rPr>
              <a:t> as </a:t>
            </a:r>
            <a:r>
              <a:rPr lang="en-IN" sz="1400" b="0" dirty="0" err="1">
                <a:solidFill>
                  <a:srgbClr val="002060"/>
                </a:solidFill>
                <a:effectLst/>
                <a:latin typeface="Consolas" panose="020B0609020204030204" pitchFamily="49" charset="0"/>
              </a:rPr>
              <a:t>sr</a:t>
            </a:r>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import </a:t>
            </a:r>
            <a:r>
              <a:rPr lang="en-IN" sz="1400" b="0" dirty="0" err="1">
                <a:solidFill>
                  <a:srgbClr val="002060"/>
                </a:solidFill>
                <a:effectLst/>
                <a:latin typeface="Consolas" panose="020B0609020204030204" pitchFamily="49" charset="0"/>
              </a:rPr>
              <a:t>wikipedia</a:t>
            </a:r>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import </a:t>
            </a:r>
            <a:r>
              <a:rPr lang="en-IN" sz="1400" b="0" dirty="0" err="1">
                <a:solidFill>
                  <a:srgbClr val="002060"/>
                </a:solidFill>
                <a:effectLst/>
                <a:latin typeface="Consolas" panose="020B0609020204030204" pitchFamily="49" charset="0"/>
              </a:rPr>
              <a:t>webbrowser</a:t>
            </a:r>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import </a:t>
            </a:r>
            <a:r>
              <a:rPr lang="en-IN" sz="1400" b="0" dirty="0" err="1">
                <a:solidFill>
                  <a:srgbClr val="002060"/>
                </a:solidFill>
                <a:effectLst/>
                <a:latin typeface="Consolas" panose="020B0609020204030204" pitchFamily="49" charset="0"/>
              </a:rPr>
              <a:t>os</a:t>
            </a:r>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import random</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browser:</a:t>
            </a:r>
          </a:p>
          <a:p>
            <a:r>
              <a:rPr lang="en-IN" sz="1400" b="0" dirty="0" err="1">
                <a:solidFill>
                  <a:srgbClr val="002060"/>
                </a:solidFill>
                <a:effectLst/>
                <a:latin typeface="Consolas" panose="020B0609020204030204" pitchFamily="49" charset="0"/>
              </a:rPr>
              <a:t>chrome_path</a:t>
            </a:r>
            <a:r>
              <a:rPr lang="en-IN" sz="1400" b="0" dirty="0">
                <a:solidFill>
                  <a:srgbClr val="002060"/>
                </a:solidFill>
                <a:effectLst/>
                <a:latin typeface="Consolas" panose="020B0609020204030204" pitchFamily="49" charset="0"/>
              </a:rPr>
              <a:t> = "C:\\Users\\Dell\\AppData\\Local\\Google\\Chrome\\Application\\chrome.exe"</a:t>
            </a:r>
          </a:p>
          <a:p>
            <a:r>
              <a:rPr lang="en-IN" sz="1400" b="0" dirty="0" err="1">
                <a:solidFill>
                  <a:srgbClr val="002060"/>
                </a:solidFill>
                <a:effectLst/>
                <a:latin typeface="Consolas" panose="020B0609020204030204" pitchFamily="49" charset="0"/>
              </a:rPr>
              <a:t>webbrowser.register</a:t>
            </a:r>
            <a:r>
              <a:rPr lang="en-IN" sz="1400" b="0" dirty="0">
                <a:solidFill>
                  <a:srgbClr val="002060"/>
                </a:solidFill>
                <a:effectLst/>
                <a:latin typeface="Consolas" panose="020B0609020204030204" pitchFamily="49" charset="0"/>
              </a:rPr>
              <a:t>('chrome', None, </a:t>
            </a:r>
            <a:r>
              <a:rPr lang="en-IN" sz="1400" b="0" dirty="0" err="1">
                <a:solidFill>
                  <a:srgbClr val="002060"/>
                </a:solidFill>
                <a:effectLst/>
                <a:latin typeface="Consolas" panose="020B0609020204030204" pitchFamily="49" charset="0"/>
              </a:rPr>
              <a:t>webbrowser.BackgroundBrowser</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chrome_path</a:t>
            </a:r>
            <a:r>
              <a:rPr lang="en-IN" sz="1400" b="0" dirty="0">
                <a:solidFill>
                  <a:srgbClr val="002060"/>
                </a:solidFill>
                <a:effectLst/>
                <a:latin typeface="Consolas" panose="020B0609020204030204" pitchFamily="49" charset="0"/>
              </a:rPr>
              <a:t>))</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All </a:t>
            </a:r>
            <a:r>
              <a:rPr lang="en-IN" sz="1400" b="0" dirty="0" err="1">
                <a:solidFill>
                  <a:srgbClr val="002060"/>
                </a:solidFill>
                <a:effectLst/>
                <a:latin typeface="Consolas" panose="020B0609020204030204" pitchFamily="49" charset="0"/>
              </a:rPr>
              <a:t>dir</a:t>
            </a:r>
            <a:r>
              <a:rPr lang="en-IN" sz="1400" b="0" dirty="0">
                <a:solidFill>
                  <a:srgbClr val="002060"/>
                </a:solidFill>
                <a:effectLst/>
                <a:latin typeface="Consolas" panose="020B0609020204030204" pitchFamily="49" charset="0"/>
              </a:rPr>
              <a:t>:</a:t>
            </a:r>
          </a:p>
          <a:p>
            <a:r>
              <a:rPr lang="en-IN" sz="1400" b="0" dirty="0" err="1">
                <a:solidFill>
                  <a:srgbClr val="002060"/>
                </a:solidFill>
                <a:effectLst/>
                <a:latin typeface="Consolas" panose="020B0609020204030204" pitchFamily="49" charset="0"/>
              </a:rPr>
              <a:t>music_dir</a:t>
            </a:r>
            <a:r>
              <a:rPr lang="en-IN" sz="1400" b="0" dirty="0">
                <a:solidFill>
                  <a:srgbClr val="002060"/>
                </a:solidFill>
                <a:effectLst/>
                <a:latin typeface="Consolas" panose="020B0609020204030204" pitchFamily="49" charset="0"/>
              </a:rPr>
              <a:t> = 'D:\\Non Critical\\songs\\</a:t>
            </a:r>
            <a:r>
              <a:rPr lang="en-IN" sz="1400" b="0" dirty="0" err="1">
                <a:solidFill>
                  <a:srgbClr val="002060"/>
                </a:solidFill>
                <a:effectLst/>
                <a:latin typeface="Consolas" panose="020B0609020204030204" pitchFamily="49" charset="0"/>
              </a:rPr>
              <a:t>Favorite</a:t>
            </a:r>
            <a:r>
              <a:rPr lang="en-IN" sz="1400" b="0" dirty="0">
                <a:solidFill>
                  <a:srgbClr val="002060"/>
                </a:solidFill>
                <a:effectLst/>
                <a:latin typeface="Consolas" panose="020B0609020204030204" pitchFamily="49" charset="0"/>
              </a:rPr>
              <a:t> Songs2'</a:t>
            </a:r>
          </a:p>
          <a:p>
            <a:r>
              <a:rPr lang="en-IN" sz="1400" b="0" dirty="0" err="1">
                <a:solidFill>
                  <a:srgbClr val="002060"/>
                </a:solidFill>
                <a:effectLst/>
                <a:latin typeface="Consolas" panose="020B0609020204030204" pitchFamily="49" charset="0"/>
              </a:rPr>
              <a:t>codePath</a:t>
            </a:r>
            <a:r>
              <a:rPr lang="en-IN" sz="1400" b="0" dirty="0">
                <a:solidFill>
                  <a:srgbClr val="002060"/>
                </a:solidFill>
                <a:effectLst/>
                <a:latin typeface="Consolas" panose="020B0609020204030204" pitchFamily="49" charset="0"/>
              </a:rPr>
              <a:t> = 'C:\\Program Files\\Microsoft VS Code\\Code.exe'</a:t>
            </a:r>
          </a:p>
          <a:p>
            <a:r>
              <a:rPr lang="en-IN" sz="1400" b="0" dirty="0" err="1">
                <a:solidFill>
                  <a:srgbClr val="002060"/>
                </a:solidFill>
                <a:effectLst/>
                <a:latin typeface="Consolas" panose="020B0609020204030204" pitchFamily="49" charset="0"/>
              </a:rPr>
              <a:t>py_path</a:t>
            </a:r>
            <a:r>
              <a:rPr lang="en-IN" sz="1400" b="0" dirty="0">
                <a:solidFill>
                  <a:srgbClr val="002060"/>
                </a:solidFill>
                <a:effectLst/>
                <a:latin typeface="Consolas" panose="020B0609020204030204" pitchFamily="49" charset="0"/>
              </a:rPr>
              <a:t> = "C:\\Program Files\\JetBrains\\PyCharm Community Edition 2020.2.3\\bin\\pycharm64.exe"</a:t>
            </a:r>
          </a:p>
          <a:p>
            <a:r>
              <a:rPr lang="en-IN" sz="1400" b="0" dirty="0">
                <a:solidFill>
                  <a:srgbClr val="002060"/>
                </a:solidFill>
                <a:effectLst/>
                <a:latin typeface="Consolas" panose="020B0609020204030204" pitchFamily="49" charset="0"/>
              </a:rPr>
              <a:t>pp = 'C:\\Program Files\\Microsoft Office\\root\\Office16\\POWERPNT'</a:t>
            </a:r>
          </a:p>
          <a:p>
            <a:r>
              <a:rPr lang="en-IN" sz="1400" b="0" dirty="0">
                <a:solidFill>
                  <a:srgbClr val="002060"/>
                </a:solidFill>
                <a:effectLst/>
                <a:latin typeface="Consolas" panose="020B0609020204030204" pitchFamily="49" charset="0"/>
              </a:rPr>
              <a:t>word = 'C:\\Program Files\\Microsoft Office\\root\\Office16\\WINWORD'</a:t>
            </a:r>
          </a:p>
          <a:p>
            <a:r>
              <a:rPr lang="en-IN" sz="1400" b="0" dirty="0" err="1">
                <a:solidFill>
                  <a:srgbClr val="002060"/>
                </a:solidFill>
                <a:effectLst/>
                <a:latin typeface="Consolas" panose="020B0609020204030204" pitchFamily="49" charset="0"/>
              </a:rPr>
              <a:t>c_path</a:t>
            </a:r>
            <a:r>
              <a:rPr lang="en-IN" sz="1400" b="0" dirty="0">
                <a:solidFill>
                  <a:srgbClr val="002060"/>
                </a:solidFill>
                <a:effectLst/>
                <a:latin typeface="Consolas" panose="020B0609020204030204" pitchFamily="49" charset="0"/>
              </a:rPr>
              <a:t> = 'C:\\Users\\Dell\\Desktop\\Apps\\control'</a:t>
            </a:r>
          </a:p>
          <a:p>
            <a:r>
              <a:rPr lang="en-IN" sz="1400" b="0" dirty="0" err="1">
                <a:solidFill>
                  <a:srgbClr val="002060"/>
                </a:solidFill>
                <a:effectLst/>
                <a:latin typeface="Consolas" panose="020B0609020204030204" pitchFamily="49" charset="0"/>
              </a:rPr>
              <a:t>i_path</a:t>
            </a:r>
            <a:r>
              <a:rPr lang="en-IN" sz="1400" b="0" dirty="0">
                <a:solidFill>
                  <a:srgbClr val="002060"/>
                </a:solidFill>
                <a:effectLst/>
                <a:latin typeface="Consolas" panose="020B0609020204030204" pitchFamily="49" charset="0"/>
              </a:rPr>
              <a:t> = 'C:\\Program Files\\JetBrains\\IntelliJ IDEA Community Edition 2020.2.2\\bin\\idea64.exe'</a:t>
            </a:r>
          </a:p>
        </p:txBody>
      </p:sp>
    </p:spTree>
    <p:extLst>
      <p:ext uri="{BB962C8B-B14F-4D97-AF65-F5344CB8AC3E}">
        <p14:creationId xmlns:p14="http://schemas.microsoft.com/office/powerpoint/2010/main" val="28095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EE444-215F-4355-B24E-4B549B5579C6}"/>
              </a:ext>
            </a:extLst>
          </p:cNvPr>
          <p:cNvSpPr txBox="1"/>
          <p:nvPr/>
        </p:nvSpPr>
        <p:spPr>
          <a:xfrm>
            <a:off x="1652953" y="281354"/>
            <a:ext cx="9653955" cy="7017306"/>
          </a:xfrm>
          <a:prstGeom prst="rect">
            <a:avLst/>
          </a:prstGeom>
          <a:noFill/>
        </p:spPr>
        <p:txBody>
          <a:bodyPr wrap="square" rtlCol="0">
            <a:spAutoFit/>
          </a:bodyPr>
          <a:lstStyle/>
          <a:p>
            <a:r>
              <a:rPr lang="en-IN" sz="1400" b="0" dirty="0">
                <a:solidFill>
                  <a:srgbClr val="002060"/>
                </a:solidFill>
                <a:effectLst/>
                <a:latin typeface="Consolas" panose="020B0609020204030204" pitchFamily="49" charset="0"/>
              </a:rPr>
              <a:t># URL:</a:t>
            </a:r>
          </a:p>
          <a:p>
            <a:r>
              <a:rPr lang="en-IN" sz="1400" b="0" dirty="0" err="1">
                <a:solidFill>
                  <a:srgbClr val="002060"/>
                </a:solidFill>
                <a:effectLst/>
                <a:latin typeface="Consolas" panose="020B0609020204030204" pitchFamily="49" charset="0"/>
              </a:rPr>
              <a:t>g_url</a:t>
            </a:r>
            <a:r>
              <a:rPr lang="en-IN" sz="1400" b="0" dirty="0">
                <a:solidFill>
                  <a:srgbClr val="002060"/>
                </a:solidFill>
                <a:effectLst/>
                <a:latin typeface="Consolas" panose="020B0609020204030204" pitchFamily="49" charset="0"/>
              </a:rPr>
              <a:t> = "https://www.google.com/search?q="</a:t>
            </a:r>
          </a:p>
          <a:p>
            <a:endParaRPr lang="en-IN" sz="1400" b="0" dirty="0">
              <a:solidFill>
                <a:srgbClr val="002060"/>
              </a:solidFill>
              <a:effectLst/>
              <a:latin typeface="Consolas" panose="020B0609020204030204" pitchFamily="49" charset="0"/>
            </a:endParaRP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engine = pyttsx3.init("sapi5")</a:t>
            </a:r>
          </a:p>
          <a:p>
            <a:r>
              <a:rPr lang="en-IN" sz="1400" b="0" dirty="0">
                <a:solidFill>
                  <a:srgbClr val="002060"/>
                </a:solidFill>
                <a:effectLst/>
                <a:latin typeface="Consolas" panose="020B0609020204030204" pitchFamily="49" charset="0"/>
              </a:rPr>
              <a:t>voices = </a:t>
            </a:r>
            <a:r>
              <a:rPr lang="en-IN" sz="1400" b="0" dirty="0" err="1">
                <a:solidFill>
                  <a:srgbClr val="002060"/>
                </a:solidFill>
                <a:effectLst/>
                <a:latin typeface="Consolas" panose="020B0609020204030204" pitchFamily="49" charset="0"/>
              </a:rPr>
              <a:t>engine.getProperty</a:t>
            </a:r>
            <a:r>
              <a:rPr lang="en-IN" sz="1400" b="0" dirty="0">
                <a:solidFill>
                  <a:srgbClr val="002060"/>
                </a:solidFill>
                <a:effectLst/>
                <a:latin typeface="Consolas" panose="020B0609020204030204" pitchFamily="49" charset="0"/>
              </a:rPr>
              <a:t>('voices')</a:t>
            </a:r>
          </a:p>
          <a:p>
            <a:r>
              <a:rPr lang="en-IN" sz="1400" b="0" dirty="0" err="1">
                <a:solidFill>
                  <a:srgbClr val="002060"/>
                </a:solidFill>
                <a:effectLst/>
                <a:latin typeface="Consolas" panose="020B0609020204030204" pitchFamily="49" charset="0"/>
              </a:rPr>
              <a:t>engine.setProperty</a:t>
            </a:r>
            <a:r>
              <a:rPr lang="en-IN" sz="1400" b="0" dirty="0">
                <a:solidFill>
                  <a:srgbClr val="002060"/>
                </a:solidFill>
                <a:effectLst/>
                <a:latin typeface="Consolas" panose="020B0609020204030204" pitchFamily="49" charset="0"/>
              </a:rPr>
              <a:t>('voice', voices[1].id)</a:t>
            </a:r>
          </a:p>
          <a:p>
            <a:endParaRPr lang="en-IN" sz="1400" b="0" dirty="0">
              <a:solidFill>
                <a:srgbClr val="002060"/>
              </a:solidFill>
              <a:effectLst/>
              <a:latin typeface="Consolas" panose="020B0609020204030204" pitchFamily="49" charset="0"/>
            </a:endParaRP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root = Tk()</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global var</a:t>
            </a:r>
          </a:p>
          <a:p>
            <a:r>
              <a:rPr lang="en-IN" sz="1400" b="0" dirty="0">
                <a:solidFill>
                  <a:srgbClr val="002060"/>
                </a:solidFill>
                <a:effectLst/>
                <a:latin typeface="Consolas" panose="020B0609020204030204" pitchFamily="49" charset="0"/>
              </a:rPr>
              <a:t># global var1</a:t>
            </a:r>
          </a:p>
          <a:p>
            <a:r>
              <a:rPr lang="en-IN" sz="1400" b="0" dirty="0">
                <a:solidFill>
                  <a:srgbClr val="002060"/>
                </a:solidFill>
                <a:effectLst/>
                <a:latin typeface="Consolas" panose="020B0609020204030204" pitchFamily="49" charset="0"/>
              </a:rPr>
              <a:t>var = </a:t>
            </a:r>
            <a:r>
              <a:rPr lang="en-IN" sz="1400" b="0" dirty="0" err="1">
                <a:solidFill>
                  <a:srgbClr val="002060"/>
                </a:solidFill>
                <a:effectLst/>
                <a:latin typeface="Consolas" panose="020B0609020204030204" pitchFamily="49" charset="0"/>
              </a:rPr>
              <a:t>StringVar</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var1 = </a:t>
            </a:r>
            <a:r>
              <a:rPr lang="en-IN" sz="1400" b="0" dirty="0" err="1">
                <a:solidFill>
                  <a:srgbClr val="002060"/>
                </a:solidFill>
                <a:effectLst/>
                <a:latin typeface="Consolas" panose="020B0609020204030204" pitchFamily="49" charset="0"/>
              </a:rPr>
              <a:t>StringVar</a:t>
            </a:r>
            <a:r>
              <a:rPr lang="en-IN" sz="1400" b="0" dirty="0">
                <a:solidFill>
                  <a:srgbClr val="002060"/>
                </a:solidFill>
                <a:effectLst/>
                <a:latin typeface="Consolas" panose="020B0609020204030204" pitchFamily="49" charset="0"/>
              </a:rPr>
              <a:t>()</a:t>
            </a:r>
          </a:p>
          <a:p>
            <a:endParaRPr lang="en-IN" sz="1400" b="0" dirty="0">
              <a:solidFill>
                <a:srgbClr val="002060"/>
              </a:solidFill>
              <a:effectLst/>
              <a:latin typeface="Consolas" panose="020B0609020204030204" pitchFamily="49" charset="0"/>
            </a:endParaRP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def update(</a:t>
            </a:r>
            <a:r>
              <a:rPr lang="en-IN" sz="1400" b="0" dirty="0" err="1">
                <a:solidFill>
                  <a:srgbClr val="002060"/>
                </a:solidFill>
                <a:effectLst/>
                <a:latin typeface="Consolas" panose="020B0609020204030204" pitchFamily="49" charset="0"/>
              </a:rPr>
              <a:t>ind</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frame = MI[</a:t>
            </a:r>
            <a:r>
              <a:rPr lang="en-IN" sz="1400" b="0" dirty="0" err="1">
                <a:solidFill>
                  <a:srgbClr val="002060"/>
                </a:solidFill>
                <a:effectLst/>
                <a:latin typeface="Consolas" panose="020B0609020204030204" pitchFamily="49" charset="0"/>
              </a:rPr>
              <a:t>ind</a:t>
            </a:r>
            <a:r>
              <a:rPr lang="en-IN" sz="1400" b="0" dirty="0">
                <a:solidFill>
                  <a:srgbClr val="002060"/>
                </a:solidFill>
                <a:effectLst/>
                <a:latin typeface="Consolas" panose="020B0609020204030204" pitchFamily="49" charset="0"/>
              </a:rPr>
              <a:t> % 51]</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ind</a:t>
            </a:r>
            <a:r>
              <a:rPr lang="en-IN" sz="1400" b="0" dirty="0">
                <a:solidFill>
                  <a:srgbClr val="002060"/>
                </a:solidFill>
                <a:effectLst/>
                <a:latin typeface="Consolas" panose="020B0609020204030204" pitchFamily="49" charset="0"/>
              </a:rPr>
              <a:t> += 1</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label.configure</a:t>
            </a:r>
            <a:r>
              <a:rPr lang="en-IN" sz="1400" b="0" dirty="0">
                <a:solidFill>
                  <a:srgbClr val="002060"/>
                </a:solidFill>
                <a:effectLst/>
                <a:latin typeface="Consolas" panose="020B0609020204030204" pitchFamily="49" charset="0"/>
              </a:rPr>
              <a:t>(image=frame)</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root.after</a:t>
            </a:r>
            <a:r>
              <a:rPr lang="en-IN" sz="1400" b="0" dirty="0">
                <a:solidFill>
                  <a:srgbClr val="002060"/>
                </a:solidFill>
                <a:effectLst/>
                <a:latin typeface="Consolas" panose="020B0609020204030204" pitchFamily="49" charset="0"/>
              </a:rPr>
              <a:t>(50, update, </a:t>
            </a:r>
            <a:r>
              <a:rPr lang="en-IN" sz="1400" b="0" dirty="0" err="1">
                <a:solidFill>
                  <a:srgbClr val="002060"/>
                </a:solidFill>
                <a:effectLst/>
                <a:latin typeface="Consolas" panose="020B0609020204030204" pitchFamily="49" charset="0"/>
              </a:rPr>
              <a:t>ind</a:t>
            </a:r>
            <a:r>
              <a:rPr lang="en-IN" sz="1400" b="0" dirty="0">
                <a:solidFill>
                  <a:srgbClr val="002060"/>
                </a:solidFill>
                <a:effectLst/>
                <a:latin typeface="Consolas" panose="020B0609020204030204" pitchFamily="49" charset="0"/>
              </a:rPr>
              <a:t>)</a:t>
            </a:r>
          </a:p>
          <a:p>
            <a:endParaRPr lang="en-IN" sz="1400" b="0" dirty="0">
              <a:solidFill>
                <a:srgbClr val="002060"/>
              </a:solidFill>
              <a:effectLst/>
              <a:latin typeface="Consolas" panose="020B0609020204030204" pitchFamily="49" charset="0"/>
            </a:endParaRP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def speak(audio):</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engine.say</a:t>
            </a:r>
            <a:r>
              <a:rPr lang="en-IN" sz="1400" b="0" dirty="0">
                <a:solidFill>
                  <a:srgbClr val="002060"/>
                </a:solidFill>
                <a:effectLst/>
                <a:latin typeface="Consolas" panose="020B0609020204030204" pitchFamily="49" charset="0"/>
              </a:rPr>
              <a:t>(audio)</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engine.runAndWait</a:t>
            </a:r>
            <a:r>
              <a:rPr lang="en-IN" sz="1400" b="0" dirty="0">
                <a:solidFill>
                  <a:srgbClr val="002060"/>
                </a:solidFill>
                <a:effectLst/>
                <a:latin typeface="Consolas" panose="020B0609020204030204" pitchFamily="49" charset="0"/>
              </a:rPr>
              <a:t>()</a:t>
            </a:r>
          </a:p>
          <a:p>
            <a:endParaRPr lang="en-IN" sz="1800" b="0" dirty="0">
              <a:solidFill>
                <a:srgbClr val="002060"/>
              </a:solidFill>
              <a:effectLst/>
              <a:latin typeface="Consolas" panose="020B0609020204030204" pitchFamily="49" charset="0"/>
            </a:endParaRPr>
          </a:p>
          <a:p>
            <a:br>
              <a:rPr lang="en-IN" sz="1800" b="0" dirty="0">
                <a:solidFill>
                  <a:srgbClr val="002060"/>
                </a:solidFill>
                <a:effectLst/>
                <a:latin typeface="Consolas" panose="020B0609020204030204" pitchFamily="49" charset="0"/>
              </a:rPr>
            </a:br>
            <a:br>
              <a:rPr lang="en-IN" sz="1800" b="0" dirty="0">
                <a:solidFill>
                  <a:srgbClr val="002060"/>
                </a:solidFill>
                <a:effectLst/>
                <a:latin typeface="Consolas" panose="020B0609020204030204" pitchFamily="49" charset="0"/>
              </a:rPr>
            </a:br>
            <a:endParaRPr lang="en-IN" dirty="0">
              <a:solidFill>
                <a:srgbClr val="002060"/>
              </a:solidFill>
            </a:endParaRPr>
          </a:p>
        </p:txBody>
      </p:sp>
    </p:spTree>
    <p:extLst>
      <p:ext uri="{BB962C8B-B14F-4D97-AF65-F5344CB8AC3E}">
        <p14:creationId xmlns:p14="http://schemas.microsoft.com/office/powerpoint/2010/main" val="384468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E0092-6CD5-4017-9418-9899DE2587A0}"/>
              </a:ext>
            </a:extLst>
          </p:cNvPr>
          <p:cNvSpPr txBox="1"/>
          <p:nvPr/>
        </p:nvSpPr>
        <p:spPr>
          <a:xfrm>
            <a:off x="1758462" y="422031"/>
            <a:ext cx="8370276" cy="6555641"/>
          </a:xfrm>
          <a:prstGeom prst="rect">
            <a:avLst/>
          </a:prstGeom>
          <a:noFill/>
        </p:spPr>
        <p:txBody>
          <a:bodyPr wrap="square" rtlCol="0">
            <a:spAutoFit/>
          </a:bodyPr>
          <a:lstStyle/>
          <a:p>
            <a:r>
              <a:rPr lang="en-IN" sz="1400" b="0" i="1" dirty="0">
                <a:solidFill>
                  <a:srgbClr val="002060"/>
                </a:solidFill>
                <a:effectLst/>
                <a:latin typeface="Consolas" panose="020B0609020204030204" pitchFamily="49" charset="0"/>
              </a:rPr>
              <a:t>def </a:t>
            </a:r>
            <a:r>
              <a:rPr lang="en-IN" sz="1400" b="0" i="1" dirty="0" err="1">
                <a:solidFill>
                  <a:srgbClr val="002060"/>
                </a:solidFill>
                <a:effectLst/>
                <a:latin typeface="Consolas" panose="020B0609020204030204" pitchFamily="49" charset="0"/>
              </a:rPr>
              <a:t>wish_me</a:t>
            </a:r>
            <a:r>
              <a:rPr lang="en-IN" sz="1400" b="0" i="1" dirty="0">
                <a:solidFill>
                  <a:srgbClr val="002060"/>
                </a:solidFill>
                <a:effectLst/>
                <a:latin typeface="Consolas" panose="020B0609020204030204" pitchFamily="49" charset="0"/>
              </a:rPr>
              <a:t>():</a:t>
            </a:r>
          </a:p>
          <a:p>
            <a:r>
              <a:rPr lang="en-IN" sz="1400" b="0" i="1" dirty="0">
                <a:solidFill>
                  <a:srgbClr val="002060"/>
                </a:solidFill>
                <a:effectLst/>
                <a:latin typeface="Consolas" panose="020B0609020204030204" pitchFamily="49" charset="0"/>
              </a:rPr>
              <a:t>    hour = int(</a:t>
            </a:r>
            <a:r>
              <a:rPr lang="en-IN" sz="1400" b="0" i="1" dirty="0" err="1">
                <a:solidFill>
                  <a:srgbClr val="002060"/>
                </a:solidFill>
                <a:effectLst/>
                <a:latin typeface="Consolas" panose="020B0609020204030204" pitchFamily="49" charset="0"/>
              </a:rPr>
              <a:t>datetime.datetime.now</a:t>
            </a:r>
            <a:r>
              <a:rPr lang="en-IN" sz="1400" b="0" i="1" dirty="0">
                <a:solidFill>
                  <a:srgbClr val="002060"/>
                </a:solidFill>
                <a:effectLst/>
                <a:latin typeface="Consolas" panose="020B0609020204030204" pitchFamily="49" charset="0"/>
              </a:rPr>
              <a:t>().hour)</a:t>
            </a:r>
          </a:p>
          <a:p>
            <a:r>
              <a:rPr lang="en-IN" sz="1400" b="0" i="1" dirty="0">
                <a:solidFill>
                  <a:srgbClr val="002060"/>
                </a:solidFill>
                <a:effectLst/>
                <a:latin typeface="Consolas" panose="020B0609020204030204" pitchFamily="49" charset="0"/>
              </a:rPr>
              <a:t>    if 0 &lt;= hour &lt;= 12:</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var.set</a:t>
            </a:r>
            <a:r>
              <a:rPr lang="en-IN" sz="1400" b="0" i="1" dirty="0">
                <a:solidFill>
                  <a:srgbClr val="002060"/>
                </a:solidFill>
                <a:effectLst/>
                <a:latin typeface="Consolas" panose="020B0609020204030204" pitchFamily="49" charset="0"/>
              </a:rPr>
              <a:t>("Good Morning")</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root.update</a:t>
            </a:r>
            <a:r>
              <a:rPr lang="en-IN" sz="1400" b="0" i="1" dirty="0">
                <a:solidFill>
                  <a:srgbClr val="002060"/>
                </a:solidFill>
                <a:effectLst/>
                <a:latin typeface="Consolas" panose="020B0609020204030204" pitchFamily="49" charset="0"/>
              </a:rPr>
              <a:t>()</a:t>
            </a:r>
          </a:p>
          <a:p>
            <a:r>
              <a:rPr lang="en-IN" sz="1400" b="0" i="1" dirty="0">
                <a:solidFill>
                  <a:srgbClr val="002060"/>
                </a:solidFill>
                <a:effectLst/>
                <a:latin typeface="Consolas" panose="020B0609020204030204" pitchFamily="49" charset="0"/>
              </a:rPr>
              <a:t>        speak("Good Morning!")</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elif</a:t>
            </a:r>
            <a:r>
              <a:rPr lang="en-IN" sz="1400" b="0" i="1" dirty="0">
                <a:solidFill>
                  <a:srgbClr val="002060"/>
                </a:solidFill>
                <a:effectLst/>
                <a:latin typeface="Consolas" panose="020B0609020204030204" pitchFamily="49" charset="0"/>
              </a:rPr>
              <a:t> 12 &lt;= hour &lt;= 18:</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var.set</a:t>
            </a:r>
            <a:r>
              <a:rPr lang="en-IN" sz="1400" b="0" i="1" dirty="0">
                <a:solidFill>
                  <a:srgbClr val="002060"/>
                </a:solidFill>
                <a:effectLst/>
                <a:latin typeface="Consolas" panose="020B0609020204030204" pitchFamily="49" charset="0"/>
              </a:rPr>
              <a:t>("Good Afternoon")</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root.update</a:t>
            </a:r>
            <a:r>
              <a:rPr lang="en-IN" sz="1400" b="0" i="1" dirty="0">
                <a:solidFill>
                  <a:srgbClr val="002060"/>
                </a:solidFill>
                <a:effectLst/>
                <a:latin typeface="Consolas" panose="020B0609020204030204" pitchFamily="49" charset="0"/>
              </a:rPr>
              <a:t>()</a:t>
            </a:r>
          </a:p>
          <a:p>
            <a:r>
              <a:rPr lang="en-IN" sz="1400" b="0" i="1" dirty="0">
                <a:solidFill>
                  <a:srgbClr val="002060"/>
                </a:solidFill>
                <a:effectLst/>
                <a:latin typeface="Consolas" panose="020B0609020204030204" pitchFamily="49" charset="0"/>
              </a:rPr>
              <a:t>        speak("Good Afternoon !")</a:t>
            </a:r>
          </a:p>
          <a:p>
            <a:r>
              <a:rPr lang="en-IN" sz="1400" b="0" i="1" dirty="0">
                <a:solidFill>
                  <a:srgbClr val="002060"/>
                </a:solidFill>
                <a:effectLst/>
                <a:latin typeface="Consolas" panose="020B0609020204030204" pitchFamily="49" charset="0"/>
              </a:rPr>
              <a:t>    else:</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var.set</a:t>
            </a:r>
            <a:r>
              <a:rPr lang="en-IN" sz="1400" b="0" i="1" dirty="0">
                <a:solidFill>
                  <a:srgbClr val="002060"/>
                </a:solidFill>
                <a:effectLst/>
                <a:latin typeface="Consolas" panose="020B0609020204030204" pitchFamily="49" charset="0"/>
              </a:rPr>
              <a:t>("Good Evening ")</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root.update</a:t>
            </a:r>
            <a:r>
              <a:rPr lang="en-IN" sz="1400" b="0" i="1" dirty="0">
                <a:solidFill>
                  <a:srgbClr val="002060"/>
                </a:solidFill>
                <a:effectLst/>
                <a:latin typeface="Consolas" panose="020B0609020204030204" pitchFamily="49" charset="0"/>
              </a:rPr>
              <a:t>()</a:t>
            </a:r>
          </a:p>
          <a:p>
            <a:r>
              <a:rPr lang="en-IN" sz="1400" b="0" i="1" dirty="0">
                <a:solidFill>
                  <a:srgbClr val="002060"/>
                </a:solidFill>
                <a:effectLst/>
                <a:latin typeface="Consolas" panose="020B0609020204030204" pitchFamily="49" charset="0"/>
              </a:rPr>
              <a:t>        speak("Good Evening !")</a:t>
            </a:r>
          </a:p>
          <a:p>
            <a:r>
              <a:rPr lang="en-IN" sz="1400" b="0" i="1" dirty="0">
                <a:solidFill>
                  <a:srgbClr val="002060"/>
                </a:solidFill>
                <a:effectLst/>
                <a:latin typeface="Consolas" panose="020B0609020204030204" pitchFamily="49" charset="0"/>
              </a:rPr>
              <a:t>    speak("How may I help you sir")</a:t>
            </a:r>
          </a:p>
          <a:p>
            <a:endParaRPr lang="en-IN" sz="1400" b="0" i="1" dirty="0">
              <a:solidFill>
                <a:srgbClr val="002060"/>
              </a:solidFill>
              <a:effectLst/>
              <a:latin typeface="Consolas" panose="020B0609020204030204" pitchFamily="49" charset="0"/>
            </a:endParaRPr>
          </a:p>
          <a:p>
            <a:endParaRPr lang="en-IN" sz="1400" b="0" i="1" dirty="0">
              <a:solidFill>
                <a:srgbClr val="002060"/>
              </a:solidFill>
              <a:effectLst/>
              <a:latin typeface="Consolas" panose="020B0609020204030204" pitchFamily="49" charset="0"/>
            </a:endParaRPr>
          </a:p>
          <a:p>
            <a:r>
              <a:rPr lang="en-IN" sz="1400" b="0" i="1" dirty="0">
                <a:solidFill>
                  <a:srgbClr val="002060"/>
                </a:solidFill>
                <a:effectLst/>
                <a:latin typeface="Consolas" panose="020B0609020204030204" pitchFamily="49" charset="0"/>
              </a:rPr>
              <a:t>def </a:t>
            </a:r>
            <a:r>
              <a:rPr lang="en-IN" sz="1400" b="0" i="1" dirty="0" err="1">
                <a:solidFill>
                  <a:srgbClr val="002060"/>
                </a:solidFill>
                <a:effectLst/>
                <a:latin typeface="Consolas" panose="020B0609020204030204" pitchFamily="49" charset="0"/>
              </a:rPr>
              <a:t>take_command</a:t>
            </a:r>
            <a:r>
              <a:rPr lang="en-IN" sz="1400" b="0" i="1" dirty="0">
                <a:solidFill>
                  <a:srgbClr val="002060"/>
                </a:solidFill>
                <a:effectLst/>
                <a:latin typeface="Consolas" panose="020B0609020204030204" pitchFamily="49" charset="0"/>
              </a:rPr>
              <a:t>():</a:t>
            </a:r>
          </a:p>
          <a:p>
            <a:r>
              <a:rPr lang="en-IN" sz="1400" b="0" i="1" dirty="0">
                <a:solidFill>
                  <a:srgbClr val="002060"/>
                </a:solidFill>
                <a:effectLst/>
                <a:latin typeface="Consolas" panose="020B0609020204030204" pitchFamily="49" charset="0"/>
              </a:rPr>
              <a:t>    # It takes microphone input from the user and returns string output</a:t>
            </a:r>
          </a:p>
          <a:p>
            <a:endParaRPr lang="en-IN" sz="1400" b="0" i="1" dirty="0">
              <a:solidFill>
                <a:srgbClr val="002060"/>
              </a:solidFill>
              <a:effectLst/>
              <a:latin typeface="Consolas" panose="020B0609020204030204" pitchFamily="49" charset="0"/>
            </a:endParaRPr>
          </a:p>
          <a:p>
            <a:r>
              <a:rPr lang="en-IN" sz="1400" b="0" i="1" dirty="0">
                <a:solidFill>
                  <a:srgbClr val="002060"/>
                </a:solidFill>
                <a:effectLst/>
                <a:latin typeface="Consolas" panose="020B0609020204030204" pitchFamily="49" charset="0"/>
              </a:rPr>
              <a:t>    r = </a:t>
            </a:r>
            <a:r>
              <a:rPr lang="en-IN" sz="1400" b="0" i="1" dirty="0" err="1">
                <a:solidFill>
                  <a:srgbClr val="002060"/>
                </a:solidFill>
                <a:effectLst/>
                <a:latin typeface="Consolas" panose="020B0609020204030204" pitchFamily="49" charset="0"/>
              </a:rPr>
              <a:t>sr.Recognizer</a:t>
            </a:r>
            <a:r>
              <a:rPr lang="en-IN" sz="1400" b="0" i="1" dirty="0">
                <a:solidFill>
                  <a:srgbClr val="002060"/>
                </a:solidFill>
                <a:effectLst/>
                <a:latin typeface="Consolas" panose="020B0609020204030204" pitchFamily="49" charset="0"/>
              </a:rPr>
              <a:t>()</a:t>
            </a:r>
          </a:p>
          <a:p>
            <a:r>
              <a:rPr lang="en-IN" sz="1400" b="0" i="1" dirty="0">
                <a:solidFill>
                  <a:srgbClr val="002060"/>
                </a:solidFill>
                <a:effectLst/>
                <a:latin typeface="Consolas" panose="020B0609020204030204" pitchFamily="49" charset="0"/>
              </a:rPr>
              <a:t>    with </a:t>
            </a:r>
            <a:r>
              <a:rPr lang="en-IN" sz="1400" b="0" i="1" dirty="0" err="1">
                <a:solidFill>
                  <a:srgbClr val="002060"/>
                </a:solidFill>
                <a:effectLst/>
                <a:latin typeface="Consolas" panose="020B0609020204030204" pitchFamily="49" charset="0"/>
              </a:rPr>
              <a:t>sr.Microphone</a:t>
            </a:r>
            <a:r>
              <a:rPr lang="en-IN" sz="1400" b="0" i="1" dirty="0">
                <a:solidFill>
                  <a:srgbClr val="002060"/>
                </a:solidFill>
                <a:effectLst/>
                <a:latin typeface="Consolas" panose="020B0609020204030204" pitchFamily="49" charset="0"/>
              </a:rPr>
              <a:t>() as source:</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var.set</a:t>
            </a:r>
            <a:r>
              <a:rPr lang="en-IN" sz="1400" b="0" i="1" dirty="0">
                <a:solidFill>
                  <a:srgbClr val="002060"/>
                </a:solidFill>
                <a:effectLst/>
                <a:latin typeface="Consolas" panose="020B0609020204030204" pitchFamily="49" charset="0"/>
              </a:rPr>
              <a:t>("Listening..")</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root.update</a:t>
            </a:r>
            <a:r>
              <a:rPr lang="en-IN" sz="1400" b="0" i="1" dirty="0">
                <a:solidFill>
                  <a:srgbClr val="002060"/>
                </a:solidFill>
                <a:effectLst/>
                <a:latin typeface="Consolas" panose="020B0609020204030204" pitchFamily="49" charset="0"/>
              </a:rPr>
              <a:t>()</a:t>
            </a:r>
          </a:p>
          <a:p>
            <a:r>
              <a:rPr lang="en-IN" sz="1400" b="0" i="1" dirty="0">
                <a:solidFill>
                  <a:srgbClr val="002060"/>
                </a:solidFill>
                <a:effectLst/>
                <a:latin typeface="Consolas" panose="020B0609020204030204" pitchFamily="49" charset="0"/>
              </a:rPr>
              <a:t>        # print("Listening..")</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r.pause_threshold</a:t>
            </a:r>
            <a:r>
              <a:rPr lang="en-IN" sz="1400" b="0" i="1" dirty="0">
                <a:solidFill>
                  <a:srgbClr val="002060"/>
                </a:solidFill>
                <a:effectLst/>
                <a:latin typeface="Consolas" panose="020B0609020204030204" pitchFamily="49" charset="0"/>
              </a:rPr>
              <a:t> = 0.6</a:t>
            </a:r>
          </a:p>
          <a:p>
            <a:r>
              <a:rPr lang="en-IN" sz="1400" b="0" i="1" dirty="0">
                <a:solidFill>
                  <a:srgbClr val="002060"/>
                </a:solidFill>
                <a:effectLst/>
                <a:latin typeface="Consolas" panose="020B0609020204030204" pitchFamily="49" charset="0"/>
              </a:rPr>
              <a:t>        </a:t>
            </a:r>
            <a:r>
              <a:rPr lang="en-IN" sz="1400" b="0" i="1" dirty="0" err="1">
                <a:solidFill>
                  <a:srgbClr val="002060"/>
                </a:solidFill>
                <a:effectLst/>
                <a:latin typeface="Consolas" panose="020B0609020204030204" pitchFamily="49" charset="0"/>
              </a:rPr>
              <a:t>r.energy_threshold</a:t>
            </a:r>
            <a:r>
              <a:rPr lang="en-IN" sz="1400" b="0" i="1" dirty="0">
                <a:solidFill>
                  <a:srgbClr val="002060"/>
                </a:solidFill>
                <a:effectLst/>
                <a:latin typeface="Consolas" panose="020B0609020204030204" pitchFamily="49" charset="0"/>
              </a:rPr>
              <a:t> = 600</a:t>
            </a:r>
          </a:p>
          <a:p>
            <a:r>
              <a:rPr lang="en-IN" sz="1400" b="0" i="1" dirty="0">
                <a:solidFill>
                  <a:srgbClr val="002060"/>
                </a:solidFill>
                <a:effectLst/>
                <a:latin typeface="Consolas" panose="020B0609020204030204" pitchFamily="49" charset="0"/>
              </a:rPr>
              <a:t>        audio = </a:t>
            </a:r>
            <a:r>
              <a:rPr lang="en-IN" sz="1400" b="0" i="1" dirty="0" err="1">
                <a:solidFill>
                  <a:srgbClr val="002060"/>
                </a:solidFill>
                <a:effectLst/>
                <a:latin typeface="Consolas" panose="020B0609020204030204" pitchFamily="49" charset="0"/>
              </a:rPr>
              <a:t>r.listen</a:t>
            </a:r>
            <a:r>
              <a:rPr lang="en-IN" sz="1400" b="0" i="1" dirty="0">
                <a:solidFill>
                  <a:srgbClr val="002060"/>
                </a:solidFill>
                <a:effectLst/>
                <a:latin typeface="Consolas" panose="020B0609020204030204" pitchFamily="49" charset="0"/>
              </a:rPr>
              <a:t>(source)</a:t>
            </a:r>
          </a:p>
          <a:p>
            <a:r>
              <a:rPr lang="en-IN" sz="1400" b="0" i="1" dirty="0">
                <a:solidFill>
                  <a:srgbClr val="002060"/>
                </a:solidFill>
                <a:effectLst/>
                <a:latin typeface="Consolas" panose="020B0609020204030204" pitchFamily="49" charset="0"/>
              </a:rPr>
              <a:t>    </a:t>
            </a:r>
          </a:p>
          <a:p>
            <a:r>
              <a:rPr lang="en-IN" sz="1400" b="0" i="1" dirty="0">
                <a:solidFill>
                  <a:srgbClr val="002060"/>
                </a:solidFill>
                <a:effectLst/>
                <a:latin typeface="Consolas" panose="020B0609020204030204" pitchFamily="49" charset="0"/>
              </a:rPr>
              <a:t>    </a:t>
            </a:r>
          </a:p>
        </p:txBody>
      </p:sp>
    </p:spTree>
    <p:extLst>
      <p:ext uri="{BB962C8B-B14F-4D97-AF65-F5344CB8AC3E}">
        <p14:creationId xmlns:p14="http://schemas.microsoft.com/office/powerpoint/2010/main" val="1916410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49520C-380A-4F11-8441-50C40850D286}"/>
              </a:ext>
            </a:extLst>
          </p:cNvPr>
          <p:cNvSpPr txBox="1"/>
          <p:nvPr/>
        </p:nvSpPr>
        <p:spPr>
          <a:xfrm>
            <a:off x="1863968" y="334107"/>
            <a:ext cx="8871439" cy="4801314"/>
          </a:xfrm>
          <a:prstGeom prst="rect">
            <a:avLst/>
          </a:prstGeom>
          <a:noFill/>
        </p:spPr>
        <p:txBody>
          <a:bodyPr wrap="square" rtlCol="0">
            <a:spAutoFit/>
          </a:bodyPr>
          <a:lstStyle/>
          <a:p>
            <a:r>
              <a:rPr lang="en-IN" sz="1800" b="0" dirty="0">
                <a:solidFill>
                  <a:srgbClr val="002060"/>
                </a:solidFill>
                <a:effectLst/>
                <a:latin typeface="Consolas" panose="020B0609020204030204" pitchFamily="49" charset="0"/>
              </a:rPr>
              <a:t> </a:t>
            </a:r>
            <a:r>
              <a:rPr lang="en-IN" sz="1800" b="0" i="1" dirty="0">
                <a:solidFill>
                  <a:srgbClr val="002060"/>
                </a:solidFill>
                <a:effectLst/>
                <a:latin typeface="Consolas" panose="020B0609020204030204" pitchFamily="49" charset="0"/>
              </a:rPr>
              <a:t>try:</a:t>
            </a:r>
          </a:p>
          <a:p>
            <a:r>
              <a:rPr lang="en-IN" sz="1800" b="0" i="1" dirty="0">
                <a:solidFill>
                  <a:srgbClr val="002060"/>
                </a:solidFill>
                <a:effectLst/>
                <a:latin typeface="Consolas" panose="020B0609020204030204" pitchFamily="49" charset="0"/>
              </a:rPr>
              <a:t>        # print("Recognizing..")</a:t>
            </a:r>
          </a:p>
          <a:p>
            <a:r>
              <a:rPr lang="en-IN" sz="1800" b="0" i="1" dirty="0">
                <a:solidFill>
                  <a:srgbClr val="002060"/>
                </a:solidFill>
                <a:effectLst/>
                <a:latin typeface="Consolas" panose="020B0609020204030204" pitchFamily="49" charset="0"/>
              </a:rPr>
              <a:t>        </a:t>
            </a:r>
            <a:r>
              <a:rPr lang="en-IN" sz="1800" b="0" i="1" dirty="0" err="1">
                <a:solidFill>
                  <a:srgbClr val="002060"/>
                </a:solidFill>
                <a:effectLst/>
                <a:latin typeface="Consolas" panose="020B0609020204030204" pitchFamily="49" charset="0"/>
              </a:rPr>
              <a:t>var.set</a:t>
            </a:r>
            <a:r>
              <a:rPr lang="en-IN" sz="1800" b="0" i="1" dirty="0">
                <a:solidFill>
                  <a:srgbClr val="002060"/>
                </a:solidFill>
                <a:effectLst/>
                <a:latin typeface="Consolas" panose="020B0609020204030204" pitchFamily="49" charset="0"/>
              </a:rPr>
              <a:t>("Recognizing..")</a:t>
            </a:r>
          </a:p>
          <a:p>
            <a:r>
              <a:rPr lang="en-IN" sz="1800" b="0" i="1" dirty="0">
                <a:solidFill>
                  <a:srgbClr val="002060"/>
                </a:solidFill>
                <a:effectLst/>
                <a:latin typeface="Consolas" panose="020B0609020204030204" pitchFamily="49" charset="0"/>
              </a:rPr>
              <a:t>        </a:t>
            </a:r>
            <a:r>
              <a:rPr lang="en-IN" sz="1800" b="0" i="1" dirty="0" err="1">
                <a:solidFill>
                  <a:srgbClr val="002060"/>
                </a:solidFill>
                <a:effectLst/>
                <a:latin typeface="Consolas" panose="020B0609020204030204" pitchFamily="49" charset="0"/>
              </a:rPr>
              <a:t>root.update</a:t>
            </a:r>
            <a:r>
              <a:rPr lang="en-IN" sz="1800" b="0" i="1" dirty="0">
                <a:solidFill>
                  <a:srgbClr val="002060"/>
                </a:solidFill>
                <a:effectLst/>
                <a:latin typeface="Consolas" panose="020B0609020204030204" pitchFamily="49" charset="0"/>
              </a:rPr>
              <a:t>()</a:t>
            </a:r>
          </a:p>
          <a:p>
            <a:r>
              <a:rPr lang="en-IN" sz="1800" b="0" i="1" dirty="0">
                <a:solidFill>
                  <a:srgbClr val="002060"/>
                </a:solidFill>
                <a:effectLst/>
                <a:latin typeface="Consolas" panose="020B0609020204030204" pitchFamily="49" charset="0"/>
              </a:rPr>
              <a:t>        query = </a:t>
            </a:r>
            <a:r>
              <a:rPr lang="en-IN" sz="1800" b="0" i="1" dirty="0" err="1">
                <a:solidFill>
                  <a:srgbClr val="002060"/>
                </a:solidFill>
                <a:effectLst/>
                <a:latin typeface="Consolas" panose="020B0609020204030204" pitchFamily="49" charset="0"/>
              </a:rPr>
              <a:t>r.recognize_google</a:t>
            </a:r>
            <a:r>
              <a:rPr lang="en-IN" sz="1800" b="0" i="1" dirty="0">
                <a:solidFill>
                  <a:srgbClr val="002060"/>
                </a:solidFill>
                <a:effectLst/>
                <a:latin typeface="Consolas" panose="020B0609020204030204" pitchFamily="49" charset="0"/>
              </a:rPr>
              <a:t>(audio, language='</a:t>
            </a:r>
            <a:r>
              <a:rPr lang="en-IN" sz="1800" b="0" i="1" dirty="0" err="1">
                <a:solidFill>
                  <a:srgbClr val="002060"/>
                </a:solidFill>
                <a:effectLst/>
                <a:latin typeface="Consolas" panose="020B0609020204030204" pitchFamily="49" charset="0"/>
              </a:rPr>
              <a:t>en</a:t>
            </a:r>
            <a:r>
              <a:rPr lang="en-IN" sz="1800" b="0" i="1" dirty="0">
                <a:solidFill>
                  <a:srgbClr val="002060"/>
                </a:solidFill>
                <a:effectLst/>
                <a:latin typeface="Consolas" panose="020B0609020204030204" pitchFamily="49" charset="0"/>
              </a:rPr>
              <a:t>-in')</a:t>
            </a:r>
          </a:p>
          <a:p>
            <a:r>
              <a:rPr lang="en-IN" sz="1800" b="0" i="1" dirty="0">
                <a:solidFill>
                  <a:srgbClr val="002060"/>
                </a:solidFill>
                <a:effectLst/>
                <a:latin typeface="Consolas" panose="020B0609020204030204" pitchFamily="49" charset="0"/>
              </a:rPr>
              <a:t>        print(</a:t>
            </a:r>
            <a:r>
              <a:rPr lang="en-IN" sz="1800" b="0" i="1" dirty="0" err="1">
                <a:solidFill>
                  <a:srgbClr val="002060"/>
                </a:solidFill>
                <a:effectLst/>
                <a:latin typeface="Consolas" panose="020B0609020204030204" pitchFamily="49" charset="0"/>
              </a:rPr>
              <a:t>f"You</a:t>
            </a:r>
            <a:r>
              <a:rPr lang="en-IN" sz="1800" b="0" i="1" dirty="0">
                <a:solidFill>
                  <a:srgbClr val="002060"/>
                </a:solidFill>
                <a:effectLst/>
                <a:latin typeface="Consolas" panose="020B0609020204030204" pitchFamily="49" charset="0"/>
              </a:rPr>
              <a:t> said: {query}\n")</a:t>
            </a:r>
          </a:p>
          <a:p>
            <a:r>
              <a:rPr lang="en-IN" sz="1800" b="0" i="1" dirty="0">
                <a:solidFill>
                  <a:srgbClr val="002060"/>
                </a:solidFill>
                <a:effectLst/>
                <a:latin typeface="Consolas" panose="020B0609020204030204" pitchFamily="49" charset="0"/>
              </a:rPr>
              <a:t>        </a:t>
            </a:r>
            <a:r>
              <a:rPr lang="en-IN" sz="1800" b="0" i="1" dirty="0" err="1">
                <a:solidFill>
                  <a:srgbClr val="002060"/>
                </a:solidFill>
                <a:effectLst/>
                <a:latin typeface="Consolas" panose="020B0609020204030204" pitchFamily="49" charset="0"/>
              </a:rPr>
              <a:t>root.update</a:t>
            </a:r>
            <a:r>
              <a:rPr lang="en-IN" sz="1800" b="0" i="1" dirty="0">
                <a:solidFill>
                  <a:srgbClr val="002060"/>
                </a:solidFill>
                <a:effectLst/>
                <a:latin typeface="Consolas" panose="020B0609020204030204" pitchFamily="49" charset="0"/>
              </a:rPr>
              <a:t>()</a:t>
            </a:r>
          </a:p>
          <a:p>
            <a:endParaRPr lang="en-IN" sz="1800" b="0" i="1" dirty="0">
              <a:solidFill>
                <a:srgbClr val="002060"/>
              </a:solidFill>
              <a:effectLst/>
              <a:latin typeface="Consolas" panose="020B0609020204030204" pitchFamily="49" charset="0"/>
            </a:endParaRPr>
          </a:p>
          <a:p>
            <a:r>
              <a:rPr lang="en-IN" sz="1800" b="0" i="1" dirty="0">
                <a:solidFill>
                  <a:srgbClr val="002060"/>
                </a:solidFill>
                <a:effectLst/>
                <a:latin typeface="Consolas" panose="020B0609020204030204" pitchFamily="49" charset="0"/>
              </a:rPr>
              <a:t>    except Exception as e:</a:t>
            </a:r>
          </a:p>
          <a:p>
            <a:r>
              <a:rPr lang="en-IN" sz="1800" b="0" i="1" dirty="0">
                <a:solidFill>
                  <a:srgbClr val="002060"/>
                </a:solidFill>
                <a:effectLst/>
                <a:latin typeface="Consolas" panose="020B0609020204030204" pitchFamily="49" charset="0"/>
              </a:rPr>
              <a:t>        # print(e)</a:t>
            </a:r>
          </a:p>
          <a:p>
            <a:r>
              <a:rPr lang="en-IN" sz="1800" b="0" i="1" dirty="0">
                <a:solidFill>
                  <a:srgbClr val="002060"/>
                </a:solidFill>
                <a:effectLst/>
                <a:latin typeface="Consolas" panose="020B0609020204030204" pitchFamily="49" charset="0"/>
              </a:rPr>
              <a:t>        </a:t>
            </a:r>
            <a:r>
              <a:rPr lang="en-IN" sz="1800" b="0" i="1" dirty="0" err="1">
                <a:solidFill>
                  <a:srgbClr val="002060"/>
                </a:solidFill>
                <a:effectLst/>
                <a:latin typeface="Consolas" panose="020B0609020204030204" pitchFamily="49" charset="0"/>
              </a:rPr>
              <a:t>var.set</a:t>
            </a:r>
            <a:r>
              <a:rPr lang="en-IN" sz="1800" b="0" i="1" dirty="0">
                <a:solidFill>
                  <a:srgbClr val="002060"/>
                </a:solidFill>
                <a:effectLst/>
                <a:latin typeface="Consolas" panose="020B0609020204030204" pitchFamily="49" charset="0"/>
              </a:rPr>
              <a:t>("Can you say that again?")</a:t>
            </a:r>
          </a:p>
          <a:p>
            <a:r>
              <a:rPr lang="en-IN" sz="1800" b="0" i="1" dirty="0">
                <a:solidFill>
                  <a:srgbClr val="002060"/>
                </a:solidFill>
                <a:effectLst/>
                <a:latin typeface="Consolas" panose="020B0609020204030204" pitchFamily="49" charset="0"/>
              </a:rPr>
              <a:t>        </a:t>
            </a:r>
            <a:r>
              <a:rPr lang="en-IN" sz="1800" b="0" i="1" dirty="0" err="1">
                <a:solidFill>
                  <a:srgbClr val="002060"/>
                </a:solidFill>
                <a:effectLst/>
                <a:latin typeface="Consolas" panose="020B0609020204030204" pitchFamily="49" charset="0"/>
              </a:rPr>
              <a:t>root.update</a:t>
            </a:r>
            <a:r>
              <a:rPr lang="en-IN" sz="1800" b="0" i="1" dirty="0">
                <a:solidFill>
                  <a:srgbClr val="002060"/>
                </a:solidFill>
                <a:effectLst/>
                <a:latin typeface="Consolas" panose="020B0609020204030204" pitchFamily="49" charset="0"/>
              </a:rPr>
              <a:t>()</a:t>
            </a:r>
          </a:p>
          <a:p>
            <a:r>
              <a:rPr lang="en-IN" sz="1800" b="0" i="1" dirty="0">
                <a:solidFill>
                  <a:srgbClr val="002060"/>
                </a:solidFill>
                <a:effectLst/>
                <a:latin typeface="Consolas" panose="020B0609020204030204" pitchFamily="49" charset="0"/>
              </a:rPr>
              <a:t>        </a:t>
            </a:r>
          </a:p>
          <a:p>
            <a:r>
              <a:rPr lang="en-IN" sz="1800" b="0" i="1" dirty="0">
                <a:solidFill>
                  <a:srgbClr val="002060"/>
                </a:solidFill>
                <a:effectLst/>
                <a:latin typeface="Consolas" panose="020B0609020204030204" pitchFamily="49" charset="0"/>
              </a:rPr>
              <a:t>    var1.set(query)</a:t>
            </a:r>
          </a:p>
          <a:p>
            <a:r>
              <a:rPr lang="en-IN" sz="1800" b="0" i="1" dirty="0">
                <a:solidFill>
                  <a:srgbClr val="002060"/>
                </a:solidFill>
                <a:effectLst/>
                <a:latin typeface="Consolas" panose="020B0609020204030204" pitchFamily="49" charset="0"/>
              </a:rPr>
              <a:t>    </a:t>
            </a:r>
            <a:r>
              <a:rPr lang="en-IN" sz="1800" b="0" i="1" dirty="0" err="1">
                <a:solidFill>
                  <a:srgbClr val="002060"/>
                </a:solidFill>
                <a:effectLst/>
                <a:latin typeface="Consolas" panose="020B0609020204030204" pitchFamily="49" charset="0"/>
              </a:rPr>
              <a:t>root.update</a:t>
            </a:r>
            <a:r>
              <a:rPr lang="en-IN" sz="1800" b="0" i="1" dirty="0">
                <a:solidFill>
                  <a:srgbClr val="002060"/>
                </a:solidFill>
                <a:effectLst/>
                <a:latin typeface="Consolas" panose="020B0609020204030204" pitchFamily="49" charset="0"/>
              </a:rPr>
              <a:t>()</a:t>
            </a:r>
          </a:p>
          <a:p>
            <a:endParaRPr lang="en-IN" sz="1800" b="0" i="1" dirty="0">
              <a:solidFill>
                <a:srgbClr val="002060"/>
              </a:solidFill>
              <a:effectLst/>
              <a:latin typeface="Consolas" panose="020B0609020204030204" pitchFamily="49" charset="0"/>
            </a:endParaRPr>
          </a:p>
          <a:p>
            <a:r>
              <a:rPr lang="en-IN" sz="1800" b="0" i="1" dirty="0">
                <a:solidFill>
                  <a:srgbClr val="002060"/>
                </a:solidFill>
                <a:effectLst/>
                <a:latin typeface="Consolas" panose="020B0609020204030204" pitchFamily="49" charset="0"/>
              </a:rPr>
              <a:t>    return query</a:t>
            </a:r>
          </a:p>
        </p:txBody>
      </p:sp>
    </p:spTree>
    <p:extLst>
      <p:ext uri="{BB962C8B-B14F-4D97-AF65-F5344CB8AC3E}">
        <p14:creationId xmlns:p14="http://schemas.microsoft.com/office/powerpoint/2010/main" val="400724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AB33E-1713-4F89-995B-2BF2E9696AB1}"/>
              </a:ext>
            </a:extLst>
          </p:cNvPr>
          <p:cNvSpPr txBox="1"/>
          <p:nvPr/>
        </p:nvSpPr>
        <p:spPr>
          <a:xfrm>
            <a:off x="1682261" y="325315"/>
            <a:ext cx="8827477" cy="6001643"/>
          </a:xfrm>
          <a:prstGeom prst="rect">
            <a:avLst/>
          </a:prstGeom>
          <a:noFill/>
        </p:spPr>
        <p:txBody>
          <a:bodyPr wrap="square" rtlCol="0">
            <a:spAutoFit/>
          </a:bodyPr>
          <a:lstStyle/>
          <a:p>
            <a:r>
              <a:rPr lang="en-IN" sz="1600" b="0" dirty="0">
                <a:solidFill>
                  <a:srgbClr val="002060"/>
                </a:solidFill>
                <a:effectLst/>
                <a:latin typeface="Consolas" panose="020B0609020204030204" pitchFamily="49" charset="0"/>
              </a:rPr>
              <a:t>def play():</a:t>
            </a:r>
          </a:p>
          <a:p>
            <a:endParaRPr lang="en-IN" sz="1600" b="0" dirty="0">
              <a:solidFill>
                <a:srgbClr val="002060"/>
              </a:solidFill>
              <a:effectLst/>
              <a:latin typeface="Consolas" panose="020B0609020204030204" pitchFamily="49" charset="0"/>
            </a:endParaRP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wish_me</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while True:</a:t>
            </a:r>
          </a:p>
          <a:p>
            <a:r>
              <a:rPr lang="en-IN" sz="1600" b="0" dirty="0">
                <a:solidFill>
                  <a:srgbClr val="002060"/>
                </a:solidFill>
                <a:effectLst/>
                <a:latin typeface="Consolas" panose="020B0609020204030204" pitchFamily="49" charset="0"/>
              </a:rPr>
              <a:t>        query = </a:t>
            </a:r>
            <a:r>
              <a:rPr lang="en-IN" sz="1600" b="0" dirty="0" err="1">
                <a:solidFill>
                  <a:srgbClr val="002060"/>
                </a:solidFill>
                <a:effectLst/>
                <a:latin typeface="Consolas" panose="020B0609020204030204" pitchFamily="49" charset="0"/>
              </a:rPr>
              <a:t>take_command</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query= </a:t>
            </a:r>
            <a:r>
              <a:rPr lang="en-IN" sz="1600" b="0" dirty="0" err="1">
                <a:solidFill>
                  <a:srgbClr val="002060"/>
                </a:solidFill>
                <a:effectLst/>
                <a:latin typeface="Consolas" panose="020B0609020204030204" pitchFamily="49" charset="0"/>
              </a:rPr>
              <a:t>query.lower</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try:</a:t>
            </a:r>
          </a:p>
          <a:p>
            <a:r>
              <a:rPr lang="en-IN" sz="1600" b="0" dirty="0">
                <a:solidFill>
                  <a:srgbClr val="002060"/>
                </a:solidFill>
                <a:effectLst/>
                <a:latin typeface="Consolas" panose="020B0609020204030204" pitchFamily="49" charset="0"/>
              </a:rPr>
              <a:t>            if 'exit' in query:</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var.set</a:t>
            </a:r>
            <a:r>
              <a:rPr lang="en-IN" sz="1600" b="0" dirty="0">
                <a:solidFill>
                  <a:srgbClr val="002060"/>
                </a:solidFill>
                <a:effectLst/>
                <a:latin typeface="Consolas" panose="020B0609020204030204" pitchFamily="49" charset="0"/>
              </a:rPr>
              <a:t>("Okay sir")</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root.update</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speak("Okay sir if you want help just ask me")</a:t>
            </a:r>
          </a:p>
          <a:p>
            <a:endParaRPr lang="en-IN" sz="1600" b="0" dirty="0">
              <a:solidFill>
                <a:srgbClr val="002060"/>
              </a:solidFill>
              <a:effectLst/>
              <a:latin typeface="Consolas" panose="020B0609020204030204" pitchFamily="49" charset="0"/>
            </a:endParaRPr>
          </a:p>
          <a:p>
            <a:r>
              <a:rPr lang="en-IN" sz="1600" b="0" dirty="0">
                <a:solidFill>
                  <a:srgbClr val="002060"/>
                </a:solidFill>
                <a:effectLst/>
                <a:latin typeface="Consolas" panose="020B0609020204030204" pitchFamily="49" charset="0"/>
              </a:rPr>
              <a:t>                break</a:t>
            </a:r>
          </a:p>
          <a:p>
            <a:endParaRPr lang="en-IN" sz="1600" b="0" dirty="0">
              <a:solidFill>
                <a:srgbClr val="002060"/>
              </a:solidFill>
              <a:effectLst/>
              <a:latin typeface="Consolas" panose="020B0609020204030204" pitchFamily="49" charset="0"/>
            </a:endParaRP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elif</a:t>
            </a:r>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wikipedia</a:t>
            </a:r>
            <a:r>
              <a:rPr lang="en-IN" sz="1600" b="0" dirty="0">
                <a:solidFill>
                  <a:srgbClr val="002060"/>
                </a:solidFill>
                <a:effectLst/>
                <a:latin typeface="Consolas" panose="020B0609020204030204" pitchFamily="49" charset="0"/>
              </a:rPr>
              <a:t>' in query:</a:t>
            </a:r>
          </a:p>
          <a:p>
            <a:r>
              <a:rPr lang="en-IN" sz="1600" b="0" dirty="0">
                <a:solidFill>
                  <a:srgbClr val="002060"/>
                </a:solidFill>
                <a:effectLst/>
                <a:latin typeface="Consolas" panose="020B0609020204030204" pitchFamily="49" charset="0"/>
              </a:rPr>
              <a:t>                speak('Searching </a:t>
            </a:r>
            <a:r>
              <a:rPr lang="en-IN" sz="1600" b="0" dirty="0" err="1">
                <a:solidFill>
                  <a:srgbClr val="002060"/>
                </a:solidFill>
                <a:effectLst/>
                <a:latin typeface="Consolas" panose="020B0609020204030204" pitchFamily="49" charset="0"/>
              </a:rPr>
              <a:t>wikipedia</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query = </a:t>
            </a:r>
            <a:r>
              <a:rPr lang="en-IN" sz="1600" b="0" dirty="0" err="1">
                <a:solidFill>
                  <a:srgbClr val="002060"/>
                </a:solidFill>
                <a:effectLst/>
                <a:latin typeface="Consolas" panose="020B0609020204030204" pitchFamily="49" charset="0"/>
              </a:rPr>
              <a:t>query.replace</a:t>
            </a:r>
            <a:r>
              <a:rPr lang="en-IN" sz="1600" b="0" dirty="0">
                <a:solidFill>
                  <a:srgbClr val="002060"/>
                </a:solidFill>
                <a:effectLst/>
                <a:latin typeface="Consolas" panose="020B0609020204030204" pitchFamily="49" charset="0"/>
              </a:rPr>
              <a:t>("</a:t>
            </a:r>
            <a:r>
              <a:rPr lang="en-IN" sz="1600" b="0" dirty="0" err="1">
                <a:solidFill>
                  <a:srgbClr val="002060"/>
                </a:solidFill>
                <a:effectLst/>
                <a:latin typeface="Consolas" panose="020B0609020204030204" pitchFamily="49" charset="0"/>
              </a:rPr>
              <a:t>wikipedia</a:t>
            </a:r>
            <a:r>
              <a:rPr lang="en-IN" sz="1600" b="0" dirty="0">
                <a:solidFill>
                  <a:srgbClr val="002060"/>
                </a:solidFill>
                <a:effectLst/>
                <a:latin typeface="Consolas" panose="020B0609020204030204" pitchFamily="49" charset="0"/>
              </a:rPr>
              <a:t>", "")</a:t>
            </a:r>
          </a:p>
          <a:p>
            <a:r>
              <a:rPr lang="en-IN" sz="1600" b="0" dirty="0">
                <a:solidFill>
                  <a:srgbClr val="002060"/>
                </a:solidFill>
                <a:effectLst/>
                <a:latin typeface="Consolas" panose="020B0609020204030204" pitchFamily="49" charset="0"/>
              </a:rPr>
              <a:t>                results = </a:t>
            </a:r>
            <a:r>
              <a:rPr lang="en-IN" sz="1600" b="0" dirty="0" err="1">
                <a:solidFill>
                  <a:srgbClr val="002060"/>
                </a:solidFill>
                <a:effectLst/>
                <a:latin typeface="Consolas" panose="020B0609020204030204" pitchFamily="49" charset="0"/>
              </a:rPr>
              <a:t>wikipedia.summary</a:t>
            </a:r>
            <a:r>
              <a:rPr lang="en-IN" sz="1600" b="0" dirty="0">
                <a:solidFill>
                  <a:srgbClr val="002060"/>
                </a:solidFill>
                <a:effectLst/>
                <a:latin typeface="Consolas" panose="020B0609020204030204" pitchFamily="49" charset="0"/>
              </a:rPr>
              <a:t>(query, sentences=2)</a:t>
            </a:r>
          </a:p>
          <a:p>
            <a:r>
              <a:rPr lang="en-IN" sz="1600" b="0" dirty="0">
                <a:solidFill>
                  <a:srgbClr val="002060"/>
                </a:solidFill>
                <a:effectLst/>
                <a:latin typeface="Consolas" panose="020B0609020204030204" pitchFamily="49" charset="0"/>
              </a:rPr>
              <a:t>                speak("According to Wikipedia")</a:t>
            </a:r>
          </a:p>
          <a:p>
            <a:r>
              <a:rPr lang="en-IN" sz="1600" b="0" dirty="0">
                <a:solidFill>
                  <a:srgbClr val="002060"/>
                </a:solidFill>
                <a:effectLst/>
                <a:latin typeface="Consolas" panose="020B0609020204030204" pitchFamily="49" charset="0"/>
              </a:rPr>
              <a:t>                print(results)</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var.set</a:t>
            </a:r>
            <a:r>
              <a:rPr lang="en-IN" sz="1600" b="0" dirty="0">
                <a:solidFill>
                  <a:srgbClr val="002060"/>
                </a:solidFill>
                <a:effectLst/>
                <a:latin typeface="Consolas" panose="020B0609020204030204" pitchFamily="49" charset="0"/>
              </a:rPr>
              <a:t>(results)</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root.update</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speak(results)</a:t>
            </a:r>
          </a:p>
          <a:p>
            <a:r>
              <a:rPr lang="en-IN" sz="1600" b="0" dirty="0">
                <a:solidFill>
                  <a:srgbClr val="002060"/>
                </a:solidFill>
                <a:effectLst/>
                <a:latin typeface="Consolas" panose="020B0609020204030204" pitchFamily="49" charset="0"/>
              </a:rPr>
              <a:t>                continue</a:t>
            </a:r>
            <a:endParaRPr lang="en-IN" sz="1600" dirty="0">
              <a:solidFill>
                <a:srgbClr val="002060"/>
              </a:solidFill>
            </a:endParaRPr>
          </a:p>
        </p:txBody>
      </p:sp>
    </p:spTree>
    <p:extLst>
      <p:ext uri="{BB962C8B-B14F-4D97-AF65-F5344CB8AC3E}">
        <p14:creationId xmlns:p14="http://schemas.microsoft.com/office/powerpoint/2010/main" val="34051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D8498F-8088-4374-AF9F-725EC8FCD33B}"/>
              </a:ext>
            </a:extLst>
          </p:cNvPr>
          <p:cNvSpPr txBox="1"/>
          <p:nvPr/>
        </p:nvSpPr>
        <p:spPr>
          <a:xfrm>
            <a:off x="1793631" y="342900"/>
            <a:ext cx="9126415" cy="6555641"/>
          </a:xfrm>
          <a:prstGeom prst="rect">
            <a:avLst/>
          </a:prstGeom>
          <a:noFill/>
        </p:spPr>
        <p:txBody>
          <a:bodyPr wrap="square" rtlCol="0">
            <a:spAutoFit/>
          </a:bodyPr>
          <a:lstStyle/>
          <a:p>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'open </a:t>
            </a:r>
            <a:r>
              <a:rPr lang="en-IN" sz="1400" b="0" dirty="0" err="1">
                <a:solidFill>
                  <a:srgbClr val="002060"/>
                </a:solidFill>
                <a:effectLst/>
                <a:latin typeface="Consolas" panose="020B0609020204030204" pitchFamily="49" charset="0"/>
              </a:rPr>
              <a:t>youtube</a:t>
            </a:r>
            <a:r>
              <a:rPr lang="en-IN" sz="1400" b="0" dirty="0">
                <a:solidFill>
                  <a:srgbClr val="002060"/>
                </a:solidFill>
                <a:effectLst/>
                <a:latin typeface="Consolas" panose="020B0609020204030204" pitchFamily="49" charset="0"/>
              </a:rPr>
              <a:t>'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('opening </a:t>
            </a:r>
            <a:r>
              <a:rPr lang="en-IN" sz="1400" b="0" dirty="0" err="1">
                <a:solidFill>
                  <a:srgbClr val="002060"/>
                </a:solidFill>
                <a:effectLst/>
                <a:latin typeface="Consolas" panose="020B0609020204030204" pitchFamily="49" charset="0"/>
              </a:rPr>
              <a:t>Youtube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speak('opening </a:t>
            </a:r>
            <a:r>
              <a:rPr lang="en-IN" sz="1400" b="0" dirty="0" err="1">
                <a:solidFill>
                  <a:srgbClr val="002060"/>
                </a:solidFill>
                <a:effectLst/>
                <a:latin typeface="Consolas" panose="020B0609020204030204" pitchFamily="49" charset="0"/>
              </a:rPr>
              <a:t>Youtube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webbrowser.get</a:t>
            </a:r>
            <a:r>
              <a:rPr lang="en-IN" sz="1400" b="0" dirty="0">
                <a:solidFill>
                  <a:srgbClr val="002060"/>
                </a:solidFill>
                <a:effectLst/>
                <a:latin typeface="Consolas" panose="020B0609020204030204" pitchFamily="49" charset="0"/>
              </a:rPr>
              <a:t>('chrome').</a:t>
            </a:r>
            <a:r>
              <a:rPr lang="en-IN" sz="1400" b="0" dirty="0" err="1">
                <a:solidFill>
                  <a:srgbClr val="002060"/>
                </a:solidFill>
                <a:effectLst/>
                <a:latin typeface="Consolas" panose="020B0609020204030204" pitchFamily="49" charset="0"/>
              </a:rPr>
              <a:t>open_new_tab</a:t>
            </a:r>
            <a:r>
              <a:rPr lang="en-IN" sz="1400" b="0" dirty="0">
                <a:solidFill>
                  <a:srgbClr val="002060"/>
                </a:solidFill>
                <a:effectLst/>
                <a:latin typeface="Consolas" panose="020B0609020204030204" pitchFamily="49" charset="0"/>
              </a:rPr>
              <a:t>('youtube.com')</a:t>
            </a:r>
          </a:p>
          <a:p>
            <a:r>
              <a:rPr lang="en-IN" sz="1400" b="0" dirty="0">
                <a:solidFill>
                  <a:srgbClr val="002060"/>
                </a:solidFill>
                <a:effectLst/>
                <a:latin typeface="Consolas" panose="020B0609020204030204" pitchFamily="49" charset="0"/>
              </a:rPr>
              <a:t>                btn2['state'] = 'normal'</a:t>
            </a:r>
          </a:p>
          <a:p>
            <a:r>
              <a:rPr lang="en-IN" sz="1400" b="0" dirty="0">
                <a:solidFill>
                  <a:srgbClr val="002060"/>
                </a:solidFill>
                <a:effectLst/>
                <a:latin typeface="Consolas" panose="020B0609020204030204" pitchFamily="49" charset="0"/>
              </a:rPr>
              <a:t>                continue</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'open google'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('opening google')</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speak('opening google')</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webbrowser.get</a:t>
            </a:r>
            <a:r>
              <a:rPr lang="en-IN" sz="1400" b="0" dirty="0">
                <a:solidFill>
                  <a:srgbClr val="002060"/>
                </a:solidFill>
                <a:effectLst/>
                <a:latin typeface="Consolas" panose="020B0609020204030204" pitchFamily="49" charset="0"/>
              </a:rPr>
              <a:t>('chrome').</a:t>
            </a:r>
            <a:r>
              <a:rPr lang="en-IN" sz="1400" b="0" dirty="0" err="1">
                <a:solidFill>
                  <a:srgbClr val="002060"/>
                </a:solidFill>
                <a:effectLst/>
                <a:latin typeface="Consolas" panose="020B0609020204030204" pitchFamily="49" charset="0"/>
              </a:rPr>
              <a:t>open_new_tab</a:t>
            </a:r>
            <a:r>
              <a:rPr lang="en-IN" sz="1400" b="0" dirty="0">
                <a:solidFill>
                  <a:srgbClr val="002060"/>
                </a:solidFill>
                <a:effectLst/>
                <a:latin typeface="Consolas" panose="020B0609020204030204" pitchFamily="49" charset="0"/>
              </a:rPr>
              <a:t>('google.com')</a:t>
            </a:r>
          </a:p>
          <a:p>
            <a:r>
              <a:rPr lang="en-IN" sz="1400" b="0" dirty="0">
                <a:solidFill>
                  <a:srgbClr val="002060"/>
                </a:solidFill>
                <a:effectLst/>
                <a:latin typeface="Consolas" panose="020B0609020204030204" pitchFamily="49" charset="0"/>
              </a:rPr>
              <a:t>                btn2['state'] = 'normal'</a:t>
            </a:r>
          </a:p>
          <a:p>
            <a:r>
              <a:rPr lang="en-IN" sz="1400" b="0" dirty="0">
                <a:solidFill>
                  <a:srgbClr val="002060"/>
                </a:solidFill>
                <a:effectLst/>
                <a:latin typeface="Consolas" panose="020B0609020204030204" pitchFamily="49" charset="0"/>
              </a:rPr>
              <a:t>                continue</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'hello'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('Hello Sir')</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speak("Hello Sir")</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('play music' in query) or ('change music'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('Here are your </a:t>
            </a:r>
            <a:r>
              <a:rPr lang="en-IN" sz="1400" b="0" dirty="0" err="1">
                <a:solidFill>
                  <a:srgbClr val="002060"/>
                </a:solidFill>
                <a:effectLst/>
                <a:latin typeface="Consolas" panose="020B0609020204030204" pitchFamily="49" charset="0"/>
              </a:rPr>
              <a:t>favorites'</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speak('Here are your </a:t>
            </a:r>
            <a:r>
              <a:rPr lang="en-IN" sz="1400" b="0" dirty="0" err="1">
                <a:solidFill>
                  <a:srgbClr val="002060"/>
                </a:solidFill>
                <a:effectLst/>
                <a:latin typeface="Consolas" panose="020B0609020204030204" pitchFamily="49" charset="0"/>
              </a:rPr>
              <a:t>favorites'</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songs = </a:t>
            </a:r>
            <a:r>
              <a:rPr lang="en-IN" sz="1400" b="0" dirty="0" err="1">
                <a:solidFill>
                  <a:srgbClr val="002060"/>
                </a:solidFill>
                <a:effectLst/>
                <a:latin typeface="Consolas" panose="020B0609020204030204" pitchFamily="49" charset="0"/>
              </a:rPr>
              <a:t>os.listdir</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music_dir</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n = </a:t>
            </a:r>
            <a:r>
              <a:rPr lang="en-IN" sz="1400" b="0" dirty="0" err="1">
                <a:solidFill>
                  <a:srgbClr val="002060"/>
                </a:solidFill>
                <a:effectLst/>
                <a:latin typeface="Consolas" panose="020B0609020204030204" pitchFamily="49" charset="0"/>
              </a:rPr>
              <a:t>random.randint</a:t>
            </a:r>
            <a:r>
              <a:rPr lang="en-IN" sz="1400" b="0" dirty="0">
                <a:solidFill>
                  <a:srgbClr val="002060"/>
                </a:solidFill>
                <a:effectLst/>
                <a:latin typeface="Consolas" panose="020B0609020204030204" pitchFamily="49" charset="0"/>
              </a:rPr>
              <a:t>(0, 32)</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os.startfile</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os.path.join</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music_dir</a:t>
            </a:r>
            <a:r>
              <a:rPr lang="en-IN" sz="1400" b="0" dirty="0">
                <a:solidFill>
                  <a:srgbClr val="002060"/>
                </a:solidFill>
                <a:effectLst/>
                <a:latin typeface="Consolas" panose="020B0609020204030204" pitchFamily="49" charset="0"/>
              </a:rPr>
              <a:t>, songs[n]))</a:t>
            </a:r>
          </a:p>
          <a:p>
            <a:r>
              <a:rPr lang="en-IN" sz="1400" b="0" dirty="0">
                <a:solidFill>
                  <a:srgbClr val="002060"/>
                </a:solidFill>
                <a:effectLst/>
                <a:latin typeface="Consolas" panose="020B0609020204030204" pitchFamily="49" charset="0"/>
              </a:rPr>
              <a:t>                btn2['state'] = 'normal'</a:t>
            </a:r>
          </a:p>
          <a:p>
            <a:r>
              <a:rPr lang="en-IN" sz="1400" b="0" dirty="0">
                <a:solidFill>
                  <a:srgbClr val="002060"/>
                </a:solidFill>
                <a:effectLst/>
                <a:latin typeface="Consolas" panose="020B0609020204030204" pitchFamily="49" charset="0"/>
              </a:rPr>
              <a:t>                continue</a:t>
            </a:r>
            <a:endParaRPr lang="en-IN" sz="1400" dirty="0">
              <a:solidFill>
                <a:srgbClr val="002060"/>
              </a:solidFill>
            </a:endParaRPr>
          </a:p>
        </p:txBody>
      </p:sp>
    </p:spTree>
    <p:extLst>
      <p:ext uri="{BB962C8B-B14F-4D97-AF65-F5344CB8AC3E}">
        <p14:creationId xmlns:p14="http://schemas.microsoft.com/office/powerpoint/2010/main" val="158214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447D4-FC6B-4325-85AB-C4862D873B0C}"/>
              </a:ext>
            </a:extLst>
          </p:cNvPr>
          <p:cNvSpPr txBox="1"/>
          <p:nvPr/>
        </p:nvSpPr>
        <p:spPr>
          <a:xfrm>
            <a:off x="2057400" y="597877"/>
            <a:ext cx="8352692" cy="5909310"/>
          </a:xfrm>
          <a:prstGeom prst="rect">
            <a:avLst/>
          </a:prstGeom>
          <a:noFill/>
        </p:spPr>
        <p:txBody>
          <a:bodyPr wrap="square" rtlCol="0">
            <a:spAutoFit/>
          </a:bodyPr>
          <a:lstStyle/>
          <a:p>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'the time'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str_time</a:t>
            </a:r>
            <a:r>
              <a:rPr lang="en-IN" sz="1400" b="0" dirty="0">
                <a:solidFill>
                  <a:srgbClr val="002060"/>
                </a:solidFill>
                <a:effectLst/>
                <a:latin typeface="Consolas" panose="020B0609020204030204" pitchFamily="49" charset="0"/>
              </a:rPr>
              <a:t> = </a:t>
            </a:r>
            <a:r>
              <a:rPr lang="en-IN" sz="1400" b="0" dirty="0" err="1">
                <a:solidFill>
                  <a:srgbClr val="002060"/>
                </a:solidFill>
                <a:effectLst/>
                <a:latin typeface="Consolas" panose="020B0609020204030204" pitchFamily="49" charset="0"/>
              </a:rPr>
              <a:t>datetime.datetime.now</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strftime</a:t>
            </a:r>
            <a:r>
              <a:rPr lang="en-IN" sz="1400" b="0" dirty="0">
                <a:solidFill>
                  <a:srgbClr val="002060"/>
                </a:solidFill>
                <a:effectLst/>
                <a:latin typeface="Consolas" panose="020B0609020204030204" pitchFamily="49" charset="0"/>
              </a:rPr>
              <a:t>("%I:%M %p")</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f"Sir</a:t>
            </a:r>
            <a:r>
              <a:rPr lang="en-IN" sz="1400" b="0" dirty="0">
                <a:solidFill>
                  <a:srgbClr val="002060"/>
                </a:solidFill>
                <a:effectLst/>
                <a:latin typeface="Consolas" panose="020B0609020204030204" pitchFamily="49" charset="0"/>
              </a:rPr>
              <a:t>, the time is {</a:t>
            </a:r>
            <a:r>
              <a:rPr lang="en-IN" sz="1400" b="0" dirty="0" err="1">
                <a:solidFill>
                  <a:srgbClr val="002060"/>
                </a:solidFill>
                <a:effectLst/>
                <a:latin typeface="Consolas" panose="020B0609020204030204" pitchFamily="49" charset="0"/>
              </a:rPr>
              <a:t>str_time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a:t>
            </a:r>
            <a:r>
              <a:rPr lang="en-IN" sz="1400" b="0" dirty="0" err="1">
                <a:solidFill>
                  <a:srgbClr val="002060"/>
                </a:solidFill>
                <a:effectLst/>
                <a:latin typeface="Consolas" panose="020B0609020204030204" pitchFamily="49" charset="0"/>
              </a:rPr>
              <a:t>f"Sir</a:t>
            </a:r>
            <a:r>
              <a:rPr lang="en-IN" sz="1400" b="0" dirty="0">
                <a:solidFill>
                  <a:srgbClr val="002060"/>
                </a:solidFill>
                <a:effectLst/>
                <a:latin typeface="Consolas" panose="020B0609020204030204" pitchFamily="49" charset="0"/>
              </a:rPr>
              <a:t>, the time is {</a:t>
            </a:r>
            <a:r>
              <a:rPr lang="en-IN" sz="1400" b="0" dirty="0" err="1">
                <a:solidFill>
                  <a:srgbClr val="002060"/>
                </a:solidFill>
                <a:effectLst/>
                <a:latin typeface="Consolas" panose="020B0609020204030204" pitchFamily="49" charset="0"/>
              </a:rPr>
              <a:t>str_time</a:t>
            </a:r>
            <a:r>
              <a:rPr lang="en-IN" sz="1400" b="0" dirty="0">
                <a:solidFill>
                  <a:srgbClr val="002060"/>
                </a:solidFill>
                <a:effectLst/>
                <a:latin typeface="Consolas" panose="020B0609020204030204" pitchFamily="49" charset="0"/>
              </a:rPr>
              <a:t>}")</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'the date'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str_date</a:t>
            </a:r>
            <a:r>
              <a:rPr lang="en-IN" sz="1400" b="0" dirty="0">
                <a:solidFill>
                  <a:srgbClr val="002060"/>
                </a:solidFill>
                <a:effectLst/>
                <a:latin typeface="Consolas" panose="020B0609020204030204" pitchFamily="49" charset="0"/>
              </a:rPr>
              <a:t> = </a:t>
            </a:r>
            <a:r>
              <a:rPr lang="en-IN" sz="1400" b="0" dirty="0" err="1">
                <a:solidFill>
                  <a:srgbClr val="002060"/>
                </a:solidFill>
                <a:effectLst/>
                <a:latin typeface="Consolas" panose="020B0609020204030204" pitchFamily="49" charset="0"/>
              </a:rPr>
              <a:t>datetime.datetime.today</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strftime</a:t>
            </a:r>
            <a:r>
              <a:rPr lang="en-IN" sz="1400" b="0" dirty="0">
                <a:solidFill>
                  <a:srgbClr val="002060"/>
                </a:solidFill>
                <a:effectLst/>
                <a:latin typeface="Consolas" panose="020B0609020204030204" pitchFamily="49" charset="0"/>
              </a:rPr>
              <a:t>("%d %m %y")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("Sir today's date is %s" % </a:t>
            </a:r>
            <a:r>
              <a:rPr lang="en-IN" sz="1400" b="0" dirty="0" err="1">
                <a:solidFill>
                  <a:srgbClr val="002060"/>
                </a:solidFill>
                <a:effectLst/>
                <a:latin typeface="Consolas" panose="020B0609020204030204" pitchFamily="49" charset="0"/>
              </a:rPr>
              <a:t>str_date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speak("Sir today's date is %s" % </a:t>
            </a:r>
            <a:r>
              <a:rPr lang="en-IN" sz="1400" b="0" dirty="0" err="1">
                <a:solidFill>
                  <a:srgbClr val="002060"/>
                </a:solidFill>
                <a:effectLst/>
                <a:latin typeface="Consolas" panose="020B0609020204030204" pitchFamily="49" charset="0"/>
              </a:rPr>
              <a:t>str_date</a:t>
            </a:r>
            <a:r>
              <a:rPr lang="en-IN" sz="1400" b="0" dirty="0">
                <a:solidFill>
                  <a:srgbClr val="002060"/>
                </a:solidFill>
                <a:effectLst/>
                <a:latin typeface="Consolas" panose="020B0609020204030204" pitchFamily="49" charset="0"/>
              </a:rPr>
              <a:t>)</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'thank you'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("Welcome Sir")</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speak("Welcome Sir")</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'open </a:t>
            </a:r>
            <a:r>
              <a:rPr lang="en-IN" sz="1400" b="0" dirty="0" err="1">
                <a:solidFill>
                  <a:srgbClr val="002060"/>
                </a:solidFill>
                <a:effectLst/>
                <a:latin typeface="Consolas" panose="020B0609020204030204" pitchFamily="49" charset="0"/>
              </a:rPr>
              <a:t>pycharm</a:t>
            </a:r>
            <a:r>
              <a:rPr lang="en-IN" sz="1400" b="0" dirty="0">
                <a:solidFill>
                  <a:srgbClr val="002060"/>
                </a:solidFill>
                <a:effectLst/>
                <a:latin typeface="Consolas" panose="020B0609020204030204" pitchFamily="49" charset="0"/>
              </a:rPr>
              <a:t>'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("Opening </a:t>
            </a:r>
            <a:r>
              <a:rPr lang="en-IN" sz="1400" b="0" dirty="0" err="1">
                <a:solidFill>
                  <a:srgbClr val="002060"/>
                </a:solidFill>
                <a:effectLst/>
                <a:latin typeface="Consolas" panose="020B0609020204030204" pitchFamily="49" charset="0"/>
              </a:rPr>
              <a:t>Pycharm</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speak("Opening </a:t>
            </a:r>
            <a:r>
              <a:rPr lang="en-IN" sz="1400" b="0" dirty="0" err="1">
                <a:solidFill>
                  <a:srgbClr val="002060"/>
                </a:solidFill>
                <a:effectLst/>
                <a:latin typeface="Consolas" panose="020B0609020204030204" pitchFamily="49" charset="0"/>
              </a:rPr>
              <a:t>Pycharm</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os.startfile</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py_path</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btn2['state'] = 'normal'</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break</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t>
            </a:r>
            <a:endParaRPr lang="en-IN" sz="1400" dirty="0">
              <a:solidFill>
                <a:srgbClr val="002060"/>
              </a:solidFill>
            </a:endParaRPr>
          </a:p>
        </p:txBody>
      </p:sp>
    </p:spTree>
    <p:extLst>
      <p:ext uri="{BB962C8B-B14F-4D97-AF65-F5344CB8AC3E}">
        <p14:creationId xmlns:p14="http://schemas.microsoft.com/office/powerpoint/2010/main" val="7274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FC4A48-B06C-4FB3-8703-D46883056018}"/>
              </a:ext>
            </a:extLst>
          </p:cNvPr>
          <p:cNvSpPr txBox="1"/>
          <p:nvPr/>
        </p:nvSpPr>
        <p:spPr>
          <a:xfrm>
            <a:off x="1556238" y="378069"/>
            <a:ext cx="9451731" cy="6247864"/>
          </a:xfrm>
          <a:prstGeom prst="rect">
            <a:avLst/>
          </a:prstGeom>
          <a:noFill/>
        </p:spPr>
        <p:txBody>
          <a:bodyPr wrap="square" rtlCol="0">
            <a:spAutoFit/>
          </a:bodyPr>
          <a:lstStyle/>
          <a:p>
            <a:r>
              <a:rPr lang="en-IN" sz="1600" b="0" dirty="0" err="1">
                <a:solidFill>
                  <a:srgbClr val="002060"/>
                </a:solidFill>
                <a:effectLst/>
                <a:latin typeface="Consolas" panose="020B0609020204030204" pitchFamily="49" charset="0"/>
              </a:rPr>
              <a:t>elif</a:t>
            </a:r>
            <a:r>
              <a:rPr lang="en-IN" sz="1600" b="0" dirty="0">
                <a:solidFill>
                  <a:srgbClr val="002060"/>
                </a:solidFill>
                <a:effectLst/>
                <a:latin typeface="Consolas" panose="020B0609020204030204" pitchFamily="49" charset="0"/>
              </a:rPr>
              <a:t> 'open </a:t>
            </a:r>
            <a:r>
              <a:rPr lang="en-IN" sz="1600" b="0" dirty="0" err="1">
                <a:solidFill>
                  <a:srgbClr val="002060"/>
                </a:solidFill>
                <a:effectLst/>
                <a:latin typeface="Consolas" panose="020B0609020204030204" pitchFamily="49" charset="0"/>
              </a:rPr>
              <a:t>intellij</a:t>
            </a:r>
            <a:r>
              <a:rPr lang="en-IN" sz="1600" b="0" dirty="0">
                <a:solidFill>
                  <a:srgbClr val="002060"/>
                </a:solidFill>
                <a:effectLst/>
                <a:latin typeface="Consolas" panose="020B0609020204030204" pitchFamily="49" charset="0"/>
              </a:rPr>
              <a:t> idea' in query:</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var.set</a:t>
            </a:r>
            <a:r>
              <a:rPr lang="en-IN" sz="1600" b="0" dirty="0">
                <a:solidFill>
                  <a:srgbClr val="002060"/>
                </a:solidFill>
                <a:effectLst/>
                <a:latin typeface="Consolas" panose="020B0609020204030204" pitchFamily="49" charset="0"/>
              </a:rPr>
              <a:t>("opening </a:t>
            </a:r>
            <a:r>
              <a:rPr lang="en-IN" sz="1600" b="0" dirty="0" err="1">
                <a:solidFill>
                  <a:srgbClr val="002060"/>
                </a:solidFill>
                <a:effectLst/>
                <a:latin typeface="Consolas" panose="020B0609020204030204" pitchFamily="49" charset="0"/>
              </a:rPr>
              <a:t>intellij</a:t>
            </a:r>
            <a:r>
              <a:rPr lang="en-IN" sz="1600" b="0" dirty="0">
                <a:solidFill>
                  <a:srgbClr val="002060"/>
                </a:solidFill>
                <a:effectLst/>
                <a:latin typeface="Consolas" panose="020B0609020204030204" pitchFamily="49" charset="0"/>
              </a:rPr>
              <a:t> idea")</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root.update</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os.startfile</a:t>
            </a:r>
            <a:r>
              <a:rPr lang="en-IN" sz="1600" b="0" dirty="0">
                <a:solidFill>
                  <a:srgbClr val="002060"/>
                </a:solidFill>
                <a:effectLst/>
                <a:latin typeface="Consolas" panose="020B0609020204030204" pitchFamily="49" charset="0"/>
              </a:rPr>
              <a:t>(</a:t>
            </a:r>
            <a:r>
              <a:rPr lang="en-IN" sz="1600" b="0" dirty="0" err="1">
                <a:solidFill>
                  <a:srgbClr val="002060"/>
                </a:solidFill>
                <a:effectLst/>
                <a:latin typeface="Consolas" panose="020B0609020204030204" pitchFamily="49" charset="0"/>
              </a:rPr>
              <a:t>i_path</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speak('opening </a:t>
            </a:r>
            <a:r>
              <a:rPr lang="en-IN" sz="1600" b="0" dirty="0" err="1">
                <a:solidFill>
                  <a:srgbClr val="002060"/>
                </a:solidFill>
                <a:effectLst/>
                <a:latin typeface="Consolas" panose="020B0609020204030204" pitchFamily="49" charset="0"/>
              </a:rPr>
              <a:t>intelliJ</a:t>
            </a:r>
            <a:r>
              <a:rPr lang="en-IN" sz="1600" b="0" dirty="0">
                <a:solidFill>
                  <a:srgbClr val="002060"/>
                </a:solidFill>
                <a:effectLst/>
                <a:latin typeface="Consolas" panose="020B0609020204030204" pitchFamily="49" charset="0"/>
              </a:rPr>
              <a:t> IDEA')</a:t>
            </a:r>
          </a:p>
          <a:p>
            <a:r>
              <a:rPr lang="en-IN" sz="1600" b="0" dirty="0">
                <a:solidFill>
                  <a:srgbClr val="002060"/>
                </a:solidFill>
                <a:effectLst/>
                <a:latin typeface="Consolas" panose="020B0609020204030204" pitchFamily="49" charset="0"/>
              </a:rPr>
              <a:t>                btn2['state'] = 'normal'</a:t>
            </a:r>
          </a:p>
          <a:p>
            <a:endParaRPr lang="en-IN" sz="1600" b="0" dirty="0">
              <a:solidFill>
                <a:srgbClr val="002060"/>
              </a:solidFill>
              <a:effectLst/>
              <a:latin typeface="Consolas" panose="020B0609020204030204" pitchFamily="49" charset="0"/>
            </a:endParaRPr>
          </a:p>
          <a:p>
            <a:r>
              <a:rPr lang="en-IN" sz="1600" b="0" dirty="0">
                <a:solidFill>
                  <a:srgbClr val="002060"/>
                </a:solidFill>
                <a:effectLst/>
                <a:latin typeface="Consolas" panose="020B0609020204030204" pitchFamily="49" charset="0"/>
              </a:rPr>
              <a:t>                break</a:t>
            </a:r>
          </a:p>
          <a:p>
            <a:endParaRPr lang="en-IN" sz="1600" b="0" dirty="0">
              <a:solidFill>
                <a:srgbClr val="002060"/>
              </a:solidFill>
              <a:effectLst/>
              <a:latin typeface="Consolas" panose="020B0609020204030204" pitchFamily="49" charset="0"/>
            </a:endParaRP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elif</a:t>
            </a:r>
            <a:r>
              <a:rPr lang="en-IN" sz="1600" b="0" dirty="0">
                <a:solidFill>
                  <a:srgbClr val="002060"/>
                </a:solidFill>
                <a:effectLst/>
                <a:latin typeface="Consolas" panose="020B0609020204030204" pitchFamily="49" charset="0"/>
              </a:rPr>
              <a:t> 'open PowerPoint' in query:</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var.set</a:t>
            </a:r>
            <a:r>
              <a:rPr lang="en-IN" sz="1600" b="0" dirty="0">
                <a:solidFill>
                  <a:srgbClr val="002060"/>
                </a:solidFill>
                <a:effectLst/>
                <a:latin typeface="Consolas" panose="020B0609020204030204" pitchFamily="49" charset="0"/>
              </a:rPr>
              <a:t>("opening </a:t>
            </a:r>
            <a:r>
              <a:rPr lang="en-IN" sz="1600" b="0" dirty="0" err="1">
                <a:solidFill>
                  <a:srgbClr val="002060"/>
                </a:solidFill>
                <a:effectLst/>
                <a:latin typeface="Consolas" panose="020B0609020204030204" pitchFamily="49" charset="0"/>
              </a:rPr>
              <a:t>powerpoint</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root.update</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os.startfile</a:t>
            </a:r>
            <a:r>
              <a:rPr lang="en-IN" sz="1600" b="0" dirty="0">
                <a:solidFill>
                  <a:srgbClr val="002060"/>
                </a:solidFill>
                <a:effectLst/>
                <a:latin typeface="Consolas" panose="020B0609020204030204" pitchFamily="49" charset="0"/>
              </a:rPr>
              <a:t>(pp)</a:t>
            </a:r>
          </a:p>
          <a:p>
            <a:r>
              <a:rPr lang="en-IN" sz="1600" b="0" dirty="0">
                <a:solidFill>
                  <a:srgbClr val="002060"/>
                </a:solidFill>
                <a:effectLst/>
                <a:latin typeface="Consolas" panose="020B0609020204030204" pitchFamily="49" charset="0"/>
              </a:rPr>
              <a:t>                speak('Opening Microsoft PowerPoint')</a:t>
            </a:r>
          </a:p>
          <a:p>
            <a:r>
              <a:rPr lang="en-IN" sz="1600" b="0" dirty="0">
                <a:solidFill>
                  <a:srgbClr val="002060"/>
                </a:solidFill>
                <a:effectLst/>
                <a:latin typeface="Consolas" panose="020B0609020204030204" pitchFamily="49" charset="0"/>
              </a:rPr>
              <a:t>                btn2['state'] = 'normal'</a:t>
            </a:r>
          </a:p>
          <a:p>
            <a:endParaRPr lang="en-IN" sz="1600" b="0" dirty="0">
              <a:solidFill>
                <a:srgbClr val="002060"/>
              </a:solidFill>
              <a:effectLst/>
              <a:latin typeface="Consolas" panose="020B0609020204030204" pitchFamily="49" charset="0"/>
            </a:endParaRPr>
          </a:p>
          <a:p>
            <a:r>
              <a:rPr lang="en-IN" sz="1600" b="0" dirty="0">
                <a:solidFill>
                  <a:srgbClr val="002060"/>
                </a:solidFill>
                <a:effectLst/>
                <a:latin typeface="Consolas" panose="020B0609020204030204" pitchFamily="49" charset="0"/>
              </a:rPr>
              <a:t>                break</a:t>
            </a:r>
          </a:p>
          <a:p>
            <a:endParaRPr lang="en-IN" sz="1600" b="0" dirty="0">
              <a:solidFill>
                <a:srgbClr val="002060"/>
              </a:solidFill>
              <a:effectLst/>
              <a:latin typeface="Consolas" panose="020B0609020204030204" pitchFamily="49" charset="0"/>
            </a:endParaRP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elif</a:t>
            </a:r>
            <a:r>
              <a:rPr lang="en-IN" sz="1600" b="0" dirty="0">
                <a:solidFill>
                  <a:srgbClr val="002060"/>
                </a:solidFill>
                <a:effectLst/>
                <a:latin typeface="Consolas" panose="020B0609020204030204" pitchFamily="49" charset="0"/>
              </a:rPr>
              <a:t> 'open Word' in query:</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var.set</a:t>
            </a:r>
            <a:r>
              <a:rPr lang="en-IN" sz="1600" b="0" dirty="0">
                <a:solidFill>
                  <a:srgbClr val="002060"/>
                </a:solidFill>
                <a:effectLst/>
                <a:latin typeface="Consolas" panose="020B0609020204030204" pitchFamily="49" charset="0"/>
              </a:rPr>
              <a:t>("opening word")</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root.update</a:t>
            </a:r>
            <a:r>
              <a:rPr lang="en-IN" sz="1600" b="0" dirty="0">
                <a:solidFill>
                  <a:srgbClr val="002060"/>
                </a:solidFill>
                <a:effectLst/>
                <a:latin typeface="Consolas" panose="020B0609020204030204" pitchFamily="49" charset="0"/>
              </a:rPr>
              <a:t>()</a:t>
            </a:r>
          </a:p>
          <a:p>
            <a:r>
              <a:rPr lang="en-IN" sz="1600" b="0" dirty="0">
                <a:solidFill>
                  <a:srgbClr val="002060"/>
                </a:solidFill>
                <a:effectLst/>
                <a:latin typeface="Consolas" panose="020B0609020204030204" pitchFamily="49" charset="0"/>
              </a:rPr>
              <a:t>                </a:t>
            </a:r>
            <a:r>
              <a:rPr lang="en-IN" sz="1600" b="0" dirty="0" err="1">
                <a:solidFill>
                  <a:srgbClr val="002060"/>
                </a:solidFill>
                <a:effectLst/>
                <a:latin typeface="Consolas" panose="020B0609020204030204" pitchFamily="49" charset="0"/>
              </a:rPr>
              <a:t>os.startfile</a:t>
            </a:r>
            <a:r>
              <a:rPr lang="en-IN" sz="1600" b="0" dirty="0">
                <a:solidFill>
                  <a:srgbClr val="002060"/>
                </a:solidFill>
                <a:effectLst/>
                <a:latin typeface="Consolas" panose="020B0609020204030204" pitchFamily="49" charset="0"/>
              </a:rPr>
              <a:t>(word)</a:t>
            </a:r>
          </a:p>
          <a:p>
            <a:r>
              <a:rPr lang="en-IN" sz="1600" b="0" dirty="0">
                <a:solidFill>
                  <a:srgbClr val="002060"/>
                </a:solidFill>
                <a:effectLst/>
                <a:latin typeface="Consolas" panose="020B0609020204030204" pitchFamily="49" charset="0"/>
              </a:rPr>
              <a:t>                speak('Opening Microsoft Word')</a:t>
            </a:r>
          </a:p>
          <a:p>
            <a:r>
              <a:rPr lang="en-IN" sz="1600" b="0" dirty="0">
                <a:solidFill>
                  <a:srgbClr val="002060"/>
                </a:solidFill>
                <a:effectLst/>
                <a:latin typeface="Consolas" panose="020B0609020204030204" pitchFamily="49" charset="0"/>
              </a:rPr>
              <a:t>                btn2['state'] = 'normal'</a:t>
            </a:r>
          </a:p>
          <a:p>
            <a:r>
              <a:rPr lang="en-IN" sz="1600" b="0" dirty="0">
                <a:solidFill>
                  <a:srgbClr val="002060"/>
                </a:solidFill>
                <a:effectLst/>
                <a:latin typeface="Consolas" panose="020B0609020204030204" pitchFamily="49" charset="0"/>
              </a:rPr>
              <a:t>                break</a:t>
            </a:r>
            <a:endParaRPr lang="en-IN" sz="1600" dirty="0">
              <a:solidFill>
                <a:srgbClr val="002060"/>
              </a:solidFill>
            </a:endParaRPr>
          </a:p>
        </p:txBody>
      </p:sp>
    </p:spTree>
    <p:extLst>
      <p:ext uri="{BB962C8B-B14F-4D97-AF65-F5344CB8AC3E}">
        <p14:creationId xmlns:p14="http://schemas.microsoft.com/office/powerpoint/2010/main" val="2276924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2327FF-81AD-40E9-B132-516754697246}"/>
              </a:ext>
            </a:extLst>
          </p:cNvPr>
          <p:cNvSpPr txBox="1"/>
          <p:nvPr/>
        </p:nvSpPr>
        <p:spPr>
          <a:xfrm>
            <a:off x="2083777" y="483577"/>
            <a:ext cx="8862646" cy="6740307"/>
          </a:xfrm>
          <a:prstGeom prst="rect">
            <a:avLst/>
          </a:prstGeom>
          <a:noFill/>
        </p:spPr>
        <p:txBody>
          <a:bodyPr wrap="square" rtlCol="0">
            <a:spAutoFit/>
          </a:bodyPr>
          <a:lstStyle/>
          <a:p>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os.startfile</a:t>
            </a:r>
            <a:r>
              <a:rPr lang="en-IN" sz="1800" b="0" dirty="0">
                <a:solidFill>
                  <a:srgbClr val="002060"/>
                </a:solidFill>
                <a:effectLst/>
                <a:latin typeface="Consolas" panose="020B0609020204030204" pitchFamily="49" charset="0"/>
              </a:rPr>
              <a:t>(</a:t>
            </a:r>
            <a:r>
              <a:rPr lang="en-IN" sz="1800" b="0" dirty="0" err="1">
                <a:solidFill>
                  <a:srgbClr val="002060"/>
                </a:solidFill>
                <a:effectLst/>
                <a:latin typeface="Consolas" panose="020B0609020204030204" pitchFamily="49" charset="0"/>
              </a:rPr>
              <a:t>py_path</a:t>
            </a:r>
            <a:r>
              <a:rPr lang="en-IN" sz="1800" b="0" dirty="0">
                <a:solidFill>
                  <a:srgbClr val="002060"/>
                </a:solidFill>
                <a:effectLst/>
                <a:latin typeface="Consolas" panose="020B0609020204030204" pitchFamily="49" charset="0"/>
              </a:rPr>
              <a:t>)</a:t>
            </a:r>
          </a:p>
          <a:p>
            <a:r>
              <a:rPr lang="en-IN" sz="1800" b="0" dirty="0">
                <a:solidFill>
                  <a:srgbClr val="002060"/>
                </a:solidFill>
                <a:effectLst/>
                <a:latin typeface="Consolas" panose="020B0609020204030204" pitchFamily="49" charset="0"/>
              </a:rPr>
              <a:t>            btn2['state'] = 'normal'</a:t>
            </a:r>
          </a:p>
          <a:p>
            <a:r>
              <a:rPr lang="en-IN" sz="1800" b="0" dirty="0">
                <a:solidFill>
                  <a:srgbClr val="002060"/>
                </a:solidFill>
                <a:effectLst/>
                <a:latin typeface="Consolas" panose="020B0609020204030204" pitchFamily="49" charset="0"/>
              </a:rPr>
              <a:t>            btn0['state'] = 'normal'</a:t>
            </a:r>
          </a:p>
          <a:p>
            <a:r>
              <a:rPr lang="en-IN" sz="1800" b="0" dirty="0">
                <a:solidFill>
                  <a:srgbClr val="002060"/>
                </a:solidFill>
                <a:effectLst/>
                <a:latin typeface="Consolas" panose="020B0609020204030204" pitchFamily="49" charset="0"/>
              </a:rPr>
              <a:t>            break</a:t>
            </a:r>
          </a:p>
          <a:p>
            <a:br>
              <a:rPr lang="en-IN" sz="1800" b="0" dirty="0">
                <a:solidFill>
                  <a:srgbClr val="002060"/>
                </a:solidFill>
                <a:effectLst/>
                <a:latin typeface="Consolas" panose="020B0609020204030204" pitchFamily="49" charset="0"/>
              </a:rPr>
            </a:br>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elif</a:t>
            </a:r>
            <a:r>
              <a:rPr lang="en-IN" sz="1800" b="0" dirty="0">
                <a:solidFill>
                  <a:srgbClr val="002060"/>
                </a:solidFill>
                <a:effectLst/>
                <a:latin typeface="Consolas" panose="020B0609020204030204" pitchFamily="49" charset="0"/>
              </a:rPr>
              <a:t> 'open </a:t>
            </a:r>
            <a:r>
              <a:rPr lang="en-IN" sz="1800" b="0" dirty="0" err="1">
                <a:solidFill>
                  <a:srgbClr val="002060"/>
                </a:solidFill>
                <a:effectLst/>
                <a:latin typeface="Consolas" panose="020B0609020204030204" pitchFamily="49" charset="0"/>
              </a:rPr>
              <a:t>intellij</a:t>
            </a:r>
            <a:r>
              <a:rPr lang="en-IN" sz="1800" b="0" dirty="0">
                <a:solidFill>
                  <a:srgbClr val="002060"/>
                </a:solidFill>
                <a:effectLst/>
                <a:latin typeface="Consolas" panose="020B0609020204030204" pitchFamily="49" charset="0"/>
              </a:rPr>
              <a:t> idea' in query:</a:t>
            </a:r>
          </a:p>
          <a:p>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var.set</a:t>
            </a:r>
            <a:r>
              <a:rPr lang="en-IN" sz="1800" b="0" dirty="0">
                <a:solidFill>
                  <a:srgbClr val="002060"/>
                </a:solidFill>
                <a:effectLst/>
                <a:latin typeface="Consolas" panose="020B0609020204030204" pitchFamily="49" charset="0"/>
              </a:rPr>
              <a:t>("opening </a:t>
            </a:r>
            <a:r>
              <a:rPr lang="en-IN" sz="1800" b="0" dirty="0" err="1">
                <a:solidFill>
                  <a:srgbClr val="002060"/>
                </a:solidFill>
                <a:effectLst/>
                <a:latin typeface="Consolas" panose="020B0609020204030204" pitchFamily="49" charset="0"/>
              </a:rPr>
              <a:t>intellij</a:t>
            </a:r>
            <a:r>
              <a:rPr lang="en-IN" sz="1800" b="0" dirty="0">
                <a:solidFill>
                  <a:srgbClr val="002060"/>
                </a:solidFill>
                <a:effectLst/>
                <a:latin typeface="Consolas" panose="020B0609020204030204" pitchFamily="49" charset="0"/>
              </a:rPr>
              <a:t> idea")</a:t>
            </a:r>
          </a:p>
          <a:p>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window.update</a:t>
            </a:r>
            <a:r>
              <a:rPr lang="en-IN" sz="1800" b="0" dirty="0">
                <a:solidFill>
                  <a:srgbClr val="002060"/>
                </a:solidFill>
                <a:effectLst/>
                <a:latin typeface="Consolas" panose="020B0609020204030204" pitchFamily="49" charset="0"/>
              </a:rPr>
              <a:t>()</a:t>
            </a:r>
          </a:p>
          <a:p>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os.startfile</a:t>
            </a:r>
            <a:r>
              <a:rPr lang="en-IN" sz="1800" b="0" dirty="0">
                <a:solidFill>
                  <a:srgbClr val="002060"/>
                </a:solidFill>
                <a:effectLst/>
                <a:latin typeface="Consolas" panose="020B0609020204030204" pitchFamily="49" charset="0"/>
              </a:rPr>
              <a:t>(</a:t>
            </a:r>
            <a:r>
              <a:rPr lang="en-IN" sz="1800" b="0" dirty="0" err="1">
                <a:solidFill>
                  <a:srgbClr val="002060"/>
                </a:solidFill>
                <a:effectLst/>
                <a:latin typeface="Consolas" panose="020B0609020204030204" pitchFamily="49" charset="0"/>
              </a:rPr>
              <a:t>i_path</a:t>
            </a:r>
            <a:r>
              <a:rPr lang="en-IN" sz="1800" b="0" dirty="0">
                <a:solidFill>
                  <a:srgbClr val="002060"/>
                </a:solidFill>
                <a:effectLst/>
                <a:latin typeface="Consolas" panose="020B0609020204030204" pitchFamily="49" charset="0"/>
              </a:rPr>
              <a:t>)</a:t>
            </a:r>
          </a:p>
          <a:p>
            <a:r>
              <a:rPr lang="en-IN" sz="1800" b="0" dirty="0">
                <a:solidFill>
                  <a:srgbClr val="002060"/>
                </a:solidFill>
                <a:effectLst/>
                <a:latin typeface="Consolas" panose="020B0609020204030204" pitchFamily="49" charset="0"/>
              </a:rPr>
              <a:t>            speak('opening </a:t>
            </a:r>
            <a:r>
              <a:rPr lang="en-IN" sz="1800" b="0" dirty="0" err="1">
                <a:solidFill>
                  <a:srgbClr val="002060"/>
                </a:solidFill>
                <a:effectLst/>
                <a:latin typeface="Consolas" panose="020B0609020204030204" pitchFamily="49" charset="0"/>
              </a:rPr>
              <a:t>intelliJ</a:t>
            </a:r>
            <a:r>
              <a:rPr lang="en-IN" sz="1800" b="0" dirty="0">
                <a:solidFill>
                  <a:srgbClr val="002060"/>
                </a:solidFill>
                <a:effectLst/>
                <a:latin typeface="Consolas" panose="020B0609020204030204" pitchFamily="49" charset="0"/>
              </a:rPr>
              <a:t> IDEA')</a:t>
            </a:r>
          </a:p>
          <a:p>
            <a:r>
              <a:rPr lang="en-IN" sz="1800" b="0" dirty="0">
                <a:solidFill>
                  <a:srgbClr val="002060"/>
                </a:solidFill>
                <a:effectLst/>
                <a:latin typeface="Consolas" panose="020B0609020204030204" pitchFamily="49" charset="0"/>
              </a:rPr>
              <a:t>            btn2['state'] = 'normal'</a:t>
            </a:r>
          </a:p>
          <a:p>
            <a:r>
              <a:rPr lang="en-IN" sz="1800" b="0" dirty="0">
                <a:solidFill>
                  <a:srgbClr val="002060"/>
                </a:solidFill>
                <a:effectLst/>
                <a:latin typeface="Consolas" panose="020B0609020204030204" pitchFamily="49" charset="0"/>
              </a:rPr>
              <a:t>            btn0['state'] = 'normal'</a:t>
            </a:r>
          </a:p>
          <a:p>
            <a:r>
              <a:rPr lang="en-IN" sz="1800" b="0" dirty="0">
                <a:solidFill>
                  <a:srgbClr val="002060"/>
                </a:solidFill>
                <a:effectLst/>
                <a:latin typeface="Consolas" panose="020B0609020204030204" pitchFamily="49" charset="0"/>
              </a:rPr>
              <a:t>            break</a:t>
            </a:r>
          </a:p>
          <a:p>
            <a:br>
              <a:rPr lang="en-IN" sz="1800" b="0" dirty="0">
                <a:solidFill>
                  <a:srgbClr val="002060"/>
                </a:solidFill>
                <a:effectLst/>
                <a:latin typeface="Consolas" panose="020B0609020204030204" pitchFamily="49" charset="0"/>
              </a:rPr>
            </a:br>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elif</a:t>
            </a:r>
            <a:r>
              <a:rPr lang="en-IN" sz="1800" b="0" dirty="0">
                <a:solidFill>
                  <a:srgbClr val="002060"/>
                </a:solidFill>
                <a:effectLst/>
                <a:latin typeface="Consolas" panose="020B0609020204030204" pitchFamily="49" charset="0"/>
              </a:rPr>
              <a:t> 'open PowerPoint' in query:</a:t>
            </a:r>
          </a:p>
          <a:p>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var.set</a:t>
            </a:r>
            <a:r>
              <a:rPr lang="en-IN" sz="1800" b="0" dirty="0">
                <a:solidFill>
                  <a:srgbClr val="002060"/>
                </a:solidFill>
                <a:effectLst/>
                <a:latin typeface="Consolas" panose="020B0609020204030204" pitchFamily="49" charset="0"/>
              </a:rPr>
              <a:t>("opening </a:t>
            </a:r>
            <a:r>
              <a:rPr lang="en-IN" sz="1800" b="0" dirty="0" err="1">
                <a:solidFill>
                  <a:srgbClr val="002060"/>
                </a:solidFill>
                <a:effectLst/>
                <a:latin typeface="Consolas" panose="020B0609020204030204" pitchFamily="49" charset="0"/>
              </a:rPr>
              <a:t>powerpoint</a:t>
            </a:r>
            <a:r>
              <a:rPr lang="en-IN" sz="1800" b="0" dirty="0">
                <a:solidFill>
                  <a:srgbClr val="002060"/>
                </a:solidFill>
                <a:effectLst/>
                <a:latin typeface="Consolas" panose="020B0609020204030204" pitchFamily="49" charset="0"/>
              </a:rPr>
              <a:t>")</a:t>
            </a:r>
          </a:p>
          <a:p>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window.update</a:t>
            </a:r>
            <a:r>
              <a:rPr lang="en-IN" sz="1800" b="0" dirty="0">
                <a:solidFill>
                  <a:srgbClr val="002060"/>
                </a:solidFill>
                <a:effectLst/>
                <a:latin typeface="Consolas" panose="020B0609020204030204" pitchFamily="49" charset="0"/>
              </a:rPr>
              <a:t>()</a:t>
            </a:r>
          </a:p>
          <a:p>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os.startfile</a:t>
            </a:r>
            <a:r>
              <a:rPr lang="en-IN" sz="1800" b="0" dirty="0">
                <a:solidFill>
                  <a:srgbClr val="002060"/>
                </a:solidFill>
                <a:effectLst/>
                <a:latin typeface="Consolas" panose="020B0609020204030204" pitchFamily="49" charset="0"/>
              </a:rPr>
              <a:t>(pp)</a:t>
            </a:r>
          </a:p>
          <a:p>
            <a:r>
              <a:rPr lang="en-IN" sz="1800" b="0" dirty="0">
                <a:solidFill>
                  <a:srgbClr val="002060"/>
                </a:solidFill>
                <a:effectLst/>
                <a:latin typeface="Consolas" panose="020B0609020204030204" pitchFamily="49" charset="0"/>
              </a:rPr>
              <a:t>            speak('Opening Microsoft PowerPoint')</a:t>
            </a:r>
          </a:p>
          <a:p>
            <a:r>
              <a:rPr lang="en-IN" sz="1800" b="0" dirty="0">
                <a:solidFill>
                  <a:srgbClr val="002060"/>
                </a:solidFill>
                <a:effectLst/>
                <a:latin typeface="Consolas" panose="020B0609020204030204" pitchFamily="49" charset="0"/>
              </a:rPr>
              <a:t>            btn2['state'] = 'normal'</a:t>
            </a:r>
          </a:p>
          <a:p>
            <a:r>
              <a:rPr lang="en-IN" sz="1800" b="0" dirty="0">
                <a:solidFill>
                  <a:srgbClr val="002060"/>
                </a:solidFill>
                <a:effectLst/>
                <a:latin typeface="Consolas" panose="020B0609020204030204" pitchFamily="49" charset="0"/>
              </a:rPr>
              <a:t>            btn0['state'] = 'normal'</a:t>
            </a:r>
          </a:p>
          <a:p>
            <a:r>
              <a:rPr lang="en-IN" sz="1800" b="0" dirty="0">
                <a:solidFill>
                  <a:srgbClr val="002060"/>
                </a:solidFill>
                <a:effectLst/>
                <a:latin typeface="Consolas" panose="020B0609020204030204" pitchFamily="49" charset="0"/>
              </a:rPr>
              <a:t>            break</a:t>
            </a:r>
          </a:p>
          <a:p>
            <a:br>
              <a:rPr lang="en-IN" sz="1800" b="0" dirty="0">
                <a:solidFill>
                  <a:srgbClr val="002060"/>
                </a:solidFill>
                <a:effectLst/>
                <a:latin typeface="Consolas" panose="020B0609020204030204" pitchFamily="49" charset="0"/>
              </a:rPr>
            </a:br>
            <a:r>
              <a:rPr lang="en-IN" sz="1800" b="0" dirty="0">
                <a:solidFill>
                  <a:srgbClr val="002060"/>
                </a:solidFill>
                <a:effectLst/>
                <a:latin typeface="Consolas" panose="020B0609020204030204" pitchFamily="49" charset="0"/>
              </a:rPr>
              <a:t>        </a:t>
            </a:r>
            <a:endParaRPr lang="en-IN" dirty="0">
              <a:solidFill>
                <a:srgbClr val="002060"/>
              </a:solidFill>
            </a:endParaRPr>
          </a:p>
        </p:txBody>
      </p:sp>
    </p:spTree>
    <p:extLst>
      <p:ext uri="{BB962C8B-B14F-4D97-AF65-F5344CB8AC3E}">
        <p14:creationId xmlns:p14="http://schemas.microsoft.com/office/powerpoint/2010/main" val="151708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C6E22F-F4D1-4485-8901-6CE9EE878856}"/>
              </a:ext>
            </a:extLst>
          </p:cNvPr>
          <p:cNvSpPr txBox="1"/>
          <p:nvPr/>
        </p:nvSpPr>
        <p:spPr>
          <a:xfrm>
            <a:off x="1955409" y="131886"/>
            <a:ext cx="8991014" cy="6740307"/>
          </a:xfrm>
          <a:prstGeom prst="rect">
            <a:avLst/>
          </a:prstGeom>
          <a:noFill/>
        </p:spPr>
        <p:txBody>
          <a:bodyPr wrap="square" rtlCol="0">
            <a:spAutoFit/>
          </a:bodyPr>
          <a:lstStyle/>
          <a:p>
            <a:r>
              <a:rPr lang="en-IN" sz="1800" b="0" dirty="0">
                <a:solidFill>
                  <a:srgbClr val="002060"/>
                </a:solidFill>
                <a:effectLst/>
                <a:latin typeface="Consolas" panose="020B0609020204030204" pitchFamily="49" charset="0"/>
              </a:rPr>
              <a:t>   elif 'open Word' in query:</a:t>
            </a:r>
          </a:p>
          <a:p>
            <a:r>
              <a:rPr lang="en-IN" sz="1800" b="0" dirty="0">
                <a:solidFill>
                  <a:srgbClr val="002060"/>
                </a:solidFill>
                <a:effectLst/>
                <a:latin typeface="Consolas" panose="020B0609020204030204" pitchFamily="49" charset="0"/>
              </a:rPr>
              <a:t>            var.set("opening word")</a:t>
            </a:r>
          </a:p>
          <a:p>
            <a:r>
              <a:rPr lang="en-IN" sz="1800" b="0" dirty="0">
                <a:solidFill>
                  <a:srgbClr val="002060"/>
                </a:solidFill>
                <a:effectLst/>
                <a:latin typeface="Consolas" panose="020B0609020204030204" pitchFamily="49" charset="0"/>
              </a:rPr>
              <a:t>            window.update()</a:t>
            </a:r>
          </a:p>
          <a:p>
            <a:r>
              <a:rPr lang="en-IN" sz="1800" b="0" dirty="0">
                <a:solidFill>
                  <a:srgbClr val="002060"/>
                </a:solidFill>
                <a:effectLst/>
                <a:latin typeface="Consolas" panose="020B0609020204030204" pitchFamily="49" charset="0"/>
              </a:rPr>
              <a:t>            os.startfile(word)</a:t>
            </a:r>
          </a:p>
          <a:p>
            <a:r>
              <a:rPr lang="en-IN" sz="1800" b="0" dirty="0">
                <a:solidFill>
                  <a:srgbClr val="002060"/>
                </a:solidFill>
                <a:effectLst/>
                <a:latin typeface="Consolas" panose="020B0609020204030204" pitchFamily="49" charset="0"/>
              </a:rPr>
              <a:t>            speak('Opening Microsoft Word')</a:t>
            </a:r>
          </a:p>
          <a:p>
            <a:r>
              <a:rPr lang="en-IN" sz="1800" b="0" dirty="0">
                <a:solidFill>
                  <a:srgbClr val="002060"/>
                </a:solidFill>
                <a:effectLst/>
                <a:latin typeface="Consolas" panose="020B0609020204030204" pitchFamily="49" charset="0"/>
              </a:rPr>
              <a:t>            btn2['state'] = 'normal'</a:t>
            </a:r>
          </a:p>
          <a:p>
            <a:r>
              <a:rPr lang="en-IN" sz="1800" b="0" dirty="0">
                <a:solidFill>
                  <a:srgbClr val="002060"/>
                </a:solidFill>
                <a:effectLst/>
                <a:latin typeface="Consolas" panose="020B0609020204030204" pitchFamily="49" charset="0"/>
              </a:rPr>
              <a:t>            btn0['state'] = 'normal'</a:t>
            </a:r>
          </a:p>
          <a:p>
            <a:r>
              <a:rPr lang="en-IN" sz="1800" b="0" dirty="0">
                <a:solidFill>
                  <a:srgbClr val="002060"/>
                </a:solidFill>
                <a:effectLst/>
                <a:latin typeface="Consolas" panose="020B0609020204030204" pitchFamily="49" charset="0"/>
              </a:rPr>
              <a:t>            break</a:t>
            </a:r>
          </a:p>
          <a:p>
            <a:br>
              <a:rPr lang="en-IN" sz="1800" b="0" dirty="0">
                <a:solidFill>
                  <a:srgbClr val="002060"/>
                </a:solidFill>
                <a:effectLst/>
                <a:latin typeface="Consolas" panose="020B0609020204030204" pitchFamily="49" charset="0"/>
              </a:rPr>
            </a:br>
            <a:r>
              <a:rPr lang="en-IN" sz="1800" b="0" dirty="0">
                <a:solidFill>
                  <a:srgbClr val="002060"/>
                </a:solidFill>
                <a:effectLst/>
                <a:latin typeface="Consolas" panose="020B0609020204030204" pitchFamily="49" charset="0"/>
              </a:rPr>
              <a:t>        elif 'open chrome' in query:</a:t>
            </a:r>
          </a:p>
          <a:p>
            <a:r>
              <a:rPr lang="en-IN" sz="1800" b="0" dirty="0">
                <a:solidFill>
                  <a:srgbClr val="002060"/>
                </a:solidFill>
                <a:effectLst/>
                <a:latin typeface="Consolas" panose="020B0609020204030204" pitchFamily="49" charset="0"/>
              </a:rPr>
              <a:t>            var.set("Opening Google Chrome")</a:t>
            </a:r>
          </a:p>
          <a:p>
            <a:r>
              <a:rPr lang="en-IN" sz="1800" b="0" dirty="0">
                <a:solidFill>
                  <a:srgbClr val="002060"/>
                </a:solidFill>
                <a:effectLst/>
                <a:latin typeface="Consolas" panose="020B0609020204030204" pitchFamily="49" charset="0"/>
              </a:rPr>
              <a:t>            window.update()</a:t>
            </a:r>
          </a:p>
          <a:p>
            <a:r>
              <a:rPr lang="en-IN" sz="1800" b="0" dirty="0">
                <a:solidFill>
                  <a:srgbClr val="002060"/>
                </a:solidFill>
                <a:effectLst/>
                <a:latin typeface="Consolas" panose="020B0609020204030204" pitchFamily="49" charset="0"/>
              </a:rPr>
              <a:t>            speak("Opening Google Chrome")</a:t>
            </a:r>
          </a:p>
          <a:p>
            <a:r>
              <a:rPr lang="en-IN" sz="1800" b="0" dirty="0">
                <a:solidFill>
                  <a:srgbClr val="002060"/>
                </a:solidFill>
                <a:effectLst/>
                <a:latin typeface="Consolas" panose="020B0609020204030204" pitchFamily="49" charset="0"/>
              </a:rPr>
              <a:t>            os.startfile(chrome_path)</a:t>
            </a:r>
          </a:p>
          <a:p>
            <a:r>
              <a:rPr lang="en-IN" sz="1800" b="0" dirty="0">
                <a:solidFill>
                  <a:srgbClr val="002060"/>
                </a:solidFill>
                <a:effectLst/>
                <a:latin typeface="Consolas" panose="020B0609020204030204" pitchFamily="49" charset="0"/>
              </a:rPr>
              <a:t>            btn2['state'] = 'normal'</a:t>
            </a:r>
          </a:p>
          <a:p>
            <a:r>
              <a:rPr lang="en-IN" sz="1800" b="0" dirty="0">
                <a:solidFill>
                  <a:srgbClr val="002060"/>
                </a:solidFill>
                <a:effectLst/>
                <a:latin typeface="Consolas" panose="020B0609020204030204" pitchFamily="49" charset="0"/>
              </a:rPr>
              <a:t>            btn0['state'] = 'normal'</a:t>
            </a:r>
          </a:p>
          <a:p>
            <a:r>
              <a:rPr lang="en-IN" sz="1800" b="0" dirty="0">
                <a:solidFill>
                  <a:srgbClr val="002060"/>
                </a:solidFill>
                <a:effectLst/>
                <a:latin typeface="Consolas" panose="020B0609020204030204" pitchFamily="49" charset="0"/>
              </a:rPr>
              <a:t>            break</a:t>
            </a:r>
          </a:p>
          <a:p>
            <a:br>
              <a:rPr lang="en-IN" sz="1800" b="0" dirty="0">
                <a:solidFill>
                  <a:srgbClr val="002060"/>
                </a:solidFill>
                <a:effectLst/>
                <a:latin typeface="Consolas" panose="020B0609020204030204" pitchFamily="49" charset="0"/>
              </a:rPr>
            </a:br>
            <a:r>
              <a:rPr lang="en-IN" sz="1800" b="0" dirty="0">
                <a:solidFill>
                  <a:srgbClr val="002060"/>
                </a:solidFill>
                <a:effectLst/>
                <a:latin typeface="Consolas" panose="020B0609020204030204" pitchFamily="49" charset="0"/>
              </a:rPr>
              <a:t>        elif 'open control panel' in query:</a:t>
            </a:r>
          </a:p>
          <a:p>
            <a:r>
              <a:rPr lang="en-IN" sz="1800" b="0" dirty="0">
                <a:solidFill>
                  <a:srgbClr val="002060"/>
                </a:solidFill>
                <a:effectLst/>
                <a:latin typeface="Consolas" panose="020B0609020204030204" pitchFamily="49" charset="0"/>
              </a:rPr>
              <a:t>            var.set("opening control panel")</a:t>
            </a:r>
          </a:p>
          <a:p>
            <a:r>
              <a:rPr lang="en-IN" sz="1800" b="0" dirty="0">
                <a:solidFill>
                  <a:srgbClr val="002060"/>
                </a:solidFill>
                <a:effectLst/>
                <a:latin typeface="Consolas" panose="020B0609020204030204" pitchFamily="49" charset="0"/>
              </a:rPr>
              <a:t>            window.update()</a:t>
            </a:r>
          </a:p>
          <a:p>
            <a:r>
              <a:rPr lang="en-IN" sz="1800" b="0" dirty="0">
                <a:solidFill>
                  <a:srgbClr val="002060"/>
                </a:solidFill>
                <a:effectLst/>
                <a:latin typeface="Consolas" panose="020B0609020204030204" pitchFamily="49" charset="0"/>
              </a:rPr>
              <a:t>            os.startfile(c_path)</a:t>
            </a:r>
          </a:p>
          <a:p>
            <a:r>
              <a:rPr lang="en-IN" sz="1800" b="0" dirty="0">
                <a:solidFill>
                  <a:srgbClr val="002060"/>
                </a:solidFill>
                <a:effectLst/>
                <a:latin typeface="Consolas" panose="020B0609020204030204" pitchFamily="49" charset="0"/>
              </a:rPr>
              <a:t>            speak('Opening control')</a:t>
            </a:r>
          </a:p>
          <a:p>
            <a:r>
              <a:rPr lang="en-IN" sz="1800" b="0" dirty="0">
                <a:solidFill>
                  <a:srgbClr val="002060"/>
                </a:solidFill>
                <a:effectLst/>
                <a:latin typeface="Consolas" panose="020B0609020204030204" pitchFamily="49" charset="0"/>
              </a:rPr>
              <a:t>            </a:t>
            </a:r>
            <a:endParaRPr lang="en-IN" dirty="0">
              <a:solidFill>
                <a:srgbClr val="002060"/>
              </a:solidFill>
            </a:endParaRPr>
          </a:p>
        </p:txBody>
      </p:sp>
    </p:spTree>
    <p:extLst>
      <p:ext uri="{BB962C8B-B14F-4D97-AF65-F5344CB8AC3E}">
        <p14:creationId xmlns:p14="http://schemas.microsoft.com/office/powerpoint/2010/main" val="37987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2894-2918-4832-B656-767A4D067403}"/>
              </a:ext>
            </a:extLst>
          </p:cNvPr>
          <p:cNvSpPr>
            <a:spLocks noGrp="1"/>
          </p:cNvSpPr>
          <p:nvPr>
            <p:ph type="title"/>
          </p:nvPr>
        </p:nvSpPr>
        <p:spPr>
          <a:xfrm>
            <a:off x="1849637" y="1999761"/>
            <a:ext cx="6583159" cy="1320800"/>
          </a:xfrm>
        </p:spPr>
        <p:txBody>
          <a:bodyPr>
            <a:noAutofit/>
          </a:bodyPr>
          <a:lstStyle/>
          <a:p>
            <a:pPr algn="ctr"/>
            <a:r>
              <a:rPr lang="en-IN" sz="6000" b="1" dirty="0">
                <a:solidFill>
                  <a:schemeClr val="tx1"/>
                </a:solidFill>
              </a:rPr>
              <a:t>MINI PROJECT - B</a:t>
            </a:r>
          </a:p>
        </p:txBody>
      </p:sp>
      <p:sp>
        <p:nvSpPr>
          <p:cNvPr id="3" name="Content Placeholder 2">
            <a:extLst>
              <a:ext uri="{FF2B5EF4-FFF2-40B4-BE49-F238E27FC236}">
                <a16:creationId xmlns:a16="http://schemas.microsoft.com/office/drawing/2014/main" id="{644D016F-C05E-4CE6-AFFF-A45BA75879BC}"/>
              </a:ext>
            </a:extLst>
          </p:cNvPr>
          <p:cNvSpPr>
            <a:spLocks noGrp="1"/>
          </p:cNvSpPr>
          <p:nvPr>
            <p:ph idx="1"/>
          </p:nvPr>
        </p:nvSpPr>
        <p:spPr>
          <a:xfrm>
            <a:off x="2934020" y="3237089"/>
            <a:ext cx="4414391" cy="1860496"/>
          </a:xfrm>
        </p:spPr>
        <p:txBody>
          <a:bodyPr>
            <a:normAutofit/>
          </a:bodyPr>
          <a:lstStyle/>
          <a:p>
            <a:pPr marL="0" indent="0" algn="ctr">
              <a:buNone/>
            </a:pPr>
            <a:r>
              <a:rPr lang="en-IN" sz="3200" dirty="0">
                <a:solidFill>
                  <a:schemeClr val="tx1"/>
                </a:solidFill>
              </a:rPr>
              <a:t>Second Year Computer Engineering</a:t>
            </a:r>
          </a:p>
          <a:p>
            <a:pPr marL="0" indent="0" algn="ctr">
              <a:buNone/>
            </a:pPr>
            <a:r>
              <a:rPr lang="en-IN" sz="3200" dirty="0">
                <a:solidFill>
                  <a:schemeClr val="tx1"/>
                </a:solidFill>
              </a:rPr>
              <a:t>Academic Year 2020-21</a:t>
            </a:r>
          </a:p>
        </p:txBody>
      </p:sp>
    </p:spTree>
    <p:extLst>
      <p:ext uri="{BB962C8B-B14F-4D97-AF65-F5344CB8AC3E}">
        <p14:creationId xmlns:p14="http://schemas.microsoft.com/office/powerpoint/2010/main" val="3579964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550C83-C94F-4701-A39D-B4F535684683}"/>
              </a:ext>
            </a:extLst>
          </p:cNvPr>
          <p:cNvSpPr txBox="1"/>
          <p:nvPr/>
        </p:nvSpPr>
        <p:spPr>
          <a:xfrm>
            <a:off x="1890346" y="228600"/>
            <a:ext cx="8730762" cy="6124754"/>
          </a:xfrm>
          <a:prstGeom prst="rect">
            <a:avLst/>
          </a:prstGeom>
          <a:noFill/>
        </p:spPr>
        <p:txBody>
          <a:bodyPr wrap="square" rtlCol="0">
            <a:spAutoFit/>
          </a:bodyPr>
          <a:lstStyle/>
          <a:p>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'open chrome'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("Opening Google Chrome")</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speak("Opening Google Chrome")</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os.startfile</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chrome_path</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btn2['state'] = 'normal'</a:t>
            </a:r>
          </a:p>
          <a:p>
            <a:r>
              <a:rPr lang="en-IN" sz="1400" b="0" dirty="0">
                <a:solidFill>
                  <a:srgbClr val="002060"/>
                </a:solidFill>
                <a:effectLst/>
                <a:latin typeface="Consolas" panose="020B0609020204030204" pitchFamily="49" charset="0"/>
              </a:rPr>
              <a:t>                break</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'open control panel' in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("opening control panel")</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os.startfile</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c_path</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speak('Opening control Panel')</a:t>
            </a:r>
          </a:p>
          <a:p>
            <a:r>
              <a:rPr lang="en-IN" sz="1400" b="0" dirty="0">
                <a:solidFill>
                  <a:srgbClr val="002060"/>
                </a:solidFill>
                <a:effectLst/>
                <a:latin typeface="Consolas" panose="020B0609020204030204" pitchFamily="49" charset="0"/>
              </a:rPr>
              <a:t>                btn2['state'] = 'normal'</a:t>
            </a:r>
          </a:p>
          <a:p>
            <a:r>
              <a:rPr lang="en-IN" sz="1400" b="0" dirty="0">
                <a:solidFill>
                  <a:srgbClr val="002060"/>
                </a:solidFill>
                <a:effectLst/>
                <a:latin typeface="Consolas" panose="020B0609020204030204" pitchFamily="49" charset="0"/>
              </a:rPr>
              <a:t>                break</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elif</a:t>
            </a:r>
            <a:r>
              <a:rPr lang="en-IN" sz="1400" b="0" dirty="0">
                <a:solidFill>
                  <a:srgbClr val="002060"/>
                </a:solidFill>
                <a:effectLst/>
                <a:latin typeface="Consolas" panose="020B0609020204030204" pitchFamily="49" charset="0"/>
              </a:rPr>
              <a:t> 'none' in query:</a:t>
            </a:r>
          </a:p>
          <a:p>
            <a:r>
              <a:rPr lang="en-IN" sz="1400" b="0" dirty="0">
                <a:solidFill>
                  <a:srgbClr val="002060"/>
                </a:solidFill>
                <a:effectLst/>
                <a:latin typeface="Consolas" panose="020B0609020204030204" pitchFamily="49" charset="0"/>
              </a:rPr>
              <a:t>                continue</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            else:</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("Searching for " +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root.update</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                speak('Searching for ' + query)</a:t>
            </a:r>
          </a:p>
          <a:p>
            <a:r>
              <a:rPr lang="en-IN" sz="1400" b="0" dirty="0">
                <a:solidFill>
                  <a:srgbClr val="002060"/>
                </a:solidFill>
                <a:effectLst/>
                <a:latin typeface="Consolas" panose="020B0609020204030204" pitchFamily="49" charset="0"/>
              </a:rPr>
              <a:t>                </a:t>
            </a:r>
            <a:r>
              <a:rPr lang="en-IN" sz="1400" b="0" dirty="0" err="1">
                <a:solidFill>
                  <a:srgbClr val="002060"/>
                </a:solidFill>
                <a:effectLst/>
                <a:latin typeface="Consolas" panose="020B0609020204030204" pitchFamily="49" charset="0"/>
              </a:rPr>
              <a:t>webbrowser.get</a:t>
            </a:r>
            <a:r>
              <a:rPr lang="en-IN" sz="1400" b="0" dirty="0">
                <a:solidFill>
                  <a:srgbClr val="002060"/>
                </a:solidFill>
                <a:effectLst/>
                <a:latin typeface="Consolas" panose="020B0609020204030204" pitchFamily="49" charset="0"/>
              </a:rPr>
              <a:t>('chrome').</a:t>
            </a:r>
            <a:r>
              <a:rPr lang="en-IN" sz="1400" b="0" dirty="0" err="1">
                <a:solidFill>
                  <a:srgbClr val="002060"/>
                </a:solidFill>
                <a:effectLst/>
                <a:latin typeface="Consolas" panose="020B0609020204030204" pitchFamily="49" charset="0"/>
              </a:rPr>
              <a:t>open_new_tab</a:t>
            </a:r>
            <a:r>
              <a:rPr lang="en-IN" sz="1400" b="0" dirty="0">
                <a:solidFill>
                  <a:srgbClr val="002060"/>
                </a:solidFill>
                <a:effectLst/>
                <a:latin typeface="Consolas" panose="020B0609020204030204" pitchFamily="49" charset="0"/>
              </a:rPr>
              <a:t>(</a:t>
            </a:r>
            <a:r>
              <a:rPr lang="en-IN" sz="1400" b="0" dirty="0" err="1">
                <a:solidFill>
                  <a:srgbClr val="002060"/>
                </a:solidFill>
                <a:effectLst/>
                <a:latin typeface="Consolas" panose="020B0609020204030204" pitchFamily="49" charset="0"/>
              </a:rPr>
              <a:t>g_url</a:t>
            </a:r>
            <a:r>
              <a:rPr lang="en-IN" sz="1400" b="0" dirty="0">
                <a:solidFill>
                  <a:srgbClr val="002060"/>
                </a:solidFill>
                <a:effectLst/>
                <a:latin typeface="Consolas" panose="020B0609020204030204" pitchFamily="49" charset="0"/>
              </a:rPr>
              <a:t> + query)</a:t>
            </a:r>
          </a:p>
          <a:p>
            <a:r>
              <a:rPr lang="en-IN" sz="1400" b="0" dirty="0">
                <a:solidFill>
                  <a:srgbClr val="002060"/>
                </a:solidFill>
                <a:effectLst/>
                <a:latin typeface="Consolas" panose="020B0609020204030204" pitchFamily="49" charset="0"/>
              </a:rPr>
              <a:t>                btn2['state'] = 'normal'</a:t>
            </a:r>
          </a:p>
          <a:p>
            <a:r>
              <a:rPr lang="en-IN" sz="1400" b="0" dirty="0">
                <a:solidFill>
                  <a:srgbClr val="002060"/>
                </a:solidFill>
                <a:effectLst/>
                <a:latin typeface="Consolas" panose="020B0609020204030204" pitchFamily="49" charset="0"/>
              </a:rPr>
              <a:t>                # break</a:t>
            </a:r>
          </a:p>
          <a:p>
            <a:r>
              <a:rPr lang="en-IN" sz="1400" b="0" dirty="0">
                <a:solidFill>
                  <a:srgbClr val="002060"/>
                </a:solidFill>
                <a:effectLst/>
                <a:latin typeface="Consolas" panose="020B0609020204030204" pitchFamily="49" charset="0"/>
              </a:rPr>
              <a:t>        except Exception as e:</a:t>
            </a:r>
          </a:p>
          <a:p>
            <a:r>
              <a:rPr lang="en-IN" sz="1400" b="0" dirty="0">
                <a:solidFill>
                  <a:srgbClr val="002060"/>
                </a:solidFill>
                <a:effectLst/>
                <a:latin typeface="Consolas" panose="020B0609020204030204" pitchFamily="49" charset="0"/>
              </a:rPr>
              <a:t>            print(e)</a:t>
            </a:r>
            <a:endParaRPr lang="en-IN" sz="1400" dirty="0">
              <a:solidFill>
                <a:srgbClr val="002060"/>
              </a:solidFill>
            </a:endParaRPr>
          </a:p>
        </p:txBody>
      </p:sp>
    </p:spTree>
    <p:extLst>
      <p:ext uri="{BB962C8B-B14F-4D97-AF65-F5344CB8AC3E}">
        <p14:creationId xmlns:p14="http://schemas.microsoft.com/office/powerpoint/2010/main" val="256049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B8AB23-5156-4997-A6C2-FDC0D74E2945}"/>
              </a:ext>
            </a:extLst>
          </p:cNvPr>
          <p:cNvSpPr txBox="1"/>
          <p:nvPr/>
        </p:nvSpPr>
        <p:spPr>
          <a:xfrm>
            <a:off x="1485900" y="193431"/>
            <a:ext cx="9434146" cy="5262979"/>
          </a:xfrm>
          <a:prstGeom prst="rect">
            <a:avLst/>
          </a:prstGeom>
          <a:noFill/>
        </p:spPr>
        <p:txBody>
          <a:bodyPr wrap="square" rtlCol="0">
            <a:spAutoFit/>
          </a:bodyPr>
          <a:lstStyle/>
          <a:p>
            <a:r>
              <a:rPr lang="en-IN" sz="1400" b="0" dirty="0">
                <a:solidFill>
                  <a:srgbClr val="002060"/>
                </a:solidFill>
                <a:effectLst/>
                <a:latin typeface="Consolas" panose="020B0609020204030204" pitchFamily="49" charset="0"/>
              </a:rPr>
              <a:t>label2 = Label(root, </a:t>
            </a:r>
            <a:r>
              <a:rPr lang="en-IN" sz="1400" b="0" dirty="0" err="1">
                <a:solidFill>
                  <a:srgbClr val="002060"/>
                </a:solidFill>
                <a:effectLst/>
                <a:latin typeface="Consolas" panose="020B0609020204030204" pitchFamily="49" charset="0"/>
              </a:rPr>
              <a:t>textvariable</a:t>
            </a:r>
            <a:r>
              <a:rPr lang="en-IN" sz="1400" b="0" dirty="0">
                <a:solidFill>
                  <a:srgbClr val="002060"/>
                </a:solidFill>
                <a:effectLst/>
                <a:latin typeface="Consolas" panose="020B0609020204030204" pitchFamily="49" charset="0"/>
              </a:rPr>
              <a:t>=var1, </a:t>
            </a:r>
            <a:r>
              <a:rPr lang="en-IN" sz="1400" b="0" dirty="0" err="1">
                <a:solidFill>
                  <a:srgbClr val="002060"/>
                </a:solidFill>
                <a:effectLst/>
                <a:latin typeface="Consolas" panose="020B0609020204030204" pitchFamily="49" charset="0"/>
              </a:rPr>
              <a:t>bg</a:t>
            </a:r>
            <a:r>
              <a:rPr lang="en-IN" sz="1400" b="0" dirty="0">
                <a:solidFill>
                  <a:srgbClr val="002060"/>
                </a:solidFill>
                <a:effectLst/>
                <a:latin typeface="Consolas" panose="020B0609020204030204" pitchFamily="49" charset="0"/>
              </a:rPr>
              <a:t>='black',  </a:t>
            </a:r>
            <a:r>
              <a:rPr lang="en-IN" sz="1400" b="0" dirty="0" err="1">
                <a:solidFill>
                  <a:srgbClr val="002060"/>
                </a:solidFill>
                <a:effectLst/>
                <a:latin typeface="Consolas" panose="020B0609020204030204" pitchFamily="49" charset="0"/>
              </a:rPr>
              <a:t>fg</a:t>
            </a:r>
            <a:r>
              <a:rPr lang="en-IN" sz="1400" b="0" dirty="0">
                <a:solidFill>
                  <a:srgbClr val="002060"/>
                </a:solidFill>
                <a:effectLst/>
                <a:latin typeface="Consolas" panose="020B0609020204030204" pitchFamily="49" charset="0"/>
              </a:rPr>
              <a:t>='cyan')</a:t>
            </a:r>
          </a:p>
          <a:p>
            <a:r>
              <a:rPr lang="en-IN" sz="1400" b="0" dirty="0">
                <a:solidFill>
                  <a:srgbClr val="002060"/>
                </a:solidFill>
                <a:effectLst/>
                <a:latin typeface="Consolas" panose="020B0609020204030204" pitchFamily="49" charset="0"/>
              </a:rPr>
              <a:t>label2.config(font=("Open Sans", 20))</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var1.set('')</a:t>
            </a:r>
          </a:p>
          <a:p>
            <a:r>
              <a:rPr lang="en-IN" sz="1400" b="0" dirty="0">
                <a:solidFill>
                  <a:srgbClr val="002060"/>
                </a:solidFill>
                <a:effectLst/>
                <a:latin typeface="Consolas" panose="020B0609020204030204" pitchFamily="49" charset="0"/>
              </a:rPr>
              <a:t># label2.place(</a:t>
            </a:r>
            <a:r>
              <a:rPr lang="en-IN" sz="1400" b="0" dirty="0" err="1">
                <a:solidFill>
                  <a:srgbClr val="002060"/>
                </a:solidFill>
                <a:effectLst/>
                <a:latin typeface="Consolas" panose="020B0609020204030204" pitchFamily="49" charset="0"/>
              </a:rPr>
              <a:t>relx</a:t>
            </a:r>
            <a:r>
              <a:rPr lang="en-IN" sz="1400" b="0" dirty="0">
                <a:solidFill>
                  <a:srgbClr val="002060"/>
                </a:solidFill>
                <a:effectLst/>
                <a:latin typeface="Consolas" panose="020B0609020204030204" pitchFamily="49" charset="0"/>
              </a:rPr>
              <a:t>= 0.0, rely= 0.0 ,anchor='</a:t>
            </a:r>
            <a:r>
              <a:rPr lang="en-IN" sz="1400" b="0" dirty="0" err="1">
                <a:solidFill>
                  <a:srgbClr val="002060"/>
                </a:solidFill>
                <a:effectLst/>
                <a:latin typeface="Consolas" panose="020B0609020204030204" pitchFamily="49" charset="0"/>
              </a:rPr>
              <a:t>nw</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label2.pack() </a:t>
            </a:r>
          </a:p>
          <a:p>
            <a:endParaRPr lang="en-IN" sz="1400" b="0" dirty="0">
              <a:solidFill>
                <a:srgbClr val="002060"/>
              </a:solidFill>
              <a:effectLst/>
              <a:latin typeface="Consolas" panose="020B0609020204030204" pitchFamily="49" charset="0"/>
            </a:endParaRP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label1 = Label(root, </a:t>
            </a:r>
            <a:r>
              <a:rPr lang="en-IN" sz="1400" b="0" dirty="0" err="1">
                <a:solidFill>
                  <a:srgbClr val="002060"/>
                </a:solidFill>
                <a:effectLst/>
                <a:latin typeface="Consolas" panose="020B0609020204030204" pitchFamily="49" charset="0"/>
              </a:rPr>
              <a:t>textvariable</a:t>
            </a:r>
            <a:r>
              <a:rPr lang="en-IN" sz="1400" b="0" dirty="0">
                <a:solidFill>
                  <a:srgbClr val="002060"/>
                </a:solidFill>
                <a:effectLst/>
                <a:latin typeface="Consolas" panose="020B0609020204030204" pitchFamily="49" charset="0"/>
              </a:rPr>
              <a:t>=var, </a:t>
            </a:r>
            <a:r>
              <a:rPr lang="en-IN" sz="1400" b="0" dirty="0" err="1">
                <a:solidFill>
                  <a:srgbClr val="002060"/>
                </a:solidFill>
                <a:effectLst/>
                <a:latin typeface="Consolas" panose="020B0609020204030204" pitchFamily="49" charset="0"/>
              </a:rPr>
              <a:t>bg</a:t>
            </a:r>
            <a:r>
              <a:rPr lang="en-IN" sz="1400" b="0" dirty="0">
                <a:solidFill>
                  <a:srgbClr val="002060"/>
                </a:solidFill>
                <a:effectLst/>
                <a:latin typeface="Consolas" panose="020B0609020204030204" pitchFamily="49" charset="0"/>
              </a:rPr>
              <a:t>='black', </a:t>
            </a:r>
            <a:r>
              <a:rPr lang="en-IN" sz="1400" b="0" dirty="0" err="1">
                <a:solidFill>
                  <a:srgbClr val="002060"/>
                </a:solidFill>
                <a:effectLst/>
                <a:latin typeface="Consolas" panose="020B0609020204030204" pitchFamily="49" charset="0"/>
              </a:rPr>
              <a:t>fg</a:t>
            </a:r>
            <a:r>
              <a:rPr lang="en-IN" sz="1400" b="0" dirty="0">
                <a:solidFill>
                  <a:srgbClr val="002060"/>
                </a:solidFill>
                <a:effectLst/>
                <a:latin typeface="Consolas" panose="020B0609020204030204" pitchFamily="49" charset="0"/>
              </a:rPr>
              <a:t>='cyan')</a:t>
            </a:r>
          </a:p>
          <a:p>
            <a:r>
              <a:rPr lang="en-IN" sz="1400" b="0" dirty="0">
                <a:solidFill>
                  <a:srgbClr val="002060"/>
                </a:solidFill>
                <a:effectLst/>
                <a:latin typeface="Consolas" panose="020B0609020204030204" pitchFamily="49" charset="0"/>
              </a:rPr>
              <a:t>label1.config(font=("Open Sans", 20))</a:t>
            </a:r>
          </a:p>
          <a:p>
            <a:r>
              <a:rPr lang="en-IN" sz="1400" b="0" dirty="0" err="1">
                <a:solidFill>
                  <a:srgbClr val="002060"/>
                </a:solidFill>
                <a:effectLst/>
                <a:latin typeface="Consolas" panose="020B0609020204030204" pitchFamily="49" charset="0"/>
              </a:rPr>
              <a:t>var.set</a:t>
            </a:r>
            <a:r>
              <a:rPr lang="en-IN" sz="1400" b="0" dirty="0">
                <a:solidFill>
                  <a:srgbClr val="002060"/>
                </a:solidFill>
                <a:effectLst/>
                <a:latin typeface="Consolas" panose="020B0609020204030204" pitchFamily="49" charset="0"/>
              </a:rPr>
              <a:t>('Welcome')</a:t>
            </a:r>
          </a:p>
          <a:p>
            <a:r>
              <a:rPr lang="en-IN" sz="1400" b="0" dirty="0">
                <a:solidFill>
                  <a:srgbClr val="002060"/>
                </a:solidFill>
                <a:effectLst/>
                <a:latin typeface="Consolas" panose="020B0609020204030204" pitchFamily="49" charset="0"/>
              </a:rPr>
              <a:t># label2.place(</a:t>
            </a:r>
            <a:r>
              <a:rPr lang="en-IN" sz="1400" b="0" dirty="0" err="1">
                <a:solidFill>
                  <a:srgbClr val="002060"/>
                </a:solidFill>
                <a:effectLst/>
                <a:latin typeface="Consolas" panose="020B0609020204030204" pitchFamily="49" charset="0"/>
              </a:rPr>
              <a:t>relx</a:t>
            </a:r>
            <a:r>
              <a:rPr lang="en-IN" sz="1400" b="0" dirty="0">
                <a:solidFill>
                  <a:srgbClr val="002060"/>
                </a:solidFill>
                <a:effectLst/>
                <a:latin typeface="Consolas" panose="020B0609020204030204" pitchFamily="49" charset="0"/>
              </a:rPr>
              <a:t>= 0.0, rely= .0 ,anchor='</a:t>
            </a:r>
            <a:r>
              <a:rPr lang="en-IN" sz="1400" b="0" dirty="0" err="1">
                <a:solidFill>
                  <a:srgbClr val="002060"/>
                </a:solidFill>
                <a:effectLst/>
                <a:latin typeface="Consolas" panose="020B0609020204030204" pitchFamily="49" charset="0"/>
              </a:rPr>
              <a:t>nw</a:t>
            </a:r>
            <a:r>
              <a:rPr lang="en-IN" sz="1400" b="0" dirty="0">
                <a:solidFill>
                  <a:srgbClr val="002060"/>
                </a:solidFill>
                <a:effectLst/>
                <a:latin typeface="Consolas" panose="020B0609020204030204" pitchFamily="49" charset="0"/>
              </a:rPr>
              <a:t>')</a:t>
            </a:r>
          </a:p>
          <a:p>
            <a:r>
              <a:rPr lang="en-IN" sz="1400" b="0" dirty="0">
                <a:solidFill>
                  <a:srgbClr val="002060"/>
                </a:solidFill>
                <a:effectLst/>
                <a:latin typeface="Consolas" panose="020B0609020204030204" pitchFamily="49" charset="0"/>
              </a:rPr>
              <a:t>label1.pack()</a:t>
            </a: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MI = [</a:t>
            </a:r>
            <a:r>
              <a:rPr lang="en-IN" sz="1400" b="0" dirty="0" err="1">
                <a:solidFill>
                  <a:srgbClr val="002060"/>
                </a:solidFill>
                <a:effectLst/>
                <a:latin typeface="Consolas" panose="020B0609020204030204" pitchFamily="49" charset="0"/>
              </a:rPr>
              <a:t>PhotoImage</a:t>
            </a:r>
            <a:r>
              <a:rPr lang="en-IN" sz="1400" b="0" dirty="0">
                <a:solidFill>
                  <a:srgbClr val="002060"/>
                </a:solidFill>
                <a:effectLst/>
                <a:latin typeface="Consolas" panose="020B0609020204030204" pitchFamily="49" charset="0"/>
              </a:rPr>
              <a:t>(file="final.gif", format=</a:t>
            </a:r>
            <a:r>
              <a:rPr lang="en-IN" sz="1400" b="0" dirty="0" err="1">
                <a:solidFill>
                  <a:srgbClr val="002060"/>
                </a:solidFill>
                <a:effectLst/>
                <a:latin typeface="Consolas" panose="020B0609020204030204" pitchFamily="49" charset="0"/>
              </a:rPr>
              <a:t>f'gif</a:t>
            </a:r>
            <a:r>
              <a:rPr lang="en-IN" sz="1400" b="0" dirty="0">
                <a:solidFill>
                  <a:srgbClr val="002060"/>
                </a:solidFill>
                <a:effectLst/>
                <a:latin typeface="Consolas" panose="020B0609020204030204" pitchFamily="49" charset="0"/>
              </a:rPr>
              <a:t> -index {</a:t>
            </a:r>
            <a:r>
              <a:rPr lang="en-IN" sz="1400" b="0" dirty="0" err="1">
                <a:solidFill>
                  <a:srgbClr val="002060"/>
                </a:solidFill>
                <a:effectLst/>
                <a:latin typeface="Consolas" panose="020B0609020204030204" pitchFamily="49" charset="0"/>
              </a:rPr>
              <a:t>i</a:t>
            </a:r>
            <a:r>
              <a:rPr lang="en-IN" sz="1400" b="0" dirty="0">
                <a:solidFill>
                  <a:srgbClr val="002060"/>
                </a:solidFill>
                <a:effectLst/>
                <a:latin typeface="Consolas" panose="020B0609020204030204" pitchFamily="49" charset="0"/>
              </a:rPr>
              <a:t>}') for </a:t>
            </a:r>
            <a:r>
              <a:rPr lang="en-IN" sz="1400" b="0" dirty="0" err="1">
                <a:solidFill>
                  <a:srgbClr val="002060"/>
                </a:solidFill>
                <a:effectLst/>
                <a:latin typeface="Consolas" panose="020B0609020204030204" pitchFamily="49" charset="0"/>
              </a:rPr>
              <a:t>i</a:t>
            </a:r>
            <a:r>
              <a:rPr lang="en-IN" sz="1400" b="0" dirty="0">
                <a:solidFill>
                  <a:srgbClr val="002060"/>
                </a:solidFill>
                <a:effectLst/>
                <a:latin typeface="Consolas" panose="020B0609020204030204" pitchFamily="49" charset="0"/>
              </a:rPr>
              <a:t> in range(51)]</a:t>
            </a:r>
          </a:p>
          <a:p>
            <a:r>
              <a:rPr lang="en-IN" sz="1400" b="0" dirty="0">
                <a:solidFill>
                  <a:srgbClr val="002060"/>
                </a:solidFill>
                <a:effectLst/>
                <a:latin typeface="Consolas" panose="020B0609020204030204" pitchFamily="49" charset="0"/>
              </a:rPr>
              <a:t>root['</a:t>
            </a:r>
            <a:r>
              <a:rPr lang="en-IN" sz="1400" b="0" dirty="0" err="1">
                <a:solidFill>
                  <a:srgbClr val="002060"/>
                </a:solidFill>
                <a:effectLst/>
                <a:latin typeface="Consolas" panose="020B0609020204030204" pitchFamily="49" charset="0"/>
              </a:rPr>
              <a:t>bg</a:t>
            </a:r>
            <a:r>
              <a:rPr lang="en-IN" sz="1400" b="0" dirty="0">
                <a:solidFill>
                  <a:srgbClr val="002060"/>
                </a:solidFill>
                <a:effectLst/>
                <a:latin typeface="Consolas" panose="020B0609020204030204" pitchFamily="49" charset="0"/>
              </a:rPr>
              <a:t>'] = 'black'</a:t>
            </a:r>
          </a:p>
          <a:p>
            <a:r>
              <a:rPr lang="en-IN" sz="1400" b="0" dirty="0" err="1">
                <a:solidFill>
                  <a:srgbClr val="002060"/>
                </a:solidFill>
                <a:effectLst/>
                <a:latin typeface="Consolas" panose="020B0609020204030204" pitchFamily="49" charset="0"/>
              </a:rPr>
              <a:t>root.title</a:t>
            </a:r>
            <a:r>
              <a:rPr lang="en-IN" sz="1400" b="0" dirty="0">
                <a:solidFill>
                  <a:srgbClr val="002060"/>
                </a:solidFill>
                <a:effectLst/>
                <a:latin typeface="Consolas" panose="020B0609020204030204" pitchFamily="49" charset="0"/>
              </a:rPr>
              <a:t>('ELSA')</a:t>
            </a:r>
          </a:p>
          <a:p>
            <a:r>
              <a:rPr lang="en-IN" sz="1400" b="0" dirty="0" err="1">
                <a:solidFill>
                  <a:srgbClr val="002060"/>
                </a:solidFill>
                <a:effectLst/>
                <a:latin typeface="Consolas" panose="020B0609020204030204" pitchFamily="49" charset="0"/>
              </a:rPr>
              <a:t>root.iconbitmap</a:t>
            </a:r>
            <a:r>
              <a:rPr lang="en-IN" sz="1400" b="0" dirty="0">
                <a:solidFill>
                  <a:srgbClr val="002060"/>
                </a:solidFill>
                <a:effectLst/>
                <a:latin typeface="Consolas" panose="020B0609020204030204" pitchFamily="49" charset="0"/>
              </a:rPr>
              <a:t>(r'app_icon.ico')</a:t>
            </a:r>
          </a:p>
          <a:p>
            <a:endParaRPr lang="en-IN" sz="1400" b="0" dirty="0">
              <a:solidFill>
                <a:srgbClr val="002060"/>
              </a:solidFill>
              <a:effectLst/>
              <a:latin typeface="Consolas" panose="020B0609020204030204" pitchFamily="49" charset="0"/>
            </a:endParaRPr>
          </a:p>
          <a:p>
            <a:endParaRPr lang="en-IN" sz="1400" b="0" dirty="0">
              <a:solidFill>
                <a:srgbClr val="002060"/>
              </a:solidFill>
              <a:effectLst/>
              <a:latin typeface="Consolas" panose="020B0609020204030204" pitchFamily="49" charset="0"/>
            </a:endParaRPr>
          </a:p>
          <a:p>
            <a:r>
              <a:rPr lang="en-IN" sz="1400" b="0" dirty="0">
                <a:solidFill>
                  <a:srgbClr val="002060"/>
                </a:solidFill>
                <a:effectLst/>
                <a:latin typeface="Consolas" panose="020B0609020204030204" pitchFamily="49" charset="0"/>
              </a:rPr>
              <a:t>label = Label(root, </a:t>
            </a:r>
            <a:r>
              <a:rPr lang="en-IN" sz="1400" b="0" dirty="0" err="1">
                <a:solidFill>
                  <a:srgbClr val="002060"/>
                </a:solidFill>
                <a:effectLst/>
                <a:latin typeface="Consolas" panose="020B0609020204030204" pitchFamily="49" charset="0"/>
              </a:rPr>
              <a:t>bg</a:t>
            </a:r>
            <a:r>
              <a:rPr lang="en-IN" sz="1400" b="0" dirty="0">
                <a:solidFill>
                  <a:srgbClr val="002060"/>
                </a:solidFill>
                <a:effectLst/>
                <a:latin typeface="Consolas" panose="020B0609020204030204" pitchFamily="49" charset="0"/>
              </a:rPr>
              <a:t>='black', width=400, height=500)</a:t>
            </a:r>
          </a:p>
          <a:p>
            <a:r>
              <a:rPr lang="en-IN" sz="1400" b="0" dirty="0" err="1">
                <a:solidFill>
                  <a:srgbClr val="002060"/>
                </a:solidFill>
                <a:effectLst/>
                <a:latin typeface="Consolas" panose="020B0609020204030204" pitchFamily="49" charset="0"/>
              </a:rPr>
              <a:t>label.pack</a:t>
            </a:r>
            <a:r>
              <a:rPr lang="en-IN" sz="1400" b="0" dirty="0">
                <a:solidFill>
                  <a:srgbClr val="002060"/>
                </a:solidFill>
                <a:effectLst/>
                <a:latin typeface="Consolas" panose="020B0609020204030204" pitchFamily="49" charset="0"/>
              </a:rPr>
              <a:t>()</a:t>
            </a:r>
          </a:p>
          <a:p>
            <a:endParaRPr lang="en-IN" sz="1400" b="0" dirty="0">
              <a:solidFill>
                <a:srgbClr val="002060"/>
              </a:solidFill>
              <a:effectLst/>
              <a:latin typeface="Consolas" panose="020B0609020204030204" pitchFamily="49" charset="0"/>
            </a:endParaRPr>
          </a:p>
          <a:p>
            <a:r>
              <a:rPr lang="en-IN" sz="1400" b="0" dirty="0" err="1">
                <a:solidFill>
                  <a:srgbClr val="002060"/>
                </a:solidFill>
                <a:effectLst/>
                <a:latin typeface="Consolas" panose="020B0609020204030204" pitchFamily="49" charset="0"/>
              </a:rPr>
              <a:t>root.after</a:t>
            </a:r>
            <a:r>
              <a:rPr lang="en-IN" sz="1400" b="0" dirty="0">
                <a:solidFill>
                  <a:srgbClr val="002060"/>
                </a:solidFill>
                <a:effectLst/>
                <a:latin typeface="Consolas" panose="020B0609020204030204" pitchFamily="49" charset="0"/>
              </a:rPr>
              <a:t>(0, update, 0)</a:t>
            </a:r>
          </a:p>
        </p:txBody>
      </p:sp>
    </p:spTree>
    <p:extLst>
      <p:ext uri="{BB962C8B-B14F-4D97-AF65-F5344CB8AC3E}">
        <p14:creationId xmlns:p14="http://schemas.microsoft.com/office/powerpoint/2010/main" val="3287805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5CADA-B0C1-44CD-8BF8-880C0AE9AF1A}"/>
              </a:ext>
            </a:extLst>
          </p:cNvPr>
          <p:cNvSpPr txBox="1"/>
          <p:nvPr/>
        </p:nvSpPr>
        <p:spPr>
          <a:xfrm>
            <a:off x="2022231" y="404446"/>
            <a:ext cx="7130561" cy="3139321"/>
          </a:xfrm>
          <a:prstGeom prst="rect">
            <a:avLst/>
          </a:prstGeom>
          <a:noFill/>
        </p:spPr>
        <p:txBody>
          <a:bodyPr wrap="square" rtlCol="0">
            <a:spAutoFit/>
          </a:bodyPr>
          <a:lstStyle/>
          <a:p>
            <a:endParaRPr lang="en-IN" sz="1800" b="0" dirty="0">
              <a:solidFill>
                <a:srgbClr val="002060"/>
              </a:solidFill>
              <a:effectLst/>
              <a:latin typeface="Consolas" panose="020B0609020204030204" pitchFamily="49" charset="0"/>
            </a:endParaRPr>
          </a:p>
          <a:p>
            <a:r>
              <a:rPr lang="en-IN" sz="1800" b="0" dirty="0">
                <a:solidFill>
                  <a:srgbClr val="002060"/>
                </a:solidFill>
                <a:effectLst/>
                <a:latin typeface="Consolas" panose="020B0609020204030204" pitchFamily="49" charset="0"/>
              </a:rPr>
              <a:t># buttons</a:t>
            </a:r>
          </a:p>
          <a:p>
            <a:r>
              <a:rPr lang="en-IN" sz="1800" b="0" dirty="0">
                <a:solidFill>
                  <a:srgbClr val="002060"/>
                </a:solidFill>
                <a:effectLst/>
                <a:latin typeface="Consolas" panose="020B0609020204030204" pitchFamily="49" charset="0"/>
              </a:rPr>
              <a:t>btn1 = Button(text='PLAY', width=20, command=play, </a:t>
            </a:r>
            <a:r>
              <a:rPr lang="en-IN" sz="1800" b="0" dirty="0" err="1">
                <a:solidFill>
                  <a:srgbClr val="002060"/>
                </a:solidFill>
                <a:effectLst/>
                <a:latin typeface="Consolas" panose="020B0609020204030204" pitchFamily="49" charset="0"/>
              </a:rPr>
              <a:t>bg</a:t>
            </a:r>
            <a:r>
              <a:rPr lang="en-IN" sz="1800" b="0" dirty="0">
                <a:solidFill>
                  <a:srgbClr val="002060"/>
                </a:solidFill>
                <a:effectLst/>
                <a:latin typeface="Consolas" panose="020B0609020204030204" pitchFamily="49" charset="0"/>
              </a:rPr>
              <a:t>='black', </a:t>
            </a:r>
            <a:r>
              <a:rPr lang="en-IN" sz="1800" b="0" dirty="0" err="1">
                <a:solidFill>
                  <a:srgbClr val="002060"/>
                </a:solidFill>
                <a:effectLst/>
                <a:latin typeface="Consolas" panose="020B0609020204030204" pitchFamily="49" charset="0"/>
              </a:rPr>
              <a:t>fg</a:t>
            </a:r>
            <a:r>
              <a:rPr lang="en-IN" sz="1800" b="0" dirty="0">
                <a:solidFill>
                  <a:srgbClr val="002060"/>
                </a:solidFill>
                <a:effectLst/>
                <a:latin typeface="Consolas" panose="020B0609020204030204" pitchFamily="49" charset="0"/>
              </a:rPr>
              <a:t>='cyan')</a:t>
            </a:r>
          </a:p>
          <a:p>
            <a:r>
              <a:rPr lang="en-IN" sz="1800" b="0" dirty="0">
                <a:solidFill>
                  <a:srgbClr val="002060"/>
                </a:solidFill>
                <a:effectLst/>
                <a:latin typeface="Consolas" panose="020B0609020204030204" pitchFamily="49" charset="0"/>
              </a:rPr>
              <a:t>btn1.config(font=("Open Sans", 12))</a:t>
            </a:r>
          </a:p>
          <a:p>
            <a:r>
              <a:rPr lang="en-IN" sz="1800" b="0" dirty="0">
                <a:solidFill>
                  <a:srgbClr val="002060"/>
                </a:solidFill>
                <a:effectLst/>
                <a:latin typeface="Consolas" panose="020B0609020204030204" pitchFamily="49" charset="0"/>
              </a:rPr>
              <a:t>btn1.pack()</a:t>
            </a:r>
          </a:p>
          <a:p>
            <a:r>
              <a:rPr lang="en-IN" sz="1800" b="0" dirty="0">
                <a:solidFill>
                  <a:srgbClr val="002060"/>
                </a:solidFill>
                <a:effectLst/>
                <a:latin typeface="Consolas" panose="020B0609020204030204" pitchFamily="49" charset="0"/>
              </a:rPr>
              <a:t>btn2 = Button(text='EXIT', width=20, command=</a:t>
            </a:r>
            <a:r>
              <a:rPr lang="en-IN" sz="1800" b="0" dirty="0" err="1">
                <a:solidFill>
                  <a:srgbClr val="002060"/>
                </a:solidFill>
                <a:effectLst/>
                <a:latin typeface="Consolas" panose="020B0609020204030204" pitchFamily="49" charset="0"/>
              </a:rPr>
              <a:t>root.destroy</a:t>
            </a:r>
            <a:r>
              <a:rPr lang="en-IN" sz="1800" b="0" dirty="0">
                <a:solidFill>
                  <a:srgbClr val="002060"/>
                </a:solidFill>
                <a:effectLst/>
                <a:latin typeface="Consolas" panose="020B0609020204030204" pitchFamily="49" charset="0"/>
              </a:rPr>
              <a:t>, </a:t>
            </a:r>
            <a:r>
              <a:rPr lang="en-IN" sz="1800" b="0" dirty="0" err="1">
                <a:solidFill>
                  <a:srgbClr val="002060"/>
                </a:solidFill>
                <a:effectLst/>
                <a:latin typeface="Consolas" panose="020B0609020204030204" pitchFamily="49" charset="0"/>
              </a:rPr>
              <a:t>bg</a:t>
            </a:r>
            <a:r>
              <a:rPr lang="en-IN" sz="1800" b="0" dirty="0">
                <a:solidFill>
                  <a:srgbClr val="002060"/>
                </a:solidFill>
                <a:effectLst/>
                <a:latin typeface="Consolas" panose="020B0609020204030204" pitchFamily="49" charset="0"/>
              </a:rPr>
              <a:t>='black', </a:t>
            </a:r>
            <a:r>
              <a:rPr lang="en-IN" sz="1800" b="0" dirty="0" err="1">
                <a:solidFill>
                  <a:srgbClr val="002060"/>
                </a:solidFill>
                <a:effectLst/>
                <a:latin typeface="Consolas" panose="020B0609020204030204" pitchFamily="49" charset="0"/>
              </a:rPr>
              <a:t>fg</a:t>
            </a:r>
            <a:r>
              <a:rPr lang="en-IN" sz="1800" b="0" dirty="0">
                <a:solidFill>
                  <a:srgbClr val="002060"/>
                </a:solidFill>
                <a:effectLst/>
                <a:latin typeface="Consolas" panose="020B0609020204030204" pitchFamily="49" charset="0"/>
              </a:rPr>
              <a:t>='cyan')</a:t>
            </a:r>
          </a:p>
          <a:p>
            <a:r>
              <a:rPr lang="en-IN" sz="1800" b="0" dirty="0">
                <a:solidFill>
                  <a:srgbClr val="002060"/>
                </a:solidFill>
                <a:effectLst/>
                <a:latin typeface="Consolas" panose="020B0609020204030204" pitchFamily="49" charset="0"/>
              </a:rPr>
              <a:t>btn2.config(font=("Open Sans", 12))</a:t>
            </a:r>
          </a:p>
          <a:p>
            <a:r>
              <a:rPr lang="en-IN" sz="1800" b="0" dirty="0">
                <a:solidFill>
                  <a:srgbClr val="002060"/>
                </a:solidFill>
                <a:effectLst/>
                <a:latin typeface="Consolas" panose="020B0609020204030204" pitchFamily="49" charset="0"/>
              </a:rPr>
              <a:t>btn2.pack()</a:t>
            </a:r>
          </a:p>
          <a:p>
            <a:r>
              <a:rPr lang="en-IN" sz="1800" b="0" dirty="0" err="1">
                <a:solidFill>
                  <a:srgbClr val="002060"/>
                </a:solidFill>
                <a:effectLst/>
                <a:latin typeface="Consolas" panose="020B0609020204030204" pitchFamily="49" charset="0"/>
              </a:rPr>
              <a:t>root.mainloop</a:t>
            </a:r>
            <a:r>
              <a:rPr lang="en-IN" sz="1800" b="0" dirty="0">
                <a:solidFill>
                  <a:srgbClr val="002060"/>
                </a:solidFill>
                <a:effectLst/>
                <a:latin typeface="Consolas" panose="020B0609020204030204" pitchFamily="49" charset="0"/>
              </a:rPr>
              <a:t>()</a:t>
            </a:r>
          </a:p>
        </p:txBody>
      </p:sp>
    </p:spTree>
    <p:extLst>
      <p:ext uri="{BB962C8B-B14F-4D97-AF65-F5344CB8AC3E}">
        <p14:creationId xmlns:p14="http://schemas.microsoft.com/office/powerpoint/2010/main" val="133218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B3FF00-6F43-440E-BCE6-7B59A8B1F9DE}"/>
              </a:ext>
            </a:extLst>
          </p:cNvPr>
          <p:cNvSpPr txBox="1"/>
          <p:nvPr/>
        </p:nvSpPr>
        <p:spPr>
          <a:xfrm>
            <a:off x="1113741" y="746760"/>
            <a:ext cx="6106258" cy="369332"/>
          </a:xfrm>
          <a:prstGeom prst="rect">
            <a:avLst/>
          </a:prstGeom>
          <a:noFill/>
        </p:spPr>
        <p:txBody>
          <a:bodyPr wrap="square">
            <a:spAutoFit/>
          </a:bodyPr>
          <a:lstStyle/>
          <a:p>
            <a:r>
              <a:rPr lang="en-IN" b="1" dirty="0"/>
              <a:t>GUI :</a:t>
            </a:r>
            <a:endParaRPr lang="en-IN" dirty="0"/>
          </a:p>
        </p:txBody>
      </p:sp>
      <p:pic>
        <p:nvPicPr>
          <p:cNvPr id="5" name="Picture 4">
            <a:extLst>
              <a:ext uri="{FF2B5EF4-FFF2-40B4-BE49-F238E27FC236}">
                <a16:creationId xmlns:a16="http://schemas.microsoft.com/office/drawing/2014/main" id="{213DB641-72F3-4F29-B632-2E3780C5FDB6}"/>
              </a:ext>
            </a:extLst>
          </p:cNvPr>
          <p:cNvPicPr>
            <a:picLocks noChangeAspect="1"/>
          </p:cNvPicPr>
          <p:nvPr/>
        </p:nvPicPr>
        <p:blipFill rotWithShape="1">
          <a:blip r:embed="rId2">
            <a:extLst>
              <a:ext uri="{28A0092B-C50C-407E-A947-70E740481C1C}">
                <a14:useLocalDpi xmlns:a14="http://schemas.microsoft.com/office/drawing/2010/main" val="0"/>
              </a:ext>
            </a:extLst>
          </a:blip>
          <a:srcRect l="14100" t="8400" r="59575" b="10889"/>
          <a:stretch/>
        </p:blipFill>
        <p:spPr>
          <a:xfrm>
            <a:off x="2990088" y="931426"/>
            <a:ext cx="3209544" cy="5535168"/>
          </a:xfrm>
          <a:prstGeom prst="rect">
            <a:avLst/>
          </a:prstGeom>
        </p:spPr>
      </p:pic>
    </p:spTree>
    <p:extLst>
      <p:ext uri="{BB962C8B-B14F-4D97-AF65-F5344CB8AC3E}">
        <p14:creationId xmlns:p14="http://schemas.microsoft.com/office/powerpoint/2010/main" val="1124444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04032-5245-40E3-A2E9-7505F86854CA}"/>
              </a:ext>
            </a:extLst>
          </p:cNvPr>
          <p:cNvSpPr txBox="1"/>
          <p:nvPr/>
        </p:nvSpPr>
        <p:spPr>
          <a:xfrm>
            <a:off x="1106657" y="52699"/>
            <a:ext cx="2074985" cy="461665"/>
          </a:xfrm>
          <a:prstGeom prst="rect">
            <a:avLst/>
          </a:prstGeom>
          <a:noFill/>
        </p:spPr>
        <p:txBody>
          <a:bodyPr wrap="square" rtlCol="0">
            <a:spAutoFit/>
          </a:bodyPr>
          <a:lstStyle/>
          <a:p>
            <a:r>
              <a:rPr lang="en-US" sz="2400" dirty="0"/>
              <a:t>Example</a:t>
            </a:r>
            <a:r>
              <a:rPr lang="en-US" dirty="0"/>
              <a:t> </a:t>
            </a:r>
            <a:r>
              <a:rPr lang="en-US" sz="2400" dirty="0"/>
              <a:t>:</a:t>
            </a:r>
            <a:endParaRPr lang="en-IN" dirty="0"/>
          </a:p>
        </p:txBody>
      </p:sp>
      <p:pic>
        <p:nvPicPr>
          <p:cNvPr id="5" name="Picture 4">
            <a:extLst>
              <a:ext uri="{FF2B5EF4-FFF2-40B4-BE49-F238E27FC236}">
                <a16:creationId xmlns:a16="http://schemas.microsoft.com/office/drawing/2014/main" id="{65514E26-351B-4652-AEFE-9FAB0AB02AE4}"/>
              </a:ext>
            </a:extLst>
          </p:cNvPr>
          <p:cNvPicPr>
            <a:picLocks noChangeAspect="1"/>
          </p:cNvPicPr>
          <p:nvPr/>
        </p:nvPicPr>
        <p:blipFill rotWithShape="1">
          <a:blip r:embed="rId2">
            <a:extLst>
              <a:ext uri="{28A0092B-C50C-407E-A947-70E740481C1C}">
                <a14:useLocalDpi xmlns:a14="http://schemas.microsoft.com/office/drawing/2010/main" val="0"/>
              </a:ext>
            </a:extLst>
          </a:blip>
          <a:srcRect l="9602" t="6667" r="4825" b="12001"/>
          <a:stretch/>
        </p:blipFill>
        <p:spPr>
          <a:xfrm>
            <a:off x="1106657" y="786384"/>
            <a:ext cx="10433070" cy="5577840"/>
          </a:xfrm>
          <a:prstGeom prst="rect">
            <a:avLst/>
          </a:prstGeom>
        </p:spPr>
      </p:pic>
    </p:spTree>
    <p:extLst>
      <p:ext uri="{BB962C8B-B14F-4D97-AF65-F5344CB8AC3E}">
        <p14:creationId xmlns:p14="http://schemas.microsoft.com/office/powerpoint/2010/main" val="264291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3F29E-4737-4EF5-8A64-59C4ADF17E3F}"/>
              </a:ext>
            </a:extLst>
          </p:cNvPr>
          <p:cNvSpPr/>
          <p:nvPr/>
        </p:nvSpPr>
        <p:spPr>
          <a:xfrm>
            <a:off x="1540535" y="511056"/>
            <a:ext cx="7353635" cy="1018787"/>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63D27E7-2444-41F5-B419-D34D3CE611CE}"/>
              </a:ext>
            </a:extLst>
          </p:cNvPr>
          <p:cNvSpPr txBox="1"/>
          <p:nvPr/>
        </p:nvSpPr>
        <p:spPr>
          <a:xfrm>
            <a:off x="1880711" y="705656"/>
            <a:ext cx="6847225" cy="646331"/>
          </a:xfrm>
          <a:prstGeom prst="rect">
            <a:avLst/>
          </a:prstGeom>
          <a:noFill/>
        </p:spPr>
        <p:txBody>
          <a:bodyPr wrap="square" rtlCol="0">
            <a:spAutoFit/>
          </a:bodyPr>
          <a:lstStyle/>
          <a:p>
            <a:r>
              <a:rPr lang="en-IN" sz="3600" b="1" dirty="0"/>
              <a:t>ADVANTAGES</a:t>
            </a:r>
          </a:p>
        </p:txBody>
      </p:sp>
      <p:sp>
        <p:nvSpPr>
          <p:cNvPr id="17" name="TextBox 16">
            <a:extLst>
              <a:ext uri="{FF2B5EF4-FFF2-40B4-BE49-F238E27FC236}">
                <a16:creationId xmlns:a16="http://schemas.microsoft.com/office/drawing/2014/main" id="{EBFEAA71-15C8-4A82-86A5-7EE76D77DEDC}"/>
              </a:ext>
            </a:extLst>
          </p:cNvPr>
          <p:cNvSpPr txBox="1"/>
          <p:nvPr/>
        </p:nvSpPr>
        <p:spPr>
          <a:xfrm>
            <a:off x="1880711" y="1990423"/>
            <a:ext cx="967535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It is very time efficient  </a:t>
            </a:r>
          </a:p>
        </p:txBody>
      </p:sp>
      <p:sp>
        <p:nvSpPr>
          <p:cNvPr id="7" name="TextBox 6">
            <a:extLst>
              <a:ext uri="{FF2B5EF4-FFF2-40B4-BE49-F238E27FC236}">
                <a16:creationId xmlns:a16="http://schemas.microsoft.com/office/drawing/2014/main" id="{4DBF85B6-2AEC-4044-A977-D280882A367B}"/>
              </a:ext>
            </a:extLst>
          </p:cNvPr>
          <p:cNvSpPr txBox="1"/>
          <p:nvPr/>
        </p:nvSpPr>
        <p:spPr>
          <a:xfrm>
            <a:off x="1889427" y="2614431"/>
            <a:ext cx="858866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It has various features to perform actions </a:t>
            </a:r>
          </a:p>
        </p:txBody>
      </p:sp>
      <p:sp>
        <p:nvSpPr>
          <p:cNvPr id="13" name="TextBox 12">
            <a:extLst>
              <a:ext uri="{FF2B5EF4-FFF2-40B4-BE49-F238E27FC236}">
                <a16:creationId xmlns:a16="http://schemas.microsoft.com/office/drawing/2014/main" id="{9E205622-7FDD-43FB-8A08-2AC649C1E62F}"/>
              </a:ext>
            </a:extLst>
          </p:cNvPr>
          <p:cNvSpPr txBox="1"/>
          <p:nvPr/>
        </p:nvSpPr>
        <p:spPr>
          <a:xfrm>
            <a:off x="1889427" y="3320240"/>
            <a:ext cx="858866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It is also very User-friendly</a:t>
            </a:r>
          </a:p>
        </p:txBody>
      </p:sp>
      <p:sp>
        <p:nvSpPr>
          <p:cNvPr id="14" name="TextBox 13">
            <a:extLst>
              <a:ext uri="{FF2B5EF4-FFF2-40B4-BE49-F238E27FC236}">
                <a16:creationId xmlns:a16="http://schemas.microsoft.com/office/drawing/2014/main" id="{17082DAD-B403-4814-942B-7BBC0DB795EF}"/>
              </a:ext>
            </a:extLst>
          </p:cNvPr>
          <p:cNvSpPr txBox="1"/>
          <p:nvPr/>
        </p:nvSpPr>
        <p:spPr>
          <a:xfrm>
            <a:off x="1880709" y="3969038"/>
            <a:ext cx="858866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It has very simple User-Interface</a:t>
            </a:r>
          </a:p>
        </p:txBody>
      </p:sp>
      <p:sp>
        <p:nvSpPr>
          <p:cNvPr id="10" name="Right Triangle 9">
            <a:extLst>
              <a:ext uri="{FF2B5EF4-FFF2-40B4-BE49-F238E27FC236}">
                <a16:creationId xmlns:a16="http://schemas.microsoft.com/office/drawing/2014/main" id="{A66A0893-133F-4C03-846E-8A6244AED7E2}"/>
              </a:ext>
            </a:extLst>
          </p:cNvPr>
          <p:cNvSpPr/>
          <p:nvPr/>
        </p:nvSpPr>
        <p:spPr>
          <a:xfrm>
            <a:off x="8894171" y="511056"/>
            <a:ext cx="340175" cy="1018787"/>
          </a:xfrm>
          <a:prstGeom prst="r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ight Triangle 19">
            <a:extLst>
              <a:ext uri="{FF2B5EF4-FFF2-40B4-BE49-F238E27FC236}">
                <a16:creationId xmlns:a16="http://schemas.microsoft.com/office/drawing/2014/main" id="{7F3D6F19-2C21-4E23-A0B0-0F31569F9B87}"/>
              </a:ext>
            </a:extLst>
          </p:cNvPr>
          <p:cNvSpPr/>
          <p:nvPr/>
        </p:nvSpPr>
        <p:spPr>
          <a:xfrm rot="10800000">
            <a:off x="1200360" y="511055"/>
            <a:ext cx="340175" cy="1018787"/>
          </a:xfrm>
          <a:prstGeom prst="r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501854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452E91-229F-4AB5-86A2-D2E4DA416CA0}"/>
              </a:ext>
            </a:extLst>
          </p:cNvPr>
          <p:cNvSpPr/>
          <p:nvPr/>
        </p:nvSpPr>
        <p:spPr>
          <a:xfrm>
            <a:off x="0" y="474496"/>
            <a:ext cx="8841850" cy="914400"/>
          </a:xfrm>
          <a:prstGeom prst="rect">
            <a:avLst/>
          </a:prstGeom>
          <a:solidFill>
            <a:schemeClr val="accent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5C6B2F33-37D6-4B62-8BD0-674176380CCF}"/>
              </a:ext>
            </a:extLst>
          </p:cNvPr>
          <p:cNvSpPr txBox="1"/>
          <p:nvPr/>
        </p:nvSpPr>
        <p:spPr>
          <a:xfrm>
            <a:off x="1041862" y="608530"/>
            <a:ext cx="3743569" cy="646331"/>
          </a:xfrm>
          <a:prstGeom prst="rect">
            <a:avLst/>
          </a:prstGeom>
          <a:noFill/>
        </p:spPr>
        <p:txBody>
          <a:bodyPr wrap="square" rtlCol="0">
            <a:spAutoFit/>
          </a:bodyPr>
          <a:lstStyle/>
          <a:p>
            <a:r>
              <a:rPr lang="en-IN" sz="3600" b="1" dirty="0">
                <a:latin typeface="Corbel" panose="020B0503020204020204" pitchFamily="34" charset="0"/>
                <a:ea typeface="Segoe UI Black" panose="020B0A02040204020203" pitchFamily="34" charset="0"/>
                <a:cs typeface="Arial" panose="020B0604020202020204" pitchFamily="34" charset="0"/>
              </a:rPr>
              <a:t>CONCLUSION</a:t>
            </a:r>
          </a:p>
        </p:txBody>
      </p:sp>
      <p:sp>
        <p:nvSpPr>
          <p:cNvPr id="11" name="TextBox 10">
            <a:extLst>
              <a:ext uri="{FF2B5EF4-FFF2-40B4-BE49-F238E27FC236}">
                <a16:creationId xmlns:a16="http://schemas.microsoft.com/office/drawing/2014/main" id="{D3476476-3FD3-4F44-93C0-2A847EB09D63}"/>
              </a:ext>
            </a:extLst>
          </p:cNvPr>
          <p:cNvSpPr txBox="1"/>
          <p:nvPr/>
        </p:nvSpPr>
        <p:spPr>
          <a:xfrm>
            <a:off x="580092" y="2110732"/>
            <a:ext cx="9108657" cy="2585323"/>
          </a:xfrm>
          <a:prstGeom prst="rect">
            <a:avLst/>
          </a:prstGeom>
          <a:noFill/>
        </p:spPr>
        <p:txBody>
          <a:bodyPr wrap="square" rtlCol="0">
            <a:spAutoFit/>
          </a:bodyPr>
          <a:lstStyle/>
          <a:p>
            <a:pPr indent="457200"/>
            <a:r>
              <a:rPr lang="en-US" sz="1800" b="0" i="0" dirty="0">
                <a:solidFill>
                  <a:srgbClr val="000000"/>
                </a:solidFill>
                <a:effectLst/>
                <a:latin typeface="TimesNewRomanPSMT"/>
                <a:ea typeface="Times New Roman" panose="02020603050405020304" pitchFamily="18" charset="0"/>
              </a:rPr>
              <a:t>We can conclude that we have achieved the main objective of the project and</a:t>
            </a:r>
            <a:br>
              <a:rPr lang="en-US" sz="1800" dirty="0">
                <a:effectLst/>
                <a:latin typeface="Calibri" panose="020F0502020204030204" pitchFamily="34" charset="0"/>
                <a:ea typeface="Times New Roman" panose="02020603050405020304" pitchFamily="18" charset="0"/>
              </a:rPr>
            </a:br>
            <a:r>
              <a:rPr lang="en-US" sz="1800" b="0" i="0" dirty="0">
                <a:solidFill>
                  <a:srgbClr val="000000"/>
                </a:solidFill>
                <a:effectLst/>
                <a:latin typeface="TimesNewRomanPSMT"/>
                <a:ea typeface="Times New Roman" panose="02020603050405020304" pitchFamily="18" charset="0"/>
              </a:rPr>
              <a:t>have successfully implemented User-friendly environment and performed all the following operations successfully:</a:t>
            </a:r>
            <a:br>
              <a:rPr lang="en-US" sz="1800" dirty="0">
                <a:effectLst/>
                <a:latin typeface="Calibri" panose="020F0502020204030204" pitchFamily="34"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marL="342900" lvl="0" indent="-342900">
              <a:buClr>
                <a:srgbClr val="000000"/>
              </a:buClr>
              <a:buSzPts val="1300"/>
              <a:buFont typeface="TimesNewRomanPSM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Opening system applications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Clr>
                <a:srgbClr val="000000"/>
              </a:buClr>
              <a:buSzPts val="1300"/>
              <a:buFont typeface="TimesNewRomanPSM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Searching Wikipedia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Clr>
                <a:srgbClr val="000000"/>
              </a:buClr>
              <a:buSzPts val="1300"/>
              <a:buFont typeface="TimesNewRomanPSM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Date and time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Clr>
                <a:srgbClr val="000000"/>
              </a:buClr>
              <a:buSzPts val="1300"/>
              <a:buFont typeface="TimesNewRomanPSMT"/>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Play music</a:t>
            </a:r>
          </a:p>
          <a:p>
            <a:pPr marL="342900" lvl="0" indent="-342900">
              <a:buClr>
                <a:srgbClr val="000000"/>
              </a:buClr>
              <a:buSzPts val="1300"/>
              <a:buFont typeface="TimesNewRomanPSMT"/>
              <a:buAutoNum type="arabicPeriod"/>
            </a:pPr>
            <a:r>
              <a:rPr lang="en-US" sz="1800" dirty="0">
                <a:effectLst/>
                <a:latin typeface="Calibri" panose="020F0502020204030204" pitchFamily="34" charset="0"/>
                <a:ea typeface="Times New Roman" panose="02020603050405020304" pitchFamily="18" charset="0"/>
              </a:rPr>
              <a:t>Google search</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6C3F9C9-F104-493A-A531-9C0AEEFA9892}"/>
              </a:ext>
            </a:extLst>
          </p:cNvPr>
          <p:cNvSpPr/>
          <p:nvPr/>
        </p:nvSpPr>
        <p:spPr>
          <a:xfrm>
            <a:off x="11721830" y="705255"/>
            <a:ext cx="480325" cy="544748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E1E25B2F-7FFC-41C1-B38C-BE517860FCA4}"/>
              </a:ext>
            </a:extLst>
          </p:cNvPr>
          <p:cNvPicPr>
            <a:picLocks noChangeAspect="1"/>
          </p:cNvPicPr>
          <p:nvPr/>
        </p:nvPicPr>
        <p:blipFill>
          <a:blip r:embed="rId2"/>
          <a:stretch>
            <a:fillRect/>
          </a:stretch>
        </p:blipFill>
        <p:spPr>
          <a:xfrm>
            <a:off x="339929" y="705255"/>
            <a:ext cx="480325" cy="562011"/>
          </a:xfrm>
          <a:prstGeom prst="rect">
            <a:avLst/>
          </a:prstGeom>
        </p:spPr>
      </p:pic>
    </p:spTree>
    <p:extLst>
      <p:ext uri="{BB962C8B-B14F-4D97-AF65-F5344CB8AC3E}">
        <p14:creationId xmlns:p14="http://schemas.microsoft.com/office/powerpoint/2010/main" val="2182404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452E91-229F-4AB5-86A2-D2E4DA416CA0}"/>
              </a:ext>
            </a:extLst>
          </p:cNvPr>
          <p:cNvSpPr/>
          <p:nvPr/>
        </p:nvSpPr>
        <p:spPr>
          <a:xfrm>
            <a:off x="0" y="474496"/>
            <a:ext cx="8841850" cy="914400"/>
          </a:xfrm>
          <a:prstGeom prst="rect">
            <a:avLst/>
          </a:prstGeom>
          <a:solidFill>
            <a:schemeClr val="accent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5C6B2F33-37D6-4B62-8BD0-674176380CCF}"/>
              </a:ext>
            </a:extLst>
          </p:cNvPr>
          <p:cNvSpPr txBox="1"/>
          <p:nvPr/>
        </p:nvSpPr>
        <p:spPr>
          <a:xfrm>
            <a:off x="1041862" y="608530"/>
            <a:ext cx="3743569" cy="646331"/>
          </a:xfrm>
          <a:prstGeom prst="rect">
            <a:avLst/>
          </a:prstGeom>
          <a:noFill/>
        </p:spPr>
        <p:txBody>
          <a:bodyPr wrap="square" rtlCol="0">
            <a:spAutoFit/>
          </a:bodyPr>
          <a:lstStyle/>
          <a:p>
            <a:r>
              <a:rPr lang="en-IN" sz="3600" b="1" dirty="0">
                <a:latin typeface="Corbel" panose="020B0503020204020204" pitchFamily="34" charset="0"/>
                <a:ea typeface="Segoe UI Black" panose="020B0A02040204020203" pitchFamily="34" charset="0"/>
                <a:cs typeface="Arial" panose="020B0604020202020204" pitchFamily="34" charset="0"/>
              </a:rPr>
              <a:t>FUTURE SCOPE</a:t>
            </a:r>
          </a:p>
        </p:txBody>
      </p:sp>
      <p:sp>
        <p:nvSpPr>
          <p:cNvPr id="6" name="Arrow: Notched Right 5">
            <a:extLst>
              <a:ext uri="{FF2B5EF4-FFF2-40B4-BE49-F238E27FC236}">
                <a16:creationId xmlns:a16="http://schemas.microsoft.com/office/drawing/2014/main" id="{521A94A8-573F-477A-9A67-046C8C465F6F}"/>
              </a:ext>
            </a:extLst>
          </p:cNvPr>
          <p:cNvSpPr/>
          <p:nvPr/>
        </p:nvSpPr>
        <p:spPr>
          <a:xfrm>
            <a:off x="788604" y="2077596"/>
            <a:ext cx="506515" cy="289170"/>
          </a:xfrm>
          <a:prstGeom prst="notched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Notched Right 8">
            <a:extLst>
              <a:ext uri="{FF2B5EF4-FFF2-40B4-BE49-F238E27FC236}">
                <a16:creationId xmlns:a16="http://schemas.microsoft.com/office/drawing/2014/main" id="{67271885-B93F-4A64-A58A-FAF734BF80C1}"/>
              </a:ext>
            </a:extLst>
          </p:cNvPr>
          <p:cNvSpPr/>
          <p:nvPr/>
        </p:nvSpPr>
        <p:spPr>
          <a:xfrm>
            <a:off x="777563" y="3194878"/>
            <a:ext cx="506515" cy="289170"/>
          </a:xfrm>
          <a:prstGeom prst="notched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Notched Right 9">
            <a:extLst>
              <a:ext uri="{FF2B5EF4-FFF2-40B4-BE49-F238E27FC236}">
                <a16:creationId xmlns:a16="http://schemas.microsoft.com/office/drawing/2014/main" id="{D04CC8EA-E6B2-4527-91AF-C1D26EA3B960}"/>
              </a:ext>
            </a:extLst>
          </p:cNvPr>
          <p:cNvSpPr/>
          <p:nvPr/>
        </p:nvSpPr>
        <p:spPr>
          <a:xfrm>
            <a:off x="775388" y="4312160"/>
            <a:ext cx="506515" cy="289170"/>
          </a:xfrm>
          <a:prstGeom prst="notched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49E2EA60-7153-4FD0-BBD3-A0C2072B7FE1}"/>
              </a:ext>
            </a:extLst>
          </p:cNvPr>
          <p:cNvSpPr/>
          <p:nvPr/>
        </p:nvSpPr>
        <p:spPr>
          <a:xfrm>
            <a:off x="11721830" y="705255"/>
            <a:ext cx="480325" cy="544748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C45E52B6-6378-4C87-B742-7F1452CA495A}"/>
              </a:ext>
            </a:extLst>
          </p:cNvPr>
          <p:cNvPicPr>
            <a:picLocks noChangeAspect="1"/>
          </p:cNvPicPr>
          <p:nvPr/>
        </p:nvPicPr>
        <p:blipFill>
          <a:blip r:embed="rId2"/>
          <a:stretch>
            <a:fillRect/>
          </a:stretch>
        </p:blipFill>
        <p:spPr>
          <a:xfrm>
            <a:off x="171049" y="651154"/>
            <a:ext cx="729575" cy="561082"/>
          </a:xfrm>
          <a:prstGeom prst="rect">
            <a:avLst/>
          </a:prstGeom>
        </p:spPr>
      </p:pic>
      <p:sp>
        <p:nvSpPr>
          <p:cNvPr id="3" name="TextBox 2">
            <a:extLst>
              <a:ext uri="{FF2B5EF4-FFF2-40B4-BE49-F238E27FC236}">
                <a16:creationId xmlns:a16="http://schemas.microsoft.com/office/drawing/2014/main" id="{5824676B-E938-448F-9EAB-4F18ABE18A30}"/>
              </a:ext>
            </a:extLst>
          </p:cNvPr>
          <p:cNvSpPr txBox="1"/>
          <p:nvPr/>
        </p:nvSpPr>
        <p:spPr>
          <a:xfrm>
            <a:off x="1153882" y="1639677"/>
            <a:ext cx="8704385" cy="3785652"/>
          </a:xfrm>
          <a:prstGeom prst="rect">
            <a:avLst/>
          </a:prstGeom>
          <a:noFill/>
        </p:spPr>
        <p:txBody>
          <a:bodyPr wrap="square" rtlCol="0">
            <a:spAutoFit/>
          </a:bodyPr>
          <a:lstStyle/>
          <a:p>
            <a:pPr indent="457200"/>
            <a:r>
              <a:rPr lang="en-US" sz="2400" b="0" i="0" dirty="0">
                <a:solidFill>
                  <a:srgbClr val="000000"/>
                </a:solidFill>
                <a:effectLst/>
                <a:latin typeface="TimesNewRomanPSMT"/>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914400" indent="-457200">
              <a:buAutoNum type="arabicPeriod"/>
            </a:pPr>
            <a:r>
              <a:rPr lang="en-US" sz="2400" b="0" i="0" dirty="0">
                <a:solidFill>
                  <a:srgbClr val="000000"/>
                </a:solidFill>
                <a:effectLst/>
                <a:latin typeface="TimesNewRomanPSMT"/>
                <a:ea typeface="Times New Roman" panose="02020603050405020304" pitchFamily="18" charset="0"/>
              </a:rPr>
              <a:t>Rating system can also be imbedded according to the user’s</a:t>
            </a:r>
            <a:br>
              <a:rPr lang="en-US" sz="2400" dirty="0">
                <a:effectLst/>
                <a:latin typeface="Calibri" panose="020F0502020204030204" pitchFamily="34" charset="0"/>
                <a:ea typeface="Times New Roman" panose="02020603050405020304" pitchFamily="18" charset="0"/>
              </a:rPr>
            </a:br>
            <a:r>
              <a:rPr lang="en-US" sz="2400" b="0" i="0" dirty="0">
                <a:solidFill>
                  <a:srgbClr val="000000"/>
                </a:solidFill>
                <a:effectLst/>
                <a:latin typeface="TimesNewRomanPSMT"/>
                <a:ea typeface="Times New Roman" panose="02020603050405020304" pitchFamily="18" charset="0"/>
              </a:rPr>
              <a:t>satisfaction.</a:t>
            </a:r>
          </a:p>
          <a:p>
            <a:pPr marL="457200"/>
            <a:br>
              <a:rPr lang="en-US" sz="2400" dirty="0">
                <a:effectLst/>
                <a:latin typeface="Calibri" panose="020F0502020204030204" pitchFamily="34" charset="0"/>
                <a:ea typeface="Times New Roman" panose="02020603050405020304" pitchFamily="18" charset="0"/>
              </a:rPr>
            </a:br>
            <a:r>
              <a:rPr lang="en-US" sz="2400" b="0" i="0" dirty="0">
                <a:solidFill>
                  <a:srgbClr val="000000"/>
                </a:solidFill>
                <a:effectLst/>
                <a:latin typeface="TimesNewRomanPSMT"/>
                <a:ea typeface="Times New Roman" panose="02020603050405020304" pitchFamily="18" charset="0"/>
              </a:rPr>
              <a:t>2. It can also be made for ANDROID and IOS users.</a:t>
            </a:r>
          </a:p>
          <a:p>
            <a:pPr marL="457200"/>
            <a:endParaRPr lang="en-IN" sz="2400" dirty="0">
              <a:effectLst/>
              <a:latin typeface="Times New Roman" panose="02020603050405020304" pitchFamily="18" charset="0"/>
              <a:ea typeface="Times New Roman" panose="02020603050405020304" pitchFamily="18" charset="0"/>
            </a:endParaRPr>
          </a:p>
          <a:p>
            <a:pPr marL="457200"/>
            <a:endParaRPr lang="en-IN" sz="2400" dirty="0">
              <a:effectLst/>
              <a:latin typeface="Times New Roman" panose="02020603050405020304" pitchFamily="18" charset="0"/>
              <a:ea typeface="Times New Roman" panose="02020603050405020304" pitchFamily="18" charset="0"/>
            </a:endParaRPr>
          </a:p>
          <a:p>
            <a:pPr marL="457200"/>
            <a:r>
              <a:rPr lang="en-US" sz="2400" b="0" i="0" dirty="0">
                <a:solidFill>
                  <a:srgbClr val="000000"/>
                </a:solidFill>
                <a:effectLst/>
                <a:latin typeface="TimesNewRomanPSMT"/>
                <a:ea typeface="Times New Roman" panose="02020603050405020304" pitchFamily="18" charset="0"/>
              </a:rPr>
              <a:t>3. We can add some more commands to make some things automated.</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2342234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0E761-1A98-436E-8F66-1C350EAFE61C}"/>
              </a:ext>
            </a:extLst>
          </p:cNvPr>
          <p:cNvSpPr txBox="1"/>
          <p:nvPr/>
        </p:nvSpPr>
        <p:spPr>
          <a:xfrm>
            <a:off x="1716309" y="2469517"/>
            <a:ext cx="7247106" cy="1446550"/>
          </a:xfrm>
          <a:prstGeom prst="rect">
            <a:avLst/>
          </a:prstGeom>
          <a:noFill/>
        </p:spPr>
        <p:txBody>
          <a:bodyPr wrap="square" rtlCol="0">
            <a:spAutoFit/>
          </a:bodyPr>
          <a:lstStyle/>
          <a:p>
            <a:pPr algn="ctr"/>
            <a:r>
              <a:rPr lang="en-IN"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ge Italic" panose="03070502040507070304" pitchFamily="66" charset="0"/>
              </a:rPr>
              <a:t>THANK-YOU</a:t>
            </a:r>
          </a:p>
        </p:txBody>
      </p:sp>
    </p:spTree>
    <p:extLst>
      <p:ext uri="{BB962C8B-B14F-4D97-AF65-F5344CB8AC3E}">
        <p14:creationId xmlns:p14="http://schemas.microsoft.com/office/powerpoint/2010/main" val="223897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A221-E21B-1246-853D-F8A914B05B6F}"/>
              </a:ext>
            </a:extLst>
          </p:cNvPr>
          <p:cNvSpPr>
            <a:spLocks noGrp="1"/>
          </p:cNvSpPr>
          <p:nvPr>
            <p:ph type="ctrTitle"/>
          </p:nvPr>
        </p:nvSpPr>
        <p:spPr/>
        <p:txBody>
          <a:bodyPr>
            <a:normAutofit fontScale="90000"/>
          </a:bodyPr>
          <a:lstStyle/>
          <a:p>
            <a:pPr algn="l"/>
            <a:r>
              <a:rPr lang="en-US" sz="4800" u="sng" dirty="0">
                <a:solidFill>
                  <a:schemeClr val="tx1"/>
                </a:solidFill>
              </a:rPr>
              <a:t>PROJECT  TOPIC</a:t>
            </a:r>
            <a:r>
              <a:rPr lang="en-US" sz="4800" dirty="0">
                <a:solidFill>
                  <a:schemeClr val="tx1"/>
                </a:solidFill>
              </a:rPr>
              <a:t> </a:t>
            </a:r>
            <a:r>
              <a:rPr lang="en-US" dirty="0">
                <a:solidFill>
                  <a:schemeClr val="tx1"/>
                </a:solidFill>
              </a:rPr>
              <a:t>: </a:t>
            </a:r>
            <a:br>
              <a:rPr lang="en-US" dirty="0">
                <a:solidFill>
                  <a:schemeClr val="tx1"/>
                </a:solidFill>
              </a:rPr>
            </a:br>
            <a:r>
              <a:rPr lang="en-US" b="1" dirty="0">
                <a:solidFill>
                  <a:schemeClr val="tx1"/>
                </a:solidFill>
              </a:rPr>
              <a:t>Basic Voice Assistant</a:t>
            </a:r>
          </a:p>
        </p:txBody>
      </p:sp>
    </p:spTree>
    <p:extLst>
      <p:ext uri="{BB962C8B-B14F-4D97-AF65-F5344CB8AC3E}">
        <p14:creationId xmlns:p14="http://schemas.microsoft.com/office/powerpoint/2010/main" val="32397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9F27D5F-0E29-4043-8860-99CFD4EFDB66}"/>
              </a:ext>
            </a:extLst>
          </p:cNvPr>
          <p:cNvSpPr/>
          <p:nvPr/>
        </p:nvSpPr>
        <p:spPr>
          <a:xfrm>
            <a:off x="1452188" y="396721"/>
            <a:ext cx="8008335" cy="113046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C8790757-67DC-4F4D-8057-6F8B0F9AED1F}"/>
              </a:ext>
            </a:extLst>
          </p:cNvPr>
          <p:cNvSpPr>
            <a:spLocks noGrp="1"/>
          </p:cNvSpPr>
          <p:nvPr>
            <p:ph type="title"/>
          </p:nvPr>
        </p:nvSpPr>
        <p:spPr>
          <a:xfrm>
            <a:off x="360867" y="2954161"/>
            <a:ext cx="2947482" cy="1438651"/>
          </a:xfrm>
        </p:spPr>
        <p:txBody>
          <a:bodyPr/>
          <a:lstStyle/>
          <a:p>
            <a:r>
              <a:rPr lang="en-IN" i="1" u="sng" dirty="0"/>
              <a:t>GROUP MEMBERS </a:t>
            </a:r>
            <a:r>
              <a:rPr lang="en-IN" dirty="0"/>
              <a:t>: </a:t>
            </a:r>
          </a:p>
        </p:txBody>
      </p:sp>
      <p:sp>
        <p:nvSpPr>
          <p:cNvPr id="3" name="TextBox 2">
            <a:extLst>
              <a:ext uri="{FF2B5EF4-FFF2-40B4-BE49-F238E27FC236}">
                <a16:creationId xmlns:a16="http://schemas.microsoft.com/office/drawing/2014/main" id="{24982D90-3882-4695-981A-01EB358810A2}"/>
              </a:ext>
            </a:extLst>
          </p:cNvPr>
          <p:cNvSpPr txBox="1"/>
          <p:nvPr/>
        </p:nvSpPr>
        <p:spPr>
          <a:xfrm>
            <a:off x="3972791" y="3059668"/>
            <a:ext cx="6331794" cy="1446550"/>
          </a:xfrm>
          <a:prstGeom prst="rect">
            <a:avLst/>
          </a:prstGeom>
          <a:noFill/>
        </p:spPr>
        <p:txBody>
          <a:bodyPr wrap="square" rtlCol="0">
            <a:spAutoFit/>
          </a:bodyPr>
          <a:lstStyle/>
          <a:p>
            <a:pPr marL="342900" indent="-342900">
              <a:buAutoNum type="arabicPeriod"/>
            </a:pPr>
            <a:r>
              <a:rPr lang="en-IN" sz="2200" dirty="0">
                <a:latin typeface="Arial" panose="020B0604020202020204" pitchFamily="34" charset="0"/>
                <a:cs typeface="Arial" panose="020B0604020202020204" pitchFamily="34" charset="0"/>
              </a:rPr>
              <a:t>Dhamane Gaurav Govind					13</a:t>
            </a:r>
          </a:p>
          <a:p>
            <a:pPr marL="342900" indent="-342900">
              <a:buAutoNum type="arabicPeriod"/>
            </a:pPr>
            <a:r>
              <a:rPr lang="en-IN" sz="2200" dirty="0">
                <a:latin typeface="Arial" panose="020B0604020202020204" pitchFamily="34" charset="0"/>
                <a:cs typeface="Arial" panose="020B0604020202020204" pitchFamily="34" charset="0"/>
              </a:rPr>
              <a:t>Pawar Shouryan Ranjeet					47</a:t>
            </a:r>
          </a:p>
          <a:p>
            <a:pPr marL="342900" indent="-342900">
              <a:buAutoNum type="arabicPeriod"/>
            </a:pPr>
            <a:r>
              <a:rPr lang="en-IN" sz="2200" dirty="0">
                <a:latin typeface="Arial" panose="020B0604020202020204" pitchFamily="34" charset="0"/>
                <a:cs typeface="Arial" panose="020B0604020202020204" pitchFamily="34" charset="0"/>
              </a:rPr>
              <a:t>Shinde Shubham Sunil						63</a:t>
            </a:r>
          </a:p>
          <a:p>
            <a:pPr marL="342900" indent="-342900">
              <a:buAutoNum type="arabicPeriod"/>
            </a:pPr>
            <a:r>
              <a:rPr lang="en-IN" sz="2200" dirty="0">
                <a:latin typeface="Arial" panose="020B0604020202020204" pitchFamily="34" charset="0"/>
                <a:cs typeface="Arial" panose="020B0604020202020204" pitchFamily="34" charset="0"/>
              </a:rPr>
              <a:t>Mhatre Raj Vijay							37</a:t>
            </a:r>
          </a:p>
        </p:txBody>
      </p:sp>
      <p:sp>
        <p:nvSpPr>
          <p:cNvPr id="7" name="TextBox 6">
            <a:extLst>
              <a:ext uri="{FF2B5EF4-FFF2-40B4-BE49-F238E27FC236}">
                <a16:creationId xmlns:a16="http://schemas.microsoft.com/office/drawing/2014/main" id="{DC9A270A-03E5-4830-819C-59230776E7F2}"/>
              </a:ext>
            </a:extLst>
          </p:cNvPr>
          <p:cNvSpPr txBox="1"/>
          <p:nvPr/>
        </p:nvSpPr>
        <p:spPr>
          <a:xfrm>
            <a:off x="1825869" y="687149"/>
            <a:ext cx="7782003" cy="584775"/>
          </a:xfrm>
          <a:prstGeom prst="rect">
            <a:avLst/>
          </a:prstGeom>
          <a:noFill/>
        </p:spPr>
        <p:txBody>
          <a:bodyPr wrap="square" rtlCol="0">
            <a:spAutoFit/>
          </a:bodyPr>
          <a:lstStyle/>
          <a:p>
            <a:r>
              <a:rPr lang="en-IN" sz="3200" u="sng" dirty="0">
                <a:latin typeface="Arial Black" panose="020B0A04020102020204" pitchFamily="34" charset="0"/>
              </a:rPr>
              <a:t>TOPIC</a:t>
            </a:r>
            <a:r>
              <a:rPr lang="en-IN" sz="3200" dirty="0">
                <a:latin typeface="Arial Black" panose="020B0A04020102020204" pitchFamily="34" charset="0"/>
              </a:rPr>
              <a:t> : BASIC VOICE ASSISTANT</a:t>
            </a:r>
          </a:p>
        </p:txBody>
      </p:sp>
      <p:sp>
        <p:nvSpPr>
          <p:cNvPr id="8" name="TextBox 7">
            <a:extLst>
              <a:ext uri="{FF2B5EF4-FFF2-40B4-BE49-F238E27FC236}">
                <a16:creationId xmlns:a16="http://schemas.microsoft.com/office/drawing/2014/main" id="{1F55DAC5-6B1D-47A2-A558-5B8389BC0F89}"/>
              </a:ext>
            </a:extLst>
          </p:cNvPr>
          <p:cNvSpPr txBox="1"/>
          <p:nvPr/>
        </p:nvSpPr>
        <p:spPr>
          <a:xfrm>
            <a:off x="3972791" y="2258627"/>
            <a:ext cx="6577977"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Name</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Roll No. </a:t>
            </a:r>
          </a:p>
        </p:txBody>
      </p:sp>
      <p:pic>
        <p:nvPicPr>
          <p:cNvPr id="10" name="Picture 9">
            <a:extLst>
              <a:ext uri="{FF2B5EF4-FFF2-40B4-BE49-F238E27FC236}">
                <a16:creationId xmlns:a16="http://schemas.microsoft.com/office/drawing/2014/main" id="{C3F9AC3C-DCAA-473B-AD4F-D1387F1E701F}"/>
              </a:ext>
            </a:extLst>
          </p:cNvPr>
          <p:cNvPicPr>
            <a:picLocks noChangeAspect="1"/>
          </p:cNvPicPr>
          <p:nvPr/>
        </p:nvPicPr>
        <p:blipFill>
          <a:blip r:embed="rId2"/>
          <a:stretch>
            <a:fillRect/>
          </a:stretch>
        </p:blipFill>
        <p:spPr>
          <a:xfrm>
            <a:off x="598260" y="1515510"/>
            <a:ext cx="1438651" cy="1438651"/>
          </a:xfrm>
          <a:prstGeom prst="rect">
            <a:avLst/>
          </a:prstGeom>
        </p:spPr>
      </p:pic>
      <p:sp>
        <p:nvSpPr>
          <p:cNvPr id="4" name="TextBox 3">
            <a:extLst>
              <a:ext uri="{FF2B5EF4-FFF2-40B4-BE49-F238E27FC236}">
                <a16:creationId xmlns:a16="http://schemas.microsoft.com/office/drawing/2014/main" id="{766975F5-D498-47C4-9531-59C81748118D}"/>
              </a:ext>
            </a:extLst>
          </p:cNvPr>
          <p:cNvSpPr txBox="1"/>
          <p:nvPr/>
        </p:nvSpPr>
        <p:spPr>
          <a:xfrm>
            <a:off x="3972791" y="4889564"/>
            <a:ext cx="5310554" cy="400110"/>
          </a:xfrm>
          <a:prstGeom prst="rect">
            <a:avLst/>
          </a:prstGeom>
          <a:noFill/>
        </p:spPr>
        <p:txBody>
          <a:bodyPr wrap="square" rtlCol="0">
            <a:spAutoFit/>
          </a:bodyPr>
          <a:lstStyle/>
          <a:p>
            <a:r>
              <a:rPr lang="en-US" sz="2000" b="1" dirty="0">
                <a:solidFill>
                  <a:schemeClr val="accent2"/>
                </a:solidFill>
              </a:rPr>
              <a:t>Guide: </a:t>
            </a:r>
            <a:r>
              <a:rPr lang="en-US" dirty="0"/>
              <a:t>Mr. Pratik V. Oak </a:t>
            </a:r>
            <a:endParaRPr lang="en-IN" dirty="0"/>
          </a:p>
        </p:txBody>
      </p:sp>
    </p:spTree>
    <p:extLst>
      <p:ext uri="{BB962C8B-B14F-4D97-AF65-F5344CB8AC3E}">
        <p14:creationId xmlns:p14="http://schemas.microsoft.com/office/powerpoint/2010/main" val="288208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3F29E-4737-4EF5-8A64-59C4ADF17E3F}"/>
              </a:ext>
            </a:extLst>
          </p:cNvPr>
          <p:cNvSpPr/>
          <p:nvPr/>
        </p:nvSpPr>
        <p:spPr>
          <a:xfrm>
            <a:off x="0" y="446926"/>
            <a:ext cx="9418772" cy="101878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ight Triangle 3">
            <a:extLst>
              <a:ext uri="{FF2B5EF4-FFF2-40B4-BE49-F238E27FC236}">
                <a16:creationId xmlns:a16="http://schemas.microsoft.com/office/drawing/2014/main" id="{F279CB18-4C82-4E6A-AEA7-D062EECEADFE}"/>
              </a:ext>
            </a:extLst>
          </p:cNvPr>
          <p:cNvSpPr/>
          <p:nvPr/>
        </p:nvSpPr>
        <p:spPr>
          <a:xfrm rot="10800000">
            <a:off x="10466499" y="-1"/>
            <a:ext cx="1725501" cy="685800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63D27E7-2444-41F5-B419-D34D3CE611CE}"/>
              </a:ext>
            </a:extLst>
          </p:cNvPr>
          <p:cNvSpPr txBox="1"/>
          <p:nvPr/>
        </p:nvSpPr>
        <p:spPr>
          <a:xfrm>
            <a:off x="1275371" y="633153"/>
            <a:ext cx="5112689" cy="646331"/>
          </a:xfrm>
          <a:prstGeom prst="rect">
            <a:avLst/>
          </a:prstGeom>
          <a:noFill/>
        </p:spPr>
        <p:txBody>
          <a:bodyPr wrap="square" rtlCol="0">
            <a:spAutoFit/>
          </a:bodyPr>
          <a:lstStyle/>
          <a:p>
            <a:r>
              <a:rPr lang="en-IN" sz="3600" b="1" dirty="0"/>
              <a:t>PROBLEM STATEMENT</a:t>
            </a:r>
          </a:p>
        </p:txBody>
      </p:sp>
      <p:pic>
        <p:nvPicPr>
          <p:cNvPr id="11" name="Picture 10">
            <a:extLst>
              <a:ext uri="{FF2B5EF4-FFF2-40B4-BE49-F238E27FC236}">
                <a16:creationId xmlns:a16="http://schemas.microsoft.com/office/drawing/2014/main" id="{4F2432A1-650A-4E77-920C-ABF7C4BA519D}"/>
              </a:ext>
            </a:extLst>
          </p:cNvPr>
          <p:cNvPicPr>
            <a:picLocks noChangeAspect="1"/>
          </p:cNvPicPr>
          <p:nvPr/>
        </p:nvPicPr>
        <p:blipFill>
          <a:blip r:embed="rId2"/>
          <a:stretch>
            <a:fillRect/>
          </a:stretch>
        </p:blipFill>
        <p:spPr>
          <a:xfrm>
            <a:off x="256584" y="493784"/>
            <a:ext cx="1018787" cy="925073"/>
          </a:xfrm>
          <a:prstGeom prst="rect">
            <a:avLst/>
          </a:prstGeom>
        </p:spPr>
      </p:pic>
      <p:sp>
        <p:nvSpPr>
          <p:cNvPr id="16" name="Rectangle 15">
            <a:extLst>
              <a:ext uri="{FF2B5EF4-FFF2-40B4-BE49-F238E27FC236}">
                <a16:creationId xmlns:a16="http://schemas.microsoft.com/office/drawing/2014/main" id="{86C3D26C-B704-4DA2-812A-DF79BC003352}"/>
              </a:ext>
            </a:extLst>
          </p:cNvPr>
          <p:cNvSpPr/>
          <p:nvPr/>
        </p:nvSpPr>
        <p:spPr>
          <a:xfrm>
            <a:off x="0" y="1823936"/>
            <a:ext cx="9675356" cy="225569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7" name="TextBox 16">
            <a:extLst>
              <a:ext uri="{FF2B5EF4-FFF2-40B4-BE49-F238E27FC236}">
                <a16:creationId xmlns:a16="http://schemas.microsoft.com/office/drawing/2014/main" id="{EBFEAA71-15C8-4A82-86A5-7EE76D77DEDC}"/>
              </a:ext>
            </a:extLst>
          </p:cNvPr>
          <p:cNvSpPr txBox="1"/>
          <p:nvPr/>
        </p:nvSpPr>
        <p:spPr>
          <a:xfrm>
            <a:off x="63153" y="2290063"/>
            <a:ext cx="9675356" cy="1323439"/>
          </a:xfrm>
          <a:prstGeom prst="rect">
            <a:avLst/>
          </a:prstGeom>
          <a:noFill/>
        </p:spPr>
        <p:txBody>
          <a:bodyPr wrap="square" rtlCol="0">
            <a:spAutoFit/>
          </a:bodyPr>
          <a:lstStyle/>
          <a:p>
            <a:r>
              <a:rPr lang="en-US" sz="2000" b="0" dirty="0">
                <a:solidFill>
                  <a:schemeClr val="tx2"/>
                </a:solidFill>
                <a:effectLst/>
                <a:latin typeface="Arial Black" panose="020B0A04020102020204" pitchFamily="34" charset="0"/>
                <a:ea typeface="Times New Roman" panose="02020603050405020304" pitchFamily="18" charset="0"/>
              </a:rPr>
              <a:t>Creating a voice assistant which can take input from the user in form of voice processes it and give user the output in form of text, voice, perform action or doing web search.</a:t>
            </a:r>
            <a:endParaRPr lang="en-IN" sz="2000" b="1" dirty="0">
              <a:solidFill>
                <a:schemeClr val="tx2"/>
              </a:solidFill>
              <a:effectLst/>
              <a:latin typeface="Arial Black" panose="020B0A04020102020204" pitchFamily="34" charset="0"/>
              <a:ea typeface="Times New Roman" panose="02020603050405020304" pitchFamily="18" charset="0"/>
            </a:endParaRPr>
          </a:p>
          <a:p>
            <a:endParaRPr lang="en-IN" sz="2000" dirty="0">
              <a:solidFill>
                <a:schemeClr val="tx2"/>
              </a:solidFill>
              <a:latin typeface="Arial Black" panose="020B0A04020102020204" pitchFamily="34" charset="0"/>
            </a:endParaRPr>
          </a:p>
        </p:txBody>
      </p:sp>
    </p:spTree>
    <p:extLst>
      <p:ext uri="{BB962C8B-B14F-4D97-AF65-F5344CB8AC3E}">
        <p14:creationId xmlns:p14="http://schemas.microsoft.com/office/powerpoint/2010/main" val="125598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452E91-229F-4AB5-86A2-D2E4DA416CA0}"/>
              </a:ext>
            </a:extLst>
          </p:cNvPr>
          <p:cNvSpPr/>
          <p:nvPr/>
        </p:nvSpPr>
        <p:spPr>
          <a:xfrm>
            <a:off x="0" y="474496"/>
            <a:ext cx="8841850" cy="914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5C6B2F33-37D6-4B62-8BD0-674176380CCF}"/>
              </a:ext>
            </a:extLst>
          </p:cNvPr>
          <p:cNvSpPr txBox="1"/>
          <p:nvPr/>
        </p:nvSpPr>
        <p:spPr>
          <a:xfrm>
            <a:off x="1041862" y="608530"/>
            <a:ext cx="3743569" cy="646331"/>
          </a:xfrm>
          <a:prstGeom prst="rect">
            <a:avLst/>
          </a:prstGeom>
          <a:noFill/>
        </p:spPr>
        <p:txBody>
          <a:bodyPr wrap="square" rtlCol="0">
            <a:spAutoFit/>
          </a:bodyPr>
          <a:lstStyle/>
          <a:p>
            <a:r>
              <a:rPr lang="en-IN" sz="3600" b="1" dirty="0">
                <a:latin typeface="Corbel" panose="020B0503020204020204" pitchFamily="34" charset="0"/>
                <a:ea typeface="Segoe UI Black" panose="020B0A02040204020203" pitchFamily="34" charset="0"/>
                <a:cs typeface="Arial" panose="020B0604020202020204" pitchFamily="34" charset="0"/>
              </a:rPr>
              <a:t>OBJECTIVES</a:t>
            </a:r>
          </a:p>
        </p:txBody>
      </p:sp>
      <p:sp>
        <p:nvSpPr>
          <p:cNvPr id="6" name="Arrow: Notched Right 5">
            <a:extLst>
              <a:ext uri="{FF2B5EF4-FFF2-40B4-BE49-F238E27FC236}">
                <a16:creationId xmlns:a16="http://schemas.microsoft.com/office/drawing/2014/main" id="{521A94A8-573F-477A-9A67-046C8C465F6F}"/>
              </a:ext>
            </a:extLst>
          </p:cNvPr>
          <p:cNvSpPr/>
          <p:nvPr/>
        </p:nvSpPr>
        <p:spPr>
          <a:xfrm>
            <a:off x="673606" y="2627919"/>
            <a:ext cx="506515" cy="289170"/>
          </a:xfrm>
          <a:prstGeom prst="notched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7030A0"/>
              </a:solidFill>
            </a:endParaRPr>
          </a:p>
        </p:txBody>
      </p:sp>
      <p:sp>
        <p:nvSpPr>
          <p:cNvPr id="8" name="TextBox 7">
            <a:extLst>
              <a:ext uri="{FF2B5EF4-FFF2-40B4-BE49-F238E27FC236}">
                <a16:creationId xmlns:a16="http://schemas.microsoft.com/office/drawing/2014/main" id="{EA613C65-5E3A-4DE6-AB4C-4C3141C41F6A}"/>
              </a:ext>
            </a:extLst>
          </p:cNvPr>
          <p:cNvSpPr txBox="1"/>
          <p:nvPr/>
        </p:nvSpPr>
        <p:spPr>
          <a:xfrm>
            <a:off x="1277815" y="2160501"/>
            <a:ext cx="9501554" cy="1692771"/>
          </a:xfrm>
          <a:prstGeom prst="rect">
            <a:avLst/>
          </a:prstGeom>
          <a:noFill/>
        </p:spPr>
        <p:txBody>
          <a:bodyPr wrap="square" rtlCol="0">
            <a:spAutoFit/>
          </a:bodyPr>
          <a:lstStyle/>
          <a:p>
            <a:pPr marR="80010">
              <a:tabLst>
                <a:tab pos="4977765" algn="l"/>
              </a:tabLst>
            </a:pPr>
            <a:r>
              <a:rPr lang="en-US" sz="2400" b="1" dirty="0">
                <a:solidFill>
                  <a:srgbClr val="7030A0"/>
                </a:solidFill>
                <a:effectLst/>
                <a:ea typeface="Times New Roman" panose="02020603050405020304" pitchFamily="18" charset="0"/>
              </a:rPr>
              <a:t> </a:t>
            </a:r>
            <a:endParaRPr lang="en-IN" sz="2400" b="1" dirty="0">
              <a:solidFill>
                <a:srgbClr val="7030A0"/>
              </a:solidFill>
              <a:effectLst/>
              <a:ea typeface="Times New Roman" panose="02020603050405020304" pitchFamily="18" charset="0"/>
            </a:endParaRPr>
          </a:p>
          <a:p>
            <a:pPr marR="80010" lvl="0">
              <a:spcAft>
                <a:spcPts val="0"/>
              </a:spcAft>
              <a:tabLst>
                <a:tab pos="4977765" algn="l"/>
              </a:tabLst>
            </a:pPr>
            <a:r>
              <a:rPr lang="en-US" sz="2400" b="1" dirty="0">
                <a:solidFill>
                  <a:srgbClr val="7030A0"/>
                </a:solidFill>
                <a:effectLst/>
                <a:ea typeface="Times New Roman" panose="02020603050405020304" pitchFamily="18" charset="0"/>
              </a:rPr>
              <a:t>To create a voice assistant app which provides user to perform various actions with voice commands.</a:t>
            </a:r>
            <a:endParaRPr lang="en-IN" sz="2400" b="1" dirty="0">
              <a:solidFill>
                <a:srgbClr val="7030A0"/>
              </a:solidFill>
              <a:effectLst/>
              <a:ea typeface="Times New Roman" panose="02020603050405020304" pitchFamily="18" charset="0"/>
            </a:endParaRPr>
          </a:p>
          <a:p>
            <a:endParaRPr lang="en-IN" sz="3200" b="1" dirty="0">
              <a:solidFill>
                <a:srgbClr val="7030A0"/>
              </a:solidFill>
            </a:endParaRPr>
          </a:p>
        </p:txBody>
      </p:sp>
      <p:sp>
        <p:nvSpPr>
          <p:cNvPr id="9" name="Arrow: Notched Right 8">
            <a:extLst>
              <a:ext uri="{FF2B5EF4-FFF2-40B4-BE49-F238E27FC236}">
                <a16:creationId xmlns:a16="http://schemas.microsoft.com/office/drawing/2014/main" id="{67271885-B93F-4A64-A58A-FAF734BF80C1}"/>
              </a:ext>
            </a:extLst>
          </p:cNvPr>
          <p:cNvSpPr/>
          <p:nvPr/>
        </p:nvSpPr>
        <p:spPr>
          <a:xfrm>
            <a:off x="673606" y="3564102"/>
            <a:ext cx="506515" cy="289170"/>
          </a:xfrm>
          <a:prstGeom prst="notched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D3476476-3FD3-4F44-93C0-2A847EB09D63}"/>
              </a:ext>
            </a:extLst>
          </p:cNvPr>
          <p:cNvSpPr txBox="1"/>
          <p:nvPr/>
        </p:nvSpPr>
        <p:spPr>
          <a:xfrm>
            <a:off x="1277815" y="3458425"/>
            <a:ext cx="6460485" cy="461665"/>
          </a:xfrm>
          <a:prstGeom prst="rect">
            <a:avLst/>
          </a:prstGeom>
          <a:noFill/>
        </p:spPr>
        <p:txBody>
          <a:bodyPr wrap="square" rtlCol="0">
            <a:spAutoFit/>
          </a:bodyPr>
          <a:lstStyle/>
          <a:p>
            <a:r>
              <a:rPr lang="en-IN" sz="2400" b="1" dirty="0">
                <a:solidFill>
                  <a:srgbClr val="7030A0"/>
                </a:solidFill>
              </a:rPr>
              <a:t>To provide user-friendly interface.</a:t>
            </a:r>
          </a:p>
        </p:txBody>
      </p:sp>
      <p:pic>
        <p:nvPicPr>
          <p:cNvPr id="5" name="Picture 4">
            <a:extLst>
              <a:ext uri="{FF2B5EF4-FFF2-40B4-BE49-F238E27FC236}">
                <a16:creationId xmlns:a16="http://schemas.microsoft.com/office/drawing/2014/main" id="{545D508E-B80F-4CDC-BCA2-E596BAEFABD0}"/>
              </a:ext>
            </a:extLst>
          </p:cNvPr>
          <p:cNvPicPr>
            <a:picLocks noChangeAspect="1"/>
          </p:cNvPicPr>
          <p:nvPr/>
        </p:nvPicPr>
        <p:blipFill>
          <a:blip r:embed="rId2"/>
          <a:stretch>
            <a:fillRect/>
          </a:stretch>
        </p:blipFill>
        <p:spPr>
          <a:xfrm>
            <a:off x="233324" y="561323"/>
            <a:ext cx="693538" cy="693538"/>
          </a:xfrm>
          <a:prstGeom prst="rect">
            <a:avLst/>
          </a:prstGeom>
        </p:spPr>
      </p:pic>
    </p:spTree>
    <p:extLst>
      <p:ext uri="{BB962C8B-B14F-4D97-AF65-F5344CB8AC3E}">
        <p14:creationId xmlns:p14="http://schemas.microsoft.com/office/powerpoint/2010/main" val="55692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3F29E-4737-4EF5-8A64-59C4ADF17E3F}"/>
              </a:ext>
            </a:extLst>
          </p:cNvPr>
          <p:cNvSpPr/>
          <p:nvPr/>
        </p:nvSpPr>
        <p:spPr>
          <a:xfrm>
            <a:off x="0" y="446926"/>
            <a:ext cx="10082254" cy="101878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ight Triangle 3">
            <a:extLst>
              <a:ext uri="{FF2B5EF4-FFF2-40B4-BE49-F238E27FC236}">
                <a16:creationId xmlns:a16="http://schemas.microsoft.com/office/drawing/2014/main" id="{F279CB18-4C82-4E6A-AEA7-D062EECEADFE}"/>
              </a:ext>
            </a:extLst>
          </p:cNvPr>
          <p:cNvSpPr/>
          <p:nvPr/>
        </p:nvSpPr>
        <p:spPr>
          <a:xfrm rot="10800000">
            <a:off x="10466499" y="-3"/>
            <a:ext cx="1725501" cy="6858001"/>
          </a:xfrm>
          <a:prstGeom prst="r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63D27E7-2444-41F5-B419-D34D3CE611CE}"/>
              </a:ext>
            </a:extLst>
          </p:cNvPr>
          <p:cNvSpPr txBox="1"/>
          <p:nvPr/>
        </p:nvSpPr>
        <p:spPr>
          <a:xfrm>
            <a:off x="487431" y="633153"/>
            <a:ext cx="5112689" cy="646331"/>
          </a:xfrm>
          <a:prstGeom prst="rect">
            <a:avLst/>
          </a:prstGeom>
          <a:noFill/>
        </p:spPr>
        <p:txBody>
          <a:bodyPr wrap="square" rtlCol="0">
            <a:spAutoFit/>
          </a:bodyPr>
          <a:lstStyle/>
          <a:p>
            <a:r>
              <a:rPr lang="en-IN" sz="3600" b="1" dirty="0"/>
              <a:t>INTRODUCTION</a:t>
            </a:r>
          </a:p>
        </p:txBody>
      </p:sp>
      <p:sp>
        <p:nvSpPr>
          <p:cNvPr id="16" name="Rectangle 15">
            <a:extLst>
              <a:ext uri="{FF2B5EF4-FFF2-40B4-BE49-F238E27FC236}">
                <a16:creationId xmlns:a16="http://schemas.microsoft.com/office/drawing/2014/main" id="{86C3D26C-B704-4DA2-812A-DF79BC003352}"/>
              </a:ext>
            </a:extLst>
          </p:cNvPr>
          <p:cNvSpPr/>
          <p:nvPr/>
        </p:nvSpPr>
        <p:spPr>
          <a:xfrm>
            <a:off x="116732" y="2011864"/>
            <a:ext cx="9589976" cy="231395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Rectangle 3">
            <a:extLst>
              <a:ext uri="{FF2B5EF4-FFF2-40B4-BE49-F238E27FC236}">
                <a16:creationId xmlns:a16="http://schemas.microsoft.com/office/drawing/2014/main" id="{9E753D07-1178-40D1-8C55-A3337CDF9D86}"/>
              </a:ext>
            </a:extLst>
          </p:cNvPr>
          <p:cNvSpPr>
            <a:spLocks noChangeArrowheads="1"/>
          </p:cNvSpPr>
          <p:nvPr/>
        </p:nvSpPr>
        <p:spPr bwMode="auto">
          <a:xfrm>
            <a:off x="0" y="105489"/>
            <a:ext cx="25519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3A65AAC-6B6F-435A-B5AC-7A0F9A68E11C}"/>
              </a:ext>
            </a:extLst>
          </p:cNvPr>
          <p:cNvSpPr txBox="1"/>
          <p:nvPr/>
        </p:nvSpPr>
        <p:spPr>
          <a:xfrm>
            <a:off x="116732" y="2402732"/>
            <a:ext cx="9815207" cy="2123658"/>
          </a:xfrm>
          <a:prstGeom prst="rect">
            <a:avLst/>
          </a:prstGeom>
          <a:noFill/>
        </p:spPr>
        <p:txBody>
          <a:bodyPr wrap="square" rtlCol="0">
            <a:spAutoFit/>
          </a:bodyPr>
          <a:lstStyle/>
          <a:p>
            <a:r>
              <a:rPr lang="en-US" sz="2400" dirty="0">
                <a:solidFill>
                  <a:srgbClr val="002060"/>
                </a:solidFill>
                <a:latin typeface="Times New Roman" panose="02020603050405020304" pitchFamily="18" charset="0"/>
              </a:rPr>
              <a:t>Basic Voice Assistant</a:t>
            </a:r>
            <a:r>
              <a:rPr lang="en-US" sz="2400" b="0" dirty="0">
                <a:solidFill>
                  <a:srgbClr val="002060"/>
                </a:solidFill>
                <a:effectLst/>
                <a:latin typeface="Times New Roman" panose="02020603050405020304" pitchFamily="18" charset="0"/>
              </a:rPr>
              <a:t> is an Application/Software which will be helpful for everyone. We have come up with the idea of creating an app which can do user’s given tasks by voice commands, which will make certain things automated and help user </a:t>
            </a:r>
            <a:r>
              <a:rPr lang="en-US" sz="2400" dirty="0">
                <a:solidFill>
                  <a:srgbClr val="002060"/>
                </a:solidFill>
                <a:latin typeface="Times New Roman" panose="02020603050405020304" pitchFamily="18" charset="0"/>
              </a:rPr>
              <a:t>for doing their tasks faster</a:t>
            </a:r>
            <a:r>
              <a:rPr lang="en-US" sz="2400" b="0" dirty="0">
                <a:solidFill>
                  <a:srgbClr val="002060"/>
                </a:solidFill>
                <a:effectLst/>
                <a:latin typeface="Times New Roman" panose="02020603050405020304" pitchFamily="18" charset="0"/>
              </a:rPr>
              <a:t>.</a:t>
            </a:r>
            <a:endParaRPr lang="en-US" sz="2400" b="1" dirty="0">
              <a:solidFill>
                <a:srgbClr val="002060"/>
              </a:solidFill>
              <a:effectLst/>
              <a:latin typeface="Times New Roman" panose="02020603050405020304" pitchFamily="18" charset="0"/>
            </a:endParaRPr>
          </a:p>
          <a:p>
            <a:endParaRPr lang="en-US" sz="1800" b="1"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158670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3F29E-4737-4EF5-8A64-59C4ADF17E3F}"/>
              </a:ext>
            </a:extLst>
          </p:cNvPr>
          <p:cNvSpPr/>
          <p:nvPr/>
        </p:nvSpPr>
        <p:spPr>
          <a:xfrm>
            <a:off x="1540535" y="511056"/>
            <a:ext cx="7353635" cy="1018787"/>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63D27E7-2444-41F5-B419-D34D3CE611CE}"/>
              </a:ext>
            </a:extLst>
          </p:cNvPr>
          <p:cNvSpPr txBox="1"/>
          <p:nvPr/>
        </p:nvSpPr>
        <p:spPr>
          <a:xfrm>
            <a:off x="2731795" y="697282"/>
            <a:ext cx="6847225" cy="646331"/>
          </a:xfrm>
          <a:prstGeom prst="rect">
            <a:avLst/>
          </a:prstGeom>
          <a:noFill/>
        </p:spPr>
        <p:txBody>
          <a:bodyPr wrap="square" rtlCol="0">
            <a:spAutoFit/>
          </a:bodyPr>
          <a:lstStyle/>
          <a:p>
            <a:r>
              <a:rPr lang="en-IN" sz="3600" b="1" dirty="0"/>
              <a:t>TOOLS  &amp; SOFTWARE USED</a:t>
            </a:r>
          </a:p>
        </p:txBody>
      </p:sp>
      <p:sp>
        <p:nvSpPr>
          <p:cNvPr id="17" name="TextBox 16">
            <a:extLst>
              <a:ext uri="{FF2B5EF4-FFF2-40B4-BE49-F238E27FC236}">
                <a16:creationId xmlns:a16="http://schemas.microsoft.com/office/drawing/2014/main" id="{EBFEAA71-15C8-4A82-86A5-7EE76D77DEDC}"/>
              </a:ext>
            </a:extLst>
          </p:cNvPr>
          <p:cNvSpPr txBox="1"/>
          <p:nvPr/>
        </p:nvSpPr>
        <p:spPr>
          <a:xfrm>
            <a:off x="2649106" y="1882702"/>
            <a:ext cx="9675356" cy="707886"/>
          </a:xfrm>
          <a:prstGeom prst="rect">
            <a:avLst/>
          </a:prstGeom>
          <a:noFill/>
        </p:spPr>
        <p:txBody>
          <a:bodyPr wrap="square" rtlCol="0">
            <a:spAutoFit/>
          </a:bodyPr>
          <a:lstStyle/>
          <a:p>
            <a:r>
              <a:rPr lang="en-IN" sz="2000" b="1" i="1" dirty="0">
                <a:latin typeface="Times New Roman" panose="02020603050405020304" pitchFamily="18" charset="0"/>
                <a:cs typeface="Times New Roman" panose="02020603050405020304" pitchFamily="18" charset="0"/>
              </a:rPr>
              <a:t>SOFTWARE :</a:t>
            </a:r>
          </a:p>
          <a:p>
            <a:r>
              <a:rPr lang="en-IN" sz="2000" b="1" dirty="0">
                <a:latin typeface="Times New Roman" panose="02020603050405020304" pitchFamily="18" charset="0"/>
                <a:cs typeface="Times New Roman" panose="02020603050405020304" pitchFamily="18" charset="0"/>
              </a:rPr>
              <a:t>VISUAL STUDIO CODE </a:t>
            </a:r>
          </a:p>
        </p:txBody>
      </p:sp>
      <p:pic>
        <p:nvPicPr>
          <p:cNvPr id="6" name="Picture 5">
            <a:extLst>
              <a:ext uri="{FF2B5EF4-FFF2-40B4-BE49-F238E27FC236}">
                <a16:creationId xmlns:a16="http://schemas.microsoft.com/office/drawing/2014/main" id="{D354CFBA-7A76-4907-9DEF-F1CF1F8AE925}"/>
              </a:ext>
            </a:extLst>
          </p:cNvPr>
          <p:cNvPicPr>
            <a:picLocks noChangeAspect="1"/>
          </p:cNvPicPr>
          <p:nvPr/>
        </p:nvPicPr>
        <p:blipFill>
          <a:blip r:embed="rId2"/>
          <a:stretch>
            <a:fillRect/>
          </a:stretch>
        </p:blipFill>
        <p:spPr>
          <a:xfrm>
            <a:off x="2035547" y="658447"/>
            <a:ext cx="696248" cy="724003"/>
          </a:xfrm>
          <a:prstGeom prst="rect">
            <a:avLst/>
          </a:prstGeom>
        </p:spPr>
      </p:pic>
      <p:sp>
        <p:nvSpPr>
          <p:cNvPr id="7" name="TextBox 6">
            <a:extLst>
              <a:ext uri="{FF2B5EF4-FFF2-40B4-BE49-F238E27FC236}">
                <a16:creationId xmlns:a16="http://schemas.microsoft.com/office/drawing/2014/main" id="{4DBF85B6-2AEC-4044-A977-D280882A367B}"/>
              </a:ext>
            </a:extLst>
          </p:cNvPr>
          <p:cNvSpPr txBox="1"/>
          <p:nvPr/>
        </p:nvSpPr>
        <p:spPr>
          <a:xfrm>
            <a:off x="2628706" y="2927290"/>
            <a:ext cx="8588661" cy="707886"/>
          </a:xfrm>
          <a:prstGeom prst="rect">
            <a:avLst/>
          </a:prstGeom>
          <a:noFill/>
        </p:spPr>
        <p:txBody>
          <a:bodyPr wrap="square" rtlCol="0">
            <a:spAutoFit/>
          </a:bodyPr>
          <a:lstStyle/>
          <a:p>
            <a:r>
              <a:rPr lang="en-IN" sz="2000" b="1" i="1" dirty="0">
                <a:latin typeface="Times New Roman" panose="02020603050405020304" pitchFamily="18" charset="0"/>
                <a:cs typeface="Times New Roman" panose="02020603050405020304" pitchFamily="18" charset="0"/>
              </a:rPr>
              <a:t>PROGRAMMING LANGUAGE </a:t>
            </a:r>
            <a:r>
              <a:rPr lang="en-IN" b="1" i="1" dirty="0">
                <a:latin typeface="Times New Roman" panose="02020603050405020304" pitchFamily="18" charset="0"/>
                <a:cs typeface="Times New Roman" panose="02020603050405020304" pitchFamily="18" charset="0"/>
              </a:rPr>
              <a:t>:</a:t>
            </a:r>
          </a:p>
          <a:p>
            <a:r>
              <a:rPr lang="en-IN" sz="2000" b="1" dirty="0">
                <a:latin typeface="Times New Roman" panose="02020603050405020304" pitchFamily="18" charset="0"/>
                <a:cs typeface="Times New Roman" panose="02020603050405020304" pitchFamily="18" charset="0"/>
              </a:rPr>
              <a:t>PYTHON (3.9)</a:t>
            </a:r>
          </a:p>
        </p:txBody>
      </p:sp>
      <p:sp>
        <p:nvSpPr>
          <p:cNvPr id="13" name="TextBox 12">
            <a:extLst>
              <a:ext uri="{FF2B5EF4-FFF2-40B4-BE49-F238E27FC236}">
                <a16:creationId xmlns:a16="http://schemas.microsoft.com/office/drawing/2014/main" id="{9E205622-7FDD-43FB-8A08-2AC649C1E62F}"/>
              </a:ext>
            </a:extLst>
          </p:cNvPr>
          <p:cNvSpPr txBox="1"/>
          <p:nvPr/>
        </p:nvSpPr>
        <p:spPr>
          <a:xfrm>
            <a:off x="2628705" y="3988035"/>
            <a:ext cx="8588661" cy="677108"/>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GUI :</a:t>
            </a:r>
          </a:p>
          <a:p>
            <a:r>
              <a:rPr lang="en-IN" sz="2000" b="1" dirty="0">
                <a:latin typeface="Times New Roman" panose="02020603050405020304" pitchFamily="18" charset="0"/>
                <a:cs typeface="Times New Roman" panose="02020603050405020304" pitchFamily="18" charset="0"/>
              </a:rPr>
              <a:t>TKINTER  (PYTHON IN-BUILT PACKAGE)</a:t>
            </a:r>
          </a:p>
        </p:txBody>
      </p:sp>
      <p:sp>
        <p:nvSpPr>
          <p:cNvPr id="18" name="Right Triangle 17">
            <a:extLst>
              <a:ext uri="{FF2B5EF4-FFF2-40B4-BE49-F238E27FC236}">
                <a16:creationId xmlns:a16="http://schemas.microsoft.com/office/drawing/2014/main" id="{594BB130-7DF5-49F9-B753-DBD1D4F9A5F6}"/>
              </a:ext>
            </a:extLst>
          </p:cNvPr>
          <p:cNvSpPr/>
          <p:nvPr/>
        </p:nvSpPr>
        <p:spPr>
          <a:xfrm>
            <a:off x="-19744" y="0"/>
            <a:ext cx="2444886" cy="6858001"/>
          </a:xfrm>
          <a:prstGeom prst="rtTriangl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ight Triangle 9">
            <a:extLst>
              <a:ext uri="{FF2B5EF4-FFF2-40B4-BE49-F238E27FC236}">
                <a16:creationId xmlns:a16="http://schemas.microsoft.com/office/drawing/2014/main" id="{A66A0893-133F-4C03-846E-8A6244AED7E2}"/>
              </a:ext>
            </a:extLst>
          </p:cNvPr>
          <p:cNvSpPr/>
          <p:nvPr/>
        </p:nvSpPr>
        <p:spPr>
          <a:xfrm>
            <a:off x="8894171" y="511056"/>
            <a:ext cx="340175" cy="1018787"/>
          </a:xfrm>
          <a:prstGeom prst="rtTriangl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ight Triangle 19">
            <a:extLst>
              <a:ext uri="{FF2B5EF4-FFF2-40B4-BE49-F238E27FC236}">
                <a16:creationId xmlns:a16="http://schemas.microsoft.com/office/drawing/2014/main" id="{7F3D6F19-2C21-4E23-A0B0-0F31569F9B87}"/>
              </a:ext>
            </a:extLst>
          </p:cNvPr>
          <p:cNvSpPr/>
          <p:nvPr/>
        </p:nvSpPr>
        <p:spPr>
          <a:xfrm rot="10800000">
            <a:off x="1200360" y="511055"/>
            <a:ext cx="340175" cy="1018787"/>
          </a:xfrm>
          <a:prstGeom prst="rtTriangle">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5065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F61AF1-A950-4CF4-9C2D-CB123FF7E823}"/>
              </a:ext>
            </a:extLst>
          </p:cNvPr>
          <p:cNvSpPr/>
          <p:nvPr/>
        </p:nvSpPr>
        <p:spPr>
          <a:xfrm>
            <a:off x="0" y="0"/>
            <a:ext cx="1926077"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73BC32C-5B36-468A-84F5-366C684F7F24}"/>
              </a:ext>
            </a:extLst>
          </p:cNvPr>
          <p:cNvSpPr txBox="1"/>
          <p:nvPr/>
        </p:nvSpPr>
        <p:spPr>
          <a:xfrm>
            <a:off x="107005" y="2875001"/>
            <a:ext cx="1819072" cy="800219"/>
          </a:xfrm>
          <a:prstGeom prst="rect">
            <a:avLst/>
          </a:prstGeom>
          <a:noFill/>
        </p:spPr>
        <p:txBody>
          <a:bodyPr wrap="square" rtlCol="0">
            <a:spAutoFit/>
          </a:bodyPr>
          <a:lstStyle/>
          <a:p>
            <a:r>
              <a:rPr lang="en-IN" sz="2000" b="1" u="sng" dirty="0">
                <a:solidFill>
                  <a:schemeClr val="bg1"/>
                </a:solidFill>
              </a:rPr>
              <a:t>CODE STRUCTURE</a:t>
            </a:r>
            <a:r>
              <a:rPr lang="en-IN" sz="2600" b="1" u="sng" dirty="0">
                <a:solidFill>
                  <a:schemeClr val="bg1"/>
                </a:solidFill>
              </a:rPr>
              <a:t>:</a:t>
            </a:r>
            <a:endParaRPr lang="en-IN" sz="2600" b="1" dirty="0">
              <a:solidFill>
                <a:schemeClr val="bg1"/>
              </a:solidFill>
            </a:endParaRPr>
          </a:p>
        </p:txBody>
      </p:sp>
      <p:sp>
        <p:nvSpPr>
          <p:cNvPr id="5" name="TextBox 4">
            <a:extLst>
              <a:ext uri="{FF2B5EF4-FFF2-40B4-BE49-F238E27FC236}">
                <a16:creationId xmlns:a16="http://schemas.microsoft.com/office/drawing/2014/main" id="{01B10A16-5FF4-4ECB-8C52-8C9D0C04C211}"/>
              </a:ext>
            </a:extLst>
          </p:cNvPr>
          <p:cNvSpPr txBox="1"/>
          <p:nvPr/>
        </p:nvSpPr>
        <p:spPr>
          <a:xfrm>
            <a:off x="2684834" y="2521058"/>
            <a:ext cx="8414426" cy="2677656"/>
          </a:xfrm>
          <a:prstGeom prst="rect">
            <a:avLst/>
          </a:prstGeom>
          <a:noFill/>
        </p:spPr>
        <p:txBody>
          <a:bodyPr wrap="square" rtlCol="0">
            <a:spAutoFit/>
          </a:bodyPr>
          <a:lstStyle/>
          <a:p>
            <a:r>
              <a:rPr lang="en-IN" sz="2400" dirty="0"/>
              <a:t>GUI is created using </a:t>
            </a:r>
            <a:r>
              <a:rPr lang="en-IN" sz="2400" u="sng" dirty="0" err="1"/>
              <a:t>Tkinter</a:t>
            </a:r>
            <a:r>
              <a:rPr lang="en-IN" sz="2400" dirty="0"/>
              <a:t> which is already inbuilt package available in PYTHON.</a:t>
            </a:r>
          </a:p>
          <a:p>
            <a:endParaRPr lang="en-IN" sz="2400" dirty="0"/>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3528568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Slice</Template>
  <TotalTime>253</TotalTime>
  <Words>2828</Words>
  <Application>Microsoft Office PowerPoint</Application>
  <PresentationFormat>Widescreen</PresentationFormat>
  <Paragraphs>365</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Arial Black</vt:lpstr>
      <vt:lpstr>Arial Unicode MS</vt:lpstr>
      <vt:lpstr>Calibri</vt:lpstr>
      <vt:lpstr>Consolas</vt:lpstr>
      <vt:lpstr>Corbel</vt:lpstr>
      <vt:lpstr>Rage Italic</vt:lpstr>
      <vt:lpstr>Times New Roman</vt:lpstr>
      <vt:lpstr>TimesNewRomanPSMT</vt:lpstr>
      <vt:lpstr>Trebuchet MS</vt:lpstr>
      <vt:lpstr>Wingdings 3</vt:lpstr>
      <vt:lpstr>Facet</vt:lpstr>
      <vt:lpstr>PowerPoint Presentation</vt:lpstr>
      <vt:lpstr>MINI PROJECT - B</vt:lpstr>
      <vt:lpstr>PROJECT  TOPIC :  Basic Voice Assistant</vt:lpstr>
      <vt:lpstr>GROUP MEMBERS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dhamane</dc:creator>
  <cp:lastModifiedBy>gaurav dhamane</cp:lastModifiedBy>
  <cp:revision>30</cp:revision>
  <cp:lastPrinted>2020-12-14T18:06:20Z</cp:lastPrinted>
  <dcterms:created xsi:type="dcterms:W3CDTF">2020-12-12T06:24:07Z</dcterms:created>
  <dcterms:modified xsi:type="dcterms:W3CDTF">2021-05-23T18:56:28Z</dcterms:modified>
</cp:coreProperties>
</file>