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9C5E82-06D4-47C3-9D60-8FB607CC68F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104861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  <p:sp>
        <p:nvSpPr>
          <p:cNvPr id="1048620" name="Rectangle 31"/>
          <p:cNvSpPr/>
          <p:nvPr/>
        </p:nvSpPr>
        <p:spPr>
          <a:xfrm>
            <a:off x="0" y="-1"/>
            <a:ext cx="365760" cy="6854456"/>
          </a:xfrm>
          <a:prstGeom prst="rect"/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21" name="Rectangle 38"/>
          <p:cNvSpPr/>
          <p:nvPr/>
        </p:nvSpPr>
        <p:spPr>
          <a:xfrm>
            <a:off x="309558" y="680477"/>
            <a:ext cx="45720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22" name="Rectangle 39"/>
          <p:cNvSpPr/>
          <p:nvPr/>
        </p:nvSpPr>
        <p:spPr>
          <a:xfrm>
            <a:off x="269073" y="680477"/>
            <a:ext cx="27432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23" name="Rectangle 40"/>
          <p:cNvSpPr/>
          <p:nvPr/>
        </p:nvSpPr>
        <p:spPr>
          <a:xfrm>
            <a:off x="250020" y="680477"/>
            <a:ext cx="9144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24" name="Rectangle 41"/>
          <p:cNvSpPr/>
          <p:nvPr/>
        </p:nvSpPr>
        <p:spPr>
          <a:xfrm>
            <a:off x="221768" y="680477"/>
            <a:ext cx="9144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25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algn="l" marR="9144">
              <a:defRPr baseline="0" b="1" cap="all" sz="4000" spc="0">
                <a:effectLst>
                  <a:reflection algn="bl" blurRad="12700" dir="5400000" endA="740" endPos="53000" rotWithShape="0" stA="34000" sy="-10000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6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anchor="b" lIns="100584" tIns="45720"/>
          <a:lstStyle>
            <a:lvl1pPr algn="l" indent="0" marL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27" name="Rectangle 55"/>
          <p:cNvSpPr/>
          <p:nvPr/>
        </p:nvSpPr>
        <p:spPr>
          <a:xfrm>
            <a:off x="255291" y="5047394"/>
            <a:ext cx="73152" cy="1691640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28" name="Rectangle 64"/>
          <p:cNvSpPr/>
          <p:nvPr/>
        </p:nvSpPr>
        <p:spPr>
          <a:xfrm>
            <a:off x="255291" y="4796819"/>
            <a:ext cx="73152" cy="228600"/>
          </a:xfrm>
          <a:prstGeom prst="rect"/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29" name="Rectangle 65"/>
          <p:cNvSpPr/>
          <p:nvPr/>
        </p:nvSpPr>
        <p:spPr>
          <a:xfrm>
            <a:off x="255291" y="4637685"/>
            <a:ext cx="73152" cy="137160"/>
          </a:xfrm>
          <a:prstGeom prst="rect"/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30" name="Rectangle 66"/>
          <p:cNvSpPr/>
          <p:nvPr/>
        </p:nvSpPr>
        <p:spPr>
          <a:xfrm>
            <a:off x="255291" y="4542559"/>
            <a:ext cx="73152" cy="73152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9C5E82-06D4-47C3-9D60-8FB607CC68F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anchor="ctr"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9C5E82-06D4-47C3-9D60-8FB607CC68F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9C5E82-06D4-47C3-9D60-8FB607CC68F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Freeform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49" name="Freeform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0" name="Freeform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1" name="Freeform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2" name="Freeform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3" name="Freeform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4" name="Freeform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5" name="Freeform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6" name="Freeform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7" name="Freeform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8" name="Freeform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9" name="Freeform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0" name="Freeform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1" name="Freeform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2" name="Freeform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anchor="t" bIns="0" lIns="82296" tIns="45720"/>
          <a:lstStyle>
            <a:lvl1pPr indent="0" marL="54864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9C5E82-06D4-47C3-9D60-8FB607CC68F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  <p:sp>
        <p:nvSpPr>
          <p:cNvPr id="1048667" name="Rectangle 6"/>
          <p:cNvSpPr/>
          <p:nvPr/>
        </p:nvSpPr>
        <p:spPr>
          <a:xfrm>
            <a:off x="363160" y="402264"/>
            <a:ext cx="8503920" cy="886265"/>
          </a:xfrm>
          <a:prstGeom prst="rect"/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baseline="0" b="0" cap="none" sz="3800" spc="-15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9" name="Rectangle 7"/>
          <p:cNvSpPr/>
          <p:nvPr/>
        </p:nvSpPr>
        <p:spPr>
          <a:xfrm flipH="1">
            <a:off x="371538" y="680477"/>
            <a:ext cx="27432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70" name="Rectangle 8"/>
          <p:cNvSpPr/>
          <p:nvPr/>
        </p:nvSpPr>
        <p:spPr>
          <a:xfrm flipH="1">
            <a:off x="411109" y="680477"/>
            <a:ext cx="27432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71" name="Rectangle 9"/>
          <p:cNvSpPr/>
          <p:nvPr/>
        </p:nvSpPr>
        <p:spPr>
          <a:xfrm flipH="1">
            <a:off x="448450" y="680477"/>
            <a:ext cx="9144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2" name="Rectangle 10"/>
          <p:cNvSpPr/>
          <p:nvPr/>
        </p:nvSpPr>
        <p:spPr>
          <a:xfrm flipH="1">
            <a:off x="476702" y="680477"/>
            <a:ext cx="9144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73" name="Rectangle 11"/>
          <p:cNvSpPr/>
          <p:nvPr/>
        </p:nvSpPr>
        <p:spPr>
          <a:xfrm>
            <a:off x="500478" y="680477"/>
            <a:ext cx="36576" cy="365760"/>
          </a:xfrm>
          <a:prstGeom prst="rect"/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5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6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9C5E82-06D4-47C3-9D60-8FB607CC68F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24"/>
          <p:cNvSpPr/>
          <p:nvPr/>
        </p:nvSpPr>
        <p:spPr>
          <a:xfrm>
            <a:off x="0" y="402265"/>
            <a:ext cx="8867080" cy="886265"/>
          </a:xfrm>
          <a:prstGeom prst="rect"/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>
            <a:normAutofit fontScale="95833" lnSpcReduction="20000"/>
          </a:bodyPr>
          <a:lstStyle>
            <a:lvl1pPr algn="l" indent="0" marL="73152">
              <a:buNone/>
              <a:defRPr b="1" sz="2400">
                <a:solidFill>
                  <a:schemeClr val="accent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>
            <a:normAutofit fontScale="95833" lnSpcReduction="20000"/>
          </a:bodyPr>
          <a:lstStyle>
            <a:lvl1pPr indent="0" marL="73152">
              <a:buNone/>
              <a:defRPr b="1" sz="2400">
                <a:solidFill>
                  <a:schemeClr val="accent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4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9C5E82-06D4-47C3-9D60-8FB607CC68F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10486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  <p:sp>
        <p:nvSpPr>
          <p:cNvPr id="1048689" name="Rectangle 15"/>
          <p:cNvSpPr/>
          <p:nvPr/>
        </p:nvSpPr>
        <p:spPr>
          <a:xfrm>
            <a:off x="87790" y="680477"/>
            <a:ext cx="45720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0" name="Rectangle 16"/>
          <p:cNvSpPr/>
          <p:nvPr/>
        </p:nvSpPr>
        <p:spPr>
          <a:xfrm>
            <a:off x="47305" y="680477"/>
            <a:ext cx="27432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1" name="Rectangle 17"/>
          <p:cNvSpPr/>
          <p:nvPr/>
        </p:nvSpPr>
        <p:spPr>
          <a:xfrm>
            <a:off x="28252" y="680477"/>
            <a:ext cx="9144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92" name="Rectangle 18"/>
          <p:cNvSpPr/>
          <p:nvPr/>
        </p:nvSpPr>
        <p:spPr>
          <a:xfrm>
            <a:off x="0" y="680477"/>
            <a:ext cx="9144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3" name="Rectangle 19"/>
          <p:cNvSpPr/>
          <p:nvPr/>
        </p:nvSpPr>
        <p:spPr>
          <a:xfrm flipH="1">
            <a:off x="149770" y="680477"/>
            <a:ext cx="27432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4" name="Rectangle 20"/>
          <p:cNvSpPr/>
          <p:nvPr/>
        </p:nvSpPr>
        <p:spPr>
          <a:xfrm flipH="1">
            <a:off x="189341" y="680477"/>
            <a:ext cx="27432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5" name="Rectangle 21"/>
          <p:cNvSpPr/>
          <p:nvPr/>
        </p:nvSpPr>
        <p:spPr>
          <a:xfrm flipH="1">
            <a:off x="226682" y="680477"/>
            <a:ext cx="9144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96" name="Rectangle 28"/>
          <p:cNvSpPr/>
          <p:nvPr/>
        </p:nvSpPr>
        <p:spPr>
          <a:xfrm flipH="1">
            <a:off x="254934" y="680477"/>
            <a:ext cx="9144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7" name="Rectangle 29"/>
          <p:cNvSpPr/>
          <p:nvPr/>
        </p:nvSpPr>
        <p:spPr>
          <a:xfrm>
            <a:off x="278710" y="680477"/>
            <a:ext cx="36576" cy="365760"/>
          </a:xfrm>
          <a:prstGeom prst="rect"/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baseline="0" cap="none"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9C5E82-06D4-47C3-9D60-8FB607CC68F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10485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9C5E82-06D4-47C3-9D60-8FB607CC68F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104860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b="0"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9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indent="0" marL="54864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0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A9C5E82-06D4-47C3-9D60-8FB607CC68F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7"/>
          <p:cNvSpPr/>
          <p:nvPr/>
        </p:nvSpPr>
        <p:spPr>
          <a:xfrm>
            <a:off x="368032" y="0"/>
            <a:ext cx="8778240" cy="1878037"/>
          </a:xfrm>
          <a:prstGeom prst="rect"/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cxnSp>
        <p:nvCxnSpPr>
          <p:cNvPr id="3145728" name="Straight Connector 8"/>
          <p:cNvCxnSpPr>
            <a:cxnSpLocks/>
          </p:cNvCxnSpPr>
          <p:nvPr/>
        </p:nvCxnSpPr>
        <p:spPr>
          <a:xfrm flipV="1">
            <a:off x="363195" y="1885028"/>
            <a:ext cx="8782622" cy="0"/>
          </a:xfrm>
          <a:prstGeom prst="line"/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3145729" name="Straight Connector 14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15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6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37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b="0" sz="2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8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indent="0" marL="27432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grpSp>
        <p:nvGrpSpPr>
          <p:cNvPr id="51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3145732" name="Straight Connector 10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11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Straight Connector 12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3145735" name="Straight Connector 18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Straight Connector 19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Straight Connector 20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/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p>
            <a:fld id="{4A9C5E82-06D4-47C3-9D60-8FB607CC68F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p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0" y="-1"/>
            <a:ext cx="365760" cy="6854456"/>
          </a:xfrm>
          <a:prstGeom prst="rect"/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7" name="Rectangle 7"/>
          <p:cNvSpPr/>
          <p:nvPr/>
        </p:nvSpPr>
        <p:spPr>
          <a:xfrm>
            <a:off x="255291" y="5047394"/>
            <a:ext cx="73152" cy="1691640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8" name="Rectangle 8"/>
          <p:cNvSpPr/>
          <p:nvPr/>
        </p:nvSpPr>
        <p:spPr>
          <a:xfrm>
            <a:off x="255291" y="4796819"/>
            <a:ext cx="73152" cy="228600"/>
          </a:xfrm>
          <a:prstGeom prst="rect"/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9" name="Rectangle 9"/>
          <p:cNvSpPr/>
          <p:nvPr/>
        </p:nvSpPr>
        <p:spPr>
          <a:xfrm>
            <a:off x="255291" y="4637685"/>
            <a:ext cx="73152" cy="137160"/>
          </a:xfrm>
          <a:prstGeom prst="rect"/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0" name="Rectangle 10"/>
          <p:cNvSpPr/>
          <p:nvPr/>
        </p:nvSpPr>
        <p:spPr>
          <a:xfrm>
            <a:off x="255291" y="4542559"/>
            <a:ext cx="73152" cy="73152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1" name="Rectangle 11"/>
          <p:cNvSpPr/>
          <p:nvPr/>
        </p:nvSpPr>
        <p:spPr>
          <a:xfrm>
            <a:off x="309558" y="680477"/>
            <a:ext cx="45720" cy="365760"/>
          </a:xfrm>
          <a:prstGeom prst="rect"/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2" name="Rectangle 14"/>
          <p:cNvSpPr/>
          <p:nvPr/>
        </p:nvSpPr>
        <p:spPr>
          <a:xfrm>
            <a:off x="269073" y="680477"/>
            <a:ext cx="27432" cy="365760"/>
          </a:xfrm>
          <a:prstGeom prst="rect"/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3" name="Rectangle 15"/>
          <p:cNvSpPr/>
          <p:nvPr/>
        </p:nvSpPr>
        <p:spPr>
          <a:xfrm>
            <a:off x="250020" y="680477"/>
            <a:ext cx="9144" cy="365760"/>
          </a:xfrm>
          <a:prstGeom prst="rect"/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Rectangle 16"/>
          <p:cNvSpPr/>
          <p:nvPr/>
        </p:nvSpPr>
        <p:spPr>
          <a:xfrm>
            <a:off x="221768" y="680477"/>
            <a:ext cx="9144" cy="365760"/>
          </a:xfrm>
          <a:prstGeom prst="rect"/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5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/>
        </p:spPr>
        <p:txBody>
          <a:bodyPr anchor="t" vert="horz">
            <a:no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7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/>
        </p:spPr>
        <p:txBody>
          <a:bodyPr anchor="b" vert="horz"/>
          <a:lstStyle>
            <a:lvl1pPr algn="l" eaLnBrk="1" hangingPunct="1" latinLnBrk="0">
              <a:defRPr sz="1100" kumimoji="0">
                <a:solidFill>
                  <a:schemeClr val="tx2"/>
                </a:solidFill>
              </a:defRPr>
            </a:lvl1pPr>
          </a:lstStyle>
          <a:p>
            <a:fld id="{4A9C5E82-06D4-47C3-9D60-8FB607CC68F7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1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/>
        </p:spPr>
        <p:txBody>
          <a:bodyPr anchor="b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A35CEFFC-1D82-4D42-AF72-ECF2FCC5B500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sz="4000" kern="1200" kumimoji="0" spc="-10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algn="l" eaLnBrk="1" hangingPunct="1" indent="-342900" latinLnBrk="0" marL="411480" rtl="0">
        <a:spcBef>
          <a:spcPts val="700"/>
        </a:spcBef>
        <a:buClr>
          <a:schemeClr val="tx2"/>
        </a:buClr>
        <a:buSzPct val="95000"/>
        <a:buFont typeface="Wingdings"/>
        <a:buChar char=""/>
        <a:defRPr sz="30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85750" latinLnBrk="0" marL="740664" rtl="0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996696" rtl="0">
        <a:spcBef>
          <a:spcPct val="20000"/>
        </a:spcBef>
        <a:buClr>
          <a:schemeClr val="accent2"/>
        </a:buClr>
        <a:buFont typeface="Wingdings 2"/>
        <a:buChar char="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261872" rtl="0">
        <a:spcBef>
          <a:spcPct val="20000"/>
        </a:spcBef>
        <a:buClr>
          <a:schemeClr val="accent3"/>
        </a:buClr>
        <a:buFont typeface="Wingdings 3"/>
        <a:buChar char=""/>
        <a:defRPr sz="22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81328" rtl="0">
        <a:spcBef>
          <a:spcPct val="20000"/>
        </a:spcBef>
        <a:buClr>
          <a:schemeClr val="accent3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09928" rtl="0">
        <a:spcBef>
          <a:spcPct val="20000"/>
        </a:spcBef>
        <a:buClr>
          <a:schemeClr val="accent3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01952" rtl="0">
        <a:spcBef>
          <a:spcPct val="20000"/>
        </a:spcBef>
        <a:buClr>
          <a:schemeClr val="accent4"/>
        </a:buClr>
        <a:buFont typeface="Wingdings 2"/>
        <a:buChar char="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093976" rtl="0">
        <a:spcBef>
          <a:spcPct val="20000"/>
        </a:spcBef>
        <a:buClr>
          <a:schemeClr val="accent4"/>
        </a:buClr>
        <a:buFont typeface="Wingdings 2"/>
        <a:buChar char="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286000" rtl="0">
        <a:spcBef>
          <a:spcPct val="20000"/>
        </a:spcBef>
        <a:buClr>
          <a:schemeClr val="accent4"/>
        </a:buClr>
        <a:buFont typeface="Wingdings 2"/>
        <a:buChar char="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772400" cy="2743200"/>
          </a:xfrm>
        </p:spPr>
        <p:txBody>
          <a:bodyPr/>
          <a:p>
            <a:r>
              <a:rPr dirty="0" sz="6600" lang="en-US" smtClean="0">
                <a:latin typeface="Algerian" pitchFamily="82" charset="0"/>
                <a:cs typeface="Andalus" pitchFamily="18" charset="-78"/>
              </a:rPr>
              <a:t>GHARDA INSTITUTE OF TECHNOLOGY, LAVEL</a:t>
            </a:r>
            <a:endParaRPr dirty="0" sz="6600" lang="en-US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1" descr="ex3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962745" y="228600"/>
            <a:ext cx="5428655" cy="62484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80636" y="0"/>
            <a:ext cx="5472631" cy="621669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92755" y="654686"/>
            <a:ext cx="5519984" cy="5548628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Application</a:t>
            </a:r>
            <a:br>
              <a:rPr dirty="0" lang="en-US" smtClean="0"/>
            </a:br>
            <a:endParaRPr dirty="0" 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None/>
            </a:pPr>
            <a:r>
              <a:rPr dirty="0" sz="2800" lang="en-US" smtClean="0"/>
              <a:t>      The residue theorem has applications in functional analysis, linear algebra, analytic number theory, quantum field theory, algebraic geometry, </a:t>
            </a:r>
            <a:r>
              <a:rPr dirty="0" sz="2800" lang="en-US" err="1" smtClean="0"/>
              <a:t>Abelian</a:t>
            </a:r>
            <a:r>
              <a:rPr dirty="0" sz="2800" lang="en-US" smtClean="0"/>
              <a:t> integrals or dynamical systems. In this section we want to see how the residue theorem can be used to computing definite real integrals.</a:t>
            </a:r>
            <a:endParaRPr dirty="0" sz="2800" lang="en-US" smtClean="0">
              <a:latin typeface="Agency FB" pitchFamily="34" charset="0"/>
            </a:endParaRPr>
          </a:p>
        </p:txBody>
      </p:sp>
      <p:sp>
        <p:nvSpPr>
          <p:cNvPr id="1048613" name="Rectangle 3"/>
          <p:cNvSpPr/>
          <p:nvPr/>
        </p:nvSpPr>
        <p:spPr>
          <a:xfrm>
            <a:off x="914400" y="1752601"/>
            <a:ext cx="7772400" cy="369332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  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</a:t>
            </a:r>
            <a:br>
              <a:rPr dirty="0" lang="en-US" smtClean="0"/>
            </a:br>
            <a:endParaRPr dirty="0" lang="en-US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667" lnSpcReduction="20000"/>
          </a:bodyPr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In this study, we had concluded that the </a:t>
            </a:r>
            <a:r>
              <a:rPr dirty="0" lang="en-US" smtClean="0"/>
              <a:t>residue </a:t>
            </a:r>
            <a:r>
              <a:rPr dirty="0" lang="en-US" err="1" smtClean="0"/>
              <a:t>therom</a:t>
            </a:r>
            <a:r>
              <a:rPr dirty="0" lang="en-US" smtClean="0"/>
              <a:t> </a:t>
            </a:r>
            <a:r>
              <a:rPr dirty="0" lang="en-US" smtClean="0"/>
              <a:t>had definite and infinite poles of higher order with constant numerator. A general form of residues of these functions of high orders were also </a:t>
            </a:r>
            <a:r>
              <a:rPr dirty="0" lang="en-US" smtClean="0"/>
              <a:t>investigated.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</a:t>
            </a:r>
            <a:r>
              <a:rPr dirty="0" lang="en-US" smtClean="0"/>
              <a:t>Our numerical results in computing the residues for improper integrals of definite and infinite poles on the x-axis were well defined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772400" cy="3733800"/>
          </a:xfrm>
        </p:spPr>
        <p:txBody>
          <a:bodyPr/>
          <a:p>
            <a:pPr algn="ctr"/>
            <a:r>
              <a:rPr dirty="0" sz="8000" lang="en-US" smtClean="0"/>
              <a:t>T</a:t>
            </a:r>
            <a:r>
              <a:rPr sz="8000" lang="en-US" smtClean="0"/>
              <a:t>hank </a:t>
            </a:r>
            <a:r>
              <a:rPr dirty="0" sz="8000" lang="en-US" smtClean="0"/>
              <a:t>you</a:t>
            </a:r>
            <a:endParaRPr dirty="0" sz="80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5943600" cy="2438400"/>
          </a:xfrm>
        </p:spPr>
        <p:txBody>
          <a:bodyPr>
            <a:noAutofit/>
          </a:bodyPr>
          <a:p>
            <a:r>
              <a:rPr dirty="0" sz="6600" lang="en-US" smtClean="0">
                <a:latin typeface="Algerian" pitchFamily="82" charset="0"/>
              </a:rPr>
              <a:t>MINIPROJECT ENGINEERING MATHEMATICS-Iv</a:t>
            </a:r>
            <a:endParaRPr dirty="0" sz="6600" lang="en-US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2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469136"/>
          </a:xfrm>
        </p:spPr>
        <p:txBody>
          <a:bodyPr>
            <a:noAutofit/>
          </a:bodyPr>
          <a:p>
            <a:r>
              <a:rPr dirty="0" lang="en-US" smtClean="0">
                <a:latin typeface="Algerian" pitchFamily="82" charset="0"/>
              </a:rPr>
              <a:t>Application of Residue Theorem to evaluate real integrations</a:t>
            </a:r>
            <a:endParaRPr dirty="0" lang="en-US">
              <a:latin typeface="Algerian" pitchFamily="82" charset="0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None/>
            </a:pPr>
            <a:endParaRPr dirty="0" sz="3600" lang="en-US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dirty="0" sz="3600" lang="en-US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dirty="0" sz="3600" lang="en-US" smtClean="0">
                <a:latin typeface="Andalus" pitchFamily="18" charset="-78"/>
                <a:cs typeface="Andalus" pitchFamily="18" charset="-78"/>
              </a:rPr>
              <a:t>Name of students            Roll no</a:t>
            </a:r>
          </a:p>
          <a:p>
            <a:pPr indent="-514350" marL="624078">
              <a:buNone/>
            </a:pP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1.Shreya </a:t>
            </a:r>
            <a:r>
              <a:rPr dirty="0" sz="2400" lang="en-US" err="1" smtClean="0">
                <a:latin typeface="Andalus" pitchFamily="18" charset="-78"/>
                <a:cs typeface="Andalus" pitchFamily="18" charset="-78"/>
              </a:rPr>
              <a:t>Chandrakant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err="1" smtClean="0">
                <a:latin typeface="Andalus" pitchFamily="18" charset="-78"/>
                <a:cs typeface="Andalus" pitchFamily="18" charset="-78"/>
              </a:rPr>
              <a:t>Malavde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           35</a:t>
            </a:r>
          </a:p>
          <a:p>
            <a:pPr indent="-514350" marL="624078">
              <a:buNone/>
            </a:pP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2.Punam  </a:t>
            </a:r>
            <a:r>
              <a:rPr dirty="0" sz="2400" lang="en-US" err="1" smtClean="0">
                <a:latin typeface="Andalus" pitchFamily="18" charset="-78"/>
                <a:cs typeface="Andalus" pitchFamily="18" charset="-78"/>
              </a:rPr>
              <a:t>Subhash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</a:t>
            </a:r>
            <a:r>
              <a:rPr dirty="0" sz="2400" lang="en-US" err="1" smtClean="0">
                <a:latin typeface="Andalus" pitchFamily="18" charset="-78"/>
                <a:cs typeface="Andalus" pitchFamily="18" charset="-78"/>
              </a:rPr>
              <a:t>Pawar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                     45</a:t>
            </a:r>
          </a:p>
          <a:p>
            <a:pPr indent="-514350" marL="624078">
              <a:buNone/>
            </a:pP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3. </a:t>
            </a:r>
            <a:r>
              <a:rPr dirty="0" sz="2400" lang="en-US" err="1" smtClean="0">
                <a:latin typeface="Andalus" pitchFamily="18" charset="-78"/>
                <a:cs typeface="Andalus" pitchFamily="18" charset="-78"/>
              </a:rPr>
              <a:t>Tejaswini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</a:t>
            </a:r>
            <a:r>
              <a:rPr dirty="0" sz="2400" lang="en-US" err="1" smtClean="0">
                <a:latin typeface="Andalus" pitchFamily="18" charset="-78"/>
                <a:cs typeface="Andalus" pitchFamily="18" charset="-78"/>
              </a:rPr>
              <a:t>suresh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</a:t>
            </a:r>
            <a:r>
              <a:rPr dirty="0" sz="2400" lang="en-US" err="1" smtClean="0">
                <a:latin typeface="Andalus" pitchFamily="18" charset="-78"/>
                <a:cs typeface="Andalus" pitchFamily="18" charset="-78"/>
              </a:rPr>
              <a:t>Pawar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                   48</a:t>
            </a:r>
          </a:p>
          <a:p>
            <a:pPr indent="-514350" marL="624078">
              <a:buNone/>
            </a:pP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4. </a:t>
            </a:r>
            <a:r>
              <a:rPr dirty="0" sz="2400" lang="en-US" err="1" smtClean="0">
                <a:latin typeface="Andalus" pitchFamily="18" charset="-78"/>
                <a:cs typeface="Andalus" pitchFamily="18" charset="-78"/>
              </a:rPr>
              <a:t>Sakshi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</a:t>
            </a:r>
            <a:r>
              <a:rPr dirty="0" sz="2400" lang="en-US" err="1" smtClean="0">
                <a:latin typeface="Andalus" pitchFamily="18" charset="-78"/>
                <a:cs typeface="Andalus" pitchFamily="18" charset="-78"/>
              </a:rPr>
              <a:t>Rajendra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</a:t>
            </a:r>
            <a:r>
              <a:rPr dirty="0" sz="2400" lang="en-US" err="1" smtClean="0">
                <a:latin typeface="Andalus" pitchFamily="18" charset="-78"/>
                <a:cs typeface="Andalus" pitchFamily="18" charset="-78"/>
              </a:rPr>
              <a:t>Sawant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                    60</a:t>
            </a:r>
            <a:endParaRPr dirty="0" sz="2400" lang="en-US">
              <a:latin typeface="Andalus" pitchFamily="18" charset="-78"/>
              <a:cs typeface="Andalus" pitchFamily="18" charset="-78"/>
            </a:endParaRPr>
          </a:p>
          <a:p>
            <a:pPr indent="-514350" marL="624078">
              <a:buNone/>
            </a:pP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5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.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R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u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t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w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i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k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s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u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h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a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s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s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a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k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p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a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l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.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5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6</a:t>
            </a:r>
            <a:endParaRPr dirty="0" sz="2400" lang="en-US">
              <a:latin typeface="Andalus" pitchFamily="18" charset="-78"/>
              <a:cs typeface="Andalus" pitchFamily="18" charset="-78"/>
            </a:endParaRPr>
          </a:p>
          <a:p>
            <a:pPr indent="-514350" marL="624078">
              <a:buNone/>
            </a:pP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6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.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S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i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d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d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h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a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r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a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j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b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h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a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r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a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t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k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a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r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a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m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b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e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.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2</a:t>
            </a:r>
            <a:r>
              <a:rPr dirty="0" sz="2400" lang="en-US" smtClean="0">
                <a:latin typeface="Andalus" pitchFamily="18" charset="-78"/>
                <a:cs typeface="Andalus" pitchFamily="18" charset="-78"/>
              </a:rPr>
              <a:t>9</a:t>
            </a:r>
            <a:endParaRPr dirty="0" sz="2400" lang="en-US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800" lang="en-US" smtClean="0"/>
              <a:t>Introduction</a:t>
            </a:r>
            <a:endParaRPr dirty="0" sz="4800" lang="en-US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 fontScale="90000" lnSpcReduction="20000"/>
          </a:bodyPr>
          <a:p>
            <a:pPr>
              <a:buNone/>
            </a:pPr>
            <a:r>
              <a:rPr dirty="0" lang="en-US" smtClean="0"/>
              <a:t>    In complex analysis, a discipline within mathematics, the residue theorem, sometimes called </a:t>
            </a:r>
            <a:r>
              <a:rPr dirty="0" lang="en-US" err="1" smtClean="0"/>
              <a:t>cauchy's</a:t>
            </a:r>
            <a:r>
              <a:rPr dirty="0" lang="en-US" smtClean="0"/>
              <a:t> residue theorem, is a powerful tool to evaluate line integrals of analytic functions over closed curves; it can often be used to compute real integrals and infinite series as well. It generalizes the </a:t>
            </a:r>
            <a:r>
              <a:rPr dirty="0" lang="en-US" err="1" smtClean="0"/>
              <a:t>cauchy</a:t>
            </a:r>
            <a:r>
              <a:rPr dirty="0" lang="en-US" smtClean="0"/>
              <a:t> integral theorem and </a:t>
            </a:r>
            <a:r>
              <a:rPr dirty="0" lang="en-US" err="1" smtClean="0"/>
              <a:t>cauchy's</a:t>
            </a:r>
            <a:r>
              <a:rPr dirty="0" lang="en-US" smtClean="0"/>
              <a:t> integral formula. From a geometrical perspective, it can be seen as a special case of the generalized stokes' theorem</a:t>
            </a:r>
            <a:r>
              <a:rPr dirty="0" lang="en-US" smtClean="0"/>
              <a:t>.</a:t>
            </a:r>
          </a:p>
          <a:p>
            <a:pPr>
              <a:buNone/>
            </a:pPr>
            <a:r>
              <a:rPr dirty="0" lang="en-US" smtClean="0"/>
              <a:t>     In </a:t>
            </a:r>
            <a:r>
              <a:rPr dirty="0" lang="en-US" smtClean="0"/>
              <a:t>this </a:t>
            </a:r>
            <a:r>
              <a:rPr dirty="0" lang="en-US" smtClean="0"/>
              <a:t>project </a:t>
            </a:r>
            <a:r>
              <a:rPr dirty="0" lang="en-US" smtClean="0"/>
              <a:t>we want to see how the residue theorem can be used to computing definite real integrals.</a:t>
            </a:r>
            <a:endParaRPr dirty="0" lang="en-US" smtClean="0">
              <a:latin typeface="Agency FB" pitchFamily="34" charset="0"/>
            </a:endParaRPr>
          </a:p>
          <a:p>
            <a:pPr>
              <a:buNone/>
            </a:pPr>
            <a:endParaRPr dirty="0" lang="en-US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Important formulas</a:t>
            </a:r>
            <a:endParaRPr dirty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772400" cy="4572000"/>
          </a:xfrm>
        </p:spPr>
        <p:txBody>
          <a:bodyPr/>
          <a:p>
            <a:pPr>
              <a:buNone/>
            </a:pPr>
            <a:endParaRPr dirty="0" sz="2400" lang="en-US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dirty="0" sz="2400" lang="en-US" smtClean="0">
              <a:latin typeface="Andalus" pitchFamily="18" charset="-78"/>
              <a:ea typeface="Batang" pitchFamily="18" charset="-127"/>
              <a:cs typeface="Andalus" pitchFamily="18" charset="-78"/>
            </a:endParaRPr>
          </a:p>
          <a:p>
            <a:pPr>
              <a:buNone/>
            </a:pPr>
            <a:endParaRPr dirty="0" sz="2400" lang="en-US" smtClean="0">
              <a:latin typeface="Andalus" pitchFamily="18" charset="-78"/>
              <a:ea typeface="Batang" pitchFamily="18" charset="-127"/>
              <a:cs typeface="Andalus" pitchFamily="18" charset="-78"/>
            </a:endParaRPr>
          </a:p>
        </p:txBody>
      </p:sp>
      <p:pic>
        <p:nvPicPr>
          <p:cNvPr id="2097152" name="Picture 3" descr="formula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52601" y="1219200"/>
            <a:ext cx="5486400" cy="54102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Examples</a:t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53" name="Content Placeholder 5" descr="ex1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981200" y="1295400"/>
            <a:ext cx="5029200" cy="5257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3" descr="example1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28800" y="304800"/>
            <a:ext cx="5472289" cy="62484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3" descr="example2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4000" y="457200"/>
            <a:ext cx="6096000" cy="60198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" descr="ex2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6800" y="304800"/>
            <a:ext cx="7010400" cy="6172200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lastClr="000000" val="windowText"/>
      </a:dk1>
      <a:lt1>
        <a:sysClr lastClr="FFFFFF" val="window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dir="tl" rig="brightRoom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dir="t" rig="glow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algn="tl" flip="none" sx="80000" sy="8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MINIPROJECT ENGINEERING MATHEMATICS-III</dc:title>
  <dc:creator>admin</dc:creator>
  <cp:lastModifiedBy>admin</cp:lastModifiedBy>
  <dcterms:created xsi:type="dcterms:W3CDTF">2020-12-04T10:29:41Z</dcterms:created>
  <dcterms:modified xsi:type="dcterms:W3CDTF">2021-05-13T10:13:48Z</dcterms:modified>
</cp:coreProperties>
</file>