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29"/>
  </p:notesMasterIdLst>
  <p:sldIdLst>
    <p:sldId id="256" r:id="rId2"/>
    <p:sldId id="307" r:id="rId3"/>
    <p:sldId id="257" r:id="rId4"/>
    <p:sldId id="258" r:id="rId5"/>
    <p:sldId id="290" r:id="rId6"/>
    <p:sldId id="289" r:id="rId7"/>
    <p:sldId id="275"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4" r:id="rId21"/>
    <p:sldId id="308" r:id="rId22"/>
    <p:sldId id="263" r:id="rId23"/>
    <p:sldId id="309" r:id="rId24"/>
    <p:sldId id="306" r:id="rId25"/>
    <p:sldId id="305"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4660"/>
  </p:normalViewPr>
  <p:slideViewPr>
    <p:cSldViewPr snapToGrid="0">
      <p:cViewPr>
        <p:scale>
          <a:sx n="90" d="100"/>
          <a:sy n="90" d="100"/>
        </p:scale>
        <p:origin x="-12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F0676-5F7F-45DD-871B-D248365433BD}"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1B76B-288D-414C-9B9C-49E07225ACFF}" type="slidenum">
              <a:rPr lang="en-US" smtClean="0"/>
              <a:t>‹#›</a:t>
            </a:fld>
            <a:endParaRPr lang="en-US"/>
          </a:p>
        </p:txBody>
      </p:sp>
    </p:spTree>
    <p:extLst>
      <p:ext uri="{BB962C8B-B14F-4D97-AF65-F5344CB8AC3E}">
        <p14:creationId xmlns:p14="http://schemas.microsoft.com/office/powerpoint/2010/main" val="1445828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71B76B-288D-414C-9B9C-49E07225ACFF}" type="slidenum">
              <a:rPr lang="en-US" smtClean="0"/>
              <a:t>1</a:t>
            </a:fld>
            <a:endParaRPr lang="en-US"/>
          </a:p>
        </p:txBody>
      </p:sp>
    </p:spTree>
    <p:extLst>
      <p:ext uri="{BB962C8B-B14F-4D97-AF65-F5344CB8AC3E}">
        <p14:creationId xmlns:p14="http://schemas.microsoft.com/office/powerpoint/2010/main" val="4153147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B712CA-EDB3-4CFB-9D35-F0DA3928611E}"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228290234"/>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1BD3F-0F03-49E3-925D-A7E8D4D2BA5C}"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12554676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1BD3F-0F03-49E3-925D-A7E8D4D2BA5C}"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85522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1BD3F-0F03-49E3-925D-A7E8D4D2BA5C}"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49189656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1BD3F-0F03-49E3-925D-A7E8D4D2BA5C}"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9052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1BD3F-0F03-49E3-925D-A7E8D4D2BA5C}"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16196780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E56EE-FEEB-464E-89BD-A340B4521D20}"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237461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2C664B-6E3A-484E-8A30-7B1B4FAE75E9}"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1210523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D81E70-EC46-443F-B938-AF9850AA6B2D}"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374207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F36B7-BFFF-4EDE-9C82-69EBCC521274}" type="datetime1">
              <a:rPr lang="en-US" smtClean="0"/>
              <a:t>9/4/2023</a:t>
            </a:fld>
            <a:endParaRPr lang="en-US"/>
          </a:p>
        </p:txBody>
      </p:sp>
      <p:sp>
        <p:nvSpPr>
          <p:cNvPr id="5" name="Footer Placeholder 4"/>
          <p:cNvSpPr>
            <a:spLocks noGrp="1"/>
          </p:cNvSpPr>
          <p:nvPr>
            <p:ph type="ftr" sz="quarter" idx="11"/>
          </p:nvPr>
        </p:nvSpPr>
        <p:spPr/>
        <p:txBody>
          <a:bodyPr/>
          <a:lstStyle/>
          <a:p>
            <a:r>
              <a:rPr lang="en-US" smtClean="0"/>
              <a:t>Phonebook Application: Mini Project 20-21</a:t>
            </a:r>
            <a:endParaRPr lang="en-US"/>
          </a:p>
        </p:txBody>
      </p:sp>
      <p:sp>
        <p:nvSpPr>
          <p:cNvPr id="6" name="Slide Number Placeholder 5"/>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36312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9603ED-7278-4BDF-8B02-78E774796C68}" type="datetime1">
              <a:rPr lang="en-US" smtClean="0"/>
              <a:t>9/4/2023</a:t>
            </a:fld>
            <a:endParaRPr lang="en-US"/>
          </a:p>
        </p:txBody>
      </p:sp>
      <p:sp>
        <p:nvSpPr>
          <p:cNvPr id="6" name="Footer Placeholder 5"/>
          <p:cNvSpPr>
            <a:spLocks noGrp="1"/>
          </p:cNvSpPr>
          <p:nvPr>
            <p:ph type="ftr" sz="quarter" idx="11"/>
          </p:nvPr>
        </p:nvSpPr>
        <p:spPr/>
        <p:txBody>
          <a:bodyPr/>
          <a:lstStyle/>
          <a:p>
            <a:r>
              <a:rPr lang="en-US" smtClean="0"/>
              <a:t>Phonebook Application: Mini Project 20-21</a:t>
            </a:r>
            <a:endParaRPr lang="en-US"/>
          </a:p>
        </p:txBody>
      </p:sp>
      <p:sp>
        <p:nvSpPr>
          <p:cNvPr id="7" name="Slide Number Placeholder 6"/>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2185859522"/>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689603-8E59-415B-8C60-6C0CF7B1BC1D}" type="datetime1">
              <a:rPr lang="en-US" smtClean="0"/>
              <a:t>9/4/2023</a:t>
            </a:fld>
            <a:endParaRPr lang="en-US"/>
          </a:p>
        </p:txBody>
      </p:sp>
      <p:sp>
        <p:nvSpPr>
          <p:cNvPr id="8" name="Footer Placeholder 7"/>
          <p:cNvSpPr>
            <a:spLocks noGrp="1"/>
          </p:cNvSpPr>
          <p:nvPr>
            <p:ph type="ftr" sz="quarter" idx="11"/>
          </p:nvPr>
        </p:nvSpPr>
        <p:spPr/>
        <p:txBody>
          <a:bodyPr/>
          <a:lstStyle/>
          <a:p>
            <a:r>
              <a:rPr lang="en-US" smtClean="0"/>
              <a:t>Phonebook Application: Mini Project 20-21</a:t>
            </a:r>
            <a:endParaRPr lang="en-US"/>
          </a:p>
        </p:txBody>
      </p:sp>
      <p:sp>
        <p:nvSpPr>
          <p:cNvPr id="9" name="Slide Number Placeholder 8"/>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3534329499"/>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9A182D-4317-43C0-8965-DAE63F1BD47F}" type="datetime1">
              <a:rPr lang="en-US" smtClean="0"/>
              <a:t>9/4/2023</a:t>
            </a:fld>
            <a:endParaRPr lang="en-US"/>
          </a:p>
        </p:txBody>
      </p:sp>
      <p:sp>
        <p:nvSpPr>
          <p:cNvPr id="4" name="Footer Placeholder 3"/>
          <p:cNvSpPr>
            <a:spLocks noGrp="1"/>
          </p:cNvSpPr>
          <p:nvPr>
            <p:ph type="ftr" sz="quarter" idx="11"/>
          </p:nvPr>
        </p:nvSpPr>
        <p:spPr/>
        <p:txBody>
          <a:bodyPr/>
          <a:lstStyle/>
          <a:p>
            <a:r>
              <a:rPr lang="en-US" smtClean="0"/>
              <a:t>Phonebook Application: Mini Project 20-21</a:t>
            </a:r>
            <a:endParaRPr lang="en-US"/>
          </a:p>
        </p:txBody>
      </p:sp>
      <p:sp>
        <p:nvSpPr>
          <p:cNvPr id="5" name="Slide Number Placeholder 4"/>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2534092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F7780-5EA8-4FE8-AA9F-0F7DDDEE3C34}" type="datetime1">
              <a:rPr lang="en-US" smtClean="0"/>
              <a:t>9/4/2023</a:t>
            </a:fld>
            <a:endParaRPr lang="en-US"/>
          </a:p>
        </p:txBody>
      </p:sp>
      <p:sp>
        <p:nvSpPr>
          <p:cNvPr id="3" name="Footer Placeholder 2"/>
          <p:cNvSpPr>
            <a:spLocks noGrp="1"/>
          </p:cNvSpPr>
          <p:nvPr>
            <p:ph type="ftr" sz="quarter" idx="11"/>
          </p:nvPr>
        </p:nvSpPr>
        <p:spPr/>
        <p:txBody>
          <a:bodyPr/>
          <a:lstStyle/>
          <a:p>
            <a:r>
              <a:rPr lang="en-US" smtClean="0"/>
              <a:t>Phonebook Application: Mini Project 20-21</a:t>
            </a:r>
            <a:endParaRPr lang="en-US"/>
          </a:p>
        </p:txBody>
      </p:sp>
      <p:sp>
        <p:nvSpPr>
          <p:cNvPr id="4" name="Slide Number Placeholder 3"/>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384371063"/>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46D76-9732-480B-99EB-53C4759079DA}" type="datetime1">
              <a:rPr lang="en-US" smtClean="0"/>
              <a:t>9/4/2023</a:t>
            </a:fld>
            <a:endParaRPr lang="en-US"/>
          </a:p>
        </p:txBody>
      </p:sp>
      <p:sp>
        <p:nvSpPr>
          <p:cNvPr id="6" name="Footer Placeholder 5"/>
          <p:cNvSpPr>
            <a:spLocks noGrp="1"/>
          </p:cNvSpPr>
          <p:nvPr>
            <p:ph type="ftr" sz="quarter" idx="11"/>
          </p:nvPr>
        </p:nvSpPr>
        <p:spPr/>
        <p:txBody>
          <a:bodyPr/>
          <a:lstStyle/>
          <a:p>
            <a:r>
              <a:rPr lang="en-US" smtClean="0"/>
              <a:t>Phonebook Application: Mini Project 20-21</a:t>
            </a:r>
            <a:endParaRPr lang="en-US"/>
          </a:p>
        </p:txBody>
      </p:sp>
      <p:sp>
        <p:nvSpPr>
          <p:cNvPr id="7" name="Slide Number Placeholder 6"/>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2702125593"/>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43ED8-E5E6-4FD2-B56E-9409FBADF2BB}" type="datetime1">
              <a:rPr lang="en-US" smtClean="0"/>
              <a:t>9/4/2023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3CE8BE-6A85-4570-95EE-2C9C229419EE}" type="slidenum">
              <a:rPr lang="en-US" smtClean="0"/>
              <a:t>‹#›</a:t>
            </a:fld>
            <a:endParaRPr lang="en-US"/>
          </a:p>
        </p:txBody>
      </p:sp>
    </p:spTree>
    <p:extLst>
      <p:ext uri="{BB962C8B-B14F-4D97-AF65-F5344CB8AC3E}">
        <p14:creationId xmlns:p14="http://schemas.microsoft.com/office/powerpoint/2010/main" val="33199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91BD3F-0F03-49E3-925D-A7E8D4D2BA5C}" type="datetime1">
              <a:rPr lang="en-US" smtClean="0"/>
              <a:t>9/4/2023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Phonebook Application: Mini Project 20-21</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23CE8BE-6A85-4570-95EE-2C9C229419EE}" type="slidenum">
              <a:rPr lang="en-US" smtClean="0"/>
              <a:t>‹#›</a:t>
            </a:fld>
            <a:endParaRPr lang="en-US"/>
          </a:p>
        </p:txBody>
      </p:sp>
    </p:spTree>
    <p:extLst>
      <p:ext uri="{BB962C8B-B14F-4D97-AF65-F5344CB8AC3E}">
        <p14:creationId xmlns:p14="http://schemas.microsoft.com/office/powerpoint/2010/main" val="2442567562"/>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rive.google.com/file/d/1S6435qYH12js8vO8bw6CGvfVnw9e2VUI/view"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oken-tutorial.org/" TargetMode="External"/><Relationship Id="rId2" Type="http://schemas.openxmlformats.org/officeDocument/2006/relationships/hyperlink" Target="https://en.wikipedia.org/wiki/Waste_management" TargetMode="External"/><Relationship Id="rId1" Type="http://schemas.openxmlformats.org/officeDocument/2006/relationships/slideLayout" Target="../slideLayouts/slideLayout2.xml"/><Relationship Id="rId5" Type="http://schemas.openxmlformats.org/officeDocument/2006/relationships/hyperlink" Target="https://youtu.be/dkp4wUhCwR4" TargetMode="External"/><Relationship Id="rId4" Type="http://schemas.openxmlformats.org/officeDocument/2006/relationships/hyperlink" Target="http://www.simplilearn.com/image-processing-artic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7850" y="93739"/>
            <a:ext cx="6924676" cy="7194277"/>
          </a:xfrm>
          <a:prstGeom prst="rect">
            <a:avLst/>
          </a:prstGeom>
        </p:spPr>
        <p:txBody>
          <a:bodyPr wrap="square">
            <a:spAutoFit/>
          </a:bodyPr>
          <a:lstStyle/>
          <a:p>
            <a:pPr marL="598805" marR="372110" algn="ctr">
              <a:spcBef>
                <a:spcPts val="310"/>
              </a:spcBef>
              <a:spcAft>
                <a:spcPts val="0"/>
              </a:spcAft>
            </a:pPr>
            <a:endParaRPr lang="en-US" sz="2800" b="1" kern="0" dirty="0">
              <a:latin typeface="Arial Narrow" panose="020B0606020202030204" pitchFamily="34" charset="0"/>
              <a:ea typeface="Times New Roman" panose="02020603050405020304" pitchFamily="18" charset="0"/>
            </a:endParaRPr>
          </a:p>
          <a:p>
            <a:pPr marL="598805" marR="372110" algn="ctr">
              <a:spcBef>
                <a:spcPts val="310"/>
              </a:spcBef>
              <a:spcAft>
                <a:spcPts val="0"/>
              </a:spcAft>
            </a:pPr>
            <a:r>
              <a:rPr lang="en-US" sz="2800" b="1" kern="0" dirty="0" smtClean="0">
                <a:latin typeface="Arial Narrow" panose="020B0606020202030204" pitchFamily="34" charset="0"/>
                <a:ea typeface="Times New Roman" panose="02020603050405020304" pitchFamily="18" charset="0"/>
              </a:rPr>
              <a:t>Waste Management System</a:t>
            </a:r>
            <a:endParaRPr lang="en-US" sz="2800" b="1" kern="0" dirty="0">
              <a:latin typeface="Arial Narrow" panose="020B0606020202030204" pitchFamily="34" charset="0"/>
              <a:ea typeface="Times New Roman" panose="02020603050405020304" pitchFamily="18" charset="0"/>
            </a:endParaRPr>
          </a:p>
          <a:p>
            <a:pPr marL="601345" marR="372110" algn="ctr">
              <a:lnSpc>
                <a:spcPct val="150000"/>
              </a:lnSpc>
              <a:spcBef>
                <a:spcPts val="0"/>
              </a:spcBef>
              <a:spcAft>
                <a:spcPts val="0"/>
              </a:spcAft>
            </a:pPr>
            <a:r>
              <a:rPr lang="en-US" dirty="0">
                <a:latin typeface="Arial Narrow" panose="020B0606020202030204" pitchFamily="34" charset="0"/>
                <a:ea typeface="Times New Roman" panose="02020603050405020304" pitchFamily="18" charset="0"/>
              </a:rPr>
              <a:t>Submitted in partial fulfillment of the requirements of the degree</a:t>
            </a:r>
            <a:endParaRPr lang="en-US" sz="1200" dirty="0">
              <a:latin typeface="Arial Narrow" panose="020B0606020202030204" pitchFamily="34" charset="0"/>
              <a:ea typeface="Times New Roman" panose="02020603050405020304" pitchFamily="18" charset="0"/>
            </a:endParaRPr>
          </a:p>
          <a:p>
            <a:pPr marL="601345" marR="369570" algn="ctr">
              <a:lnSpc>
                <a:spcPct val="150000"/>
              </a:lnSpc>
              <a:spcBef>
                <a:spcPts val="0"/>
              </a:spcBef>
              <a:spcAft>
                <a:spcPts val="0"/>
              </a:spcAft>
            </a:pPr>
            <a:r>
              <a:rPr lang="en-US" b="1" dirty="0">
                <a:latin typeface="Arial Narrow" panose="020B0606020202030204" pitchFamily="34" charset="0"/>
                <a:ea typeface="Times New Roman" panose="02020603050405020304" pitchFamily="18" charset="0"/>
              </a:rPr>
              <a:t>BACHELOR OF ENGINEERING </a:t>
            </a:r>
            <a:r>
              <a:rPr lang="en-US" dirty="0">
                <a:latin typeface="Arial Narrow" panose="020B0606020202030204" pitchFamily="34" charset="0"/>
                <a:ea typeface="Times New Roman" panose="02020603050405020304" pitchFamily="18" charset="0"/>
              </a:rPr>
              <a:t>IN </a:t>
            </a:r>
            <a:r>
              <a:rPr lang="en-US" b="1" dirty="0">
                <a:latin typeface="Arial Narrow" panose="020B0606020202030204" pitchFamily="34" charset="0"/>
                <a:ea typeface="Times New Roman" panose="02020603050405020304" pitchFamily="18" charset="0"/>
              </a:rPr>
              <a:t>COMPUTER ENGINEERING</a:t>
            </a:r>
            <a:endParaRPr lang="en-US" sz="1200" dirty="0">
              <a:latin typeface="Arial Narrow" panose="020B0606020202030204" pitchFamily="34" charset="0"/>
              <a:ea typeface="Times New Roman" panose="02020603050405020304" pitchFamily="18" charset="0"/>
            </a:endParaRPr>
          </a:p>
          <a:p>
            <a:pPr marL="601345" marR="369570" algn="ctr">
              <a:lnSpc>
                <a:spcPct val="150000"/>
              </a:lnSpc>
              <a:spcBef>
                <a:spcPts val="0"/>
              </a:spcBef>
              <a:spcAft>
                <a:spcPts val="0"/>
              </a:spcAft>
            </a:pPr>
            <a:r>
              <a:rPr lang="en-US" dirty="0" smtClean="0">
                <a:latin typeface="Arial Narrow" panose="020B0606020202030204" pitchFamily="34" charset="0"/>
                <a:ea typeface="Times New Roman" panose="02020603050405020304" pitchFamily="18" charset="0"/>
              </a:rPr>
              <a:t>By</a:t>
            </a:r>
          </a:p>
          <a:p>
            <a:r>
              <a:rPr lang="en-US" sz="1600" b="1" dirty="0">
                <a:latin typeface="Arial Narrow" panose="020B0606020202030204" pitchFamily="34" charset="0"/>
              </a:rPr>
              <a:t>1. </a:t>
            </a:r>
            <a:r>
              <a:rPr lang="en-US" sz="1600" b="1" dirty="0" err="1">
                <a:latin typeface="Arial Narrow" panose="020B0606020202030204" pitchFamily="34" charset="0"/>
              </a:rPr>
              <a:t>Swarupa</a:t>
            </a:r>
            <a:r>
              <a:rPr lang="en-US" sz="1600" b="1" dirty="0">
                <a:latin typeface="Arial Narrow" panose="020B0606020202030204" pitchFamily="34" charset="0"/>
              </a:rPr>
              <a:t> </a:t>
            </a:r>
            <a:r>
              <a:rPr lang="en-US" sz="1600" b="1" dirty="0" err="1">
                <a:latin typeface="Arial Narrow" panose="020B0606020202030204" pitchFamily="34" charset="0"/>
              </a:rPr>
              <a:t>Damodar</a:t>
            </a:r>
            <a:r>
              <a:rPr lang="en-US" sz="1600" b="1" dirty="0">
                <a:latin typeface="Arial Narrow" panose="020B0606020202030204" pitchFamily="34" charset="0"/>
              </a:rPr>
              <a:t> Kulkarni                                                 25</a:t>
            </a:r>
            <a:endParaRPr lang="en-US" sz="1600" dirty="0">
              <a:latin typeface="Arial Narrow" panose="020B0606020202030204" pitchFamily="34" charset="0"/>
            </a:endParaRPr>
          </a:p>
          <a:p>
            <a:pPr algn="ctr"/>
            <a:endParaRPr lang="en-US" sz="1400" b="1" smtClean="0">
              <a:latin typeface="Arial Narrow" panose="020B0606020202030204" pitchFamily="34" charset="0"/>
            </a:endParaRPr>
          </a:p>
          <a:p>
            <a:pPr algn="ctr"/>
            <a:r>
              <a:rPr lang="en-US" sz="1400" b="1" dirty="0">
                <a:latin typeface="Arial Narrow" panose="020B0606020202030204" pitchFamily="34" charset="0"/>
              </a:rPr>
              <a:t> </a:t>
            </a:r>
            <a:r>
              <a:rPr lang="en-US" sz="1600" dirty="0" smtClean="0">
                <a:latin typeface="Arial Narrow" panose="020B0606020202030204" pitchFamily="34" charset="0"/>
              </a:rPr>
              <a:t>Project guide</a:t>
            </a:r>
            <a:endParaRPr lang="en-US" sz="1600" dirty="0">
              <a:latin typeface="Arial Narrow" panose="020B0606020202030204" pitchFamily="34" charset="0"/>
            </a:endParaRPr>
          </a:p>
          <a:p>
            <a:pPr algn="ctr"/>
            <a:r>
              <a:rPr lang="en-US" sz="1600" b="1" dirty="0">
                <a:latin typeface="Arial Narrow" panose="020B0606020202030204" pitchFamily="34" charset="0"/>
              </a:rPr>
              <a:t>Prof. </a:t>
            </a:r>
            <a:r>
              <a:rPr lang="en-US" sz="1600" b="1" dirty="0" err="1" smtClean="0">
                <a:latin typeface="Arial Narrow" panose="020B0606020202030204" pitchFamily="34" charset="0"/>
              </a:rPr>
              <a:t>Mahesh.A.Khandke</a:t>
            </a:r>
            <a:endParaRPr lang="en-US" sz="1600" b="1" dirty="0" smtClean="0">
              <a:latin typeface="Arial Narrow" panose="020B0606020202030204" pitchFamily="34" charset="0"/>
            </a:endParaRPr>
          </a:p>
          <a:p>
            <a:pPr algn="ctr"/>
            <a:endParaRPr lang="en-US" sz="1600" b="1" dirty="0">
              <a:latin typeface="Arial Narrow" panose="020B0606020202030204" pitchFamily="34" charset="0"/>
            </a:endParaRPr>
          </a:p>
          <a:p>
            <a:pPr algn="ctr"/>
            <a:endParaRPr lang="en-US" sz="1600" b="1" dirty="0" smtClean="0">
              <a:latin typeface="Arial Narrow" panose="020B0606020202030204" pitchFamily="34" charset="0"/>
            </a:endParaRPr>
          </a:p>
          <a:p>
            <a:pPr algn="ctr"/>
            <a:endParaRPr lang="en-US" sz="1600" b="1" dirty="0">
              <a:latin typeface="Arial Narrow" panose="020B0606020202030204" pitchFamily="34" charset="0"/>
            </a:endParaRPr>
          </a:p>
          <a:p>
            <a:pPr algn="ctr"/>
            <a:endParaRPr lang="en-US" sz="1600" b="1" dirty="0" smtClean="0">
              <a:latin typeface="Arial Narrow" panose="020B0606020202030204" pitchFamily="34" charset="0"/>
            </a:endParaRPr>
          </a:p>
          <a:p>
            <a:pPr algn="ctr"/>
            <a:endParaRPr lang="en-US" sz="1600" b="1" dirty="0">
              <a:latin typeface="Arial Narrow" panose="020B0606020202030204" pitchFamily="34" charset="0"/>
            </a:endParaRPr>
          </a:p>
          <a:p>
            <a:pPr algn="ctr"/>
            <a:endParaRPr lang="en-US" sz="1600" b="1" dirty="0" smtClean="0">
              <a:latin typeface="Arial Narrow" panose="020B0606020202030204" pitchFamily="34" charset="0"/>
            </a:endParaRPr>
          </a:p>
          <a:p>
            <a:pPr algn="ctr"/>
            <a:endParaRPr lang="en-US" sz="1600" b="1" dirty="0">
              <a:latin typeface="Arial Narrow" panose="020B0606020202030204" pitchFamily="34" charset="0"/>
            </a:endParaRPr>
          </a:p>
          <a:p>
            <a:pPr algn="ctr"/>
            <a:endParaRPr lang="en-US" sz="1600" b="1" dirty="0" smtClean="0">
              <a:latin typeface="Arial Narrow" panose="020B0606020202030204" pitchFamily="34" charset="0"/>
            </a:endParaRPr>
          </a:p>
          <a:p>
            <a:pPr algn="ctr"/>
            <a:r>
              <a:rPr lang="en-US" sz="1400" b="1" dirty="0" smtClean="0">
                <a:latin typeface="Arial Narrow" panose="020B0606020202030204" pitchFamily="34" charset="0"/>
              </a:rPr>
              <a:t>DEPARTMENT </a:t>
            </a:r>
            <a:r>
              <a:rPr lang="en-US" sz="1400" b="1" dirty="0">
                <a:latin typeface="Arial Narrow" panose="020B0606020202030204" pitchFamily="34" charset="0"/>
              </a:rPr>
              <a:t>OF COMPUTER ENGINEERING</a:t>
            </a:r>
          </a:p>
          <a:p>
            <a:pPr algn="ctr"/>
            <a:r>
              <a:rPr lang="en-US" sz="1400" b="1" dirty="0" err="1">
                <a:latin typeface="Arial Narrow" panose="020B0606020202030204" pitchFamily="34" charset="0"/>
              </a:rPr>
              <a:t>Gharda</a:t>
            </a:r>
            <a:r>
              <a:rPr lang="en-US" sz="1400" b="1" dirty="0">
                <a:latin typeface="Arial Narrow" panose="020B0606020202030204" pitchFamily="34" charset="0"/>
              </a:rPr>
              <a:t> Institute of Technology</a:t>
            </a:r>
          </a:p>
          <a:p>
            <a:pPr algn="ctr"/>
            <a:r>
              <a:rPr lang="en-US" sz="1400" b="1" dirty="0">
                <a:latin typeface="Arial Narrow" panose="020B0606020202030204" pitchFamily="34" charset="0"/>
              </a:rPr>
              <a:t>A/P: </a:t>
            </a:r>
            <a:r>
              <a:rPr lang="en-US" sz="1400" b="1" dirty="0" err="1">
                <a:latin typeface="Arial Narrow" panose="020B0606020202030204" pitchFamily="34" charset="0"/>
              </a:rPr>
              <a:t>Lavel</a:t>
            </a:r>
            <a:r>
              <a:rPr lang="en-US" sz="1400" b="1" dirty="0">
                <a:latin typeface="Arial Narrow" panose="020B0606020202030204" pitchFamily="34" charset="0"/>
              </a:rPr>
              <a:t>, Tal: </a:t>
            </a:r>
            <a:r>
              <a:rPr lang="en-US" sz="1400" b="1" dirty="0" err="1">
                <a:latin typeface="Arial Narrow" panose="020B0606020202030204" pitchFamily="34" charset="0"/>
              </a:rPr>
              <a:t>Khed</a:t>
            </a:r>
            <a:r>
              <a:rPr lang="en-US" sz="1400" b="1" dirty="0">
                <a:latin typeface="Arial Narrow" panose="020B0606020202030204" pitchFamily="34" charset="0"/>
              </a:rPr>
              <a:t>, </a:t>
            </a:r>
            <a:r>
              <a:rPr lang="en-US" sz="1400" b="1" dirty="0" err="1">
                <a:latin typeface="Arial Narrow" panose="020B0606020202030204" pitchFamily="34" charset="0"/>
              </a:rPr>
              <a:t>Dist</a:t>
            </a:r>
            <a:r>
              <a:rPr lang="en-US" sz="1400" b="1" dirty="0">
                <a:latin typeface="Arial Narrow" panose="020B0606020202030204" pitchFamily="34" charset="0"/>
              </a:rPr>
              <a:t>: Ratnagiri, 415708</a:t>
            </a:r>
          </a:p>
          <a:p>
            <a:pPr algn="ctr"/>
            <a:r>
              <a:rPr lang="en-US" sz="1400" b="1" dirty="0">
                <a:latin typeface="Arial Narrow" panose="020B0606020202030204" pitchFamily="34" charset="0"/>
              </a:rPr>
              <a:t>Mumbai University</a:t>
            </a:r>
          </a:p>
          <a:p>
            <a:pPr algn="ctr"/>
            <a:r>
              <a:rPr lang="en-US" sz="1400" b="1" dirty="0">
                <a:latin typeface="Arial Narrow" panose="020B0606020202030204" pitchFamily="34" charset="0"/>
              </a:rPr>
              <a:t> [2020-21]</a:t>
            </a:r>
          </a:p>
          <a:p>
            <a:r>
              <a:rPr lang="en-US" sz="1400" dirty="0">
                <a:latin typeface="Arial Narrow" panose="020B0606020202030204" pitchFamily="34" charset="0"/>
              </a:rPr>
              <a:t/>
            </a:r>
            <a:br>
              <a:rPr lang="en-US" sz="1400" dirty="0">
                <a:latin typeface="Arial Narrow" panose="020B0606020202030204" pitchFamily="34" charset="0"/>
              </a:rPr>
            </a:br>
            <a:endParaRPr lang="en-US" sz="1400" b="1" dirty="0" smtClean="0">
              <a:latin typeface="Arial Narrow" panose="020B0606020202030204" pitchFamily="34" charset="0"/>
            </a:endParaRPr>
          </a:p>
          <a:p>
            <a:pPr algn="ctr"/>
            <a:endParaRPr lang="en-US" sz="1600" dirty="0">
              <a:latin typeface="Arial Narrow" panose="020B0606020202030204" pitchFamily="34" charset="0"/>
            </a:endParaRPr>
          </a:p>
          <a:p>
            <a:pPr marL="601345" marR="369570" algn="ctr">
              <a:lnSpc>
                <a:spcPct val="150000"/>
              </a:lnSpc>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331695" y="3860981"/>
            <a:ext cx="1956986" cy="1688738"/>
          </a:xfrm>
          <a:prstGeom prst="rect">
            <a:avLst/>
          </a:prstGeom>
        </p:spPr>
      </p:pic>
      <p:sp>
        <p:nvSpPr>
          <p:cNvPr id="8" name="Slide Number Placeholder 7"/>
          <p:cNvSpPr>
            <a:spLocks noGrp="1"/>
          </p:cNvSpPr>
          <p:nvPr>
            <p:ph type="sldNum" sz="quarter" idx="12"/>
          </p:nvPr>
        </p:nvSpPr>
        <p:spPr/>
        <p:txBody>
          <a:bodyPr/>
          <a:lstStyle/>
          <a:p>
            <a:fld id="{B23CE8BE-6A85-4570-95EE-2C9C229419EE}" type="slidenum">
              <a:rPr lang="en-US" smtClean="0"/>
              <a:t>1</a:t>
            </a:fld>
            <a:endParaRPr lang="en-US"/>
          </a:p>
        </p:txBody>
      </p:sp>
    </p:spTree>
    <p:extLst>
      <p:ext uri="{BB962C8B-B14F-4D97-AF65-F5344CB8AC3E}">
        <p14:creationId xmlns:p14="http://schemas.microsoft.com/office/powerpoint/2010/main" val="2028825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868" y="632499"/>
            <a:ext cx="8709649" cy="668156"/>
          </a:xfrm>
        </p:spPr>
        <p:txBody>
          <a:bodyPr>
            <a:normAutofit fontScale="90000"/>
          </a:bodyPr>
          <a:lstStyle/>
          <a:p>
            <a:r>
              <a:rPr lang="en-IN" sz="2400" b="1" dirty="0" smtClean="0">
                <a:latin typeface="Times New Roman" panose="02020603050405020304" pitchFamily="18" charset="0"/>
                <a:cs typeface="Times New Roman" panose="02020603050405020304" pitchFamily="18" charset="0"/>
              </a:rPr>
              <a:t>Some basic questions </a:t>
            </a:r>
            <a:r>
              <a:rPr lang="en-IN" sz="2400" b="1" dirty="0">
                <a:latin typeface="Times New Roman" panose="02020603050405020304" pitchFamily="18" charset="0"/>
                <a:cs typeface="Times New Roman" panose="02020603050405020304" pitchFamily="18" charset="0"/>
              </a:rPr>
              <a:t>regarding village</a:t>
            </a:r>
            <a:r>
              <a:rPr lang="en-IN" dirty="0"/>
              <a:t/>
            </a:r>
            <a:br>
              <a:rPr lang="en-IN" dirty="0"/>
            </a:br>
            <a:endParaRPr lang="en-IN" dirty="0"/>
          </a:p>
        </p:txBody>
      </p:sp>
      <p:sp>
        <p:nvSpPr>
          <p:cNvPr id="3" name="Content Placeholder 2"/>
          <p:cNvSpPr>
            <a:spLocks noGrp="1"/>
          </p:cNvSpPr>
          <p:nvPr>
            <p:ph idx="1"/>
          </p:nvPr>
        </p:nvSpPr>
        <p:spPr>
          <a:xfrm>
            <a:off x="2309648" y="1095703"/>
            <a:ext cx="8993628" cy="5762297"/>
          </a:xfrm>
        </p:spPr>
        <p:txBody>
          <a:bodyPr>
            <a:normAutofit/>
          </a:bodyPr>
          <a:lstStyle/>
          <a:p>
            <a:r>
              <a:rPr lang="en-IN" sz="1600" dirty="0" smtClean="0">
                <a:latin typeface="Times New Roman" panose="02020603050405020304" pitchFamily="18" charset="0"/>
                <a:cs typeface="Times New Roman" panose="02020603050405020304" pitchFamily="18" charset="0"/>
              </a:rPr>
              <a:t>What measures are implemented in the village for waste management?</a:t>
            </a:r>
          </a:p>
          <a:p>
            <a:pPr marL="0" indent="0">
              <a:buNone/>
            </a:pPr>
            <a:r>
              <a:rPr lang="en-IN" sz="1600" dirty="0" smtClean="0">
                <a:latin typeface="Times New Roman" panose="02020603050405020304" pitchFamily="18" charset="0"/>
                <a:cs typeface="Times New Roman" panose="02020603050405020304" pitchFamily="18" charset="0"/>
              </a:rPr>
              <a:t> Garbage is cleaned in public places once in three months</a:t>
            </a:r>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Does garbage truck come every day?</a:t>
            </a:r>
          </a:p>
          <a:p>
            <a:pPr marL="0" indent="0">
              <a:buNone/>
            </a:pPr>
            <a:r>
              <a:rPr lang="en-IN" sz="1600" dirty="0" smtClean="0">
                <a:latin typeface="Times New Roman" panose="02020603050405020304" pitchFamily="18" charset="0"/>
                <a:cs typeface="Times New Roman" panose="02020603050405020304" pitchFamily="18" charset="0"/>
              </a:rPr>
              <a:t>No, peoples create their own dustbin and they throw all in it</a:t>
            </a:r>
          </a:p>
          <a:p>
            <a:r>
              <a:rPr lang="en-IN" sz="1600" dirty="0" smtClean="0">
                <a:latin typeface="Times New Roman" panose="02020603050405020304" pitchFamily="18" charset="0"/>
                <a:cs typeface="Times New Roman" panose="02020603050405020304" pitchFamily="18" charset="0"/>
              </a:rPr>
              <a:t>Is there garbage boxes in village?</a:t>
            </a:r>
          </a:p>
          <a:p>
            <a:pPr marL="0" indent="0">
              <a:buNone/>
            </a:pPr>
            <a:r>
              <a:rPr lang="en-IN" sz="1600" dirty="0" smtClean="0">
                <a:latin typeface="Times New Roman" panose="02020603050405020304" pitchFamily="18" charset="0"/>
                <a:cs typeface="Times New Roman" panose="02020603050405020304" pitchFamily="18" charset="0"/>
              </a:rPr>
              <a:t>No, but we are planning for that.</a:t>
            </a:r>
          </a:p>
          <a:p>
            <a:r>
              <a:rPr lang="en-IN" sz="1600" dirty="0" smtClean="0">
                <a:latin typeface="Times New Roman" panose="02020603050405020304" pitchFamily="18" charset="0"/>
                <a:cs typeface="Times New Roman" panose="02020603050405020304" pitchFamily="18" charset="0"/>
              </a:rPr>
              <a:t>In village do people thrown garbage in the right place?</a:t>
            </a:r>
          </a:p>
          <a:p>
            <a:pPr marL="0" indent="0">
              <a:buNone/>
            </a:pPr>
            <a:r>
              <a:rPr lang="en-IN" sz="1600" dirty="0" smtClean="0">
                <a:latin typeface="Times New Roman" panose="02020603050405020304" pitchFamily="18" charset="0"/>
                <a:cs typeface="Times New Roman" panose="02020603050405020304" pitchFamily="18" charset="0"/>
              </a:rPr>
              <a:t>No, in village some people can create any place as a dustbin</a:t>
            </a:r>
          </a:p>
          <a:p>
            <a:r>
              <a:rPr lang="en-IN" sz="1600" dirty="0" smtClean="0">
                <a:latin typeface="Times New Roman" panose="02020603050405020304" pitchFamily="18" charset="0"/>
                <a:cs typeface="Times New Roman" panose="02020603050405020304" pitchFamily="18" charset="0"/>
              </a:rPr>
              <a:t>Where is collected waste thrown?</a:t>
            </a:r>
          </a:p>
          <a:p>
            <a:pPr marL="0" indent="0">
              <a:buNone/>
            </a:pPr>
            <a:r>
              <a:rPr lang="en-IN" sz="1600" dirty="0" smtClean="0">
                <a:latin typeface="Times New Roman" panose="02020603050405020304" pitchFamily="18" charset="0"/>
                <a:cs typeface="Times New Roman" panose="02020603050405020304" pitchFamily="18" charset="0"/>
              </a:rPr>
              <a:t>On dumping ground but ground was not authorised.</a:t>
            </a:r>
          </a:p>
          <a:p>
            <a:r>
              <a:rPr lang="en-IN" sz="1600" dirty="0" smtClean="0">
                <a:latin typeface="Times New Roman" panose="02020603050405020304" pitchFamily="18" charset="0"/>
                <a:cs typeface="Times New Roman" panose="02020603050405020304" pitchFamily="18" charset="0"/>
              </a:rPr>
              <a:t>Are there any actions taken against those people who throw out garbage?</a:t>
            </a:r>
          </a:p>
          <a:p>
            <a:pPr marL="0" indent="0">
              <a:buNone/>
            </a:pPr>
            <a:r>
              <a:rPr lang="en-IN" sz="1600" dirty="0" smtClean="0">
                <a:latin typeface="Times New Roman" panose="02020603050405020304" pitchFamily="18" charset="0"/>
                <a:cs typeface="Times New Roman" panose="02020603050405020304" pitchFamily="18" charset="0"/>
              </a:rPr>
              <a:t>not decided yet, We are action for that </a:t>
            </a:r>
          </a:p>
          <a:p>
            <a:r>
              <a:rPr lang="en-IN" sz="1600" dirty="0" smtClean="0">
                <a:latin typeface="Times New Roman" panose="02020603050405020304" pitchFamily="18" charset="0"/>
                <a:cs typeface="Times New Roman" panose="02020603050405020304" pitchFamily="18" charset="0"/>
              </a:rPr>
              <a:t>How many workers are there for waste management?</a:t>
            </a:r>
          </a:p>
          <a:p>
            <a:pPr marL="0" indent="0">
              <a:buNone/>
            </a:pPr>
            <a:r>
              <a:rPr lang="en-IN" sz="1600" dirty="0" smtClean="0">
                <a:latin typeface="Times New Roman" panose="02020603050405020304" pitchFamily="18" charset="0"/>
                <a:cs typeface="Times New Roman" panose="02020603050405020304" pitchFamily="18" charset="0"/>
              </a:rPr>
              <a:t>No workers.</a:t>
            </a:r>
          </a:p>
          <a:p>
            <a:endParaRPr lang="en-IN" sz="1400" dirty="0" smtClean="0">
              <a:latin typeface="Arial Black" pitchFamily="34"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10</a:t>
            </a:fld>
            <a:endParaRPr lang="en-US"/>
          </a:p>
        </p:txBody>
      </p:sp>
    </p:spTree>
    <p:extLst>
      <p:ext uri="{BB962C8B-B14F-4D97-AF65-F5344CB8AC3E}">
        <p14:creationId xmlns:p14="http://schemas.microsoft.com/office/powerpoint/2010/main" val="2085247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Arial Black" pitchFamily="34" charset="0"/>
              </a:rPr>
              <a:t>                 </a:t>
            </a:r>
            <a:r>
              <a:rPr lang="en-IN" sz="2400" b="1" dirty="0" smtClean="0">
                <a:latin typeface="Times New Roman" panose="02020603050405020304" pitchFamily="18" charset="0"/>
                <a:cs typeface="Times New Roman" panose="02020603050405020304" pitchFamily="18" charset="0"/>
              </a:rPr>
              <a:t>survey </a:t>
            </a:r>
            <a:r>
              <a:rPr lang="en-IN" sz="2400" b="1" dirty="0">
                <a:latin typeface="Times New Roman" panose="02020603050405020304" pitchFamily="18" charset="0"/>
                <a:cs typeface="Times New Roman" panose="02020603050405020304" pitchFamily="18" charset="0"/>
              </a:rPr>
              <a:t>areas</a:t>
            </a:r>
          </a:p>
        </p:txBody>
      </p:sp>
      <p:sp>
        <p:nvSpPr>
          <p:cNvPr id="3" name="Content Placeholder 2"/>
          <p:cNvSpPr>
            <a:spLocks noGrp="1"/>
          </p:cNvSpPr>
          <p:nvPr>
            <p:ph idx="1"/>
          </p:nvPr>
        </p:nvSpPr>
        <p:spPr/>
        <p:txBody>
          <a:bodyPr/>
          <a:lstStyle/>
          <a:p>
            <a:pPr lvl="1"/>
            <a:r>
              <a:rPr lang="en-IN" b="1" dirty="0" smtClean="0">
                <a:latin typeface="Times New Roman" panose="02020603050405020304" pitchFamily="18" charset="0"/>
                <a:cs typeface="Times New Roman" panose="02020603050405020304" pitchFamily="18" charset="0"/>
              </a:rPr>
              <a:t>Location 2:-</a:t>
            </a:r>
            <a:r>
              <a:rPr lang="en-IN" b="1" dirty="0" err="1" smtClean="0">
                <a:latin typeface="Times New Roman" panose="02020603050405020304" pitchFamily="18" charset="0"/>
                <a:cs typeface="Times New Roman" panose="02020603050405020304" pitchFamily="18" charset="0"/>
              </a:rPr>
              <a:t>Bharane</a:t>
            </a:r>
            <a:r>
              <a:rPr lang="en-IN" b="1" dirty="0" smtClean="0">
                <a:latin typeface="Times New Roman" panose="02020603050405020304" pitchFamily="18" charset="0"/>
                <a:cs typeface="Times New Roman" panose="02020603050405020304" pitchFamily="18" charset="0"/>
              </a:rPr>
              <a:t> Tal=</a:t>
            </a:r>
            <a:r>
              <a:rPr lang="en-IN" b="1" dirty="0" err="1" smtClean="0">
                <a:latin typeface="Times New Roman" panose="02020603050405020304" pitchFamily="18" charset="0"/>
                <a:cs typeface="Times New Roman" panose="02020603050405020304" pitchFamily="18" charset="0"/>
              </a:rPr>
              <a:t>Khed</a:t>
            </a:r>
            <a:endParaRPr lang="en-IN" b="1" dirty="0">
              <a:latin typeface="Times New Roman" panose="02020603050405020304" pitchFamily="18" charset="0"/>
              <a:cs typeface="Times New Roman" panose="02020603050405020304" pitchFamily="18" charset="0"/>
            </a:endParaRPr>
          </a:p>
          <a:p>
            <a:pPr lvl="0"/>
            <a:r>
              <a:rPr lang="en-IN" sz="1600" b="1" dirty="0">
                <a:latin typeface="Times New Roman" panose="02020603050405020304" pitchFamily="18" charset="0"/>
                <a:cs typeface="Times New Roman" panose="02020603050405020304" pitchFamily="18" charset="0"/>
              </a:rPr>
              <a:t>Village information</a:t>
            </a:r>
          </a:p>
          <a:p>
            <a:pPr marL="0" indent="0">
              <a:buNone/>
            </a:pPr>
            <a:r>
              <a:rPr lang="en-US"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total number of households in </a:t>
            </a:r>
            <a:r>
              <a:rPr lang="en-IN" sz="1600" dirty="0" err="1">
                <a:latin typeface="Times New Roman" panose="02020603050405020304" pitchFamily="18" charset="0"/>
                <a:cs typeface="Times New Roman" panose="02020603050405020304" pitchFamily="18" charset="0"/>
              </a:rPr>
              <a:t>Bharane</a:t>
            </a:r>
            <a:r>
              <a:rPr lang="en-IN" sz="1600" dirty="0">
                <a:latin typeface="Times New Roman" panose="02020603050405020304" pitchFamily="18" charset="0"/>
                <a:cs typeface="Times New Roman" panose="02020603050405020304" pitchFamily="18" charset="0"/>
              </a:rPr>
              <a:t> village are 744. It rely on the total population of 3336 people. As far as male population concern the number of population is 1669 of the village </a:t>
            </a:r>
            <a:r>
              <a:rPr lang="en-IN" sz="1600" dirty="0" err="1">
                <a:latin typeface="Times New Roman" panose="02020603050405020304" pitchFamily="18" charset="0"/>
                <a:cs typeface="Times New Roman" panose="02020603050405020304" pitchFamily="18" charset="0"/>
              </a:rPr>
              <a:t>Bharane</a:t>
            </a:r>
            <a:r>
              <a:rPr lang="en-IN" sz="1600" dirty="0">
                <a:latin typeface="Times New Roman" panose="02020603050405020304" pitchFamily="18" charset="0"/>
                <a:cs typeface="Times New Roman" panose="02020603050405020304" pitchFamily="18" charset="0"/>
              </a:rPr>
              <a:t> and the total female population number is 1667. The reference taken to publish these data is of year 2009. The source of data is Census of India.</a:t>
            </a:r>
          </a:p>
          <a:p>
            <a:endParaRPr lang="en-IN" dirty="0"/>
          </a:p>
        </p:txBody>
      </p:sp>
      <p:sp>
        <p:nvSpPr>
          <p:cNvPr id="4" name="Slide Number Placeholder 3"/>
          <p:cNvSpPr>
            <a:spLocks noGrp="1"/>
          </p:cNvSpPr>
          <p:nvPr>
            <p:ph type="sldNum" sz="quarter" idx="12"/>
          </p:nvPr>
        </p:nvSpPr>
        <p:spPr/>
        <p:txBody>
          <a:bodyPr/>
          <a:lstStyle/>
          <a:p>
            <a:fld id="{B23CE8BE-6A85-4570-95EE-2C9C229419EE}" type="slidenum">
              <a:rPr lang="en-US" smtClean="0"/>
              <a:t>11</a:t>
            </a:fld>
            <a:endParaRPr lang="en-US"/>
          </a:p>
        </p:txBody>
      </p:sp>
    </p:spTree>
    <p:extLst>
      <p:ext uri="{BB962C8B-B14F-4D97-AF65-F5344CB8AC3E}">
        <p14:creationId xmlns:p14="http://schemas.microsoft.com/office/powerpoint/2010/main" val="3085933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882150" cy="5500793"/>
          </a:xfrm>
        </p:spPr>
        <p:txBody>
          <a:bodyPr>
            <a:normAutofit/>
          </a:bodyPr>
          <a:lstStyle/>
          <a:p>
            <a:r>
              <a:rPr lang="en-IN" sz="2400" b="1" dirty="0">
                <a:latin typeface="Times New Roman" panose="02020603050405020304" pitchFamily="18" charset="0"/>
                <a:cs typeface="Times New Roman" panose="02020603050405020304" pitchFamily="18" charset="0"/>
              </a:rPr>
              <a:t>Map of </a:t>
            </a:r>
            <a:r>
              <a:rPr lang="en-IN" sz="2400" b="1" dirty="0" smtClean="0">
                <a:latin typeface="Times New Roman" panose="02020603050405020304" pitchFamily="18" charset="0"/>
                <a:cs typeface="Times New Roman" panose="02020603050405020304" pitchFamily="18" charset="0"/>
              </a:rPr>
              <a:t>village</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Fig 2.2 Satellite Map of </a:t>
            </a:r>
            <a:r>
              <a:rPr lang="en-IN" sz="1600" b="1" dirty="0" err="1" smtClean="0">
                <a:latin typeface="Times New Roman" panose="02020603050405020304" pitchFamily="18" charset="0"/>
                <a:cs typeface="Times New Roman" panose="02020603050405020304" pitchFamily="18" charset="0"/>
              </a:rPr>
              <a:t>Bharane</a:t>
            </a:r>
            <a:endParaRPr lang="en-IN" sz="16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6" y="1152907"/>
            <a:ext cx="6220195" cy="377825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B23CE8BE-6A85-4570-95EE-2C9C229419EE}" type="slidenum">
              <a:rPr lang="en-US" smtClean="0"/>
              <a:t>12</a:t>
            </a:fld>
            <a:endParaRPr lang="en-US"/>
          </a:p>
        </p:txBody>
      </p:sp>
    </p:spTree>
    <p:extLst>
      <p:ext uri="{BB962C8B-B14F-4D97-AF65-F5344CB8AC3E}">
        <p14:creationId xmlns:p14="http://schemas.microsoft.com/office/powerpoint/2010/main" val="336511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718834" cy="708076"/>
          </a:xfrm>
        </p:spPr>
        <p:txBody>
          <a:bodyPr>
            <a:normAutofit/>
          </a:bodyPr>
          <a:lstStyle/>
          <a:p>
            <a:r>
              <a:rPr lang="en-IN" sz="2400" b="1" dirty="0">
                <a:latin typeface="Times New Roman" panose="02020603050405020304" pitchFamily="18" charset="0"/>
                <a:cs typeface="Times New Roman" panose="02020603050405020304" pitchFamily="18" charset="0"/>
              </a:rPr>
              <a:t>Some basic questions regarding village</a:t>
            </a:r>
          </a:p>
        </p:txBody>
      </p:sp>
      <p:sp>
        <p:nvSpPr>
          <p:cNvPr id="3" name="Content Placeholder 2"/>
          <p:cNvSpPr>
            <a:spLocks noGrp="1"/>
          </p:cNvSpPr>
          <p:nvPr>
            <p:ph idx="1"/>
          </p:nvPr>
        </p:nvSpPr>
        <p:spPr>
          <a:xfrm>
            <a:off x="2459421" y="1095703"/>
            <a:ext cx="9045191" cy="5271541"/>
          </a:xfrm>
        </p:spPr>
        <p:txBody>
          <a:bodyPr>
            <a:normAutofit fontScale="85000" lnSpcReduction="20000"/>
          </a:bodyPr>
          <a:lstStyle/>
          <a:p>
            <a:r>
              <a:rPr lang="en-IN" sz="1900" dirty="0">
                <a:latin typeface="Times New Roman" panose="02020603050405020304" pitchFamily="18" charset="0"/>
                <a:cs typeface="Times New Roman" panose="02020603050405020304" pitchFamily="18" charset="0"/>
              </a:rPr>
              <a:t>What measures are implemented in the village for waste management?</a:t>
            </a:r>
          </a:p>
          <a:p>
            <a:pPr marL="0" indent="0">
              <a:buNone/>
            </a:pPr>
            <a:r>
              <a:rPr lang="en-IN" sz="1900" dirty="0">
                <a:latin typeface="Times New Roman" panose="02020603050405020304" pitchFamily="18" charset="0"/>
                <a:cs typeface="Times New Roman" panose="02020603050405020304" pitchFamily="18" charset="0"/>
              </a:rPr>
              <a:t> </a:t>
            </a:r>
            <a:r>
              <a:rPr lang="en-IN" sz="1900" dirty="0" smtClean="0">
                <a:latin typeface="Times New Roman" panose="02020603050405020304" pitchFamily="18" charset="0"/>
                <a:cs typeface="Times New Roman" panose="02020603050405020304" pitchFamily="18" charset="0"/>
              </a:rPr>
              <a:t>We decided some plans like organic manure and wormy compost.</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Does garbage truck come every day?</a:t>
            </a:r>
          </a:p>
          <a:p>
            <a:pPr marL="0" indent="0">
              <a:buNone/>
            </a:pPr>
            <a:r>
              <a:rPr lang="en-IN" sz="1900" dirty="0" smtClean="0">
                <a:latin typeface="Times New Roman" panose="02020603050405020304" pitchFamily="18" charset="0"/>
                <a:cs typeface="Times New Roman" panose="02020603050405020304" pitchFamily="18" charset="0"/>
              </a:rPr>
              <a:t>Yes</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Is there garbage boxes in village?</a:t>
            </a:r>
          </a:p>
          <a:p>
            <a:pPr marL="0" indent="0">
              <a:buNone/>
            </a:pPr>
            <a:r>
              <a:rPr lang="en-IN" sz="1900" dirty="0" smtClean="0">
                <a:latin typeface="Times New Roman" panose="02020603050405020304" pitchFamily="18" charset="0"/>
                <a:cs typeface="Times New Roman" panose="02020603050405020304" pitchFamily="18" charset="0"/>
              </a:rPr>
              <a:t>Yes</a:t>
            </a:r>
          </a:p>
          <a:p>
            <a:r>
              <a:rPr lang="en-IN" sz="1900" dirty="0" smtClean="0">
                <a:latin typeface="Times New Roman" panose="02020603050405020304" pitchFamily="18" charset="0"/>
                <a:cs typeface="Times New Roman" panose="02020603050405020304" pitchFamily="18" charset="0"/>
              </a:rPr>
              <a:t>Generally how much waste collected every day?</a:t>
            </a:r>
          </a:p>
          <a:p>
            <a:pPr marL="0" indent="0">
              <a:buNone/>
            </a:pPr>
            <a:r>
              <a:rPr lang="en-IN" sz="1900" dirty="0" smtClean="0">
                <a:latin typeface="Times New Roman" panose="02020603050405020304" pitchFamily="18" charset="0"/>
                <a:cs typeface="Times New Roman" panose="02020603050405020304" pitchFamily="18" charset="0"/>
              </a:rPr>
              <a:t>Nearlly,500kg waste collected every day.</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In village do people thrown garbage in the right place?</a:t>
            </a:r>
          </a:p>
          <a:p>
            <a:pPr marL="0" indent="0">
              <a:buNone/>
            </a:pPr>
            <a:r>
              <a:rPr lang="en-IN" sz="1900" dirty="0" smtClean="0">
                <a:latin typeface="Times New Roman" panose="02020603050405020304" pitchFamily="18" charset="0"/>
                <a:cs typeface="Times New Roman" panose="02020603050405020304" pitchFamily="18" charset="0"/>
              </a:rPr>
              <a:t>No</a:t>
            </a:r>
            <a:r>
              <a:rPr lang="en-IN" sz="1900" dirty="0">
                <a:latin typeface="Times New Roman" panose="02020603050405020304" pitchFamily="18" charset="0"/>
                <a:cs typeface="Times New Roman" panose="02020603050405020304" pitchFamily="18" charset="0"/>
              </a:rPr>
              <a:t>, in village some people can create any place as a dustbin</a:t>
            </a:r>
          </a:p>
          <a:p>
            <a:r>
              <a:rPr lang="en-IN" sz="1900" dirty="0">
                <a:latin typeface="Times New Roman" panose="02020603050405020304" pitchFamily="18" charset="0"/>
                <a:cs typeface="Times New Roman" panose="02020603050405020304" pitchFamily="18" charset="0"/>
              </a:rPr>
              <a:t>Where is collected waste thrown?</a:t>
            </a:r>
          </a:p>
          <a:p>
            <a:pPr marL="0" indent="0">
              <a:buNone/>
            </a:pPr>
            <a:r>
              <a:rPr lang="en-IN" sz="1900" dirty="0">
                <a:latin typeface="Times New Roman" panose="02020603050405020304" pitchFamily="18" charset="0"/>
                <a:cs typeface="Times New Roman" panose="02020603050405020304" pitchFamily="18" charset="0"/>
              </a:rPr>
              <a:t>On dumping ground but ground was not authorised.</a:t>
            </a:r>
          </a:p>
          <a:p>
            <a:r>
              <a:rPr lang="en-IN" sz="1900" dirty="0">
                <a:latin typeface="Times New Roman" panose="02020603050405020304" pitchFamily="18" charset="0"/>
                <a:cs typeface="Times New Roman" panose="02020603050405020304" pitchFamily="18" charset="0"/>
              </a:rPr>
              <a:t>Are there any actions taken against those people who throw out garbage?</a:t>
            </a:r>
          </a:p>
          <a:p>
            <a:pPr marL="0" indent="0">
              <a:buNone/>
            </a:pPr>
            <a:r>
              <a:rPr lang="en-IN" sz="1900" dirty="0" smtClean="0">
                <a:latin typeface="Times New Roman" panose="02020603050405020304" pitchFamily="18" charset="0"/>
                <a:cs typeface="Times New Roman" panose="02020603050405020304" pitchFamily="18" charset="0"/>
              </a:rPr>
              <a:t>Yes , there is 500rs fine for that people.</a:t>
            </a:r>
            <a:endParaRPr lang="en-IN" sz="1900" dirty="0">
              <a:latin typeface="Times New Roman" panose="02020603050405020304" pitchFamily="18" charset="0"/>
              <a:cs typeface="Times New Roman" panose="02020603050405020304" pitchFamily="18" charset="0"/>
            </a:endParaRPr>
          </a:p>
          <a:p>
            <a:r>
              <a:rPr lang="en-IN" sz="1900" dirty="0">
                <a:latin typeface="Times New Roman" panose="02020603050405020304" pitchFamily="18" charset="0"/>
                <a:cs typeface="Times New Roman" panose="02020603050405020304" pitchFamily="18" charset="0"/>
              </a:rPr>
              <a:t>How many workers are there for waste management?</a:t>
            </a:r>
          </a:p>
          <a:p>
            <a:pPr marL="0" indent="0">
              <a:buNone/>
            </a:pPr>
            <a:r>
              <a:rPr lang="en-IN" sz="1900" dirty="0" smtClean="0">
                <a:latin typeface="Times New Roman" panose="02020603050405020304" pitchFamily="18" charset="0"/>
                <a:cs typeface="Times New Roman" panose="02020603050405020304" pitchFamily="18" charset="0"/>
              </a:rPr>
              <a:t>There are 8 workers for collecting waste.</a:t>
            </a:r>
            <a:endParaRPr lang="en-IN" sz="19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23CE8BE-6A85-4570-95EE-2C9C229419EE}" type="slidenum">
              <a:rPr lang="en-US" smtClean="0"/>
              <a:t>13</a:t>
            </a:fld>
            <a:endParaRPr lang="en-US"/>
          </a:p>
        </p:txBody>
      </p:sp>
    </p:spTree>
    <p:extLst>
      <p:ext uri="{BB962C8B-B14F-4D97-AF65-F5344CB8AC3E}">
        <p14:creationId xmlns:p14="http://schemas.microsoft.com/office/powerpoint/2010/main" val="1765246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09"/>
            <a:ext cx="5120126" cy="779021"/>
          </a:xfrm>
        </p:spPr>
        <p:txBody>
          <a:bodyPr>
            <a:normAutofit/>
          </a:bodyPr>
          <a:lstStyle/>
          <a:p>
            <a:r>
              <a:rPr lang="en-IN" dirty="0" smtClean="0">
                <a:latin typeface="Arial Black" pitchFamily="34" charset="0"/>
              </a:rPr>
              <a:t>                </a:t>
            </a:r>
            <a:r>
              <a:rPr lang="en-IN" sz="2400" b="1" dirty="0" smtClean="0">
                <a:latin typeface="Times New Roman" panose="02020603050405020304" pitchFamily="18" charset="0"/>
                <a:cs typeface="Times New Roman" panose="02020603050405020304" pitchFamily="18" charset="0"/>
              </a:rPr>
              <a:t>survey </a:t>
            </a:r>
            <a:r>
              <a:rPr lang="en-IN" sz="2400" b="1" dirty="0">
                <a:latin typeface="Times New Roman" panose="02020603050405020304" pitchFamily="18" charset="0"/>
                <a:cs typeface="Times New Roman" panose="02020603050405020304" pitchFamily="18" charset="0"/>
              </a:rPr>
              <a:t>areas</a:t>
            </a:r>
          </a:p>
        </p:txBody>
      </p:sp>
      <p:sp>
        <p:nvSpPr>
          <p:cNvPr id="3" name="Content Placeholder 2"/>
          <p:cNvSpPr>
            <a:spLocks noGrp="1"/>
          </p:cNvSpPr>
          <p:nvPr>
            <p:ph idx="1"/>
          </p:nvPr>
        </p:nvSpPr>
        <p:spPr/>
        <p:txBody>
          <a:bodyPr/>
          <a:lstStyle/>
          <a:p>
            <a:pPr lvl="1"/>
            <a:r>
              <a:rPr lang="en-IN" b="1" dirty="0">
                <a:latin typeface="Times New Roman" panose="02020603050405020304" pitchFamily="18" charset="0"/>
                <a:cs typeface="Times New Roman" panose="02020603050405020304" pitchFamily="18" charset="0"/>
              </a:rPr>
              <a:t>Location </a:t>
            </a:r>
            <a:r>
              <a:rPr lang="en-IN" b="1" dirty="0" smtClean="0">
                <a:latin typeface="Times New Roman" panose="02020603050405020304" pitchFamily="18" charset="0"/>
                <a:cs typeface="Times New Roman" panose="02020603050405020304" pitchFamily="18" charset="0"/>
              </a:rPr>
              <a:t>3:- </a:t>
            </a:r>
            <a:r>
              <a:rPr lang="en-IN" b="1" dirty="0" err="1">
                <a:latin typeface="Times New Roman" panose="02020603050405020304" pitchFamily="18" charset="0"/>
                <a:cs typeface="Times New Roman" panose="02020603050405020304" pitchFamily="18" charset="0"/>
              </a:rPr>
              <a:t>L</a:t>
            </a:r>
            <a:r>
              <a:rPr lang="en-IN" b="1" dirty="0" err="1" smtClean="0">
                <a:latin typeface="Times New Roman" panose="02020603050405020304" pitchFamily="18" charset="0"/>
                <a:cs typeface="Times New Roman" panose="02020603050405020304" pitchFamily="18" charset="0"/>
              </a:rPr>
              <a:t>avel</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Tal=</a:t>
            </a:r>
            <a:r>
              <a:rPr lang="en-IN" b="1" dirty="0" err="1">
                <a:latin typeface="Times New Roman" panose="02020603050405020304" pitchFamily="18" charset="0"/>
                <a:cs typeface="Times New Roman" panose="02020603050405020304" pitchFamily="18" charset="0"/>
              </a:rPr>
              <a:t>Khed</a:t>
            </a:r>
            <a:endParaRPr lang="en-IN" b="1" dirty="0">
              <a:latin typeface="Times New Roman" panose="02020603050405020304" pitchFamily="18" charset="0"/>
              <a:cs typeface="Times New Roman" panose="02020603050405020304" pitchFamily="18" charset="0"/>
            </a:endParaRPr>
          </a:p>
          <a:p>
            <a:pPr lvl="0"/>
            <a:r>
              <a:rPr lang="en-IN" sz="1600" b="1" dirty="0">
                <a:latin typeface="Times New Roman" panose="02020603050405020304" pitchFamily="18" charset="0"/>
                <a:cs typeface="Times New Roman" panose="02020603050405020304" pitchFamily="18" charset="0"/>
              </a:rPr>
              <a:t>Village information</a:t>
            </a:r>
          </a:p>
          <a:p>
            <a:pPr marL="0" indent="0">
              <a:buNone/>
            </a:pPr>
            <a:r>
              <a:rPr lang="en-US" sz="1600"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Lavel</a:t>
            </a:r>
            <a:r>
              <a:rPr lang="en-US" sz="1600" dirty="0">
                <a:latin typeface="Times New Roman" panose="02020603050405020304" pitchFamily="18" charset="0"/>
                <a:cs typeface="Times New Roman" panose="02020603050405020304" pitchFamily="18" charset="0"/>
              </a:rPr>
              <a:t> village has total 480 families residing.  The   total   population of </a:t>
            </a:r>
            <a:r>
              <a:rPr lang="en-US" sz="1600" dirty="0" err="1">
                <a:latin typeface="Times New Roman" panose="02020603050405020304" pitchFamily="18" charset="0"/>
                <a:cs typeface="Times New Roman" panose="02020603050405020304" pitchFamily="18" charset="0"/>
              </a:rPr>
              <a:t>Lavel</a:t>
            </a:r>
            <a:r>
              <a:rPr lang="en-US" sz="1600" dirty="0">
                <a:latin typeface="Times New Roman" panose="02020603050405020304" pitchFamily="18" charset="0"/>
                <a:cs typeface="Times New Roman" panose="02020603050405020304" pitchFamily="18" charset="0"/>
              </a:rPr>
              <a:t> village is 2073.  In   that total   population of   male   is 1023 and total population of female is 1060. This information is given as per population census 2011.</a:t>
            </a:r>
            <a:endParaRPr lang="en-IN" sz="1600" dirty="0">
              <a:latin typeface="Times New Roman" panose="02020603050405020304" pitchFamily="18" charset="0"/>
              <a:cs typeface="Times New Roman" panose="02020603050405020304" pitchFamily="18" charset="0"/>
            </a:endParaRPr>
          </a:p>
          <a:p>
            <a:endParaRPr lang="en-IN" sz="1600" dirty="0"/>
          </a:p>
          <a:p>
            <a:endParaRPr lang="en-IN" dirty="0"/>
          </a:p>
        </p:txBody>
      </p:sp>
      <p:sp>
        <p:nvSpPr>
          <p:cNvPr id="4" name="Slide Number Placeholder 3"/>
          <p:cNvSpPr>
            <a:spLocks noGrp="1"/>
          </p:cNvSpPr>
          <p:nvPr>
            <p:ph type="sldNum" sz="quarter" idx="12"/>
          </p:nvPr>
        </p:nvSpPr>
        <p:spPr/>
        <p:txBody>
          <a:bodyPr/>
          <a:lstStyle/>
          <a:p>
            <a:fld id="{B23CE8BE-6A85-4570-95EE-2C9C229419EE}" type="slidenum">
              <a:rPr lang="en-US" smtClean="0"/>
              <a:t>14</a:t>
            </a:fld>
            <a:endParaRPr lang="en-US"/>
          </a:p>
        </p:txBody>
      </p:sp>
    </p:spTree>
    <p:extLst>
      <p:ext uri="{BB962C8B-B14F-4D97-AF65-F5344CB8AC3E}">
        <p14:creationId xmlns:p14="http://schemas.microsoft.com/office/powerpoint/2010/main" val="1945415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426060" cy="5626918"/>
          </a:xfrm>
        </p:spPr>
        <p:txBody>
          <a:bodyPr>
            <a:normAutofit/>
          </a:bodyPr>
          <a:lstStyle/>
          <a:p>
            <a:r>
              <a:rPr lang="en-IN" sz="2400" b="1" dirty="0">
                <a:latin typeface="Times New Roman" panose="02020603050405020304" pitchFamily="18" charset="0"/>
                <a:cs typeface="Times New Roman" panose="02020603050405020304" pitchFamily="18" charset="0"/>
              </a:rPr>
              <a:t>Map of </a:t>
            </a:r>
            <a:r>
              <a:rPr lang="en-IN" sz="2400" b="1" dirty="0" smtClean="0">
                <a:latin typeface="Times New Roman" panose="02020603050405020304" pitchFamily="18" charset="0"/>
                <a:cs typeface="Times New Roman" panose="02020603050405020304" pitchFamily="18" charset="0"/>
              </a:rPr>
              <a:t>village</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Fig 2.3 Satellite Map of </a:t>
            </a:r>
            <a:r>
              <a:rPr lang="en-IN" sz="1600" b="1" dirty="0" err="1" smtClean="0">
                <a:latin typeface="Times New Roman" panose="02020603050405020304" pitchFamily="18" charset="0"/>
                <a:cs typeface="Times New Roman" panose="02020603050405020304" pitchFamily="18" charset="0"/>
              </a:rPr>
              <a:t>Lavel</a:t>
            </a:r>
            <a:endParaRPr lang="en-IN" sz="16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2221" y="1292772"/>
            <a:ext cx="6872006" cy="3778250"/>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B23CE8BE-6A85-4570-95EE-2C9C229419EE}" type="slidenum">
              <a:rPr lang="en-US" smtClean="0"/>
              <a:t>15</a:t>
            </a:fld>
            <a:endParaRPr lang="en-US"/>
          </a:p>
        </p:txBody>
      </p:sp>
    </p:spTree>
    <p:extLst>
      <p:ext uri="{BB962C8B-B14F-4D97-AF65-F5344CB8AC3E}">
        <p14:creationId xmlns:p14="http://schemas.microsoft.com/office/powerpoint/2010/main" val="3751410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789778" cy="905145"/>
          </a:xfrm>
        </p:spPr>
        <p:txBody>
          <a:bodyPr>
            <a:normAutofit/>
          </a:bodyPr>
          <a:lstStyle/>
          <a:p>
            <a:r>
              <a:rPr lang="en-IN" sz="2400" b="1" dirty="0">
                <a:latin typeface="Times New Roman" panose="02020603050405020304" pitchFamily="18" charset="0"/>
                <a:cs typeface="Times New Roman" panose="02020603050405020304" pitchFamily="18" charset="0"/>
              </a:rPr>
              <a:t>Some basic questions regarding village</a:t>
            </a:r>
          </a:p>
        </p:txBody>
      </p:sp>
      <p:sp>
        <p:nvSpPr>
          <p:cNvPr id="3" name="Content Placeholder 2"/>
          <p:cNvSpPr>
            <a:spLocks noGrp="1"/>
          </p:cNvSpPr>
          <p:nvPr>
            <p:ph idx="1"/>
          </p:nvPr>
        </p:nvSpPr>
        <p:spPr>
          <a:xfrm>
            <a:off x="2589212" y="1753298"/>
            <a:ext cx="8915400" cy="4723003"/>
          </a:xfrm>
        </p:spPr>
        <p:txBody>
          <a:bodyPr>
            <a:normAutofit fontScale="92500" lnSpcReduction="20000"/>
          </a:bodyPr>
          <a:lstStyle/>
          <a:p>
            <a:r>
              <a:rPr lang="en-IN" sz="1700" dirty="0">
                <a:latin typeface="Times New Roman" panose="02020603050405020304" pitchFamily="18" charset="0"/>
                <a:cs typeface="Times New Roman" panose="02020603050405020304" pitchFamily="18" charset="0"/>
              </a:rPr>
              <a:t>What measures are implemented in the village for waste management?</a:t>
            </a:r>
          </a:p>
          <a:p>
            <a:pPr marL="0" indent="0">
              <a:buNone/>
            </a:pPr>
            <a:r>
              <a:rPr lang="en-IN" sz="1700" dirty="0">
                <a:latin typeface="Times New Roman" panose="02020603050405020304" pitchFamily="18" charset="0"/>
                <a:cs typeface="Times New Roman" panose="02020603050405020304" pitchFamily="18" charset="0"/>
              </a:rPr>
              <a:t> </a:t>
            </a:r>
            <a:r>
              <a:rPr lang="en-IN" sz="1700" dirty="0" smtClean="0">
                <a:latin typeface="Times New Roman" panose="02020603050405020304" pitchFamily="18" charset="0"/>
                <a:cs typeface="Times New Roman" panose="02020603050405020304" pitchFamily="18" charset="0"/>
              </a:rPr>
              <a:t>not yet ,but gram panchayat will taken decision on it.</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Does garbage truck come every day?</a:t>
            </a:r>
          </a:p>
          <a:p>
            <a:pPr marL="0" indent="0">
              <a:buNone/>
            </a:pPr>
            <a:r>
              <a:rPr lang="en-IN" sz="1700" dirty="0" smtClean="0">
                <a:latin typeface="Times New Roman" panose="02020603050405020304" pitchFamily="18" charset="0"/>
                <a:cs typeface="Times New Roman" panose="02020603050405020304" pitchFamily="18" charset="0"/>
              </a:rPr>
              <a:t>No peoples create their own dustbin and they throw all in it.</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Is there garbage boxes in village?</a:t>
            </a:r>
          </a:p>
          <a:p>
            <a:pPr marL="0" indent="0">
              <a:buNone/>
            </a:pPr>
            <a:r>
              <a:rPr lang="en-IN" sz="1700" dirty="0" smtClean="0">
                <a:latin typeface="Times New Roman" panose="02020603050405020304" pitchFamily="18" charset="0"/>
                <a:cs typeface="Times New Roman" panose="02020603050405020304" pitchFamily="18" charset="0"/>
              </a:rPr>
              <a:t>No ,but we are planning for that.</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In village do people thrown garbage in the right place?</a:t>
            </a:r>
          </a:p>
          <a:p>
            <a:pPr marL="0" indent="0">
              <a:buNone/>
            </a:pPr>
            <a:r>
              <a:rPr lang="en-IN" sz="1700" dirty="0">
                <a:latin typeface="Times New Roman" panose="02020603050405020304" pitchFamily="18" charset="0"/>
                <a:cs typeface="Times New Roman" panose="02020603050405020304" pitchFamily="18" charset="0"/>
              </a:rPr>
              <a:t>No, in village some people can create any place as a dustbin</a:t>
            </a:r>
          </a:p>
          <a:p>
            <a:r>
              <a:rPr lang="en-IN" sz="1700" dirty="0">
                <a:latin typeface="Times New Roman" panose="02020603050405020304" pitchFamily="18" charset="0"/>
                <a:cs typeface="Times New Roman" panose="02020603050405020304" pitchFamily="18" charset="0"/>
              </a:rPr>
              <a:t>Where is collected waste thrown?</a:t>
            </a:r>
          </a:p>
          <a:p>
            <a:pPr marL="0" indent="0">
              <a:buNone/>
            </a:pPr>
            <a:r>
              <a:rPr lang="en-IN" sz="1700" dirty="0">
                <a:latin typeface="Times New Roman" panose="02020603050405020304" pitchFamily="18" charset="0"/>
                <a:cs typeface="Times New Roman" panose="02020603050405020304" pitchFamily="18" charset="0"/>
              </a:rPr>
              <a:t>On dumping ground but ground was not authorised.</a:t>
            </a:r>
          </a:p>
          <a:p>
            <a:r>
              <a:rPr lang="en-IN" sz="1700" dirty="0">
                <a:latin typeface="Times New Roman" panose="02020603050405020304" pitchFamily="18" charset="0"/>
                <a:cs typeface="Times New Roman" panose="02020603050405020304" pitchFamily="18" charset="0"/>
              </a:rPr>
              <a:t>Are there any actions taken against those people who throw out garbage?</a:t>
            </a:r>
          </a:p>
          <a:p>
            <a:pPr marL="0" indent="0">
              <a:buNone/>
            </a:pPr>
            <a:r>
              <a:rPr lang="en-IN" sz="1700" dirty="0">
                <a:latin typeface="Times New Roman" panose="02020603050405020304" pitchFamily="18" charset="0"/>
                <a:cs typeface="Times New Roman" panose="02020603050405020304" pitchFamily="18" charset="0"/>
              </a:rPr>
              <a:t>Yes , there is </a:t>
            </a:r>
            <a:r>
              <a:rPr lang="en-IN" sz="1700" dirty="0" smtClean="0">
                <a:latin typeface="Times New Roman" panose="02020603050405020304" pitchFamily="18" charset="0"/>
                <a:cs typeface="Times New Roman" panose="02020603050405020304" pitchFamily="18" charset="0"/>
              </a:rPr>
              <a:t>200rs </a:t>
            </a:r>
            <a:r>
              <a:rPr lang="en-IN" sz="1700" dirty="0">
                <a:latin typeface="Times New Roman" panose="02020603050405020304" pitchFamily="18" charset="0"/>
                <a:cs typeface="Times New Roman" panose="02020603050405020304" pitchFamily="18" charset="0"/>
              </a:rPr>
              <a:t>fine for that people.</a:t>
            </a:r>
          </a:p>
          <a:p>
            <a:r>
              <a:rPr lang="en-IN" sz="1700" dirty="0">
                <a:latin typeface="Times New Roman" panose="02020603050405020304" pitchFamily="18" charset="0"/>
                <a:cs typeface="Times New Roman" panose="02020603050405020304" pitchFamily="18" charset="0"/>
              </a:rPr>
              <a:t>How many workers are there for waste management?</a:t>
            </a:r>
          </a:p>
          <a:p>
            <a:pPr marL="0" indent="0">
              <a:buNone/>
            </a:pPr>
            <a:r>
              <a:rPr lang="en-IN" sz="1700" dirty="0">
                <a:latin typeface="Times New Roman" panose="02020603050405020304" pitchFamily="18" charset="0"/>
                <a:cs typeface="Times New Roman" panose="02020603050405020304" pitchFamily="18" charset="0"/>
              </a:rPr>
              <a:t>There are </a:t>
            </a:r>
            <a:r>
              <a:rPr lang="en-IN" sz="1700" dirty="0" smtClean="0">
                <a:latin typeface="Times New Roman" panose="02020603050405020304" pitchFamily="18" charset="0"/>
                <a:cs typeface="Times New Roman" panose="02020603050405020304" pitchFamily="18" charset="0"/>
              </a:rPr>
              <a:t>4 workers </a:t>
            </a:r>
            <a:r>
              <a:rPr lang="en-IN" sz="1700" dirty="0">
                <a:latin typeface="Times New Roman" panose="02020603050405020304" pitchFamily="18" charset="0"/>
                <a:cs typeface="Times New Roman" panose="02020603050405020304" pitchFamily="18" charset="0"/>
              </a:rPr>
              <a:t>for collecting waste.</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23CE8BE-6A85-4570-95EE-2C9C229419EE}" type="slidenum">
              <a:rPr lang="en-US" smtClean="0"/>
              <a:t>16</a:t>
            </a:fld>
            <a:endParaRPr lang="en-US"/>
          </a:p>
        </p:txBody>
      </p:sp>
    </p:spTree>
    <p:extLst>
      <p:ext uri="{BB962C8B-B14F-4D97-AF65-F5344CB8AC3E}">
        <p14:creationId xmlns:p14="http://schemas.microsoft.com/office/powerpoint/2010/main" val="1108202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5691854" cy="771138"/>
          </a:xfrm>
        </p:spPr>
        <p:txBody>
          <a:bodyPr>
            <a:normAutofit/>
          </a:bodyPr>
          <a:lstStyle/>
          <a:p>
            <a:r>
              <a:rPr lang="en-IN" dirty="0" smtClean="0">
                <a:latin typeface="Arial Black" pitchFamily="34" charset="0"/>
              </a:rPr>
              <a:t>                 </a:t>
            </a:r>
            <a:r>
              <a:rPr lang="en-IN" sz="2400" b="1" dirty="0" smtClean="0">
                <a:latin typeface="Times New Roman" panose="02020603050405020304" pitchFamily="18" charset="0"/>
                <a:cs typeface="Times New Roman" panose="02020603050405020304" pitchFamily="18" charset="0"/>
              </a:rPr>
              <a:t>survey </a:t>
            </a:r>
            <a:r>
              <a:rPr lang="en-IN" sz="2400" b="1" dirty="0">
                <a:latin typeface="Times New Roman" panose="02020603050405020304" pitchFamily="18" charset="0"/>
                <a:cs typeface="Times New Roman" panose="02020603050405020304" pitchFamily="18" charset="0"/>
              </a:rPr>
              <a:t>areas</a:t>
            </a:r>
          </a:p>
        </p:txBody>
      </p:sp>
      <p:sp>
        <p:nvSpPr>
          <p:cNvPr id="3" name="Content Placeholder 2"/>
          <p:cNvSpPr>
            <a:spLocks noGrp="1"/>
          </p:cNvSpPr>
          <p:nvPr>
            <p:ph idx="1"/>
          </p:nvPr>
        </p:nvSpPr>
        <p:spPr/>
        <p:txBody>
          <a:bodyPr/>
          <a:lstStyle/>
          <a:p>
            <a:pPr lvl="1"/>
            <a:r>
              <a:rPr lang="en-IN" b="1" dirty="0">
                <a:latin typeface="Times New Roman" panose="02020603050405020304" pitchFamily="18" charset="0"/>
                <a:cs typeface="Times New Roman" panose="02020603050405020304" pitchFamily="18" charset="0"/>
              </a:rPr>
              <a:t>Location </a:t>
            </a:r>
            <a:r>
              <a:rPr lang="en-IN" b="1" dirty="0" smtClean="0">
                <a:latin typeface="Times New Roman" panose="02020603050405020304" pitchFamily="18" charset="0"/>
                <a:cs typeface="Times New Roman" panose="02020603050405020304" pitchFamily="18" charset="0"/>
              </a:rPr>
              <a:t>4:- Chinchghari , Tal= Chiplun.</a:t>
            </a:r>
            <a:endParaRPr lang="en-IN" b="1" dirty="0">
              <a:latin typeface="Times New Roman" panose="02020603050405020304" pitchFamily="18" charset="0"/>
              <a:cs typeface="Times New Roman" panose="02020603050405020304" pitchFamily="18" charset="0"/>
            </a:endParaRPr>
          </a:p>
          <a:p>
            <a:pPr lvl="0"/>
            <a:r>
              <a:rPr lang="en-IN" sz="1600" b="1" dirty="0">
                <a:latin typeface="Times New Roman" panose="02020603050405020304" pitchFamily="18" charset="0"/>
                <a:cs typeface="Times New Roman" panose="02020603050405020304" pitchFamily="18" charset="0"/>
              </a:rPr>
              <a:t>Village information</a:t>
            </a:r>
          </a:p>
          <a:p>
            <a:pPr marL="0" indent="0">
              <a:buNone/>
            </a:pPr>
            <a:r>
              <a:rPr lang="en-IN"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The </a:t>
            </a:r>
            <a:r>
              <a:rPr lang="en-US" sz="1600" dirty="0">
                <a:latin typeface="Times New Roman" panose="02020603050405020304" pitchFamily="18" charset="0"/>
                <a:cs typeface="Times New Roman" panose="02020603050405020304" pitchFamily="18" charset="0"/>
              </a:rPr>
              <a:t>total number of households in Chinchghari village are 650. It depends upon the total population of village which is among 2,750 peoples. As far as male population concern the number of population is 1,382 of the village Chinchghari and the total female population number is 1,368. The reference taken to publish these data is of year 2011. As per 2019 stats, Chinchghari villages comes under Chiplun assembly&amp; Ratnagiri- Sindhudurg parliamentary constituency. The source of data is census of India.</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23CE8BE-6A85-4570-95EE-2C9C229419EE}" type="slidenum">
              <a:rPr lang="en-US" smtClean="0"/>
              <a:t>17</a:t>
            </a:fld>
            <a:endParaRPr lang="en-US"/>
          </a:p>
        </p:txBody>
      </p:sp>
    </p:spTree>
    <p:extLst>
      <p:ext uri="{BB962C8B-B14F-4D97-AF65-F5344CB8AC3E}">
        <p14:creationId xmlns:p14="http://schemas.microsoft.com/office/powerpoint/2010/main" val="1311434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7962088" cy="5532324"/>
          </a:xfrm>
        </p:spPr>
        <p:txBody>
          <a:bodyPr>
            <a:normAutofit/>
          </a:bodyPr>
          <a:lstStyle/>
          <a:p>
            <a:r>
              <a:rPr lang="en-IN" sz="2400" b="1" dirty="0">
                <a:latin typeface="Times New Roman" panose="02020603050405020304" pitchFamily="18" charset="0"/>
                <a:cs typeface="Times New Roman" panose="02020603050405020304" pitchFamily="18" charset="0"/>
              </a:rPr>
              <a:t>Map of </a:t>
            </a:r>
            <a:r>
              <a:rPr lang="en-IN" sz="2400" b="1" dirty="0" smtClean="0">
                <a:latin typeface="Times New Roman" panose="02020603050405020304" pitchFamily="18" charset="0"/>
                <a:cs typeface="Times New Roman" panose="02020603050405020304" pitchFamily="18" charset="0"/>
              </a:rPr>
              <a:t>village</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1600" b="1" dirty="0" smtClean="0">
                <a:latin typeface="Times New Roman" panose="02020603050405020304" pitchFamily="18" charset="0"/>
                <a:cs typeface="Times New Roman" panose="02020603050405020304" pitchFamily="18" charset="0"/>
              </a:rPr>
              <a:t>Fig 2.4 Satellite Map of Sati</a:t>
            </a:r>
            <a:endParaRPr lang="en-IN" sz="1600" b="1" dirty="0">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9468" y="1380813"/>
            <a:ext cx="7594552" cy="3931153"/>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B23CE8BE-6A85-4570-95EE-2C9C229419EE}" type="slidenum">
              <a:rPr lang="en-US" smtClean="0"/>
              <a:t>18</a:t>
            </a:fld>
            <a:endParaRPr lang="en-US"/>
          </a:p>
        </p:txBody>
      </p:sp>
    </p:spTree>
    <p:extLst>
      <p:ext uri="{BB962C8B-B14F-4D97-AF65-F5344CB8AC3E}">
        <p14:creationId xmlns:p14="http://schemas.microsoft.com/office/powerpoint/2010/main" val="3374027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616358" cy="621366"/>
          </a:xfrm>
        </p:spPr>
        <p:txBody>
          <a:bodyPr>
            <a:normAutofit/>
          </a:bodyPr>
          <a:lstStyle/>
          <a:p>
            <a:r>
              <a:rPr lang="en-IN" sz="2400" b="1" dirty="0">
                <a:latin typeface="Times New Roman" panose="02020603050405020304" pitchFamily="18" charset="0"/>
                <a:cs typeface="Times New Roman" panose="02020603050405020304" pitchFamily="18" charset="0"/>
              </a:rPr>
              <a:t>Some basic questions regarding village</a:t>
            </a:r>
          </a:p>
        </p:txBody>
      </p:sp>
      <p:sp>
        <p:nvSpPr>
          <p:cNvPr id="3" name="Content Placeholder 2"/>
          <p:cNvSpPr>
            <a:spLocks noGrp="1"/>
          </p:cNvSpPr>
          <p:nvPr>
            <p:ph idx="1"/>
          </p:nvPr>
        </p:nvSpPr>
        <p:spPr>
          <a:xfrm>
            <a:off x="2592926" y="1152907"/>
            <a:ext cx="8911686" cy="5231115"/>
          </a:xfrm>
        </p:spPr>
        <p:txBody>
          <a:bodyPr>
            <a:normAutofit fontScale="77500" lnSpcReduction="20000"/>
          </a:bodyPr>
          <a:lstStyle/>
          <a:p>
            <a:r>
              <a:rPr lang="en-IN" sz="2100" dirty="0" smtClean="0">
                <a:latin typeface="Times New Roman" panose="02020603050405020304" pitchFamily="18" charset="0"/>
                <a:cs typeface="Times New Roman" panose="02020603050405020304" pitchFamily="18" charset="0"/>
              </a:rPr>
              <a:t>Does garbage truck come every day?</a:t>
            </a:r>
            <a:endParaRPr lang="en-IN" sz="2100"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 </a:t>
            </a:r>
            <a:r>
              <a:rPr lang="en-IN" sz="2100" dirty="0" smtClean="0">
                <a:latin typeface="Times New Roman" panose="02020603050405020304" pitchFamily="18" charset="0"/>
                <a:cs typeface="Times New Roman" panose="02020603050405020304" pitchFamily="18" charset="0"/>
              </a:rPr>
              <a:t>No.</a:t>
            </a:r>
            <a:endParaRPr lang="en-IN" sz="2100" dirty="0">
              <a:latin typeface="Times New Roman" panose="02020603050405020304" pitchFamily="18" charset="0"/>
              <a:cs typeface="Times New Roman" panose="02020603050405020304" pitchFamily="18" charset="0"/>
            </a:endParaRPr>
          </a:p>
          <a:p>
            <a:r>
              <a:rPr lang="en-IN" sz="2100" dirty="0" smtClean="0">
                <a:latin typeface="Times New Roman" panose="02020603050405020304" pitchFamily="18" charset="0"/>
                <a:cs typeface="Times New Roman" panose="02020603050405020304" pitchFamily="18" charset="0"/>
              </a:rPr>
              <a:t>Is there other any facilities to dispose the garbage?</a:t>
            </a:r>
          </a:p>
          <a:p>
            <a:pPr marL="0" indent="0">
              <a:buNone/>
            </a:pPr>
            <a:r>
              <a:rPr lang="en-IN" sz="2100" dirty="0" smtClean="0">
                <a:latin typeface="Times New Roman" panose="02020603050405020304" pitchFamily="18" charset="0"/>
                <a:cs typeface="Times New Roman" panose="02020603050405020304" pitchFamily="18" charset="0"/>
              </a:rPr>
              <a:t>No.</a:t>
            </a:r>
            <a:endParaRPr lang="en-IN" sz="2100" dirty="0">
              <a:latin typeface="Times New Roman" panose="02020603050405020304" pitchFamily="18" charset="0"/>
              <a:cs typeface="Times New Roman" panose="02020603050405020304" pitchFamily="18" charset="0"/>
            </a:endParaRPr>
          </a:p>
          <a:p>
            <a:r>
              <a:rPr lang="en-IN" sz="2100" dirty="0" smtClean="0">
                <a:latin typeface="Times New Roman" panose="02020603050405020304" pitchFamily="18" charset="0"/>
                <a:cs typeface="Times New Roman" panose="02020603050405020304" pitchFamily="18" charset="0"/>
              </a:rPr>
              <a:t>The when you throw the garbage?</a:t>
            </a:r>
          </a:p>
          <a:p>
            <a:pPr marL="0" indent="0">
              <a:buNone/>
            </a:pPr>
            <a:r>
              <a:rPr lang="en-IN" sz="2100" dirty="0" smtClean="0">
                <a:latin typeface="Times New Roman" panose="02020603050405020304" pitchFamily="18" charset="0"/>
                <a:cs typeface="Times New Roman" panose="02020603050405020304" pitchFamily="18" charset="0"/>
              </a:rPr>
              <a:t>On the river.</a:t>
            </a:r>
            <a:endParaRPr lang="en-IN" sz="2100" dirty="0">
              <a:latin typeface="Times New Roman" panose="02020603050405020304" pitchFamily="18" charset="0"/>
              <a:cs typeface="Times New Roman" panose="02020603050405020304" pitchFamily="18" charset="0"/>
            </a:endParaRPr>
          </a:p>
          <a:p>
            <a:r>
              <a:rPr lang="en-IN" sz="2100" dirty="0" smtClean="0">
                <a:latin typeface="Times New Roman" panose="02020603050405020304" pitchFamily="18" charset="0"/>
                <a:cs typeface="Times New Roman" panose="02020603050405020304" pitchFamily="18" charset="0"/>
              </a:rPr>
              <a:t>Do you have the permission to throw garbage in the river??</a:t>
            </a:r>
          </a:p>
          <a:p>
            <a:pPr marL="0" indent="0">
              <a:buNone/>
            </a:pPr>
            <a:r>
              <a:rPr lang="en-IN" sz="2100" dirty="0" smtClean="0">
                <a:latin typeface="Times New Roman" panose="02020603050405020304" pitchFamily="18" charset="0"/>
                <a:cs typeface="Times New Roman" panose="02020603050405020304" pitchFamily="18" charset="0"/>
              </a:rPr>
              <a:t>No.</a:t>
            </a:r>
            <a:endParaRPr lang="en-IN" sz="2100" dirty="0">
              <a:latin typeface="Times New Roman" panose="02020603050405020304" pitchFamily="18" charset="0"/>
              <a:cs typeface="Times New Roman" panose="02020603050405020304" pitchFamily="18" charset="0"/>
            </a:endParaRPr>
          </a:p>
          <a:p>
            <a:pPr lvl="0"/>
            <a:r>
              <a:rPr lang="en-US" sz="2100" dirty="0">
                <a:latin typeface="Times New Roman" panose="02020603050405020304" pitchFamily="18" charset="0"/>
                <a:cs typeface="Times New Roman" panose="02020603050405020304" pitchFamily="18" charset="0"/>
              </a:rPr>
              <a:t>Anyone of you have gone to the </a:t>
            </a:r>
            <a:r>
              <a:rPr lang="en-US" sz="2100" dirty="0" err="1">
                <a:latin typeface="Times New Roman" panose="02020603050405020304" pitchFamily="18" charset="0"/>
                <a:cs typeface="Times New Roman" panose="02020603050405020304" pitchFamily="18" charset="0"/>
              </a:rPr>
              <a:t>grampanchyat</a:t>
            </a:r>
            <a:r>
              <a:rPr lang="en-US" sz="2100" dirty="0">
                <a:latin typeface="Times New Roman" panose="02020603050405020304" pitchFamily="18" charset="0"/>
                <a:cs typeface="Times New Roman" panose="02020603050405020304" pitchFamily="18" charset="0"/>
              </a:rPr>
              <a:t> of </a:t>
            </a:r>
            <a:r>
              <a:rPr lang="en-US" sz="2100" dirty="0" err="1">
                <a:latin typeface="Times New Roman" panose="02020603050405020304" pitchFamily="18" charset="0"/>
                <a:cs typeface="Times New Roman" panose="02020603050405020304" pitchFamily="18" charset="0"/>
              </a:rPr>
              <a:t>chinchghari</a:t>
            </a:r>
            <a:r>
              <a:rPr lang="en-US" sz="2100" dirty="0">
                <a:latin typeface="Times New Roman" panose="02020603050405020304" pitchFamily="18" charset="0"/>
                <a:cs typeface="Times New Roman" panose="02020603050405020304" pitchFamily="18" charset="0"/>
              </a:rPr>
              <a:t>?</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Yes, many time, but there is no response from their </a:t>
            </a:r>
            <a:r>
              <a:rPr lang="en-US" sz="2100" dirty="0" smtClean="0">
                <a:latin typeface="Times New Roman" panose="02020603050405020304" pitchFamily="18" charset="0"/>
                <a:cs typeface="Times New Roman" panose="02020603050405020304" pitchFamily="18" charset="0"/>
              </a:rPr>
              <a:t>side</a:t>
            </a:r>
          </a:p>
          <a:p>
            <a:pPr lvl="0"/>
            <a:r>
              <a:rPr lang="en-US" sz="2100" dirty="0">
                <a:latin typeface="Times New Roman" panose="02020603050405020304" pitchFamily="18" charset="0"/>
                <a:cs typeface="Times New Roman" panose="02020603050405020304" pitchFamily="18" charset="0"/>
              </a:rPr>
              <a:t>But you don`t know to throw the garbage in the river is very harmful to fish and also water?</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Yes, we know it, then where should we throw the garbage.</a:t>
            </a:r>
            <a:endParaRPr lang="en-IN" sz="2100" dirty="0">
              <a:latin typeface="Times New Roman" panose="02020603050405020304" pitchFamily="18" charset="0"/>
              <a:cs typeface="Times New Roman" panose="02020603050405020304" pitchFamily="18" charset="0"/>
            </a:endParaRPr>
          </a:p>
          <a:p>
            <a:pPr lvl="0"/>
            <a:r>
              <a:rPr lang="en-US" sz="2100" dirty="0">
                <a:latin typeface="Times New Roman" panose="02020603050405020304" pitchFamily="18" charset="0"/>
                <a:cs typeface="Times New Roman" panose="02020603050405020304" pitchFamily="18" charset="0"/>
              </a:rPr>
              <a:t>Is the river suffocated every day?</a:t>
            </a:r>
            <a:endParaRPr lang="en-IN"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Yes </a:t>
            </a:r>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Is the river get overflow every year?</a:t>
            </a:r>
          </a:p>
          <a:p>
            <a:pPr marL="0" indent="0">
              <a:buNone/>
            </a:pPr>
            <a:r>
              <a:rPr lang="en-US" sz="2100" dirty="0" smtClean="0">
                <a:latin typeface="Times New Roman" panose="02020603050405020304" pitchFamily="18" charset="0"/>
                <a:cs typeface="Times New Roman" panose="02020603050405020304" pitchFamily="18" charset="0"/>
              </a:rPr>
              <a:t>No ,because in every monsoon the river is full due to waste.</a:t>
            </a:r>
            <a:r>
              <a:rPr lang="en-IN" sz="2100" dirty="0" smtClean="0">
                <a:latin typeface="Times New Roman" panose="02020603050405020304" pitchFamily="18" charset="0"/>
                <a:cs typeface="Times New Roman" panose="02020603050405020304" pitchFamily="18" charset="0"/>
              </a:rPr>
              <a:t> </a:t>
            </a:r>
            <a:endParaRPr lang="en-IN" sz="21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19</a:t>
            </a:fld>
            <a:endParaRPr lang="en-US"/>
          </a:p>
        </p:txBody>
      </p:sp>
    </p:spTree>
    <p:extLst>
      <p:ext uri="{BB962C8B-B14F-4D97-AF65-F5344CB8AC3E}">
        <p14:creationId xmlns:p14="http://schemas.microsoft.com/office/powerpoint/2010/main" val="3475314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23CE8BE-6A85-4570-95EE-2C9C229419EE}" type="slidenum">
              <a:rPr lang="en-US" smtClean="0"/>
              <a:t>2</a:t>
            </a:fld>
            <a:endParaRPr lang="en-US"/>
          </a:p>
        </p:txBody>
      </p:sp>
      <p:pic>
        <p:nvPicPr>
          <p:cNvPr id="4" name="Picture 3"/>
          <p:cNvPicPr>
            <a:picLocks noChangeAspect="1"/>
          </p:cNvPicPr>
          <p:nvPr/>
        </p:nvPicPr>
        <p:blipFill>
          <a:blip r:embed="rId2"/>
          <a:stretch>
            <a:fillRect/>
          </a:stretch>
        </p:blipFill>
        <p:spPr>
          <a:xfrm>
            <a:off x="3615514" y="0"/>
            <a:ext cx="4960972" cy="6858000"/>
          </a:xfrm>
          <a:prstGeom prst="rect">
            <a:avLst/>
          </a:prstGeom>
        </p:spPr>
      </p:pic>
    </p:spTree>
    <p:extLst>
      <p:ext uri="{BB962C8B-B14F-4D97-AF65-F5344CB8AC3E}">
        <p14:creationId xmlns:p14="http://schemas.microsoft.com/office/powerpoint/2010/main" val="226293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   </a:t>
            </a:r>
            <a:r>
              <a:rPr lang="en-US" sz="2400" b="1" dirty="0">
                <a:latin typeface="Times New Roman" panose="02020603050405020304" pitchFamily="18" charset="0"/>
                <a:cs typeface="Times New Roman" panose="02020603050405020304" pitchFamily="18" charset="0"/>
              </a:rPr>
              <a:t>Point of interest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1600" dirty="0" smtClean="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seeing all this survey it is seen that many of places were surrounded by garbage, so it can harm to the nature as well as water animals. So for considering all this points we decided to create online waste management. Once everyone know about this app, so they can use this change happen slowly. But good thing is that using this app our country will become clean.  </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23CE8BE-6A85-4570-95EE-2C9C229419EE}" type="slidenum">
              <a:rPr lang="en-US" smtClean="0"/>
              <a:t>20</a:t>
            </a:fld>
            <a:endParaRPr lang="en-US"/>
          </a:p>
        </p:txBody>
      </p:sp>
    </p:spTree>
    <p:extLst>
      <p:ext uri="{BB962C8B-B14F-4D97-AF65-F5344CB8AC3E}">
        <p14:creationId xmlns:p14="http://schemas.microsoft.com/office/powerpoint/2010/main" val="327540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43" y="84306"/>
            <a:ext cx="8596668" cy="13208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Proposed  System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686340"/>
            <a:ext cx="8596668" cy="3880773"/>
          </a:xfrm>
        </p:spPr>
        <p:txBody>
          <a:bodyPr/>
          <a:lstStyle/>
          <a:p>
            <a:r>
              <a:rPr lang="en-US" sz="1600" b="1" dirty="0">
                <a:latin typeface="Times New Roman" panose="02020603050405020304" pitchFamily="18" charset="0"/>
                <a:cs typeface="Times New Roman" panose="02020603050405020304" pitchFamily="18" charset="0"/>
              </a:rPr>
              <a:t>Introduction</a:t>
            </a:r>
          </a:p>
          <a:p>
            <a:pPr marL="0" indent="0">
              <a:buNone/>
            </a:pPr>
            <a:r>
              <a:rPr lang="en-US" sz="1600" dirty="0" smtClean="0">
                <a:latin typeface="Times New Roman" panose="02020603050405020304" pitchFamily="18" charset="0"/>
                <a:cs typeface="Times New Roman" panose="02020603050405020304" pitchFamily="18" charset="0"/>
              </a:rPr>
              <a:t>Image </a:t>
            </a:r>
            <a:r>
              <a:rPr lang="en-US" sz="1600" dirty="0">
                <a:latin typeface="Times New Roman" panose="02020603050405020304" pitchFamily="18" charset="0"/>
                <a:cs typeface="Times New Roman" panose="02020603050405020304" pitchFamily="18" charset="0"/>
              </a:rPr>
              <a:t>processing is the process of transforming an image into digital form and performing certain operations to get some useful information form it. The image processing system usually treats all images as 2D signals when applying certain predetermined signal processing methods</a:t>
            </a:r>
            <a:r>
              <a:rPr lang="en-US" sz="1600" dirty="0" smtClean="0">
                <a:latin typeface="Times New Roman" panose="02020603050405020304" pitchFamily="18" charset="0"/>
                <a:cs typeface="Times New Roman" panose="02020603050405020304" pitchFamily="18" charset="0"/>
              </a:rPr>
              <a:t>.</a:t>
            </a:r>
          </a:p>
          <a:p>
            <a:pPr marL="0" indent="0">
              <a:buNone/>
            </a:pPr>
            <a:r>
              <a:rPr lang="en-US" sz="1600" b="1" dirty="0" smtClean="0">
                <a:latin typeface="Times New Roman" panose="02020603050405020304" pitchFamily="18" charset="0"/>
                <a:cs typeface="Times New Roman" panose="02020603050405020304" pitchFamily="18" charset="0"/>
              </a:rPr>
              <a:t>                                                           </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23CE8BE-6A85-4570-95EE-2C9C229419EE}" type="slidenum">
              <a:rPr lang="en-US" smtClean="0"/>
              <a:t>21</a:t>
            </a:fld>
            <a:endParaRPr lang="en-US"/>
          </a:p>
        </p:txBody>
      </p:sp>
      <p:pic>
        <p:nvPicPr>
          <p:cNvPr id="5" name="Picture 4" descr="D:\swarupa\Project 21\image-processing-ppt-1-638.jpg"/>
          <p:cNvPicPr/>
          <p:nvPr/>
        </p:nvPicPr>
        <p:blipFill>
          <a:blip r:embed="rId2">
            <a:extLst>
              <a:ext uri="{28A0092B-C50C-407E-A947-70E740481C1C}">
                <a14:useLocalDpi xmlns:a14="http://schemas.microsoft.com/office/drawing/2010/main" val="0"/>
              </a:ext>
            </a:extLst>
          </a:blip>
          <a:srcRect/>
          <a:stretch>
            <a:fillRect/>
          </a:stretch>
        </p:blipFill>
        <p:spPr bwMode="auto">
          <a:xfrm>
            <a:off x="2966905" y="2151627"/>
            <a:ext cx="3200400" cy="301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2989282" y="5403103"/>
            <a:ext cx="5659715" cy="234688"/>
          </a:xfrm>
          <a:prstGeom prst="rect">
            <a:avLst/>
          </a:prstGeom>
        </p:spPr>
      </p:pic>
    </p:spTree>
    <p:extLst>
      <p:ext uri="{BB962C8B-B14F-4D97-AF65-F5344CB8AC3E}">
        <p14:creationId xmlns:p14="http://schemas.microsoft.com/office/powerpoint/2010/main" val="698548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                                    </a:t>
            </a:r>
            <a:br>
              <a:rPr lang="en-US" sz="2400" b="1" dirty="0" smtClean="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Algorithm</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6270" y="1825625"/>
            <a:ext cx="10610850" cy="4737100"/>
          </a:xfrm>
        </p:spPr>
        <p:txBody>
          <a:bodyPr>
            <a:noAutofit/>
          </a:bodyPr>
          <a:lstStyle/>
          <a:p>
            <a:pPr lvl="0"/>
            <a:r>
              <a:rPr lang="en-US" sz="1600" dirty="0">
                <a:latin typeface="Times New Roman" panose="02020603050405020304" pitchFamily="18" charset="0"/>
                <a:cs typeface="Times New Roman" panose="02020603050405020304" pitchFamily="18" charset="0"/>
              </a:rPr>
              <a:t>First click the photo of garbage through gps map camera, so we can get longitude, latitude with date and times. </a:t>
            </a:r>
            <a:endParaRPr lang="en-US" sz="1600" b="1"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This photo will be uploaded through code, through image processing.</a:t>
            </a:r>
            <a:endParaRPr lang="en-US" sz="1600" b="1"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User will upload the photo and send it through app.</a:t>
            </a:r>
            <a:endParaRPr lang="en-US" sz="1600" b="1"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Through this photo, administrator can take action.</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a:t>
            </a:r>
          </a:p>
          <a:p>
            <a:pPr marL="457200" lvl="1" indent="0">
              <a:buNone/>
            </a:pPr>
            <a:endParaRPr lang="en-US" sz="1600" dirty="0">
              <a:latin typeface="Arial Narrow" panose="020B0606020202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3CE8BE-6A85-4570-95EE-2C9C229419EE}" type="slidenum">
              <a:rPr lang="en-US" smtClean="0"/>
              <a:t>22</a:t>
            </a:fld>
            <a:endParaRPr lang="en-US"/>
          </a:p>
        </p:txBody>
      </p:sp>
    </p:spTree>
    <p:extLst>
      <p:ext uri="{BB962C8B-B14F-4D97-AF65-F5344CB8AC3E}">
        <p14:creationId xmlns:p14="http://schemas.microsoft.com/office/powerpoint/2010/main" val="3749067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306"/>
            <a:ext cx="8596668" cy="1320800"/>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4    Result And Analysis</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23CE8BE-6A85-4570-95EE-2C9C229419EE}" type="slidenum">
              <a:rPr lang="en-US" smtClean="0"/>
              <a:t>23</a:t>
            </a:fld>
            <a:endParaRPr lang="en-US"/>
          </a:p>
        </p:txBody>
      </p:sp>
      <p:sp>
        <p:nvSpPr>
          <p:cNvPr id="4" name="Rectangle 3"/>
          <p:cNvSpPr/>
          <p:nvPr/>
        </p:nvSpPr>
        <p:spPr>
          <a:xfrm>
            <a:off x="547992" y="995094"/>
            <a:ext cx="6096000" cy="4770537"/>
          </a:xfrm>
          <a:prstGeom prst="rect">
            <a:avLst/>
          </a:prstGeom>
        </p:spPr>
        <p:txBody>
          <a:bodyPr>
            <a:spAutoFit/>
          </a:bodyPr>
          <a:lstStyle/>
          <a:p>
            <a:pPr marL="457200" marR="80010" algn="just">
              <a:spcBef>
                <a:spcPts val="0"/>
              </a:spcBef>
              <a:spcAft>
                <a:spcPts val="0"/>
              </a:spcAft>
              <a:tabLst>
                <a:tab pos="4977765" algn="l"/>
              </a:tabLst>
            </a:pPr>
            <a:r>
              <a:rPr lang="en-US" sz="1600" b="1" dirty="0">
                <a:latin typeface="Times New Roman" panose="02020603050405020304" pitchFamily="18" charset="0"/>
                <a:ea typeface="Times New Roman" panose="02020603050405020304" pitchFamily="18" charset="0"/>
              </a:rPr>
              <a:t>4.1 Program Code:</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b="1" dirty="0">
                <a:latin typeface="Times New Roman" panose="02020603050405020304" pitchFamily="18" charset="0"/>
                <a:ea typeface="Times New Roman" panose="02020603050405020304" pitchFamily="18" charset="0"/>
              </a:rPr>
              <a:t>1.1 User Code:-</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from </a:t>
            </a:r>
            <a:r>
              <a:rPr lang="en-US" sz="1600" dirty="0" err="1">
                <a:latin typeface="Times New Roman" panose="02020603050405020304" pitchFamily="18" charset="0"/>
                <a:ea typeface="Times New Roman" panose="02020603050405020304" pitchFamily="18" charset="0"/>
              </a:rPr>
              <a:t>tkinter</a:t>
            </a:r>
            <a:r>
              <a:rPr lang="en-US" sz="1600" dirty="0">
                <a:latin typeface="Times New Roman" panose="02020603050405020304" pitchFamily="18" charset="0"/>
                <a:ea typeface="Times New Roman" panose="02020603050405020304" pitchFamily="18" charset="0"/>
              </a:rPr>
              <a:t> import *</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from PIL import </a:t>
            </a:r>
            <a:r>
              <a:rPr lang="en-US" sz="1600" dirty="0" err="1">
                <a:latin typeface="Times New Roman" panose="02020603050405020304" pitchFamily="18" charset="0"/>
                <a:ea typeface="Times New Roman" panose="02020603050405020304" pitchFamily="18" charset="0"/>
              </a:rPr>
              <a:t>ImageTk</a:t>
            </a:r>
            <a:r>
              <a:rPr lang="en-US" sz="1600" dirty="0">
                <a:latin typeface="Times New Roman" panose="02020603050405020304" pitchFamily="18" charset="0"/>
                <a:ea typeface="Times New Roman" panose="02020603050405020304" pitchFamily="18" charset="0"/>
              </a:rPr>
              <a:t>, Image</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from </a:t>
            </a:r>
            <a:r>
              <a:rPr lang="en-US" sz="1600" dirty="0" err="1">
                <a:latin typeface="Times New Roman" panose="02020603050405020304" pitchFamily="18" charset="0"/>
                <a:ea typeface="Times New Roman" panose="02020603050405020304" pitchFamily="18" charset="0"/>
              </a:rPr>
              <a:t>tkinter</a:t>
            </a:r>
            <a:r>
              <a:rPr lang="en-US" sz="1600" dirty="0">
                <a:latin typeface="Times New Roman" panose="02020603050405020304" pitchFamily="18" charset="0"/>
                <a:ea typeface="Times New Roman" panose="02020603050405020304" pitchFamily="18" charset="0"/>
              </a:rPr>
              <a:t> import </a:t>
            </a:r>
            <a:r>
              <a:rPr lang="en-US" sz="1600" dirty="0" err="1">
                <a:latin typeface="Times New Roman" panose="02020603050405020304" pitchFamily="18" charset="0"/>
                <a:ea typeface="Times New Roman" panose="02020603050405020304" pitchFamily="18" charset="0"/>
              </a:rPr>
              <a:t>filedialog</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import </a:t>
            </a:r>
            <a:r>
              <a:rPr lang="en-US" sz="1600" dirty="0" err="1">
                <a:latin typeface="Times New Roman" panose="02020603050405020304" pitchFamily="18" charset="0"/>
                <a:ea typeface="Times New Roman" panose="02020603050405020304" pitchFamily="18" charset="0"/>
              </a:rPr>
              <a:t>os</a:t>
            </a:r>
            <a:endParaRPr lang="en-US" sz="1200" b="1" dirty="0">
              <a:latin typeface="Times New Roman" panose="02020603050405020304" pitchFamily="18" charset="0"/>
              <a:ea typeface="Times New Roman" panose="02020603050405020304" pitchFamily="18" charset="0"/>
            </a:endParaRPr>
          </a:p>
          <a:p>
            <a:pPr marL="457200" marR="80010" indent="45720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root = </a:t>
            </a:r>
            <a:r>
              <a:rPr lang="en-US" sz="1600" dirty="0" err="1">
                <a:latin typeface="Times New Roman" panose="02020603050405020304" pitchFamily="18" charset="0"/>
                <a:ea typeface="Times New Roman" panose="02020603050405020304" pitchFamily="18" charset="0"/>
              </a:rPr>
              <a:t>Tk</a:t>
            </a:r>
            <a:r>
              <a:rPr lang="en-US" sz="1600" dirty="0">
                <a:latin typeface="Times New Roman" panose="02020603050405020304" pitchFamily="18" charset="0"/>
                <a:ea typeface="Times New Roman" panose="02020603050405020304" pitchFamily="18" charset="0"/>
              </a:rPr>
              <a:t>()</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err="1">
                <a:latin typeface="Times New Roman" panose="02020603050405020304" pitchFamily="18" charset="0"/>
                <a:ea typeface="Times New Roman" panose="02020603050405020304" pitchFamily="18" charset="0"/>
              </a:rPr>
              <a:t>root.geometry</a:t>
            </a:r>
            <a:r>
              <a:rPr lang="en-US" sz="1600" dirty="0">
                <a:latin typeface="Times New Roman" panose="02020603050405020304" pitchFamily="18" charset="0"/>
                <a:ea typeface="Times New Roman" panose="02020603050405020304" pitchFamily="18" charset="0"/>
              </a:rPr>
              <a:t>("550x300+300+150")</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err="1">
                <a:latin typeface="Times New Roman" panose="02020603050405020304" pitchFamily="18" charset="0"/>
                <a:ea typeface="Times New Roman" panose="02020603050405020304" pitchFamily="18" charset="0"/>
              </a:rPr>
              <a:t>root.resizable</a:t>
            </a:r>
            <a:r>
              <a:rPr lang="en-US" sz="1600" dirty="0">
                <a:latin typeface="Times New Roman" panose="02020603050405020304" pitchFamily="18" charset="0"/>
                <a:ea typeface="Times New Roman" panose="02020603050405020304" pitchFamily="18" charset="0"/>
              </a:rPr>
              <a:t>(width=True, height=True)</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err="1">
                <a:latin typeface="Times New Roman" panose="02020603050405020304" pitchFamily="18" charset="0"/>
                <a:ea typeface="Times New Roman" panose="02020603050405020304" pitchFamily="18" charset="0"/>
              </a:rPr>
              <a:t>def</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openfn</a:t>
            </a:r>
            <a:r>
              <a:rPr lang="en-US" sz="1600" dirty="0">
                <a:latin typeface="Times New Roman" panose="02020603050405020304" pitchFamily="18" charset="0"/>
                <a:ea typeface="Times New Roman" panose="02020603050405020304" pitchFamily="18" charset="0"/>
              </a:rPr>
              <a:t>():</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filename = </a:t>
            </a:r>
            <a:r>
              <a:rPr lang="en-US" sz="1600" dirty="0" err="1">
                <a:latin typeface="Times New Roman" panose="02020603050405020304" pitchFamily="18" charset="0"/>
                <a:ea typeface="Times New Roman" panose="02020603050405020304" pitchFamily="18" charset="0"/>
              </a:rPr>
              <a:t>filedialog.askopenfilename</a:t>
            </a:r>
            <a:r>
              <a:rPr lang="en-US" sz="1600" dirty="0">
                <a:latin typeface="Times New Roman" panose="02020603050405020304" pitchFamily="18" charset="0"/>
                <a:ea typeface="Times New Roman" panose="02020603050405020304" pitchFamily="18" charset="0"/>
              </a:rPr>
              <a:t>(title='open')</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return filename</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err="1">
                <a:latin typeface="Times New Roman" panose="02020603050405020304" pitchFamily="18" charset="0"/>
                <a:ea typeface="Times New Roman" panose="02020603050405020304" pitchFamily="18" charset="0"/>
              </a:rPr>
              <a:t>def</a:t>
            </a: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open_img</a:t>
            </a:r>
            <a:r>
              <a:rPr lang="en-US" sz="1600" dirty="0">
                <a:latin typeface="Times New Roman" panose="02020603050405020304" pitchFamily="18" charset="0"/>
                <a:ea typeface="Times New Roman" panose="02020603050405020304" pitchFamily="18" charset="0"/>
              </a:rPr>
              <a:t>():</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x = </a:t>
            </a:r>
            <a:r>
              <a:rPr lang="en-US" sz="1600" dirty="0" err="1">
                <a:latin typeface="Times New Roman" panose="02020603050405020304" pitchFamily="18" charset="0"/>
                <a:ea typeface="Times New Roman" panose="02020603050405020304" pitchFamily="18" charset="0"/>
              </a:rPr>
              <a:t>openfn</a:t>
            </a:r>
            <a:r>
              <a:rPr lang="en-US" sz="1600" dirty="0">
                <a:latin typeface="Times New Roman" panose="02020603050405020304" pitchFamily="18" charset="0"/>
                <a:ea typeface="Times New Roman" panose="02020603050405020304" pitchFamily="18" charset="0"/>
              </a:rPr>
              <a:t>()</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img</a:t>
            </a:r>
            <a:r>
              <a:rPr lang="en-US" sz="1600" dirty="0">
                <a:latin typeface="Times New Roman" panose="02020603050405020304" pitchFamily="18" charset="0"/>
                <a:ea typeface="Times New Roman" panose="02020603050405020304" pitchFamily="18" charset="0"/>
              </a:rPr>
              <a:t> = </a:t>
            </a:r>
            <a:r>
              <a:rPr lang="en-US" sz="1600" dirty="0" err="1">
                <a:latin typeface="Times New Roman" panose="02020603050405020304" pitchFamily="18" charset="0"/>
                <a:ea typeface="Times New Roman" panose="02020603050405020304" pitchFamily="18" charset="0"/>
              </a:rPr>
              <a:t>Image.open</a:t>
            </a:r>
            <a:r>
              <a:rPr lang="en-US" sz="1600" dirty="0">
                <a:latin typeface="Times New Roman" panose="02020603050405020304" pitchFamily="18" charset="0"/>
                <a:ea typeface="Times New Roman" panose="02020603050405020304" pitchFamily="18" charset="0"/>
              </a:rPr>
              <a:t>(x)</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img</a:t>
            </a:r>
            <a:r>
              <a:rPr lang="en-US" sz="1600" dirty="0">
                <a:latin typeface="Times New Roman" panose="02020603050405020304" pitchFamily="18" charset="0"/>
                <a:ea typeface="Times New Roman" panose="02020603050405020304" pitchFamily="18" charset="0"/>
              </a:rPr>
              <a:t> = </a:t>
            </a:r>
            <a:r>
              <a:rPr lang="en-US" sz="1600" dirty="0" err="1">
                <a:latin typeface="Times New Roman" panose="02020603050405020304" pitchFamily="18" charset="0"/>
                <a:ea typeface="Times New Roman" panose="02020603050405020304" pitchFamily="18" charset="0"/>
              </a:rPr>
              <a:t>img.resize</a:t>
            </a:r>
            <a:r>
              <a:rPr lang="en-US" sz="1600" dirty="0">
                <a:latin typeface="Times New Roman" panose="02020603050405020304" pitchFamily="18" charset="0"/>
                <a:ea typeface="Times New Roman" panose="02020603050405020304" pitchFamily="18" charset="0"/>
              </a:rPr>
              <a:t>((300,300))</a:t>
            </a:r>
            <a:endParaRPr lang="en-US" sz="1200" b="1" dirty="0">
              <a:latin typeface="Times New Roman" panose="02020603050405020304" pitchFamily="18" charset="0"/>
              <a:ea typeface="Times New Roman" panose="02020603050405020304" pitchFamily="18" charset="0"/>
            </a:endParaRPr>
          </a:p>
          <a:p>
            <a:pPr marL="457200" marR="80010" algn="just">
              <a:spcBef>
                <a:spcPts val="0"/>
              </a:spcBef>
              <a:spcAft>
                <a:spcPts val="0"/>
              </a:spcAft>
              <a:tabLst>
                <a:tab pos="4977765" algn="l"/>
              </a:tabLst>
            </a:pPr>
            <a:r>
              <a:rPr lang="en-US" sz="1600" dirty="0">
                <a:latin typeface="Times New Roman" panose="02020603050405020304" pitchFamily="18" charset="0"/>
                <a:ea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rPr>
              <a:t>img</a:t>
            </a:r>
            <a:r>
              <a:rPr lang="en-US" sz="1600" dirty="0">
                <a:latin typeface="Times New Roman" panose="02020603050405020304" pitchFamily="18" charset="0"/>
                <a:ea typeface="Times New Roman" panose="02020603050405020304" pitchFamily="18" charset="0"/>
              </a:rPr>
              <a:t> = </a:t>
            </a:r>
            <a:r>
              <a:rPr lang="en-US" sz="1600" dirty="0" err="1">
                <a:latin typeface="Times New Roman" panose="02020603050405020304" pitchFamily="18" charset="0"/>
                <a:ea typeface="Times New Roman" panose="02020603050405020304" pitchFamily="18" charset="0"/>
              </a:rPr>
              <a:t>ImageTk.PhotoImage</a:t>
            </a:r>
            <a:r>
              <a:rPr lang="en-US" sz="1600" dirty="0">
                <a:latin typeface="Times New Roman" panose="02020603050405020304" pitchFamily="18" charset="0"/>
                <a:ea typeface="Times New Roman" panose="02020603050405020304" pitchFamily="18" charset="0"/>
              </a:rPr>
              <a:t>(</a:t>
            </a:r>
            <a:r>
              <a:rPr lang="en-US" sz="1600" dirty="0" err="1">
                <a:latin typeface="Times New Roman" panose="02020603050405020304" pitchFamily="18" charset="0"/>
                <a:ea typeface="Times New Roman" panose="02020603050405020304" pitchFamily="18" charset="0"/>
              </a:rPr>
              <a:t>img</a:t>
            </a:r>
            <a:r>
              <a:rPr lang="en-US" sz="1600" dirty="0">
                <a:latin typeface="Times New Roman" panose="02020603050405020304" pitchFamily="18" charset="0"/>
                <a:ea typeface="Times New Roman" panose="02020603050405020304" pitchFamily="18" charset="0"/>
              </a:rPr>
              <a: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788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27" y="0"/>
            <a:ext cx="8696953" cy="624396"/>
          </a:xfrm>
        </p:spPr>
        <p:txBody>
          <a:bodyPr>
            <a:normAutofit fontScale="90000"/>
          </a:bodyPr>
          <a:lstStyle/>
          <a:p>
            <a:pPr algn="ctr"/>
            <a:r>
              <a:rPr lang="en-US" dirty="0" smtClean="0"/>
              <a:t>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6027" y="443884"/>
            <a:ext cx="8767975" cy="6276512"/>
          </a:xfrm>
        </p:spPr>
        <p:txBody>
          <a:bodyPr>
            <a:normAutofit/>
          </a:bodyPr>
          <a:lstStyle/>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Administrator Code:</a:t>
            </a:r>
          </a:p>
          <a:p>
            <a:pPr marL="0" indent="0">
              <a:buNone/>
            </a:pPr>
            <a:r>
              <a:rPr lang="en-US" sz="1600" dirty="0">
                <a:latin typeface="Times New Roman" panose="02020603050405020304" pitchFamily="18" charset="0"/>
                <a:cs typeface="Times New Roman" panose="02020603050405020304" pitchFamily="18" charset="0"/>
              </a:rPr>
              <a:t>from PIL import Image</a:t>
            </a:r>
          </a:p>
          <a:p>
            <a:pPr marL="0" indent="0">
              <a:buNone/>
            </a:pPr>
            <a:r>
              <a:rPr lang="en-US" sz="1600" dirty="0" err="1">
                <a:latin typeface="Times New Roman" panose="02020603050405020304" pitchFamily="18" charset="0"/>
                <a:cs typeface="Times New Roman" panose="02020603050405020304" pitchFamily="18" charset="0"/>
              </a:rPr>
              <a:t>im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Image.open</a:t>
            </a:r>
            <a:r>
              <a:rPr lang="en-US" sz="1600" dirty="0">
                <a:latin typeface="Times New Roman" panose="02020603050405020304" pitchFamily="18" charset="0"/>
                <a:cs typeface="Times New Roman" panose="02020603050405020304" pitchFamily="18" charset="0"/>
              </a:rPr>
              <a:t>("garbage 3.jpg")</a:t>
            </a:r>
          </a:p>
          <a:p>
            <a:pPr marL="0" indent="0">
              <a:buNone/>
            </a:pPr>
            <a:r>
              <a:rPr lang="en-US" sz="1600" dirty="0" err="1">
                <a:latin typeface="Times New Roman" panose="02020603050405020304" pitchFamily="18" charset="0"/>
                <a:cs typeface="Times New Roman" panose="02020603050405020304" pitchFamily="18" charset="0"/>
              </a:rPr>
              <a:t>im.save</a:t>
            </a:r>
            <a:r>
              <a:rPr lang="en-US" sz="1600" dirty="0">
                <a:latin typeface="Times New Roman" panose="02020603050405020304" pitchFamily="18" charset="0"/>
                <a:cs typeface="Times New Roman" panose="02020603050405020304" pitchFamily="18" charset="0"/>
              </a:rPr>
              <a:t>('garbage 3.jpg')</a:t>
            </a:r>
          </a:p>
          <a:p>
            <a:pPr marL="0" indent="0">
              <a:buNone/>
            </a:pPr>
            <a:r>
              <a:rPr lang="en-US" sz="1600" dirty="0" err="1">
                <a:latin typeface="Times New Roman" panose="02020603050405020304" pitchFamily="18" charset="0"/>
                <a:cs typeface="Times New Roman" panose="02020603050405020304" pitchFamily="18" charset="0"/>
              </a:rPr>
              <a:t>im.show</a:t>
            </a:r>
            <a:r>
              <a:rPr lang="en-US" sz="1600" dirty="0">
                <a:latin typeface="Times New Roman" panose="02020603050405020304" pitchFamily="18" charset="0"/>
                <a:cs typeface="Times New Roman" panose="02020603050405020304" pitchFamily="18" charset="0"/>
              </a:rPr>
              <a:t>('garbage 3.jpg')</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24</a:t>
            </a:fld>
            <a:endParaRPr lang="en-US"/>
          </a:p>
        </p:txBody>
      </p:sp>
      <p:pic>
        <p:nvPicPr>
          <p:cNvPr id="5" name="Picture 4"/>
          <p:cNvPicPr>
            <a:picLocks noChangeAspect="1"/>
          </p:cNvPicPr>
          <p:nvPr/>
        </p:nvPicPr>
        <p:blipFill>
          <a:blip r:embed="rId2"/>
          <a:stretch>
            <a:fillRect/>
          </a:stretch>
        </p:blipFill>
        <p:spPr>
          <a:xfrm>
            <a:off x="201929" y="865288"/>
            <a:ext cx="5659715" cy="1871405"/>
          </a:xfrm>
          <a:prstGeom prst="rect">
            <a:avLst/>
          </a:prstGeom>
        </p:spPr>
      </p:pic>
    </p:spTree>
    <p:extLst>
      <p:ext uri="{BB962C8B-B14F-4D97-AF65-F5344CB8AC3E}">
        <p14:creationId xmlns:p14="http://schemas.microsoft.com/office/powerpoint/2010/main" val="249610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27" y="0"/>
            <a:ext cx="8696953" cy="624396"/>
          </a:xfrm>
        </p:spPr>
        <p:txBody>
          <a:bodyPr>
            <a:normAutofit fontScale="90000"/>
          </a:bodyPr>
          <a:lstStyle/>
          <a:p>
            <a:pPr algn="ctr"/>
            <a:r>
              <a:rPr lang="en-US" dirty="0" smtClean="0"/>
              <a:t>    </a:t>
            </a:r>
            <a:r>
              <a:rPr lang="en-US" sz="2400" b="1" dirty="0" smtClean="0">
                <a:latin typeface="Times New Roman" panose="02020603050405020304" pitchFamily="18" charset="0"/>
                <a:cs typeface="Times New Roman" panose="02020603050405020304" pitchFamily="18" charset="0"/>
              </a:rPr>
              <a:t>Output</a:t>
            </a: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25</a:t>
            </a:fld>
            <a:endParaRPr lang="en-US"/>
          </a:p>
        </p:txBody>
      </p:sp>
      <p:sp>
        <p:nvSpPr>
          <p:cNvPr id="8" name="Content Placeholder 7"/>
          <p:cNvSpPr>
            <a:spLocks noGrp="1"/>
          </p:cNvSpPr>
          <p:nvPr>
            <p:ph idx="1"/>
          </p:nvPr>
        </p:nvSpPr>
        <p:spPr>
          <a:xfrm>
            <a:off x="683580" y="772357"/>
            <a:ext cx="8590421" cy="5269005"/>
          </a:xfrm>
        </p:spPr>
        <p:txBody>
          <a:bodyPr/>
          <a:lstStyle/>
          <a:p>
            <a:pPr marL="0" indent="0">
              <a:buNone/>
            </a:pPr>
            <a:r>
              <a:rPr lang="en-US" b="1" dirty="0" smtClean="0">
                <a:solidFill>
                  <a:srgbClr val="00B0F0"/>
                </a:solidFill>
                <a:latin typeface="Times New Roman" panose="02020603050405020304" pitchFamily="18" charset="0"/>
                <a:cs typeface="Times New Roman" panose="02020603050405020304" pitchFamily="18" charset="0"/>
                <a:hlinkClick r:id="rId2"/>
              </a:rPr>
              <a:t>1.1 </a:t>
            </a:r>
            <a:r>
              <a:rPr lang="en-US" dirty="0">
                <a:solidFill>
                  <a:schemeClr val="accent1">
                    <a:lumMod val="75000"/>
                  </a:schemeClr>
                </a:solidFill>
                <a:latin typeface="Times New Roman" panose="02020603050405020304" pitchFamily="18" charset="0"/>
                <a:cs typeface="Times New Roman" panose="02020603050405020304" pitchFamily="18" charset="0"/>
              </a:rPr>
              <a:t>User Code</a:t>
            </a:r>
            <a:endParaRPr lang="en-US" b="1" u="sng" dirty="0" smtClean="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smtClean="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smtClean="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smtClean="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smtClean="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smtClean="0">
              <a:solidFill>
                <a:srgbClr val="00B0F0"/>
              </a:solidFill>
              <a:latin typeface="Times New Roman" panose="02020603050405020304" pitchFamily="18" charset="0"/>
              <a:cs typeface="Times New Roman" panose="02020603050405020304" pitchFamily="18" charset="0"/>
            </a:endParaRPr>
          </a:p>
          <a:p>
            <a:pPr marL="0" indent="0">
              <a:buNone/>
            </a:pPr>
            <a:r>
              <a:rPr lang="en-US" sz="1600" b="1" dirty="0" smtClean="0">
                <a:solidFill>
                  <a:srgbClr val="00B0F0"/>
                </a:solidFill>
                <a:latin typeface="Times New Roman" panose="02020603050405020304" pitchFamily="18" charset="0"/>
                <a:cs typeface="Times New Roman" panose="02020603050405020304" pitchFamily="18" charset="0"/>
              </a:rPr>
              <a:t>Link </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r>
              <a:rPr lang="en-US" u="sng">
                <a:hlinkClick r:id="rId2"/>
              </a:rPr>
              <a:t>https://</a:t>
            </a:r>
            <a:r>
              <a:rPr lang="en-US" u="sng" smtClean="0">
                <a:hlinkClick r:id="rId2"/>
              </a:rPr>
              <a:t>drive.google.com/file/d/1S6435qYH12js8vO8bw6CGvfVnw9e2VUI/view</a:t>
            </a:r>
            <a:endParaRPr lang="en-US" u="sng" smtClean="0"/>
          </a:p>
          <a:p>
            <a:pPr marL="0" indent="0">
              <a:buNone/>
            </a:pPr>
            <a:endParaRPr lang="en-US" b="1"/>
          </a:p>
          <a:p>
            <a:pPr marL="0" indent="0">
              <a:buNone/>
            </a:pPr>
            <a:endParaRPr lang="en-US" dirty="0" smtClean="0">
              <a:solidFill>
                <a:srgbClr val="00B0F0"/>
              </a:solidFill>
              <a:latin typeface="Times New Roman" panose="02020603050405020304" pitchFamily="18" charset="0"/>
              <a:cs typeface="Times New Roman" panose="02020603050405020304" pitchFamily="18" charset="0"/>
            </a:endParaRPr>
          </a:p>
          <a:p>
            <a:pPr marL="0" indent="0">
              <a:buNone/>
            </a:pPr>
            <a:endParaRPr lang="en-US" dirty="0">
              <a:solidFill>
                <a:srgbClr val="00B0F0"/>
              </a:solidFill>
              <a:latin typeface="Times New Roman" panose="02020603050405020304" pitchFamily="18" charset="0"/>
              <a:cs typeface="Times New Roman" panose="02020603050405020304" pitchFamily="18" charset="0"/>
            </a:endParaRPr>
          </a:p>
        </p:txBody>
      </p:sp>
      <p:pic>
        <p:nvPicPr>
          <p:cNvPr id="6" name="Picture 5"/>
          <p:cNvPicPr/>
          <p:nvPr/>
        </p:nvPicPr>
        <p:blipFill rotWithShape="1">
          <a:blip r:embed="rId3"/>
          <a:srcRect l="23703" t="1" r="17845" b="15004"/>
          <a:stretch/>
        </p:blipFill>
        <p:spPr bwMode="auto">
          <a:xfrm>
            <a:off x="914400" y="1251751"/>
            <a:ext cx="3307080" cy="270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96108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50"/>
            <a:ext cx="10515600" cy="1325563"/>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5     Conclusion And Future Scope</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928" y="1335570"/>
            <a:ext cx="11842143" cy="5605669"/>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Conclusion</a:t>
            </a:r>
            <a:r>
              <a:rPr lang="en-US" sz="1600" b="1" dirty="0" smtClean="0">
                <a:latin typeface="Times New Roman" panose="02020603050405020304" pitchFamily="18" charset="0"/>
                <a:cs typeface="Times New Roman" panose="02020603050405020304" pitchFamily="18" charset="0"/>
              </a:rPr>
              <a:t>:</a:t>
            </a:r>
          </a:p>
          <a:p>
            <a:pPr marL="0" lvl="0" indent="0" algn="just">
              <a:buNone/>
            </a:pPr>
            <a:r>
              <a:rPr lang="en-US" sz="2000" b="1" dirty="0">
                <a:latin typeface="Arial Narrow" panose="020B0606020202030204" pitchFamily="34" charset="0"/>
              </a:rPr>
              <a:t> </a:t>
            </a:r>
            <a:r>
              <a:rPr lang="en-US" sz="2000" b="1" dirty="0" smtClean="0">
                <a:latin typeface="Arial Narrow" panose="020B0606020202030204" pitchFamily="34" charset="0"/>
              </a:rPr>
              <a:t>                    </a:t>
            </a:r>
            <a:r>
              <a:rPr lang="en-IN" sz="1600" dirty="0" smtClean="0">
                <a:latin typeface="Times New Roman" panose="02020603050405020304" pitchFamily="18" charset="0"/>
                <a:cs typeface="Times New Roman" panose="02020603050405020304" pitchFamily="18" charset="0"/>
              </a:rPr>
              <a:t>From </a:t>
            </a:r>
            <a:r>
              <a:rPr lang="en-IN" sz="1600" dirty="0">
                <a:latin typeface="Times New Roman" panose="02020603050405020304" pitchFamily="18" charset="0"/>
                <a:cs typeface="Times New Roman" panose="02020603050405020304" pitchFamily="18" charset="0"/>
              </a:rPr>
              <a:t>this above survey it is seen that in many of the village there is no facility to decompose the garbage. Also in many village the garbage truck doesn`t come </a:t>
            </a:r>
            <a:r>
              <a:rPr lang="en-IN" sz="1600" dirty="0" smtClean="0">
                <a:latin typeface="Times New Roman" panose="02020603050405020304" pitchFamily="18" charset="0"/>
                <a:cs typeface="Times New Roman" panose="02020603050405020304" pitchFamily="18" charset="0"/>
              </a:rPr>
              <a:t>everyday, so </a:t>
            </a:r>
            <a:r>
              <a:rPr lang="en-IN" sz="1600" dirty="0">
                <a:latin typeface="Times New Roman" panose="02020603050405020304" pitchFamily="18" charset="0"/>
                <a:cs typeface="Times New Roman" panose="02020603050405020304" pitchFamily="18" charset="0"/>
              </a:rPr>
              <a:t>many of the people throw the garbage in river or any open side, which is strictly wrong . So our aim is that to make online app for waste management and in this app people should take the photo of that garbage and upload into that app, so  workers get understand there is garbage and then they pick up it.</a:t>
            </a:r>
          </a:p>
          <a:p>
            <a:pPr marL="0" indent="0">
              <a:buNone/>
            </a:pPr>
            <a:endParaRPr lang="en-US" sz="2000" dirty="0">
              <a:latin typeface="Arial Narrow" panose="020B0606020202030204" pitchFamily="34" charset="0"/>
            </a:endParaRPr>
          </a:p>
          <a:p>
            <a:pPr marL="0" indent="0">
              <a:buNone/>
            </a:pPr>
            <a:r>
              <a:rPr lang="en-US" sz="2000" dirty="0">
                <a:latin typeface="Arial Narrow" panose="020B0606020202030204" pitchFamily="34" charset="0"/>
              </a:rPr>
              <a:t> </a:t>
            </a:r>
          </a:p>
          <a:p>
            <a:pPr marL="0" indent="0">
              <a:buNone/>
            </a:pPr>
            <a:r>
              <a:rPr lang="en-US" sz="1700" dirty="0">
                <a:latin typeface="Arial Narrow" panose="020B0606020202030204" pitchFamily="34" charset="0"/>
              </a:rPr>
              <a:t>	</a:t>
            </a:r>
            <a:r>
              <a:rPr lang="en-US" sz="2300" b="1" dirty="0" smtClean="0">
                <a:latin typeface="Arial Narrow" panose="020B0606020202030204" pitchFamily="34" charset="0"/>
              </a:rPr>
              <a:t>   </a:t>
            </a:r>
            <a:r>
              <a:rPr lang="en-US" sz="1600" b="1" dirty="0">
                <a:latin typeface="Times New Roman" panose="02020603050405020304" pitchFamily="18" charset="0"/>
                <a:cs typeface="Times New Roman" panose="02020603050405020304" pitchFamily="18" charset="0"/>
              </a:rPr>
              <a:t>Future Scope: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By using this app no one can face the garbage problem regarding collection. Many times waste dustbin is overflow and many animals like rat or dog enters inside or near to dustbin. This creates bad scene. </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Due timely inform to authority we can overcome this problem.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23CE8BE-6A85-4570-95EE-2C9C229419EE}" type="slidenum">
              <a:rPr lang="en-US" smtClean="0"/>
              <a:t>26</a:t>
            </a:fld>
            <a:endParaRPr lang="en-US"/>
          </a:p>
        </p:txBody>
      </p:sp>
    </p:spTree>
    <p:extLst>
      <p:ext uri="{BB962C8B-B14F-4D97-AF65-F5344CB8AC3E}">
        <p14:creationId xmlns:p14="http://schemas.microsoft.com/office/powerpoint/2010/main" val="4164310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Arial Narrow" panose="020B0606020202030204" pitchFamily="34" charset="0"/>
              </a:rPr>
              <a:t> 6     Reference</a:t>
            </a:r>
            <a:endParaRPr lang="en-US" sz="3200" b="1" dirty="0">
              <a:latin typeface="Arial Narrow" panose="020B0606020202030204" pitchFamily="34" charset="0"/>
            </a:endParaRPr>
          </a:p>
        </p:txBody>
      </p:sp>
      <p:sp>
        <p:nvSpPr>
          <p:cNvPr id="3" name="Content Placeholder 2"/>
          <p:cNvSpPr>
            <a:spLocks noGrp="1"/>
          </p:cNvSpPr>
          <p:nvPr>
            <p:ph idx="1"/>
          </p:nvPr>
        </p:nvSpPr>
        <p:spPr>
          <a:xfrm>
            <a:off x="838200" y="1952845"/>
            <a:ext cx="10515600" cy="4351338"/>
          </a:xfrm>
        </p:spPr>
        <p:txBody>
          <a:bodyPr>
            <a:normAutofit fontScale="92500" lnSpcReduction="20000"/>
          </a:bodyPr>
          <a:lstStyle/>
          <a:p>
            <a:pPr marL="0" indent="0">
              <a:buNone/>
            </a:pPr>
            <a:endParaRPr lang="en-US" dirty="0"/>
          </a:p>
          <a:p>
            <a:r>
              <a:rPr lang="en-US" sz="1600" b="1" dirty="0">
                <a:latin typeface="Times New Roman" panose="02020603050405020304" pitchFamily="18" charset="0"/>
                <a:cs typeface="Times New Roman" panose="02020603050405020304" pitchFamily="18" charset="0"/>
              </a:rPr>
              <a:t>Book: - </a:t>
            </a:r>
            <a:r>
              <a:rPr lang="en-US" sz="1600" dirty="0">
                <a:latin typeface="Times New Roman" panose="02020603050405020304" pitchFamily="18" charset="0"/>
                <a:cs typeface="Times New Roman" panose="02020603050405020304" pitchFamily="18" charset="0"/>
              </a:rPr>
              <a:t>Anurag Gupta, G.P.Biswas, “Python Programming”, </a:t>
            </a:r>
            <a:r>
              <a:rPr lang="en-US" sz="1600" dirty="0" smtClean="0">
                <a:latin typeface="Times New Roman" panose="02020603050405020304" pitchFamily="18" charset="0"/>
                <a:cs typeface="Times New Roman" panose="02020603050405020304" pitchFamily="18" charset="0"/>
              </a:rPr>
              <a:t>McGraw-Hill</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lvl="0"/>
            <a:r>
              <a:rPr lang="en-US" sz="1600" u="sng" dirty="0">
                <a:latin typeface="Times New Roman" panose="02020603050405020304" pitchFamily="18" charset="0"/>
                <a:cs typeface="Times New Roman" panose="02020603050405020304" pitchFamily="18" charset="0"/>
                <a:hlinkClick r:id="rId2"/>
              </a:rPr>
              <a:t>https://</a:t>
            </a:r>
            <a:r>
              <a:rPr lang="en-US" sz="1600" u="sng" dirty="0" smtClean="0">
                <a:latin typeface="Times New Roman" panose="02020603050405020304" pitchFamily="18" charset="0"/>
                <a:cs typeface="Times New Roman" panose="02020603050405020304" pitchFamily="18" charset="0"/>
                <a:hlinkClick r:id="rId2"/>
              </a:rPr>
              <a:t>en.wikipedia.org/wiki/Waste_management</a:t>
            </a:r>
            <a:endParaRPr lang="en-US" sz="1600" u="sng" dirty="0" smtClean="0">
              <a:latin typeface="Times New Roman" panose="02020603050405020304" pitchFamily="18" charset="0"/>
              <a:cs typeface="Times New Roman" panose="02020603050405020304" pitchFamily="18" charset="0"/>
            </a:endParaRPr>
          </a:p>
          <a:p>
            <a:pPr lvl="0">
              <a:tabLst>
                <a:tab pos="1711325" algn="l"/>
              </a:tabLst>
            </a:pPr>
            <a:r>
              <a:rPr lang="en-US" sz="1600" u="sng" dirty="0">
                <a:latin typeface="Times New Roman" panose="02020603050405020304" pitchFamily="18" charset="0"/>
                <a:cs typeface="Times New Roman" panose="02020603050405020304" pitchFamily="18" charset="0"/>
                <a:hlinkClick r:id="rId3"/>
              </a:rPr>
              <a:t>http://spoken-tutorial.org</a:t>
            </a:r>
            <a:endParaRPr lang="en-US" sz="1600" b="1" dirty="0">
              <a:latin typeface="Times New Roman" panose="02020603050405020304" pitchFamily="18" charset="0"/>
              <a:cs typeface="Times New Roman" panose="02020603050405020304" pitchFamily="18" charset="0"/>
            </a:endParaRPr>
          </a:p>
          <a:p>
            <a:pPr lvl="0">
              <a:tabLst>
                <a:tab pos="1711325" algn="l"/>
              </a:tabLst>
            </a:pPr>
            <a:r>
              <a:rPr lang="en-US" sz="1600" u="sng" dirty="0">
                <a:latin typeface="Times New Roman" panose="02020603050405020304" pitchFamily="18" charset="0"/>
                <a:cs typeface="Times New Roman" panose="02020603050405020304" pitchFamily="18" charset="0"/>
                <a:hlinkClick r:id="rId4"/>
              </a:rPr>
              <a:t>www.simplilearn.com/image-processing-article</a:t>
            </a:r>
            <a:endParaRPr lang="en-US" sz="1600" b="1" dirty="0">
              <a:latin typeface="Times New Roman" panose="02020603050405020304" pitchFamily="18" charset="0"/>
              <a:cs typeface="Times New Roman" panose="02020603050405020304" pitchFamily="18" charset="0"/>
            </a:endParaRPr>
          </a:p>
          <a:p>
            <a:pPr lvl="0">
              <a:tabLst>
                <a:tab pos="1711325" algn="l"/>
              </a:tabLst>
            </a:pPr>
            <a:r>
              <a:rPr lang="en-US" sz="1600" u="sng" dirty="0">
                <a:latin typeface="Times New Roman" panose="02020603050405020304" pitchFamily="18" charset="0"/>
                <a:cs typeface="Times New Roman" panose="02020603050405020304" pitchFamily="18" charset="0"/>
                <a:hlinkClick r:id="rId5"/>
              </a:rPr>
              <a:t>https://</a:t>
            </a:r>
            <a:r>
              <a:rPr lang="en-US" sz="1600" u="sng" dirty="0" smtClean="0">
                <a:latin typeface="Times New Roman" panose="02020603050405020304" pitchFamily="18" charset="0"/>
                <a:cs typeface="Times New Roman" panose="02020603050405020304" pitchFamily="18" charset="0"/>
                <a:hlinkClick r:id="rId5"/>
              </a:rPr>
              <a:t>youtu.be/dkp4wUhCwR4</a:t>
            </a:r>
            <a:endParaRPr lang="en-US" sz="1600" u="sng" dirty="0" smtClean="0">
              <a:latin typeface="Times New Roman" panose="02020603050405020304" pitchFamily="18" charset="0"/>
              <a:cs typeface="Times New Roman" panose="02020603050405020304" pitchFamily="18" charset="0"/>
            </a:endParaRPr>
          </a:p>
          <a:p>
            <a:pPr marL="0" lvl="0" indent="0">
              <a:buNone/>
            </a:pPr>
            <a:endParaRPr lang="en-US" sz="1600" b="1" dirty="0"/>
          </a:p>
          <a:p>
            <a:pPr marL="0" indent="0">
              <a:buNone/>
            </a:pPr>
            <a:r>
              <a:rPr lang="en-US" sz="1600" dirty="0"/>
              <a:t> </a:t>
            </a:r>
            <a:endParaRPr lang="en-US" sz="1600" b="1" dirty="0"/>
          </a:p>
          <a:p>
            <a:pPr lvl="0"/>
            <a:endParaRPr lang="en-US" sz="1600" b="1" dirty="0">
              <a:latin typeface="Times New Roman" panose="02020603050405020304" pitchFamily="18" charset="0"/>
              <a:cs typeface="Times New Roman" panose="02020603050405020304" pitchFamily="18" charset="0"/>
            </a:endParaRPr>
          </a:p>
          <a:p>
            <a:pPr lvl="0"/>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2900" dirty="0">
                <a:latin typeface="Arial Narrow" panose="020B0606020202030204" pitchFamily="34" charset="0"/>
              </a:rPr>
              <a:t> </a:t>
            </a:r>
          </a:p>
          <a:p>
            <a:pPr marL="0" indent="0">
              <a:buNone/>
            </a:pPr>
            <a:endParaRPr lang="en-US" dirty="0"/>
          </a:p>
        </p:txBody>
      </p:sp>
      <p:sp>
        <p:nvSpPr>
          <p:cNvPr id="5" name="Slide Number Placeholder 4"/>
          <p:cNvSpPr>
            <a:spLocks noGrp="1"/>
          </p:cNvSpPr>
          <p:nvPr>
            <p:ph type="sldNum" sz="quarter" idx="12"/>
          </p:nvPr>
        </p:nvSpPr>
        <p:spPr/>
        <p:txBody>
          <a:bodyPr/>
          <a:lstStyle/>
          <a:p>
            <a:fld id="{B23CE8BE-6A85-4570-95EE-2C9C229419EE}" type="slidenum">
              <a:rPr lang="en-US" smtClean="0"/>
              <a:t>27</a:t>
            </a:fld>
            <a:endParaRPr lang="en-US"/>
          </a:p>
        </p:txBody>
      </p:sp>
    </p:spTree>
    <p:extLst>
      <p:ext uri="{BB962C8B-B14F-4D97-AF65-F5344CB8AC3E}">
        <p14:creationId xmlns:p14="http://schemas.microsoft.com/office/powerpoint/2010/main" val="416431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Narrow" panose="020B0606020202030204" pitchFamily="34" charset="0"/>
              </a:rPr>
              <a:t>                             </a:t>
            </a:r>
            <a:r>
              <a:rPr lang="en-US" sz="3200" b="1" dirty="0" smtClean="0">
                <a:latin typeface="Arial Narrow" panose="020B0606020202030204" pitchFamily="34" charset="0"/>
                <a:ea typeface="Cambria" panose="02040503050406030204" pitchFamily="18" charset="0"/>
                <a:cs typeface="Times New Roman" panose="02020603050405020304" pitchFamily="18" charset="0"/>
              </a:rPr>
              <a:t>Abstract</a:t>
            </a:r>
            <a:endParaRPr lang="en-US" sz="3200" b="1" dirty="0">
              <a:latin typeface="Arial Narrow" panose="020B0606020202030204" pitchFamily="34"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436228" y="1493240"/>
            <a:ext cx="11627141" cy="4991450"/>
          </a:xfrm>
        </p:spPr>
        <p:txBody>
          <a:bodyPr>
            <a:normAutofit/>
          </a:bodyPr>
          <a:lstStyle/>
          <a:p>
            <a:pPr marL="0" indent="0">
              <a:buNone/>
            </a:pPr>
            <a:r>
              <a:rPr lang="en-US" dirty="0" smtClean="0"/>
              <a:t>     </a:t>
            </a:r>
          </a:p>
          <a:p>
            <a:pPr marL="0" indent="0">
              <a:buNone/>
            </a:pPr>
            <a:r>
              <a:rPr lang="en-US" dirty="0"/>
              <a:t> </a:t>
            </a:r>
            <a:r>
              <a:rPr lang="en-US" dirty="0" smtClean="0"/>
              <a:t>   	</a:t>
            </a:r>
            <a:r>
              <a:rPr lang="en-US" sz="1600" dirty="0" smtClean="0">
                <a:latin typeface="Times New Roman" panose="02020603050405020304" pitchFamily="18" charset="0"/>
                <a:cs typeface="Times New Roman" panose="02020603050405020304" pitchFamily="18" charset="0"/>
              </a:rPr>
              <a:t>Smart </a:t>
            </a:r>
            <a:r>
              <a:rPr lang="en-US" sz="1600" dirty="0">
                <a:latin typeface="Times New Roman" panose="02020603050405020304" pitchFamily="18" charset="0"/>
                <a:cs typeface="Times New Roman" panose="02020603050405020304" pitchFamily="18" charset="0"/>
              </a:rPr>
              <a:t>cities integrate multiple mobile or web solutions to build a comfortable human habitation. One of these solutions is to provide an environmentally friendly, efficient and effective </a:t>
            </a:r>
            <a:r>
              <a:rPr lang="en-US" sz="1600" dirty="0" smtClean="0">
                <a:latin typeface="Times New Roman" panose="02020603050405020304" pitchFamily="18" charset="0"/>
                <a:cs typeface="Times New Roman" panose="02020603050405020304" pitchFamily="18" charset="0"/>
              </a:rPr>
              <a:t>waste </a:t>
            </a:r>
            <a:r>
              <a:rPr lang="en-US" sz="1600" dirty="0">
                <a:latin typeface="Times New Roman" panose="02020603050405020304" pitchFamily="18" charset="0"/>
                <a:cs typeface="Times New Roman" panose="02020603050405020304" pitchFamily="18" charset="0"/>
              </a:rPr>
              <a:t>management system. The current garbage collection system includes routine garbage trucks doing rounds daily or weekly, which not only doesn’t cover every zone of the city but is a completely inefficient use of government resources. This paper proposes a cost-effective mobile or web based system for the government to utilize available resources to efficiently manage the overwhelming amounts of garbage collected each day, while also providing a better solution for the inconvenience of garbage disposal for the citizens. </a:t>
            </a:r>
            <a:r>
              <a:rPr lang="en-US" sz="1600" dirty="0" smtClean="0">
                <a:latin typeface="Times New Roman" panose="02020603050405020304" pitchFamily="18" charset="0"/>
                <a:cs typeface="Times New Roman" panose="02020603050405020304" pitchFamily="18" charset="0"/>
              </a:rPr>
              <a:t>This </a:t>
            </a:r>
            <a:r>
              <a:rPr lang="en-US" sz="1600" u="sng" dirty="0">
                <a:solidFill>
                  <a:schemeClr val="tx1"/>
                </a:solidFill>
                <a:latin typeface="Times New Roman" panose="02020603050405020304" pitchFamily="18" charset="0"/>
                <a:cs typeface="Times New Roman" panose="02020603050405020304" pitchFamily="18" charset="0"/>
              </a:rPr>
              <a:t>waste </a:t>
            </a:r>
            <a:r>
              <a:rPr lang="en-US" sz="1600" u="sng" dirty="0" smtClean="0">
                <a:solidFill>
                  <a:schemeClr val="tx1"/>
                </a:solidFill>
                <a:latin typeface="Times New Roman" panose="02020603050405020304" pitchFamily="18" charset="0"/>
                <a:cs typeface="Times New Roman" panose="02020603050405020304" pitchFamily="18" charset="0"/>
              </a:rPr>
              <a:t>management System </a:t>
            </a:r>
            <a:r>
              <a:rPr lang="en-US" sz="1600" dirty="0">
                <a:latin typeface="Times New Roman" panose="02020603050405020304" pitchFamily="18" charset="0"/>
                <a:cs typeface="Times New Roman" panose="02020603050405020304" pitchFamily="18" charset="0"/>
              </a:rPr>
              <a:t>topic to decrease the waste issues, by creating this app. In this app we or user have to click the photo of garbage area and upload into the app with location of image. This app is very useful to clean our village or city and in this way we can be little part for cleansing.</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800" dirty="0" smtClean="0">
                <a:latin typeface="Arial Narrow" panose="020B0606020202030204" pitchFamily="34" charset="0"/>
                <a:ea typeface="Cambria" panose="02040503050406030204" pitchFamily="18" charset="0"/>
                <a:cs typeface="Times New Roman" panose="02020603050405020304" pitchFamily="18" charset="0"/>
              </a:rPr>
              <a:t>                             </a:t>
            </a:r>
            <a:endParaRPr lang="en-US" sz="1800" dirty="0">
              <a:latin typeface="Arial Narrow" panose="020B0606020202030204" pitchFamily="34" charset="0"/>
              <a:ea typeface="Cambria" panose="020405030504060302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p:txBody>
      </p:sp>
      <p:sp>
        <p:nvSpPr>
          <p:cNvPr id="5" name="Slide Number Placeholder 4"/>
          <p:cNvSpPr>
            <a:spLocks noGrp="1"/>
          </p:cNvSpPr>
          <p:nvPr>
            <p:ph type="sldNum" sz="quarter" idx="12"/>
          </p:nvPr>
        </p:nvSpPr>
        <p:spPr/>
        <p:txBody>
          <a:bodyPr/>
          <a:lstStyle/>
          <a:p>
            <a:fld id="{B23CE8BE-6A85-4570-95EE-2C9C229419EE}" type="slidenum">
              <a:rPr lang="en-US" smtClean="0"/>
              <a:t>3</a:t>
            </a:fld>
            <a:endParaRPr lang="en-US"/>
          </a:p>
        </p:txBody>
      </p:sp>
    </p:spTree>
    <p:extLst>
      <p:ext uri="{BB962C8B-B14F-4D97-AF65-F5344CB8AC3E}">
        <p14:creationId xmlns:p14="http://schemas.microsoft.com/office/powerpoint/2010/main" val="181503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rial Narrow" panose="020B0606020202030204" pitchFamily="34" charset="0"/>
              </a:rPr>
              <a:t>						1.</a:t>
            </a:r>
            <a:r>
              <a:rPr lang="en-US" sz="3200" dirty="0" smtClean="0">
                <a:latin typeface="Arial Narrow" panose="020B0606020202030204" pitchFamily="34" charset="0"/>
              </a:rPr>
              <a:t>  </a:t>
            </a:r>
            <a:r>
              <a:rPr lang="en-US" sz="3200" b="1" dirty="0" smtClean="0">
                <a:latin typeface="Arial Narrow" panose="020B0606020202030204" pitchFamily="34" charset="0"/>
              </a:rPr>
              <a:t>Introduction       </a:t>
            </a:r>
            <a:r>
              <a:rPr lang="en-US" sz="3200" dirty="0" smtClean="0">
                <a:latin typeface="Arial Narrow" panose="020B0606020202030204" pitchFamily="34" charset="0"/>
              </a:rPr>
              <a:t>            </a:t>
            </a:r>
            <a:endParaRPr lang="en-US" sz="3200" b="1" dirty="0">
              <a:latin typeface="Arial Narrow" panose="020B0606020202030204" pitchFamily="34" charset="0"/>
              <a:cs typeface="Times New Roman" panose="02020603050405020304" pitchFamily="18" charset="0"/>
            </a:endParaRPr>
          </a:p>
        </p:txBody>
      </p:sp>
      <p:sp>
        <p:nvSpPr>
          <p:cNvPr id="3" name="Content Placeholder 2"/>
          <p:cNvSpPr>
            <a:spLocks noGrp="1"/>
          </p:cNvSpPr>
          <p:nvPr>
            <p:ph idx="1"/>
          </p:nvPr>
        </p:nvSpPr>
        <p:spPr>
          <a:xfrm>
            <a:off x="641731" y="1127712"/>
            <a:ext cx="11266097" cy="5437362"/>
          </a:xfrm>
        </p:spPr>
        <p:txBody>
          <a:bodyPr>
            <a:normAutofit/>
          </a:bodyPr>
          <a:lstStyle/>
          <a:p>
            <a:pPr marL="0" indent="0">
              <a:buNone/>
            </a:pPr>
            <a:r>
              <a:rPr lang="en-US" sz="3200" b="1" dirty="0" smtClean="0">
                <a:latin typeface="Arial Narrow" panose="020B0606020202030204" pitchFamily="34" charset="0"/>
                <a:cs typeface="Times New Roman" panose="02020603050405020304" pitchFamily="18" charset="0"/>
              </a:rPr>
              <a:t>    </a:t>
            </a:r>
            <a:endParaRPr lang="en-US" sz="1600" dirty="0"/>
          </a:p>
          <a:p>
            <a:pPr marL="0" indent="0" fontAlgn="base">
              <a:buNone/>
            </a:pPr>
            <a:r>
              <a:rPr lang="en-US" sz="1600" dirty="0" smtClean="0">
                <a:latin typeface="Times New Roman" panose="02020603050405020304" pitchFamily="18" charset="0"/>
                <a:cs typeface="Times New Roman" panose="02020603050405020304" pitchFamily="18" charset="0"/>
              </a:rPr>
              <a:t>	Garbage </a:t>
            </a:r>
            <a:r>
              <a:rPr lang="en-US" sz="1600" dirty="0">
                <a:latin typeface="Times New Roman" panose="02020603050405020304" pitchFamily="18" charset="0"/>
                <a:cs typeface="Times New Roman" panose="02020603050405020304" pitchFamily="18" charset="0"/>
              </a:rPr>
              <a:t>is any substance that is discarded when primary use, or it’s chaffed, defective and of no use. Examples embrace municipal solid waste (household trash/refuse), venturesome waste, sewer water (such as waste matter, that contains bodily wastes </a:t>
            </a:r>
            <a:r>
              <a:rPr lang="en-US" sz="1600" dirty="0" smtClean="0">
                <a:latin typeface="Times New Roman" panose="02020603050405020304" pitchFamily="18" charset="0"/>
                <a:cs typeface="Times New Roman" panose="02020603050405020304" pitchFamily="18" charset="0"/>
              </a:rPr>
              <a:t>(fasces </a:t>
            </a:r>
            <a:r>
              <a:rPr lang="en-US" sz="1600" dirty="0">
                <a:latin typeface="Times New Roman" panose="02020603050405020304" pitchFamily="18" charset="0"/>
                <a:cs typeface="Times New Roman" panose="02020603050405020304" pitchFamily="18" charset="0"/>
              </a:rPr>
              <a:t>and urine) and surface runoff), radioactive material, and </a:t>
            </a:r>
            <a:r>
              <a:rPr lang="en-US" sz="1600" dirty="0" smtClean="0">
                <a:latin typeface="Times New Roman" panose="02020603050405020304" pitchFamily="18" charset="0"/>
                <a:cs typeface="Times New Roman" panose="02020603050405020304" pitchFamily="18" charset="0"/>
              </a:rPr>
              <a:t>others </a:t>
            </a:r>
            <a:r>
              <a:rPr lang="en-US" sz="1600" dirty="0">
                <a:latin typeface="Times New Roman" panose="02020603050405020304" pitchFamily="18" charset="0"/>
                <a:cs typeface="Times New Roman" panose="02020603050405020304" pitchFamily="18" charset="0"/>
              </a:rPr>
              <a:t>land dumping site additionally called a tip, dump, waste-yard,  traditionally as a midden may be a site for the disposal of waste materials by burial and therefore the oldest variety of waste treatment through the funeral half is modern; traditionally, refuse was only left in piles or thrown into </a:t>
            </a:r>
            <a:r>
              <a:rPr lang="en-US" sz="1600" dirty="0" smtClean="0">
                <a:latin typeface="Times New Roman" panose="02020603050405020304" pitchFamily="18" charset="0"/>
                <a:cs typeface="Times New Roman" panose="02020603050405020304" pitchFamily="18" charset="0"/>
              </a:rPr>
              <a:t>pits. Traditionally</a:t>
            </a:r>
            <a:r>
              <a:rPr lang="en-US" sz="1600" dirty="0">
                <a:latin typeface="Times New Roman" panose="02020603050405020304" pitchFamily="18" charset="0"/>
                <a:cs typeface="Times New Roman" panose="02020603050405020304" pitchFamily="18" charset="0"/>
              </a:rPr>
              <a:t>, landfills are the first standard technique of organized waste disposal and stay thus in several places around the world. Our system is made for such org which want to take the garbage from the people home and take it to the dumping yard where it can be stabilized and made </a:t>
            </a:r>
            <a:r>
              <a:rPr lang="en-US" sz="1600" dirty="0" smtClean="0">
                <a:latin typeface="Times New Roman" panose="02020603050405020304" pitchFamily="18" charset="0"/>
                <a:cs typeface="Times New Roman" panose="02020603050405020304" pitchFamily="18" charset="0"/>
              </a:rPr>
              <a:t>harmless. For </a:t>
            </a:r>
            <a:r>
              <a:rPr lang="en-US" sz="1600" dirty="0">
                <a:latin typeface="Times New Roman" panose="02020603050405020304" pitchFamily="18" charset="0"/>
                <a:cs typeface="Times New Roman" panose="02020603050405020304" pitchFamily="18" charset="0"/>
              </a:rPr>
              <a:t>this one user will request to pick the garbage from home at a particular time and then system staff will come to them with their vehicles and load the garbage into it and take some cost and bump it to the dumping </a:t>
            </a:r>
            <a:r>
              <a:rPr lang="en-US" sz="1600" dirty="0" smtClean="0">
                <a:latin typeface="Times New Roman" panose="02020603050405020304" pitchFamily="18" charset="0"/>
                <a:cs typeface="Times New Roman" panose="02020603050405020304" pitchFamily="18" charset="0"/>
              </a:rPr>
              <a:t>area. Hence </a:t>
            </a:r>
            <a:r>
              <a:rPr lang="en-US" sz="1600" dirty="0">
                <a:latin typeface="Times New Roman" panose="02020603050405020304" pitchFamily="18" charset="0"/>
                <a:cs typeface="Times New Roman" panose="02020603050405020304" pitchFamily="18" charset="0"/>
              </a:rPr>
              <a:t>this system helps in making the environment clean.</a:t>
            </a: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Fig 1.1                                                                               Fig 1.2</a:t>
            </a:r>
            <a:endParaRPr lang="en-US" sz="16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23CE8BE-6A85-4570-95EE-2C9C229419EE}" type="slidenum">
              <a:rPr lang="en-US" smtClean="0"/>
              <a:t>4</a:t>
            </a:fld>
            <a:endParaRPr lang="en-US"/>
          </a:p>
        </p:txBody>
      </p:sp>
      <p:pic>
        <p:nvPicPr>
          <p:cNvPr id="5" name="Picture 4" descr="https://upload.wikimedia.org/wikipedia/commons/thumb/d/de/Kathmandu-M%C3%BCllabfuhr.jpg/220px-Kathmandu-M%C3%BCllabfuhr.jpg"/>
          <p:cNvPicPr/>
          <p:nvPr/>
        </p:nvPicPr>
        <p:blipFill>
          <a:blip r:embed="rId2">
            <a:extLst>
              <a:ext uri="{28A0092B-C50C-407E-A947-70E740481C1C}">
                <a14:useLocalDpi xmlns:a14="http://schemas.microsoft.com/office/drawing/2010/main" val="0"/>
              </a:ext>
            </a:extLst>
          </a:blip>
          <a:srcRect/>
          <a:stretch>
            <a:fillRect/>
          </a:stretch>
        </p:blipFill>
        <p:spPr bwMode="auto">
          <a:xfrm>
            <a:off x="2317685" y="4415741"/>
            <a:ext cx="2095500" cy="1569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3"/>
          <a:stretch>
            <a:fillRect/>
          </a:stretch>
        </p:blipFill>
        <p:spPr>
          <a:xfrm>
            <a:off x="7130038" y="4334894"/>
            <a:ext cx="1731414" cy="1731414"/>
          </a:xfrm>
          <a:prstGeom prst="rect">
            <a:avLst/>
          </a:prstGeom>
        </p:spPr>
      </p:pic>
    </p:spTree>
    <p:extLst>
      <p:ext uri="{BB962C8B-B14F-4D97-AF65-F5344CB8AC3E}">
        <p14:creationId xmlns:p14="http://schemas.microsoft.com/office/powerpoint/2010/main" val="60785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smtClean="0">
                <a:latin typeface="Arial Black" pitchFamily="34" charset="0"/>
              </a:rPr>
              <a:t>                                                      </a:t>
            </a:r>
            <a:r>
              <a:rPr lang="en-IN" sz="2400" dirty="0" smtClean="0">
                <a:latin typeface="Arial Black" pitchFamily="34" charset="0"/>
              </a:rPr>
              <a:t>Motivation</a:t>
            </a:r>
            <a:endParaRPr lang="en-IN" sz="2400" dirty="0">
              <a:latin typeface="Arial Black" pitchFamily="34" charset="0"/>
            </a:endParaRPr>
          </a:p>
        </p:txBody>
      </p:sp>
      <p:sp>
        <p:nvSpPr>
          <p:cNvPr id="3" name="Content Placeholder 2"/>
          <p:cNvSpPr>
            <a:spLocks noGrp="1"/>
          </p:cNvSpPr>
          <p:nvPr>
            <p:ph idx="1"/>
          </p:nvPr>
        </p:nvSpPr>
        <p:spPr/>
        <p:txBody>
          <a:bodyPr/>
          <a:lstStyle/>
          <a:p>
            <a:pPr marL="0" indent="0">
              <a:buNone/>
            </a:pPr>
            <a:r>
              <a:rPr lang="en-IN" dirty="0" smtClean="0"/>
              <a:t>          </a:t>
            </a:r>
            <a:r>
              <a:rPr lang="en-IN" sz="1600" dirty="0" smtClean="0">
                <a:latin typeface="Times New Roman" panose="02020603050405020304" pitchFamily="18" charset="0"/>
                <a:cs typeface="Times New Roman" panose="02020603050405020304" pitchFamily="18" charset="0"/>
              </a:rPr>
              <a:t>In nature many of things are god gifted ,but there are some criteria which become  harmful to nature which is very disappointing. Mainly the waste factor is consider in every place and which is becoming so important factor now days .So our aim is to that to make waste management app  that help to all . If in future this app is apply then our country become waste free. </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5</a:t>
            </a:fld>
            <a:endParaRPr lang="en-US"/>
          </a:p>
        </p:txBody>
      </p:sp>
    </p:spTree>
    <p:extLst>
      <p:ext uri="{BB962C8B-B14F-4D97-AF65-F5344CB8AC3E}">
        <p14:creationId xmlns:p14="http://schemas.microsoft.com/office/powerpoint/2010/main" val="755325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Arial Black" pitchFamily="34" charset="0"/>
              </a:rPr>
              <a:t>                             Problem Overview</a:t>
            </a:r>
            <a:endParaRPr lang="en-IN" sz="2400" dirty="0">
              <a:latin typeface="Arial Black" pitchFamily="34" charset="0"/>
            </a:endParaRPr>
          </a:p>
        </p:txBody>
      </p:sp>
      <p:sp>
        <p:nvSpPr>
          <p:cNvPr id="3" name="Content Placeholder 2"/>
          <p:cNvSpPr>
            <a:spLocks noGrp="1"/>
          </p:cNvSpPr>
          <p:nvPr>
            <p:ph idx="1"/>
          </p:nvPr>
        </p:nvSpPr>
        <p:spPr/>
        <p:txBody>
          <a:bodyPr>
            <a:normAutofit/>
          </a:bodyPr>
          <a:lstStyle/>
          <a:p>
            <a:r>
              <a:rPr lang="en-IN" sz="1600" dirty="0" smtClean="0">
                <a:latin typeface="Times New Roman" panose="02020603050405020304" pitchFamily="18" charset="0"/>
                <a:cs typeface="Times New Roman" panose="02020603050405020304" pitchFamily="18" charset="0"/>
              </a:rPr>
              <a:t>The main problem of the existing solid waste collection process and management system as follows</a:t>
            </a:r>
          </a:p>
          <a:p>
            <a:r>
              <a:rPr lang="en-IN" sz="1600" dirty="0" smtClean="0">
                <a:latin typeface="Times New Roman" panose="02020603050405020304" pitchFamily="18" charset="0"/>
                <a:cs typeface="Times New Roman" panose="02020603050405020304" pitchFamily="18" charset="0"/>
              </a:rPr>
              <a:t>Lack of the information about the collecting time and area.</a:t>
            </a:r>
          </a:p>
          <a:p>
            <a:r>
              <a:rPr lang="en-IN" sz="1600" dirty="0" smtClean="0">
                <a:latin typeface="Times New Roman" panose="02020603050405020304" pitchFamily="18" charset="0"/>
                <a:cs typeface="Times New Roman" panose="02020603050405020304" pitchFamily="18" charset="0"/>
              </a:rPr>
              <a:t>Lack of the proper system for monitoring and tracking.</a:t>
            </a:r>
          </a:p>
          <a:p>
            <a:r>
              <a:rPr lang="en-IN" sz="1600" dirty="0" smtClean="0">
                <a:latin typeface="Times New Roman" panose="02020603050405020304" pitchFamily="18" charset="0"/>
                <a:cs typeface="Times New Roman" panose="02020603050405020304" pitchFamily="18" charset="0"/>
              </a:rPr>
              <a:t>There is no quick response to urgent cases like too much odour from garbage.</a:t>
            </a:r>
          </a:p>
          <a:p>
            <a:r>
              <a:rPr lang="en-IN" sz="1600" dirty="0" smtClean="0">
                <a:latin typeface="Times New Roman" panose="02020603050405020304" pitchFamily="18" charset="0"/>
                <a:cs typeface="Times New Roman" panose="02020603050405020304" pitchFamily="18" charset="0"/>
              </a:rPr>
              <a:t>There is no quick way to response to peoples complaints about uncollected waste.</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6</a:t>
            </a:fld>
            <a:endParaRPr lang="en-US"/>
          </a:p>
        </p:txBody>
      </p:sp>
    </p:spTree>
    <p:extLst>
      <p:ext uri="{BB962C8B-B14F-4D97-AF65-F5344CB8AC3E}">
        <p14:creationId xmlns:p14="http://schemas.microsoft.com/office/powerpoint/2010/main" val="343532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latin typeface="Arial Narrow" panose="020B0606020202030204" pitchFamily="34" charset="0"/>
              </a:rPr>
              <a:t>Problem Statement And Objective</a:t>
            </a:r>
            <a:endParaRPr lang="en-US" sz="3200" b="1" dirty="0">
              <a:latin typeface="Arial Narrow" panose="020B0606020202030204" pitchFamily="34"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sz="2300" b="1" dirty="0">
                <a:latin typeface="Times New Roman" panose="02020603050405020304" pitchFamily="18" charset="0"/>
                <a:cs typeface="Times New Roman" panose="02020603050405020304" pitchFamily="18" charset="0"/>
              </a:rPr>
              <a:t>Problem Statement</a:t>
            </a:r>
            <a:r>
              <a:rPr lang="en-US" sz="2300" b="1" dirty="0" smtClean="0">
                <a:latin typeface="Times New Roman" panose="02020603050405020304" pitchFamily="18" charset="0"/>
                <a:cs typeface="Times New Roman" panose="02020603050405020304" pitchFamily="18" charset="0"/>
              </a:rPr>
              <a:t>:</a:t>
            </a:r>
          </a:p>
          <a:p>
            <a:pPr marL="0" indent="0">
              <a:buNone/>
            </a:pP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To developed “Waste Management System” using python.</a:t>
            </a:r>
            <a:endParaRPr lang="en-US" sz="2300"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Objectives</a:t>
            </a:r>
            <a:r>
              <a:rPr lang="en-US" sz="2300" b="1"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waste management has to be done instantly else it leads to irregular management which will have adverse effect on nature. The Smart waste management is compatible mainly with concept of smart cities. The main objectives of our proposed system are as follows: </a:t>
            </a: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dirty="0" smtClean="0">
                <a:latin typeface="Times New Roman" panose="02020603050405020304" pitchFamily="18" charset="0"/>
                <a:cs typeface="Times New Roman" panose="02020603050405020304" pitchFamily="18" charset="0"/>
              </a:rPr>
              <a:t>1</a:t>
            </a:r>
            <a:r>
              <a:rPr lang="en-US" sz="2300" dirty="0">
                <a:latin typeface="Times New Roman" panose="02020603050405020304" pitchFamily="18" charset="0"/>
                <a:cs typeface="Times New Roman" panose="02020603050405020304" pitchFamily="18" charset="0"/>
              </a:rPr>
              <a:t>. Monitoring Smart waste management is a idea where we can control lots of problems which disturbs the society in pollution and </a:t>
            </a:r>
            <a:r>
              <a:rPr lang="en-US" sz="2300" dirty="0" smtClean="0">
                <a:latin typeface="Times New Roman" panose="02020603050405020304" pitchFamily="18" charset="0"/>
                <a:cs typeface="Times New Roman" panose="02020603050405020304" pitchFamily="18" charset="0"/>
              </a:rPr>
              <a:t>diseases the </a:t>
            </a:r>
            <a:r>
              <a:rPr lang="en-US" sz="2300" dirty="0">
                <a:latin typeface="Times New Roman" panose="02020603050405020304" pitchFamily="18" charset="0"/>
                <a:cs typeface="Times New Roman" panose="02020603050405020304" pitchFamily="18" charset="0"/>
              </a:rPr>
              <a:t>waste management. </a:t>
            </a: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dirty="0" smtClean="0">
                <a:latin typeface="Times New Roman" panose="02020603050405020304" pitchFamily="18" charset="0"/>
                <a:cs typeface="Times New Roman" panose="02020603050405020304" pitchFamily="18" charset="0"/>
              </a:rPr>
              <a:t>2</a:t>
            </a:r>
            <a:r>
              <a:rPr lang="en-US" sz="2300" dirty="0">
                <a:latin typeface="Times New Roman" panose="02020603050405020304" pitchFamily="18" charset="0"/>
                <a:cs typeface="Times New Roman" panose="02020603050405020304" pitchFamily="18" charset="0"/>
              </a:rPr>
              <a:t>. Providing a smart technology for waste </a:t>
            </a:r>
            <a:r>
              <a:rPr lang="en-US" sz="2300" dirty="0" smtClean="0">
                <a:latin typeface="Times New Roman" panose="02020603050405020304" pitchFamily="18" charset="0"/>
                <a:cs typeface="Times New Roman" panose="02020603050405020304" pitchFamily="18" charset="0"/>
              </a:rPr>
              <a:t>system.</a:t>
            </a:r>
          </a:p>
          <a:p>
            <a:pPr marL="0" indent="0">
              <a:buNone/>
            </a:pPr>
            <a:r>
              <a:rPr lang="en-US" sz="2300" dirty="0" smtClean="0">
                <a:latin typeface="Times New Roman" panose="02020603050405020304" pitchFamily="18" charset="0"/>
                <a:cs typeface="Times New Roman" panose="02020603050405020304" pitchFamily="18" charset="0"/>
              </a:rPr>
              <a:t>3</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Avoiding </a:t>
            </a:r>
            <a:r>
              <a:rPr lang="en-US" sz="2300" dirty="0">
                <a:latin typeface="Times New Roman" panose="02020603050405020304" pitchFamily="18" charset="0"/>
                <a:cs typeface="Times New Roman" panose="02020603050405020304" pitchFamily="18" charset="0"/>
              </a:rPr>
              <a:t>human intervention. </a:t>
            </a:r>
            <a:endParaRPr lang="en-US" sz="2300" dirty="0" smtClean="0">
              <a:latin typeface="Times New Roman" panose="02020603050405020304" pitchFamily="18" charset="0"/>
              <a:cs typeface="Times New Roman" panose="02020603050405020304" pitchFamily="18" charset="0"/>
            </a:endParaRPr>
          </a:p>
          <a:p>
            <a:pPr marL="0" indent="0">
              <a:buNone/>
            </a:pPr>
            <a:r>
              <a:rPr lang="en-US" sz="2300" dirty="0" smtClean="0">
                <a:latin typeface="Times New Roman" panose="02020603050405020304" pitchFamily="18" charset="0"/>
                <a:cs typeface="Times New Roman" panose="02020603050405020304" pitchFamily="18" charset="0"/>
              </a:rPr>
              <a:t>4</a:t>
            </a:r>
            <a:r>
              <a:rPr lang="en-US" sz="2300" dirty="0">
                <a:latin typeface="Times New Roman" panose="02020603050405020304" pitchFamily="18" charset="0"/>
                <a:cs typeface="Times New Roman" panose="02020603050405020304" pitchFamily="18" charset="0"/>
              </a:rPr>
              <a:t>. Reducing human time and effort 5. Resulting in healthy and waste ridden environment. This project falls under the category of embedded systems and android app</a:t>
            </a:r>
          </a:p>
          <a:p>
            <a:pPr marL="0" indent="0">
              <a:buNone/>
            </a:pPr>
            <a:r>
              <a:rPr lang="en-US" sz="1600" dirty="0">
                <a:latin typeface="Arial Narrow" panose="020B0606020202030204" pitchFamily="34" charset="0"/>
              </a:rPr>
              <a:t> </a:t>
            </a:r>
          </a:p>
          <a:p>
            <a:pPr marL="0" indent="0">
              <a:buNone/>
            </a:pPr>
            <a:endParaRPr lang="en-US" dirty="0" smtClean="0"/>
          </a:p>
        </p:txBody>
      </p:sp>
      <p:sp>
        <p:nvSpPr>
          <p:cNvPr id="5" name="Slide Number Placeholder 4"/>
          <p:cNvSpPr>
            <a:spLocks noGrp="1"/>
          </p:cNvSpPr>
          <p:nvPr>
            <p:ph type="sldNum" sz="quarter" idx="12"/>
          </p:nvPr>
        </p:nvSpPr>
        <p:spPr/>
        <p:txBody>
          <a:bodyPr/>
          <a:lstStyle/>
          <a:p>
            <a:fld id="{B23CE8BE-6A85-4570-95EE-2C9C229419EE}" type="slidenum">
              <a:rPr lang="en-US" smtClean="0"/>
              <a:t>7</a:t>
            </a:fld>
            <a:endParaRPr lang="en-US"/>
          </a:p>
        </p:txBody>
      </p:sp>
    </p:spTree>
    <p:extLst>
      <p:ext uri="{BB962C8B-B14F-4D97-AF65-F5344CB8AC3E}">
        <p14:creationId xmlns:p14="http://schemas.microsoft.com/office/powerpoint/2010/main" val="434032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60324"/>
          </a:xfrm>
        </p:spPr>
        <p:txBody>
          <a:bodyPr>
            <a:normAutofit fontScale="90000"/>
          </a:bodyPr>
          <a:lstStyle/>
          <a:p>
            <a:pPr algn="ctr"/>
            <a:r>
              <a:rPr lang="en-IN" sz="2400" dirty="0" smtClean="0">
                <a:latin typeface="Arial Black" pitchFamily="34" charset="0"/>
              </a:rPr>
              <a:t>                            </a:t>
            </a:r>
            <a:br>
              <a:rPr lang="en-IN" sz="2400" dirty="0" smtClean="0">
                <a:latin typeface="Arial Black" pitchFamily="34" charset="0"/>
              </a:rPr>
            </a:br>
            <a:r>
              <a:rPr lang="en-IN" sz="2400" b="1" dirty="0" smtClean="0">
                <a:latin typeface="Times New Roman" panose="02020603050405020304" pitchFamily="18" charset="0"/>
                <a:cs typeface="Times New Roman" panose="02020603050405020304" pitchFamily="18" charset="0"/>
              </a:rPr>
              <a:t>Literature Review</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Survey areas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2425262"/>
            <a:ext cx="8915400" cy="3777622"/>
          </a:xfrm>
        </p:spPr>
        <p:txBody>
          <a:bodyPr>
            <a:normAutofit/>
          </a:bodyPr>
          <a:lstStyle/>
          <a:p>
            <a:pPr lvl="1"/>
            <a:endParaRPr lang="en-IN" b="1" dirty="0" smtClean="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For this project we make little village survey to understand how the condition of garbage in village is so here are some sample survey that we had taken</a:t>
            </a:r>
            <a:r>
              <a:rPr lang="en-US"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Location</a:t>
            </a:r>
            <a:r>
              <a:rPr lang="en-IN" b="1" dirty="0">
                <a:latin typeface="Times New Roman" panose="02020603050405020304" pitchFamily="18" charset="0"/>
                <a:cs typeface="Times New Roman" panose="02020603050405020304" pitchFamily="18" charset="0"/>
              </a:rPr>
              <a:t>:-Kolgaon </a:t>
            </a:r>
            <a:r>
              <a:rPr lang="en-IN" b="1" dirty="0" smtClean="0">
                <a:latin typeface="Times New Roman" panose="02020603050405020304" pitchFamily="18" charset="0"/>
                <a:cs typeface="Times New Roman" panose="02020603050405020304" pitchFamily="18" charset="0"/>
              </a:rPr>
              <a:t> Tal= </a:t>
            </a:r>
            <a:r>
              <a:rPr lang="en-IN" b="1" dirty="0" err="1" smtClean="0">
                <a:latin typeface="Times New Roman" panose="02020603050405020304" pitchFamily="18" charset="0"/>
                <a:cs typeface="Times New Roman" panose="02020603050405020304" pitchFamily="18" charset="0"/>
              </a:rPr>
              <a:t>Sawantwadi</a:t>
            </a:r>
            <a:r>
              <a:rPr lang="en-IN"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lvl="0"/>
            <a:r>
              <a:rPr lang="en-IN" sz="1600" b="1" dirty="0">
                <a:latin typeface="Times New Roman" panose="02020603050405020304" pitchFamily="18" charset="0"/>
                <a:cs typeface="Times New Roman" panose="02020603050405020304" pitchFamily="18" charset="0"/>
              </a:rPr>
              <a:t>Village </a:t>
            </a:r>
            <a:r>
              <a:rPr lang="en-IN" sz="1600" b="1" dirty="0" smtClean="0">
                <a:latin typeface="Times New Roman" panose="02020603050405020304" pitchFamily="18" charset="0"/>
                <a:cs typeface="Times New Roman" panose="02020603050405020304" pitchFamily="18" charset="0"/>
              </a:rPr>
              <a:t>information</a:t>
            </a:r>
            <a:r>
              <a:rPr lang="en-IN"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Kolgaon is a large village located in Sawantwadi Taluka of Sindhudurg district, Maharashtra with total 624 families residing. The Kolgaon village has population of 2618 of which 1296 are males while 1322 are females as per Population Census 2011</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23CE8BE-6A85-4570-95EE-2C9C229419EE}" type="slidenum">
              <a:rPr lang="en-US" smtClean="0"/>
              <a:t>8</a:t>
            </a:fld>
            <a:endParaRPr lang="en-US"/>
          </a:p>
        </p:txBody>
      </p:sp>
    </p:spTree>
    <p:extLst>
      <p:ext uri="{BB962C8B-B14F-4D97-AF65-F5344CB8AC3E}">
        <p14:creationId xmlns:p14="http://schemas.microsoft.com/office/powerpoint/2010/main" val="889536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4374" y="395016"/>
            <a:ext cx="8434550" cy="6667936"/>
          </a:xfrm>
        </p:spPr>
        <p:txBody>
          <a:bodyPr>
            <a:normAutofit/>
          </a:bodyPr>
          <a:lstStyle/>
          <a:p>
            <a:r>
              <a:rPr lang="en-IN" sz="2000" b="1" dirty="0" smtClean="0">
                <a:latin typeface="Times New Roman" panose="02020603050405020304" pitchFamily="18" charset="0"/>
                <a:cs typeface="Times New Roman" panose="02020603050405020304" pitchFamily="18" charset="0"/>
              </a:rPr>
              <a:t>Map of village</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
            </a:r>
            <a:br>
              <a:rPr lang="en-IN" sz="2000" b="1" dirty="0" smtClean="0">
                <a:latin typeface="Times New Roman" panose="02020603050405020304" pitchFamily="18" charset="0"/>
                <a:cs typeface="Times New Roman" panose="02020603050405020304" pitchFamily="18" charset="0"/>
              </a:rPr>
            </a:br>
            <a:r>
              <a:rPr lang="en-IN" sz="2000" b="1" dirty="0" smtClean="0">
                <a:latin typeface="Times New Roman" panose="02020603050405020304" pitchFamily="18" charset="0"/>
                <a:cs typeface="Times New Roman" panose="02020603050405020304" pitchFamily="18" charset="0"/>
              </a:rPr>
              <a:t>Fig 2.1 Satellite Map of Kolgaon Village</a:t>
            </a:r>
            <a:r>
              <a:rPr lang="en-IN" sz="2000" b="1" dirty="0">
                <a:latin typeface="Times New Roman" panose="02020603050405020304" pitchFamily="18" charset="0"/>
                <a:cs typeface="Times New Roman" panose="02020603050405020304" pitchFamily="18" charset="0"/>
              </a:rPr>
              <a:t/>
            </a:r>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pic>
        <p:nvPicPr>
          <p:cNvPr id="5" name="Image1"/>
          <p:cNvPicPr>
            <a:picLocks noGrp="1"/>
          </p:cNvPicPr>
          <p:nvPr>
            <p:ph idx="1"/>
          </p:nvPr>
        </p:nvPicPr>
        <p:blipFill>
          <a:blip r:embed="rId2" cstate="print"/>
          <a:srcRect/>
          <a:stretch/>
        </p:blipFill>
        <p:spPr>
          <a:xfrm>
            <a:off x="2081049" y="1230434"/>
            <a:ext cx="7260020" cy="4224435"/>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fld id="{B23CE8BE-6A85-4570-95EE-2C9C229419EE}" type="slidenum">
              <a:rPr lang="en-US" smtClean="0"/>
              <a:t>9</a:t>
            </a:fld>
            <a:endParaRPr lang="en-US"/>
          </a:p>
        </p:txBody>
      </p:sp>
    </p:spTree>
    <p:extLst>
      <p:ext uri="{BB962C8B-B14F-4D97-AF65-F5344CB8AC3E}">
        <p14:creationId xmlns:p14="http://schemas.microsoft.com/office/powerpoint/2010/main" val="2598032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783</TotalTime>
  <Words>1384</Words>
  <Application>Microsoft Office PowerPoint</Application>
  <PresentationFormat>Custom</PresentationFormat>
  <Paragraphs>251</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PowerPoint Presentation</vt:lpstr>
      <vt:lpstr>PowerPoint Presentation</vt:lpstr>
      <vt:lpstr>                             Abstract</vt:lpstr>
      <vt:lpstr>      1.  Introduction                   </vt:lpstr>
      <vt:lpstr>                                                      Motivation</vt:lpstr>
      <vt:lpstr>                             Problem Overview</vt:lpstr>
      <vt:lpstr>Problem Statement And Objective</vt:lpstr>
      <vt:lpstr>                             Literature Review  Survey areas</vt:lpstr>
      <vt:lpstr>Map of village                 Fig 2.1 Satellite Map of Kolgaon Village </vt:lpstr>
      <vt:lpstr>Some basic questions regarding village </vt:lpstr>
      <vt:lpstr>                 survey areas</vt:lpstr>
      <vt:lpstr>Map of village            Fig 2.2 Satellite Map of Bharane</vt:lpstr>
      <vt:lpstr>Some basic questions regarding village</vt:lpstr>
      <vt:lpstr>                survey areas</vt:lpstr>
      <vt:lpstr>Map of village             Fig 2.3 Satellite Map of Lavel</vt:lpstr>
      <vt:lpstr>Some basic questions regarding village</vt:lpstr>
      <vt:lpstr>                 survey areas</vt:lpstr>
      <vt:lpstr>Map of village             Fig 2.4 Satellite Map of Sati</vt:lpstr>
      <vt:lpstr>Some basic questions regarding village</vt:lpstr>
      <vt:lpstr>   Point of interest  </vt:lpstr>
      <vt:lpstr>Proposed  System</vt:lpstr>
      <vt:lpstr>                                                                                 Algorithm</vt:lpstr>
      <vt:lpstr>4    Result And Analysis</vt:lpstr>
      <vt:lpstr>    </vt:lpstr>
      <vt:lpstr>    Output</vt:lpstr>
      <vt:lpstr>5     Conclusion And Future Scope</vt:lpstr>
      <vt:lpstr> 6     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HP</dc:creator>
  <cp:lastModifiedBy>Windows User</cp:lastModifiedBy>
  <cp:revision>84</cp:revision>
  <dcterms:created xsi:type="dcterms:W3CDTF">2020-10-30T06:41:34Z</dcterms:created>
  <dcterms:modified xsi:type="dcterms:W3CDTF">2023-09-04T10:22:23Z</dcterms:modified>
</cp:coreProperties>
</file>