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6" r:id="rId7"/>
    <p:sldId id="264" r:id="rId8"/>
    <p:sldId id="265" r:id="rId9"/>
    <p:sldId id="267" r:id="rId10"/>
    <p:sldId id="268" r:id="rId11"/>
    <p:sldId id="269" r:id="rId12"/>
    <p:sldId id="271" r:id="rId13"/>
    <p:sldId id="272" r:id="rId14"/>
    <p:sldId id="273" r:id="rId15"/>
    <p:sldId id="276"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6DDB-FD30-B048-9BD2-77E518B66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029446-E062-F44D-8FE7-08F89D14E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F0994-D7B8-5E40-B2BB-5700076D45F2}"/>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5" name="Footer Placeholder 4">
            <a:extLst>
              <a:ext uri="{FF2B5EF4-FFF2-40B4-BE49-F238E27FC236}">
                <a16:creationId xmlns:a16="http://schemas.microsoft.com/office/drawing/2014/main" id="{D0D0D1D7-9789-7C4A-819F-D4A70AB88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2324E-B5B9-B342-A677-C11D2AA7F096}"/>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263597909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EBB4-A558-3D42-ABBB-278077073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67B4DC-C1C1-8345-8068-0F644C5364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93555-B76B-6E4B-AA2C-3D3117E4CBE9}"/>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5" name="Footer Placeholder 4">
            <a:extLst>
              <a:ext uri="{FF2B5EF4-FFF2-40B4-BE49-F238E27FC236}">
                <a16:creationId xmlns:a16="http://schemas.microsoft.com/office/drawing/2014/main" id="{EDC3C476-84A2-0B4D-8625-B9E9FB8DE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C3F22-D297-4D4D-80C1-E36978FF96A1}"/>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118707145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9949C-6418-B341-947C-7019A74363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7BC7F9-77AD-BF44-BBE0-27A5E4B8A0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ABF5B-6D42-3945-BCCB-82FDF81D9A10}"/>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5" name="Footer Placeholder 4">
            <a:extLst>
              <a:ext uri="{FF2B5EF4-FFF2-40B4-BE49-F238E27FC236}">
                <a16:creationId xmlns:a16="http://schemas.microsoft.com/office/drawing/2014/main" id="{7E738831-50BC-6B44-97EF-C15C67183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54367-2714-FF4C-BBAA-6B9D826F6143}"/>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4087431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E962-F6AD-EF40-BA2D-E3740F6E3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30076-75CB-F542-B13C-04B67D266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38032-B4C9-4A43-9D01-D0997AB25D5E}"/>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5" name="Footer Placeholder 4">
            <a:extLst>
              <a:ext uri="{FF2B5EF4-FFF2-40B4-BE49-F238E27FC236}">
                <a16:creationId xmlns:a16="http://schemas.microsoft.com/office/drawing/2014/main" id="{A1D4421A-1255-2A4F-9B43-5AF47A0FE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12A6A-6B69-0948-AEA9-72D01F35F876}"/>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242589247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0C39-D390-E348-8E46-F9F375842A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54441-0D6C-E143-9338-50CA23807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0A215F-921D-CB47-B116-7240DB4DEEA9}"/>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5" name="Footer Placeholder 4">
            <a:extLst>
              <a:ext uri="{FF2B5EF4-FFF2-40B4-BE49-F238E27FC236}">
                <a16:creationId xmlns:a16="http://schemas.microsoft.com/office/drawing/2014/main" id="{66A21E40-3179-9A49-A918-5B4111BFD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9450E-5560-E146-952D-A097421F9A10}"/>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241036624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35BF-56F0-BE42-A4A6-D59341EE2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1D643-7BA5-5445-9DEF-29E2B4865D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DFDD0-D17E-D845-95CF-BE60FD98B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C2E04-D4F2-5748-B50A-B03B47251466}"/>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6" name="Footer Placeholder 5">
            <a:extLst>
              <a:ext uri="{FF2B5EF4-FFF2-40B4-BE49-F238E27FC236}">
                <a16:creationId xmlns:a16="http://schemas.microsoft.com/office/drawing/2014/main" id="{5A91178B-98AB-4D4B-A8F4-B5C096397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24257-0328-CC4C-95DF-6CB1DFD10354}"/>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127107844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2E91-029F-3B4F-BE15-6855B6D553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57F23-4434-1C44-838A-E90A0BB09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45AE82-603B-B04F-957E-249EB55E24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B044B1-4609-904A-93E6-37E06D7C6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9358E-5F09-1643-A989-E3373580FC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BF50B8-8BD3-D644-A248-5F9A9BCAD300}"/>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8" name="Footer Placeholder 7">
            <a:extLst>
              <a:ext uri="{FF2B5EF4-FFF2-40B4-BE49-F238E27FC236}">
                <a16:creationId xmlns:a16="http://schemas.microsoft.com/office/drawing/2014/main" id="{FA872E0F-F4D8-0C4D-AA68-6C243DE17E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DCCF68-097B-EB4C-A1B2-216262C625E8}"/>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26725018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0EC5-C430-904E-8779-B044BE7357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C707E4-192F-FB4B-8657-E60F6E375428}"/>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4" name="Footer Placeholder 3">
            <a:extLst>
              <a:ext uri="{FF2B5EF4-FFF2-40B4-BE49-F238E27FC236}">
                <a16:creationId xmlns:a16="http://schemas.microsoft.com/office/drawing/2014/main" id="{395A07D0-480C-C144-843C-F4752AD307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F7F39A-1DB2-9748-BB9E-B521AD86288F}"/>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265238424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733CE0-7D9A-AF4E-BCB6-642B351D513E}"/>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3" name="Footer Placeholder 2">
            <a:extLst>
              <a:ext uri="{FF2B5EF4-FFF2-40B4-BE49-F238E27FC236}">
                <a16:creationId xmlns:a16="http://schemas.microsoft.com/office/drawing/2014/main" id="{7C69251B-42A9-714E-9F4B-D2A8F4C30B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0D9E30-D21E-2A48-8397-B4EA508A7291}"/>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51131367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C24B-7494-EB48-A4E0-2D16F3858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7D718-511A-7544-9649-DE94EA60CC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726AAC-257D-CF4E-8DE8-F4915D5E0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6A953-3F37-344B-86CE-9E05A8ECCEAB}"/>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6" name="Footer Placeholder 5">
            <a:extLst>
              <a:ext uri="{FF2B5EF4-FFF2-40B4-BE49-F238E27FC236}">
                <a16:creationId xmlns:a16="http://schemas.microsoft.com/office/drawing/2014/main" id="{DF2E8EF9-68E5-6B47-8E31-B12C2E585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DD283-E7B3-DC4C-94A1-9843783117C6}"/>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233164015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8E35-B2EF-944A-AF03-5C230D1B7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400A0-235D-0E4B-AF54-60959F6ADD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4A2A1-AEC8-DF47-97F7-CCEB2B97C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CF761-FBE6-8E4C-94C7-542847FC6BB4}"/>
              </a:ext>
            </a:extLst>
          </p:cNvPr>
          <p:cNvSpPr>
            <a:spLocks noGrp="1"/>
          </p:cNvSpPr>
          <p:nvPr>
            <p:ph type="dt" sz="half" idx="10"/>
          </p:nvPr>
        </p:nvSpPr>
        <p:spPr/>
        <p:txBody>
          <a:bodyPr/>
          <a:lstStyle/>
          <a:p>
            <a:fld id="{5259A6AD-6CBE-7C4B-8CDA-6E361B7D43D4}" type="datetimeFigureOut">
              <a:rPr lang="en-US" smtClean="0"/>
              <a:t>6/8/2021</a:t>
            </a:fld>
            <a:endParaRPr lang="en-US"/>
          </a:p>
        </p:txBody>
      </p:sp>
      <p:sp>
        <p:nvSpPr>
          <p:cNvPr id="6" name="Footer Placeholder 5">
            <a:extLst>
              <a:ext uri="{FF2B5EF4-FFF2-40B4-BE49-F238E27FC236}">
                <a16:creationId xmlns:a16="http://schemas.microsoft.com/office/drawing/2014/main" id="{A6660610-80EF-DE43-BFD2-1E30CD0A4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96080-AB16-864C-BF3F-B8B0C5469B79}"/>
              </a:ext>
            </a:extLst>
          </p:cNvPr>
          <p:cNvSpPr>
            <a:spLocks noGrp="1"/>
          </p:cNvSpPr>
          <p:nvPr>
            <p:ph type="sldNum" sz="quarter" idx="12"/>
          </p:nvPr>
        </p:nvSpPr>
        <p:spPr/>
        <p:txBody>
          <a:bodyPr/>
          <a:lstStyle/>
          <a:p>
            <a:fld id="{A99FAFE6-6D97-C04B-8248-21FCA948D5B3}" type="slidenum">
              <a:rPr lang="en-US" smtClean="0"/>
              <a:t>‹#›</a:t>
            </a:fld>
            <a:endParaRPr lang="en-US"/>
          </a:p>
        </p:txBody>
      </p:sp>
    </p:spTree>
    <p:extLst>
      <p:ext uri="{BB962C8B-B14F-4D97-AF65-F5344CB8AC3E}">
        <p14:creationId xmlns:p14="http://schemas.microsoft.com/office/powerpoint/2010/main" val="223082474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D5F5F-1044-6F4F-B9D7-9FCD29BEC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7D534B-0845-3645-86D3-4533CE304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AFCB4-54B3-0B4B-BD9F-6F54D76FF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9A6AD-6CBE-7C4B-8CDA-6E361B7D43D4}" type="datetimeFigureOut">
              <a:rPr lang="en-US" smtClean="0"/>
              <a:t>6/8/2021</a:t>
            </a:fld>
            <a:endParaRPr lang="en-US"/>
          </a:p>
        </p:txBody>
      </p:sp>
      <p:sp>
        <p:nvSpPr>
          <p:cNvPr id="5" name="Footer Placeholder 4">
            <a:extLst>
              <a:ext uri="{FF2B5EF4-FFF2-40B4-BE49-F238E27FC236}">
                <a16:creationId xmlns:a16="http://schemas.microsoft.com/office/drawing/2014/main" id="{1AA448E6-52B8-CD42-96F1-55806F05F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FF9160-7957-4D4D-8F47-6E8727197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FAFE6-6D97-C04B-8248-21FCA948D5B3}" type="slidenum">
              <a:rPr lang="en-US" smtClean="0"/>
              <a:t>‹#›</a:t>
            </a:fld>
            <a:endParaRPr lang="en-US"/>
          </a:p>
        </p:txBody>
      </p:sp>
    </p:spTree>
    <p:extLst>
      <p:ext uri="{BB962C8B-B14F-4D97-AF65-F5344CB8AC3E}">
        <p14:creationId xmlns:p14="http://schemas.microsoft.com/office/powerpoint/2010/main" val="1158110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9635-E6F1-4A49-BA74-11D9AE60F33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BBB379A-9522-184A-8C1F-FA4CBEF9EC10}"/>
              </a:ext>
            </a:extLst>
          </p:cNvPr>
          <p:cNvSpPr>
            <a:spLocks noGrp="1"/>
          </p:cNvSpPr>
          <p:nvPr>
            <p:ph type="subTitle" idx="1"/>
          </p:nvPr>
        </p:nvSpPr>
        <p:spPr/>
        <p:txBody>
          <a:bodyPr/>
          <a:lstStyle/>
          <a:p>
            <a:endParaRPr lang="en-US"/>
          </a:p>
        </p:txBody>
      </p:sp>
      <p:pic>
        <p:nvPicPr>
          <p:cNvPr id="5" name="Picture 5" descr="yuuuu">
            <a:extLst>
              <a:ext uri="{FF2B5EF4-FFF2-40B4-BE49-F238E27FC236}">
                <a16:creationId xmlns:a16="http://schemas.microsoft.com/office/drawing/2014/main" id="{E8B3A304-FCC4-204F-B1AB-BCAAE0820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07" y="80963"/>
            <a:ext cx="12192000" cy="6857999"/>
          </a:xfrm>
          <a:prstGeom prst="rect">
            <a:avLst/>
          </a:prstGeom>
        </p:spPr>
      </p:pic>
      <p:sp>
        <p:nvSpPr>
          <p:cNvPr id="6" name="TextBox 5">
            <a:extLst>
              <a:ext uri="{FF2B5EF4-FFF2-40B4-BE49-F238E27FC236}">
                <a16:creationId xmlns:a16="http://schemas.microsoft.com/office/drawing/2014/main" id="{DAEF07BE-75AC-5147-8647-C9E1105B8A6A}"/>
              </a:ext>
            </a:extLst>
          </p:cNvPr>
          <p:cNvSpPr txBox="1"/>
          <p:nvPr/>
        </p:nvSpPr>
        <p:spPr>
          <a:xfrm>
            <a:off x="-585504" y="-48875"/>
            <a:ext cx="11782386" cy="3477875"/>
          </a:xfrm>
          <a:prstGeom prst="rect">
            <a:avLst/>
          </a:prstGeom>
          <a:noFill/>
        </p:spPr>
        <p:txBody>
          <a:bodyPr wrap="square" rtlCol="0">
            <a:spAutoFit/>
          </a:bodyPr>
          <a:lstStyle/>
          <a:p>
            <a:pPr algn="l"/>
            <a:r>
              <a:rPr lang="en-GB" sz="4400" b="1">
                <a:solidFill>
                  <a:srgbClr val="FF0000"/>
                </a:solidFill>
              </a:rPr>
              <a:t>                                    </a:t>
            </a:r>
            <a:r>
              <a:rPr lang="en-GB" sz="6000" b="1">
                <a:solidFill>
                  <a:srgbClr val="FF0000"/>
                </a:solidFill>
              </a:rPr>
              <a:t> </a:t>
            </a:r>
            <a:r>
              <a:rPr lang="en-GB" sz="6000" b="1" i="1">
                <a:solidFill>
                  <a:srgbClr val="FFFF00"/>
                </a:solidFill>
              </a:rPr>
              <a:t>Seminar On</a:t>
            </a:r>
          </a:p>
          <a:p>
            <a:pPr algn="l"/>
            <a:r>
              <a:rPr lang="en-GB" sz="6000" b="1" i="1">
                <a:solidFill>
                  <a:srgbClr val="FFFF00"/>
                </a:solidFill>
              </a:rPr>
              <a:t>                   Smart Online Voting</a:t>
            </a:r>
          </a:p>
          <a:p>
            <a:pPr algn="l"/>
            <a:r>
              <a:rPr lang="en-GB" sz="6000" b="1" i="1">
                <a:solidFill>
                  <a:srgbClr val="FFFF00"/>
                </a:solidFill>
              </a:rPr>
              <a:t>           System Using Iris Recognition</a:t>
            </a:r>
          </a:p>
          <a:p>
            <a:pPr algn="l"/>
            <a:r>
              <a:rPr lang="en-GB" sz="4000" b="1">
                <a:solidFill>
                  <a:srgbClr val="FF0000"/>
                </a:solidFill>
              </a:rPr>
              <a:t> </a:t>
            </a:r>
            <a:endParaRPr lang="en-US" sz="4000" b="1">
              <a:solidFill>
                <a:srgbClr val="FF0000"/>
              </a:solidFill>
            </a:endParaRPr>
          </a:p>
        </p:txBody>
      </p:sp>
      <p:sp>
        <p:nvSpPr>
          <p:cNvPr id="7" name="TextBox 6">
            <a:extLst>
              <a:ext uri="{FF2B5EF4-FFF2-40B4-BE49-F238E27FC236}">
                <a16:creationId xmlns:a16="http://schemas.microsoft.com/office/drawing/2014/main" id="{99A8D9B0-9BA3-7043-BD1E-87A263012D13}"/>
              </a:ext>
            </a:extLst>
          </p:cNvPr>
          <p:cNvSpPr txBox="1"/>
          <p:nvPr/>
        </p:nvSpPr>
        <p:spPr>
          <a:xfrm>
            <a:off x="7458563" y="6087793"/>
            <a:ext cx="7010399" cy="1107996"/>
          </a:xfrm>
          <a:prstGeom prst="rect">
            <a:avLst/>
          </a:prstGeom>
          <a:noFill/>
        </p:spPr>
        <p:txBody>
          <a:bodyPr wrap="square" rtlCol="0">
            <a:spAutoFit/>
          </a:bodyPr>
          <a:lstStyle/>
          <a:p>
            <a:pPr algn="l"/>
            <a:r>
              <a:rPr lang="en-GB" sz="2400" b="1">
                <a:solidFill>
                  <a:srgbClr val="FFFF00"/>
                </a:solidFill>
              </a:rPr>
              <a:t>By –  Tushar Sharad Karale</a:t>
            </a:r>
          </a:p>
          <a:p>
            <a:pPr algn="l"/>
            <a:r>
              <a:rPr lang="en-GB" sz="2400" b="1">
                <a:solidFill>
                  <a:srgbClr val="FFFF00"/>
                </a:solidFill>
              </a:rPr>
              <a:t>PRN - 10303320181124510019 </a:t>
            </a:r>
          </a:p>
          <a:p>
            <a:pPr algn="l"/>
            <a:endParaRPr lang="en-US"/>
          </a:p>
        </p:txBody>
      </p:sp>
      <p:sp>
        <p:nvSpPr>
          <p:cNvPr id="8" name="TextBox 7">
            <a:extLst>
              <a:ext uri="{FF2B5EF4-FFF2-40B4-BE49-F238E27FC236}">
                <a16:creationId xmlns:a16="http://schemas.microsoft.com/office/drawing/2014/main" id="{9ED794C6-B29B-EC44-9205-A3F569AA8038}"/>
              </a:ext>
            </a:extLst>
          </p:cNvPr>
          <p:cNvSpPr txBox="1"/>
          <p:nvPr/>
        </p:nvSpPr>
        <p:spPr>
          <a:xfrm>
            <a:off x="0" y="6027003"/>
            <a:ext cx="5305689" cy="830997"/>
          </a:xfrm>
          <a:prstGeom prst="rect">
            <a:avLst/>
          </a:prstGeom>
          <a:noFill/>
        </p:spPr>
        <p:txBody>
          <a:bodyPr wrap="square" rtlCol="0">
            <a:spAutoFit/>
          </a:bodyPr>
          <a:lstStyle/>
          <a:p>
            <a:pPr algn="l"/>
            <a:r>
              <a:rPr lang="en-GB" sz="2400" b="1">
                <a:solidFill>
                  <a:srgbClr val="FFFF00"/>
                </a:solidFill>
              </a:rPr>
              <a:t>Guided By : </a:t>
            </a:r>
          </a:p>
          <a:p>
            <a:pPr algn="l"/>
            <a:r>
              <a:rPr lang="en-GB" sz="2400" b="1">
                <a:solidFill>
                  <a:srgbClr val="FFFF00"/>
                </a:solidFill>
              </a:rPr>
              <a:t>Prof. – M. D. Laddha</a:t>
            </a:r>
            <a:endParaRPr lang="en-US" sz="2400" b="1">
              <a:solidFill>
                <a:srgbClr val="FFFF00"/>
              </a:solidFill>
            </a:endParaRPr>
          </a:p>
        </p:txBody>
      </p:sp>
    </p:spTree>
    <p:extLst>
      <p:ext uri="{BB962C8B-B14F-4D97-AF65-F5344CB8AC3E}">
        <p14:creationId xmlns:p14="http://schemas.microsoft.com/office/powerpoint/2010/main" val="33937580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CE65-8857-6742-BDFB-DA59AB64961B}"/>
              </a:ext>
            </a:extLst>
          </p:cNvPr>
          <p:cNvSpPr>
            <a:spLocks noGrp="1"/>
          </p:cNvSpPr>
          <p:nvPr>
            <p:ph type="title"/>
          </p:nvPr>
        </p:nvSpPr>
        <p:spPr>
          <a:xfrm>
            <a:off x="2139322" y="-3393674"/>
            <a:ext cx="10515600" cy="1325563"/>
          </a:xfrm>
        </p:spPr>
        <p:txBody>
          <a:bodyPr/>
          <a:lstStyle/>
          <a:p>
            <a:endParaRPr lang="en-US"/>
          </a:p>
        </p:txBody>
      </p:sp>
      <p:sp>
        <p:nvSpPr>
          <p:cNvPr id="3" name="Content Placeholder 2">
            <a:extLst>
              <a:ext uri="{FF2B5EF4-FFF2-40B4-BE49-F238E27FC236}">
                <a16:creationId xmlns:a16="http://schemas.microsoft.com/office/drawing/2014/main" id="{80875BCE-D7D0-194F-89CD-1D3A54712D4E}"/>
              </a:ext>
            </a:extLst>
          </p:cNvPr>
          <p:cNvSpPr>
            <a:spLocks noGrp="1"/>
          </p:cNvSpPr>
          <p:nvPr>
            <p:ph idx="1"/>
          </p:nvPr>
        </p:nvSpPr>
        <p:spPr>
          <a:xfrm>
            <a:off x="0" y="96378"/>
            <a:ext cx="12192000" cy="6761621"/>
          </a:xfrm>
        </p:spPr>
        <p:txBody>
          <a:bodyPr>
            <a:normAutofit/>
          </a:bodyPr>
          <a:lstStyle/>
          <a:p>
            <a:pPr marL="0" indent="0">
              <a:buNone/>
            </a:pPr>
            <a:r>
              <a:rPr lang="en-GB" sz="4000" b="1" i="1" u="sng">
                <a:solidFill>
                  <a:srgbClr val="FFC000"/>
                </a:solidFill>
                <a:effectLst/>
                <a:latin typeface="Calibri" panose="020F0502020204030204" pitchFamily="34" charset="0"/>
                <a:ea typeface="Times New Roman"/>
                <a:cs typeface="Times New Roman"/>
              </a:rPr>
              <a:t>3.1 </a:t>
            </a:r>
            <a:r>
              <a:rPr lang="en-GB" sz="4000" b="1" i="1" u="sng">
                <a:solidFill>
                  <a:srgbClr val="FFC000"/>
                </a:solidFill>
                <a:latin typeface="Calibri" panose="020F0502020204030204" pitchFamily="34" charset="0"/>
                <a:ea typeface="Times New Roman"/>
                <a:cs typeface="Times New Roman"/>
              </a:rPr>
              <a:t>Goals</a:t>
            </a:r>
            <a:r>
              <a:rPr lang="en-GB" sz="4000" b="1" i="1" u="sng">
                <a:solidFill>
                  <a:srgbClr val="FFC000"/>
                </a:solidFill>
                <a:effectLst/>
                <a:latin typeface="Calibri" panose="020F0502020204030204" pitchFamily="34" charset="0"/>
                <a:ea typeface="Times New Roman"/>
                <a:cs typeface="Times New Roman"/>
              </a:rPr>
              <a:t> Of Proposed System:</a:t>
            </a:r>
          </a:p>
          <a:p>
            <a:pPr marL="0" indent="0">
              <a:buNone/>
            </a:pPr>
            <a:endParaRPr lang="en-GB" sz="2400" b="1">
              <a:solidFill>
                <a:srgbClr val="FFC000"/>
              </a:solidFill>
              <a:effectLst/>
              <a:latin typeface="Calibri" panose="020F0502020204030204" pitchFamily="34" charset="0"/>
              <a:ea typeface="Times New Roman"/>
              <a:cs typeface="Times New Roman"/>
            </a:endParaRPr>
          </a:p>
          <a:p>
            <a:pPr marL="0" indent="0">
              <a:buNone/>
            </a:pPr>
            <a:r>
              <a:rPr lang="en-GB" sz="2400" b="1">
                <a:solidFill>
                  <a:srgbClr val="FFC000"/>
                </a:solidFill>
                <a:effectLst/>
                <a:latin typeface="Calibri" panose="020F0502020204030204" pitchFamily="34" charset="0"/>
                <a:ea typeface="Times New Roman"/>
                <a:cs typeface="Times New Roman"/>
              </a:rPr>
              <a:t>(i) Eliminates The Dummy Voter :- </a:t>
            </a:r>
            <a:r>
              <a:rPr lang="en-GB" sz="1800">
                <a:effectLst/>
                <a:latin typeface="Calibri" panose="020F0502020204030204" pitchFamily="34" charset="0"/>
                <a:ea typeface="Times New Roman"/>
                <a:cs typeface="Times New Roman"/>
              </a:rPr>
              <a:t> </a:t>
            </a:r>
            <a:endParaRPr lang="en-GB" sz="2000" b="1">
              <a:solidFill>
                <a:schemeClr val="bg1"/>
              </a:solidFill>
              <a:effectLst/>
              <a:latin typeface="Calibri" panose="020F0502020204030204" pitchFamily="34" charset="0"/>
              <a:ea typeface="Times New Roman"/>
              <a:cs typeface="Times New Roman"/>
            </a:endParaRPr>
          </a:p>
          <a:p>
            <a:pPr marL="0" indent="0">
              <a:buNone/>
            </a:pPr>
            <a:endParaRPr lang="en-GB" sz="2000" b="1">
              <a:solidFill>
                <a:schemeClr val="bg1"/>
              </a:solidFill>
              <a:latin typeface="Calibri" panose="020F0502020204030204" pitchFamily="34" charset="0"/>
              <a:ea typeface="Times New Roman"/>
              <a:cs typeface="Times New Roman"/>
            </a:endParaRPr>
          </a:p>
          <a:p>
            <a:pPr marL="0" indent="0">
              <a:buNone/>
            </a:pPr>
            <a:r>
              <a:rPr lang="en-GB" sz="2400" b="1">
                <a:solidFill>
                  <a:srgbClr val="FFC000"/>
                </a:solidFill>
                <a:latin typeface="Calibri" panose="020F0502020204030204" pitchFamily="34" charset="0"/>
                <a:ea typeface="Times New Roman"/>
                <a:cs typeface="Times New Roman"/>
              </a:rPr>
              <a:t>(ii) </a:t>
            </a:r>
            <a:r>
              <a:rPr lang="en-GB" sz="2400" b="1">
                <a:solidFill>
                  <a:srgbClr val="FFC000"/>
                </a:solidFill>
                <a:effectLst/>
                <a:latin typeface="Calibri" panose="020F0502020204030204" pitchFamily="34" charset="0"/>
                <a:ea typeface="Times New Roman"/>
                <a:cs typeface="Times New Roman"/>
              </a:rPr>
              <a:t>Voter Cannot Register More Than One Place :-</a:t>
            </a:r>
            <a:r>
              <a:rPr lang="en-GB" sz="1800">
                <a:effectLst/>
                <a:latin typeface="Calibri" panose="020F0502020204030204" pitchFamily="34" charset="0"/>
                <a:ea typeface="Times New Roman"/>
                <a:cs typeface="Times New Roman"/>
              </a:rPr>
              <a:t>  </a:t>
            </a:r>
            <a:endParaRPr lang="en-GB" sz="2000" b="1">
              <a:solidFill>
                <a:schemeClr val="bg1"/>
              </a:solidFill>
              <a:effectLst/>
              <a:latin typeface="Calibri" panose="020F0502020204030204" pitchFamily="34" charset="0"/>
              <a:ea typeface="Times New Roman"/>
              <a:cs typeface="Times New Roman"/>
            </a:endParaRPr>
          </a:p>
          <a:p>
            <a:pPr marL="0" indent="0">
              <a:buNone/>
            </a:pPr>
            <a:endParaRPr lang="en-GB" sz="2400" b="1">
              <a:solidFill>
                <a:srgbClr val="FFC000"/>
              </a:solidFill>
              <a:latin typeface="Calibri" panose="020F0502020204030204" pitchFamily="34" charset="0"/>
              <a:ea typeface="Times New Roman"/>
              <a:cs typeface="Times New Roman"/>
            </a:endParaRPr>
          </a:p>
          <a:p>
            <a:pPr marL="0" indent="0">
              <a:buNone/>
            </a:pPr>
            <a:r>
              <a:rPr lang="en-GB" sz="2400" b="1">
                <a:solidFill>
                  <a:srgbClr val="FFC000"/>
                </a:solidFill>
                <a:latin typeface="Calibri" panose="020F0502020204030204" pitchFamily="34" charset="0"/>
                <a:ea typeface="Times New Roman"/>
                <a:cs typeface="Times New Roman"/>
              </a:rPr>
              <a:t>(iii) </a:t>
            </a:r>
            <a:r>
              <a:rPr lang="en-GB" sz="2400" b="1">
                <a:solidFill>
                  <a:srgbClr val="FFC000"/>
                </a:solidFill>
                <a:effectLst/>
                <a:latin typeface="Calibri" panose="020F0502020204030204" pitchFamily="34" charset="0"/>
                <a:ea typeface="Times New Roman"/>
                <a:cs typeface="Times New Roman"/>
              </a:rPr>
              <a:t>Man Power Required Less :-</a:t>
            </a:r>
            <a:r>
              <a:rPr lang="en-GB" sz="1800">
                <a:effectLst/>
                <a:latin typeface="Calibri" panose="020F0502020204030204" pitchFamily="34" charset="0"/>
                <a:ea typeface="Times New Roman"/>
                <a:cs typeface="Times New Roman"/>
              </a:rPr>
              <a:t>  </a:t>
            </a:r>
            <a:endParaRPr lang="en-GB" sz="2000" b="1">
              <a:solidFill>
                <a:schemeClr val="bg1"/>
              </a:solidFill>
              <a:effectLst/>
              <a:latin typeface="Calibri" panose="020F0502020204030204" pitchFamily="34" charset="0"/>
              <a:ea typeface="Times New Roman"/>
              <a:cs typeface="Times New Roman"/>
            </a:endParaRPr>
          </a:p>
          <a:p>
            <a:pPr marL="0" indent="0">
              <a:buNone/>
            </a:pPr>
            <a:endParaRPr lang="en-GB" sz="2400" b="1">
              <a:solidFill>
                <a:srgbClr val="FFC000"/>
              </a:solidFill>
              <a:latin typeface="Calibri" panose="020F0502020204030204" pitchFamily="34" charset="0"/>
              <a:ea typeface="Times New Roman"/>
              <a:cs typeface="Times New Roman"/>
            </a:endParaRPr>
          </a:p>
          <a:p>
            <a:pPr marL="0" indent="0">
              <a:buNone/>
            </a:pPr>
            <a:r>
              <a:rPr lang="en-GB" sz="2400" b="1">
                <a:solidFill>
                  <a:srgbClr val="FFC000"/>
                </a:solidFill>
                <a:latin typeface="Calibri" panose="020F0502020204030204" pitchFamily="34" charset="0"/>
                <a:ea typeface="Times New Roman"/>
                <a:cs typeface="Times New Roman"/>
              </a:rPr>
              <a:t>(iv) </a:t>
            </a:r>
            <a:r>
              <a:rPr lang="en-GB" sz="2400" b="1">
                <a:solidFill>
                  <a:srgbClr val="FFC000"/>
                </a:solidFill>
                <a:effectLst/>
                <a:latin typeface="Calibri" panose="020F0502020204030204" pitchFamily="34" charset="0"/>
                <a:ea typeface="Times New Roman"/>
                <a:cs typeface="Times New Roman"/>
              </a:rPr>
              <a:t>No Need To Mark The Inedible Ink :-</a:t>
            </a:r>
            <a:r>
              <a:rPr lang="en-GB" sz="1800">
                <a:effectLst/>
                <a:latin typeface="Calibri" panose="020F0502020204030204" pitchFamily="34" charset="0"/>
                <a:ea typeface="Times New Roman"/>
                <a:cs typeface="Times New Roman"/>
              </a:rPr>
              <a:t>  </a:t>
            </a:r>
            <a:endParaRPr lang="en-GB" sz="2000" b="1">
              <a:solidFill>
                <a:schemeClr val="bg1"/>
              </a:solidFill>
              <a:effectLst/>
              <a:latin typeface="Calibri" panose="020F0502020204030204" pitchFamily="34" charset="0"/>
              <a:ea typeface="Times New Roman"/>
              <a:cs typeface="Times New Roman"/>
            </a:endParaRPr>
          </a:p>
          <a:p>
            <a:pPr marL="0" indent="0">
              <a:buNone/>
            </a:pPr>
            <a:endParaRPr lang="en-US"/>
          </a:p>
        </p:txBody>
      </p:sp>
    </p:spTree>
    <p:extLst>
      <p:ext uri="{BB962C8B-B14F-4D97-AF65-F5344CB8AC3E}">
        <p14:creationId xmlns:p14="http://schemas.microsoft.com/office/powerpoint/2010/main" val="25991031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0D3B-C74C-3642-9B88-4E73A6C176F2}"/>
              </a:ext>
            </a:extLst>
          </p:cNvPr>
          <p:cNvSpPr>
            <a:spLocks noGrp="1"/>
          </p:cNvSpPr>
          <p:nvPr>
            <p:ph type="title"/>
          </p:nvPr>
        </p:nvSpPr>
        <p:spPr>
          <a:xfrm>
            <a:off x="0" y="-237246"/>
            <a:ext cx="10515600" cy="1325563"/>
          </a:xfrm>
        </p:spPr>
        <p:txBody>
          <a:bodyPr>
            <a:normAutofit/>
          </a:bodyPr>
          <a:lstStyle/>
          <a:p>
            <a:r>
              <a:rPr lang="en-GB" sz="6000" b="1" u="sng" dirty="0">
                <a:solidFill>
                  <a:srgbClr val="FFC000"/>
                </a:solidFill>
              </a:rPr>
              <a:t>4.Methodology:</a:t>
            </a:r>
            <a:endParaRPr lang="en-US" sz="6000" b="1" u="sng" dirty="0">
              <a:solidFill>
                <a:srgbClr val="FFC000"/>
              </a:solidFill>
            </a:endParaRPr>
          </a:p>
        </p:txBody>
      </p:sp>
      <p:sp>
        <p:nvSpPr>
          <p:cNvPr id="3" name="Content Placeholder 2">
            <a:extLst>
              <a:ext uri="{FF2B5EF4-FFF2-40B4-BE49-F238E27FC236}">
                <a16:creationId xmlns:a16="http://schemas.microsoft.com/office/drawing/2014/main" id="{9703DC7A-BC42-824B-9E68-B10BED8005FD}"/>
              </a:ext>
            </a:extLst>
          </p:cNvPr>
          <p:cNvSpPr>
            <a:spLocks noGrp="1"/>
          </p:cNvSpPr>
          <p:nvPr>
            <p:ph idx="1"/>
          </p:nvPr>
        </p:nvSpPr>
        <p:spPr>
          <a:xfrm>
            <a:off x="32872" y="1060174"/>
            <a:ext cx="12006182" cy="6099012"/>
          </a:xfrm>
        </p:spPr>
        <p:txBody>
          <a:bodyPr>
            <a:normAutofit/>
          </a:bodyPr>
          <a:lstStyle/>
          <a:p>
            <a:pPr marL="0" indent="0">
              <a:buNone/>
            </a:pPr>
            <a:r>
              <a:rPr lang="en-GB" sz="4000" b="1" i="1" u="sng" dirty="0">
                <a:solidFill>
                  <a:srgbClr val="FFC000"/>
                </a:solidFill>
                <a:effectLst/>
                <a:latin typeface="Calibri" panose="020F0502020204030204" pitchFamily="34" charset="0"/>
                <a:ea typeface="Times New Roman"/>
                <a:cs typeface="Times New Roman"/>
              </a:rPr>
              <a:t>4.1 </a:t>
            </a:r>
            <a:r>
              <a:rPr lang="en-GB" sz="4000" b="1" i="1" u="sng" dirty="0" err="1">
                <a:solidFill>
                  <a:srgbClr val="FFC000"/>
                </a:solidFill>
                <a:effectLst/>
                <a:latin typeface="Calibri" panose="020F0502020204030204" pitchFamily="34" charset="0"/>
                <a:ea typeface="Times New Roman"/>
                <a:cs typeface="Times New Roman"/>
              </a:rPr>
              <a:t>Daughman’s</a:t>
            </a:r>
            <a:r>
              <a:rPr lang="en-GB" sz="4000" b="1" i="1" u="sng" dirty="0">
                <a:solidFill>
                  <a:srgbClr val="FFC000"/>
                </a:solidFill>
                <a:effectLst/>
                <a:latin typeface="Calibri" panose="020F0502020204030204" pitchFamily="34" charset="0"/>
                <a:ea typeface="Times New Roman"/>
                <a:cs typeface="Times New Roman"/>
              </a:rPr>
              <a:t> Algorithm For Iris Scanning:</a:t>
            </a:r>
          </a:p>
          <a:p>
            <a:pPr marL="0" indent="0">
              <a:buNone/>
            </a:pPr>
            <a:endParaRPr lang="en-GB" sz="2000" b="1" dirty="0">
              <a:solidFill>
                <a:schemeClr val="bg1"/>
              </a:solidFill>
              <a:effectLst/>
              <a:latin typeface="Calibri" panose="020F0502020204030204" pitchFamily="34" charset="0"/>
              <a:ea typeface="Times New Roman"/>
              <a:cs typeface="Times New Roman"/>
            </a:endParaRPr>
          </a:p>
          <a:p>
            <a:pPr marL="0" indent="0">
              <a:buNone/>
            </a:pPr>
            <a:r>
              <a:rPr lang="en-GB" b="1" dirty="0">
                <a:solidFill>
                  <a:schemeClr val="bg1"/>
                </a:solidFill>
                <a:effectLst/>
                <a:latin typeface="Calibri" panose="020F0502020204030204" pitchFamily="34" charset="0"/>
                <a:ea typeface="Times New Roman"/>
                <a:cs typeface="Times New Roman"/>
              </a:rPr>
              <a:t> - </a:t>
            </a:r>
            <a:r>
              <a:rPr lang="en-GB" b="1" dirty="0">
                <a:solidFill>
                  <a:srgbClr val="FFC000"/>
                </a:solidFill>
                <a:effectLst/>
                <a:latin typeface="Calibri" panose="020F0502020204030204" pitchFamily="34" charset="0"/>
                <a:ea typeface="Times New Roman"/>
                <a:cs typeface="Times New Roman"/>
              </a:rPr>
              <a:t>The iris image of each person is the input to PC. </a:t>
            </a:r>
          </a:p>
          <a:p>
            <a:pPr marL="0" indent="0">
              <a:buNone/>
            </a:pPr>
            <a:r>
              <a:rPr lang="en-GB" b="1" dirty="0">
                <a:solidFill>
                  <a:srgbClr val="FFC000"/>
                </a:solidFill>
                <a:effectLst/>
                <a:latin typeface="Calibri" panose="020F0502020204030204" pitchFamily="34" charset="0"/>
                <a:ea typeface="Times New Roman"/>
                <a:cs typeface="Times New Roman"/>
              </a:rPr>
              <a:t> - In PC the iris image is compared with existing image from voters database. </a:t>
            </a:r>
          </a:p>
          <a:p>
            <a:pPr marL="0" indent="0">
              <a:buNone/>
            </a:pPr>
            <a:r>
              <a:rPr lang="en-GB" b="1" dirty="0">
                <a:solidFill>
                  <a:srgbClr val="FFC000"/>
                </a:solidFill>
                <a:effectLst/>
                <a:latin typeface="Calibri" panose="020F0502020204030204" pitchFamily="34" charset="0"/>
                <a:ea typeface="Times New Roman"/>
                <a:cs typeface="Times New Roman"/>
              </a:rPr>
              <a:t> - If the image is matched,  the person is valid </a:t>
            </a:r>
            <a:r>
              <a:rPr lang="en-GB" b="1" dirty="0">
                <a:solidFill>
                  <a:srgbClr val="FFC000"/>
                </a:solidFill>
                <a:latin typeface="Calibri" panose="020F0502020204030204" pitchFamily="34" charset="0"/>
                <a:ea typeface="Times New Roman"/>
                <a:cs typeface="Times New Roman"/>
              </a:rPr>
              <a:t>and i</a:t>
            </a:r>
            <a:r>
              <a:rPr lang="en-GB" b="1" dirty="0">
                <a:solidFill>
                  <a:srgbClr val="FFC000"/>
                </a:solidFill>
                <a:effectLst/>
                <a:latin typeface="Calibri" panose="020F0502020204030204" pitchFamily="34" charset="0"/>
                <a:ea typeface="Times New Roman"/>
                <a:cs typeface="Times New Roman"/>
              </a:rPr>
              <a:t>f it not matched, it gives an  alarm and display an error msg.    </a:t>
            </a:r>
            <a:endParaRPr lang="en-GB" b="1" dirty="0">
              <a:solidFill>
                <a:srgbClr val="FFC000"/>
              </a:solidFill>
              <a:latin typeface="Calibri" panose="020F0502020204030204" pitchFamily="34" charset="0"/>
              <a:ea typeface="Times New Roman"/>
              <a:cs typeface="Times New Roman"/>
            </a:endParaRPr>
          </a:p>
          <a:p>
            <a:pPr marL="0" indent="0">
              <a:buNone/>
            </a:pPr>
            <a:r>
              <a:rPr lang="en-GB" b="1" dirty="0">
                <a:solidFill>
                  <a:srgbClr val="FFC000"/>
                </a:solidFill>
                <a:effectLst/>
                <a:latin typeface="Calibri" panose="020F0502020204030204" pitchFamily="34" charset="0"/>
                <a:ea typeface="Times New Roman"/>
                <a:cs typeface="Times New Roman"/>
              </a:rPr>
              <a:t> - </a:t>
            </a:r>
            <a:r>
              <a:rPr lang="en-GB" b="1" dirty="0">
                <a:solidFill>
                  <a:srgbClr val="FFC000"/>
                </a:solidFill>
                <a:latin typeface="Calibri" panose="020F0502020204030204" pitchFamily="34" charset="0"/>
                <a:ea typeface="Times New Roman"/>
                <a:cs typeface="Times New Roman"/>
              </a:rPr>
              <a:t>I</a:t>
            </a:r>
            <a:r>
              <a:rPr lang="en-GB" b="1" dirty="0">
                <a:solidFill>
                  <a:srgbClr val="FFC000"/>
                </a:solidFill>
                <a:effectLst/>
                <a:latin typeface="Calibri" panose="020F0502020204030204" pitchFamily="34" charset="0"/>
                <a:ea typeface="Times New Roman"/>
                <a:cs typeface="Times New Roman"/>
              </a:rPr>
              <a:t>ris and pupil boundary are detected from rest of the eye image</a:t>
            </a:r>
            <a:endParaRPr lang="en-GB" b="1" dirty="0">
              <a:solidFill>
                <a:srgbClr val="FFC000"/>
              </a:solidFill>
              <a:latin typeface="Calibri" panose="020F0502020204030204" pitchFamily="34" charset="0"/>
              <a:ea typeface="Times New Roman"/>
              <a:cs typeface="Times New Roman"/>
            </a:endParaRPr>
          </a:p>
          <a:p>
            <a:pPr marL="0" indent="0">
              <a:buNone/>
            </a:pPr>
            <a:r>
              <a:rPr lang="en-GB" b="1" dirty="0">
                <a:solidFill>
                  <a:srgbClr val="FFC000"/>
                </a:solidFill>
                <a:effectLst/>
                <a:latin typeface="Calibri" panose="020F0502020204030204" pitchFamily="34" charset="0"/>
                <a:ea typeface="Times New Roman"/>
                <a:cs typeface="Times New Roman"/>
              </a:rPr>
              <a:t> - </a:t>
            </a:r>
            <a:r>
              <a:rPr lang="en-GB" b="1" dirty="0">
                <a:solidFill>
                  <a:srgbClr val="FFC000"/>
                </a:solidFill>
                <a:latin typeface="Calibri" panose="020F0502020204030204" pitchFamily="34" charset="0"/>
                <a:ea typeface="Times New Roman"/>
                <a:cs typeface="Times New Roman"/>
              </a:rPr>
              <a:t>F</a:t>
            </a:r>
            <a:r>
              <a:rPr lang="en-GB" b="1" dirty="0">
                <a:solidFill>
                  <a:srgbClr val="FFC000"/>
                </a:solidFill>
                <a:effectLst/>
                <a:latin typeface="Calibri" panose="020F0502020204030204" pitchFamily="34" charset="0"/>
                <a:ea typeface="Times New Roman"/>
                <a:cs typeface="Times New Roman"/>
              </a:rPr>
              <a:t>eatures of the iris were encoded to produce a bit-wise biometric template.</a:t>
            </a:r>
          </a:p>
          <a:p>
            <a:pPr marL="0" indent="0">
              <a:buNone/>
            </a:pPr>
            <a:r>
              <a:rPr lang="en-GB" b="1" dirty="0">
                <a:solidFill>
                  <a:srgbClr val="FFC000"/>
                </a:solidFill>
                <a:effectLst/>
                <a:latin typeface="Calibri" panose="020F0502020204030204" pitchFamily="34" charset="0"/>
                <a:ea typeface="Times New Roman"/>
                <a:cs typeface="Times New Roman"/>
              </a:rPr>
              <a:t> - The Hamming distance was chosen as a matching metric</a:t>
            </a:r>
            <a:endParaRPr lang="en-GB" b="1" dirty="0">
              <a:solidFill>
                <a:srgbClr val="FFC000"/>
              </a:solidFill>
              <a:latin typeface="Calibri" panose="020F0502020204030204" pitchFamily="34" charset="0"/>
              <a:ea typeface="Times New Roman"/>
              <a:cs typeface="Times New Roman"/>
            </a:endParaRPr>
          </a:p>
          <a:p>
            <a:pPr marL="0" indent="0">
              <a:buNone/>
            </a:pPr>
            <a:r>
              <a:rPr lang="en-GB" b="1" dirty="0">
                <a:solidFill>
                  <a:srgbClr val="FFC000"/>
                </a:solidFill>
                <a:effectLst/>
                <a:latin typeface="Calibri" panose="020F0502020204030204" pitchFamily="34" charset="0"/>
                <a:ea typeface="Times New Roman"/>
                <a:cs typeface="Times New Roman"/>
              </a:rPr>
              <a:t> - Iris recognition system consist of five stages. </a:t>
            </a:r>
          </a:p>
          <a:p>
            <a:pPr marL="0" indent="0">
              <a:buNone/>
            </a:pPr>
            <a:endParaRPr lang="en-US" dirty="0"/>
          </a:p>
        </p:txBody>
      </p:sp>
    </p:spTree>
    <p:extLst>
      <p:ext uri="{BB962C8B-B14F-4D97-AF65-F5344CB8AC3E}">
        <p14:creationId xmlns:p14="http://schemas.microsoft.com/office/powerpoint/2010/main" val="32996037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A200-C9F4-0842-A478-A63A5F19A58A}"/>
              </a:ext>
            </a:extLst>
          </p:cNvPr>
          <p:cNvSpPr>
            <a:spLocks noGrp="1"/>
          </p:cNvSpPr>
          <p:nvPr>
            <p:ph type="title"/>
          </p:nvPr>
        </p:nvSpPr>
        <p:spPr>
          <a:xfrm>
            <a:off x="2018848" y="-2586496"/>
            <a:ext cx="10515600" cy="1325563"/>
          </a:xfrm>
        </p:spPr>
        <p:txBody>
          <a:bodyPr/>
          <a:lstStyle/>
          <a:p>
            <a:endParaRPr lang="en-US"/>
          </a:p>
        </p:txBody>
      </p:sp>
      <p:sp>
        <p:nvSpPr>
          <p:cNvPr id="3" name="Content Placeholder 2">
            <a:extLst>
              <a:ext uri="{FF2B5EF4-FFF2-40B4-BE49-F238E27FC236}">
                <a16:creationId xmlns:a16="http://schemas.microsoft.com/office/drawing/2014/main" id="{3C4FA694-9599-074A-89D6-DC7A3D39151A}"/>
              </a:ext>
            </a:extLst>
          </p:cNvPr>
          <p:cNvSpPr>
            <a:spLocks noGrp="1"/>
          </p:cNvSpPr>
          <p:nvPr>
            <p:ph idx="1"/>
          </p:nvPr>
        </p:nvSpPr>
        <p:spPr>
          <a:xfrm>
            <a:off x="108427" y="84332"/>
            <a:ext cx="12083573" cy="6773668"/>
          </a:xfrm>
        </p:spPr>
        <p:txBody>
          <a:bodyPr>
            <a:normAutofit/>
          </a:bodyPr>
          <a:lstStyle/>
          <a:p>
            <a:pPr marL="0" indent="0">
              <a:buNone/>
            </a:pPr>
            <a:r>
              <a:rPr lang="en-GB" sz="3500" b="1">
                <a:solidFill>
                  <a:srgbClr val="FFC000"/>
                </a:solidFill>
                <a:latin typeface="Calibri" panose="020F0502020204030204" pitchFamily="34" charset="0"/>
                <a:ea typeface="Times New Roman"/>
                <a:cs typeface="Times New Roman"/>
              </a:rPr>
              <a:t> </a:t>
            </a:r>
            <a:r>
              <a:rPr lang="en-GB" sz="3500" b="1">
                <a:solidFill>
                  <a:srgbClr val="FFC000"/>
                </a:solidFill>
                <a:effectLst/>
                <a:latin typeface="Calibri" panose="020F0502020204030204" pitchFamily="34" charset="0"/>
                <a:ea typeface="Times New Roman"/>
                <a:cs typeface="Times New Roman"/>
              </a:rPr>
              <a:t> </a:t>
            </a:r>
            <a:r>
              <a:rPr lang="en-GB" sz="3500" b="1" dirty="0">
                <a:solidFill>
                  <a:srgbClr val="FFC000"/>
                </a:solidFill>
                <a:effectLst/>
                <a:latin typeface="Calibri" panose="020F0502020204030204" pitchFamily="34" charset="0"/>
                <a:ea typeface="Times New Roman"/>
                <a:cs typeface="Times New Roman"/>
              </a:rPr>
              <a:t>Image </a:t>
            </a:r>
            <a:r>
              <a:rPr lang="en-GB" sz="3500" b="1" dirty="0" err="1">
                <a:solidFill>
                  <a:srgbClr val="FFC000"/>
                </a:solidFill>
                <a:effectLst/>
                <a:latin typeface="Calibri" panose="020F0502020204030204" pitchFamily="34" charset="0"/>
                <a:ea typeface="Times New Roman"/>
                <a:cs typeface="Times New Roman"/>
              </a:rPr>
              <a:t>Acquition</a:t>
            </a:r>
            <a:r>
              <a:rPr lang="en-GB" sz="3500" b="1" dirty="0">
                <a:solidFill>
                  <a:srgbClr val="FFC000"/>
                </a:solidFill>
                <a:effectLst/>
                <a:latin typeface="Calibri" panose="020F0502020204030204" pitchFamily="34" charset="0"/>
                <a:ea typeface="Times New Roman"/>
                <a:cs typeface="Times New Roman"/>
              </a:rPr>
              <a:t> :-</a:t>
            </a:r>
          </a:p>
          <a:p>
            <a:pPr marL="0" indent="0">
              <a:buNone/>
            </a:pPr>
            <a:r>
              <a:rPr lang="en-GB" sz="1800" dirty="0">
                <a:effectLst/>
                <a:latin typeface="Calibri" panose="020F0502020204030204" pitchFamily="34" charset="0"/>
                <a:ea typeface="Times New Roman"/>
                <a:cs typeface="Times New Roman"/>
              </a:rPr>
              <a:t>  </a:t>
            </a:r>
            <a:r>
              <a:rPr lang="en-GB" sz="2400" b="1" dirty="0">
                <a:solidFill>
                  <a:schemeClr val="bg1"/>
                </a:solidFill>
                <a:effectLst/>
                <a:latin typeface="Calibri" panose="020F0502020204030204" pitchFamily="34" charset="0"/>
                <a:ea typeface="Times New Roman"/>
                <a:cs typeface="Times New Roman"/>
              </a:rPr>
              <a:t>It deals with capturing of a high quality image of</a:t>
            </a:r>
          </a:p>
          <a:p>
            <a:pPr marL="0" indent="0">
              <a:buNone/>
            </a:pPr>
            <a:r>
              <a:rPr lang="en-GB" sz="2400" b="1" dirty="0">
                <a:solidFill>
                  <a:schemeClr val="bg1"/>
                </a:solidFill>
                <a:effectLst/>
                <a:latin typeface="Calibri" panose="020F0502020204030204" pitchFamily="34" charset="0"/>
                <a:ea typeface="Times New Roman"/>
                <a:cs typeface="Times New Roman"/>
              </a:rPr>
              <a:t>  the iris and  Obtain images with sufficient </a:t>
            </a:r>
          </a:p>
          <a:p>
            <a:pPr marL="0" indent="0">
              <a:buNone/>
            </a:pPr>
            <a:r>
              <a:rPr lang="en-GB" sz="2400" b="1" dirty="0">
                <a:solidFill>
                  <a:schemeClr val="bg1"/>
                </a:solidFill>
                <a:effectLst/>
                <a:latin typeface="Calibri" panose="020F0502020204030204" pitchFamily="34" charset="0"/>
                <a:ea typeface="Times New Roman"/>
                <a:cs typeface="Times New Roman"/>
              </a:rPr>
              <a:t>  resolution and sharpness.  The voter should sit</a:t>
            </a:r>
          </a:p>
          <a:p>
            <a:pPr marL="0" indent="0">
              <a:buNone/>
            </a:pPr>
            <a:r>
              <a:rPr lang="en-GB" sz="2400" b="1" dirty="0">
                <a:solidFill>
                  <a:schemeClr val="bg1"/>
                </a:solidFill>
                <a:effectLst/>
                <a:latin typeface="Calibri" panose="020F0502020204030204" pitchFamily="34" charset="0"/>
                <a:ea typeface="Times New Roman"/>
                <a:cs typeface="Times New Roman"/>
              </a:rPr>
              <a:t>  3 meter away from the lens in front of the iris</a:t>
            </a:r>
          </a:p>
          <a:p>
            <a:pPr marL="0" indent="0">
              <a:buNone/>
            </a:pPr>
            <a:r>
              <a:rPr lang="en-GB" sz="2400" b="1" dirty="0">
                <a:solidFill>
                  <a:schemeClr val="bg1"/>
                </a:solidFill>
                <a:effectLst/>
                <a:latin typeface="Calibri" panose="020F0502020204030204" pitchFamily="34" charset="0"/>
                <a:ea typeface="Times New Roman"/>
                <a:cs typeface="Times New Roman"/>
              </a:rPr>
              <a:t>  system for scanning its eye. </a:t>
            </a:r>
          </a:p>
          <a:p>
            <a:pPr marL="0" indent="0">
              <a:buNone/>
            </a:pPr>
            <a:endParaRPr lang="en-GB" sz="2400" b="1" dirty="0">
              <a:solidFill>
                <a:schemeClr val="bg1"/>
              </a:solidFill>
              <a:latin typeface="Calibri" panose="020F0502020204030204" pitchFamily="34" charset="0"/>
              <a:ea typeface="Times New Roman"/>
              <a:cs typeface="Times New Roman"/>
            </a:endParaRPr>
          </a:p>
          <a:p>
            <a:pPr marL="0" indent="0">
              <a:buNone/>
            </a:pPr>
            <a:endParaRPr lang="en-GB" sz="2400" b="1" dirty="0">
              <a:solidFill>
                <a:schemeClr val="bg1"/>
              </a:solidFill>
              <a:effectLst/>
              <a:latin typeface="Calibri" panose="020F0502020204030204" pitchFamily="34" charset="0"/>
              <a:ea typeface="Times New Roman"/>
              <a:cs typeface="Times New Roman"/>
            </a:endParaRPr>
          </a:p>
          <a:p>
            <a:pPr marL="0" indent="0">
              <a:buNone/>
            </a:pPr>
            <a:r>
              <a:rPr lang="en-GB" sz="3600" b="1" dirty="0">
                <a:solidFill>
                  <a:srgbClr val="FFC000"/>
                </a:solidFill>
                <a:effectLst/>
                <a:ea typeface="Times New Roman"/>
                <a:cs typeface="Times New Roman"/>
              </a:rPr>
              <a:t> Iris Localization :-</a:t>
            </a:r>
          </a:p>
          <a:p>
            <a:pPr marL="0" indent="0">
              <a:buNone/>
            </a:pPr>
            <a:r>
              <a:rPr lang="en-GB" sz="2400" b="1" dirty="0">
                <a:solidFill>
                  <a:schemeClr val="bg1"/>
                </a:solidFill>
                <a:effectLst/>
                <a:latin typeface="Calibri" panose="020F0502020204030204" pitchFamily="34" charset="0"/>
                <a:ea typeface="Times New Roman"/>
                <a:cs typeface="Times New Roman"/>
              </a:rPr>
              <a:t>  Iris localization is a process to isolate the iris region </a:t>
            </a:r>
          </a:p>
          <a:p>
            <a:pPr marL="0" indent="0">
              <a:buNone/>
            </a:pPr>
            <a:r>
              <a:rPr lang="en-GB" sz="2400" b="1" dirty="0">
                <a:solidFill>
                  <a:schemeClr val="bg1"/>
                </a:solidFill>
                <a:effectLst/>
                <a:latin typeface="Calibri" panose="020F0502020204030204" pitchFamily="34" charset="0"/>
                <a:ea typeface="Times New Roman"/>
                <a:cs typeface="Times New Roman"/>
              </a:rPr>
              <a:t>  from the rest of the acquired image. Iris can be</a:t>
            </a:r>
          </a:p>
          <a:p>
            <a:pPr marL="0" indent="0">
              <a:buNone/>
            </a:pPr>
            <a:r>
              <a:rPr lang="en-GB" sz="2400" b="1" dirty="0">
                <a:solidFill>
                  <a:schemeClr val="bg1"/>
                </a:solidFill>
                <a:effectLst/>
                <a:latin typeface="Calibri" panose="020F0502020204030204" pitchFamily="34" charset="0"/>
                <a:ea typeface="Times New Roman"/>
                <a:cs typeface="Times New Roman"/>
              </a:rPr>
              <a:t>  approximated by two circles, one for iris/sclera</a:t>
            </a:r>
          </a:p>
          <a:p>
            <a:pPr marL="0" indent="0">
              <a:buNone/>
            </a:pPr>
            <a:r>
              <a:rPr lang="en-GB" sz="2400" b="1" dirty="0">
                <a:solidFill>
                  <a:schemeClr val="bg1"/>
                </a:solidFill>
                <a:effectLst/>
                <a:latin typeface="Calibri" panose="020F0502020204030204" pitchFamily="34" charset="0"/>
                <a:ea typeface="Times New Roman"/>
                <a:cs typeface="Times New Roman"/>
              </a:rPr>
              <a:t>  boundary and another for iris/pupil boundary.</a:t>
            </a:r>
          </a:p>
          <a:p>
            <a:pPr marL="0" indent="0">
              <a:buNone/>
            </a:pPr>
            <a:endParaRPr lang="en-GB" sz="2400" b="1" dirty="0">
              <a:solidFill>
                <a:schemeClr val="bg1"/>
              </a:solidFill>
              <a:effectLst/>
              <a:latin typeface="Calibri" panose="020F0502020204030204" pitchFamily="34" charset="0"/>
              <a:ea typeface="Times New Roman"/>
              <a:cs typeface="Times New Roman"/>
            </a:endParaRPr>
          </a:p>
          <a:p>
            <a:pPr marL="0" indent="0">
              <a:buNone/>
            </a:pPr>
            <a:endParaRPr lang="en-GB" sz="2400" b="1" dirty="0">
              <a:solidFill>
                <a:schemeClr val="bg1"/>
              </a:solidFill>
              <a:effectLst/>
              <a:latin typeface="Calibri" panose="020F0502020204030204" pitchFamily="34" charset="0"/>
              <a:ea typeface="Times New Roman"/>
              <a:cs typeface="Times New Roman"/>
            </a:endParaRPr>
          </a:p>
          <a:p>
            <a:pPr marL="0" indent="0">
              <a:buNone/>
            </a:pPr>
            <a:endParaRPr lang="en-US" dirty="0"/>
          </a:p>
        </p:txBody>
      </p:sp>
      <p:pic>
        <p:nvPicPr>
          <p:cNvPr id="6" name="Picture 5">
            <a:extLst>
              <a:ext uri="{FF2B5EF4-FFF2-40B4-BE49-F238E27FC236}">
                <a16:creationId xmlns:a16="http://schemas.microsoft.com/office/drawing/2014/main" id="{DF07DD4F-A9B9-C540-9606-230AA429EC10}"/>
              </a:ext>
            </a:extLst>
          </p:cNvPr>
          <p:cNvPicPr/>
          <p:nvPr/>
        </p:nvPicPr>
        <p:blipFill>
          <a:blip r:embed="rId2"/>
          <a:stretch>
            <a:fillRect/>
          </a:stretch>
        </p:blipFill>
        <p:spPr>
          <a:xfrm>
            <a:off x="7228458" y="1"/>
            <a:ext cx="4963542" cy="2927526"/>
          </a:xfrm>
          <a:prstGeom prst="rect">
            <a:avLst/>
          </a:prstGeom>
        </p:spPr>
      </p:pic>
      <p:pic>
        <p:nvPicPr>
          <p:cNvPr id="15" name="Picture 14">
            <a:extLst>
              <a:ext uri="{FF2B5EF4-FFF2-40B4-BE49-F238E27FC236}">
                <a16:creationId xmlns:a16="http://schemas.microsoft.com/office/drawing/2014/main" id="{A48C3308-06DE-114C-AD5C-5DC22CCBC21F}"/>
              </a:ext>
            </a:extLst>
          </p:cNvPr>
          <p:cNvPicPr/>
          <p:nvPr/>
        </p:nvPicPr>
        <p:blipFill>
          <a:blip r:embed="rId3"/>
          <a:stretch>
            <a:fillRect/>
          </a:stretch>
        </p:blipFill>
        <p:spPr>
          <a:xfrm>
            <a:off x="7276648" y="3879272"/>
            <a:ext cx="4963542" cy="2978727"/>
          </a:xfrm>
          <a:prstGeom prst="rect">
            <a:avLst/>
          </a:prstGeom>
        </p:spPr>
      </p:pic>
    </p:spTree>
    <p:extLst>
      <p:ext uri="{BB962C8B-B14F-4D97-AF65-F5344CB8AC3E}">
        <p14:creationId xmlns:p14="http://schemas.microsoft.com/office/powerpoint/2010/main" val="105047908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0FDE-84C0-9346-8D2A-090AA7DCC78A}"/>
              </a:ext>
            </a:extLst>
          </p:cNvPr>
          <p:cNvSpPr>
            <a:spLocks noGrp="1"/>
          </p:cNvSpPr>
          <p:nvPr>
            <p:ph type="title"/>
          </p:nvPr>
        </p:nvSpPr>
        <p:spPr>
          <a:xfrm>
            <a:off x="1898374" y="-2996108"/>
            <a:ext cx="10515600" cy="1325563"/>
          </a:xfrm>
        </p:spPr>
        <p:txBody>
          <a:bodyPr/>
          <a:lstStyle/>
          <a:p>
            <a:endParaRPr lang="en-US"/>
          </a:p>
        </p:txBody>
      </p:sp>
      <p:sp>
        <p:nvSpPr>
          <p:cNvPr id="3" name="Content Placeholder 2">
            <a:extLst>
              <a:ext uri="{FF2B5EF4-FFF2-40B4-BE49-F238E27FC236}">
                <a16:creationId xmlns:a16="http://schemas.microsoft.com/office/drawing/2014/main" id="{A1AEB533-934F-9344-A878-228B66C95BFB}"/>
              </a:ext>
            </a:extLst>
          </p:cNvPr>
          <p:cNvSpPr>
            <a:spLocks noGrp="1"/>
          </p:cNvSpPr>
          <p:nvPr>
            <p:ph idx="1"/>
          </p:nvPr>
        </p:nvSpPr>
        <p:spPr>
          <a:xfrm>
            <a:off x="0" y="120474"/>
            <a:ext cx="12192000" cy="6737526"/>
          </a:xfrm>
        </p:spPr>
        <p:txBody>
          <a:bodyPr>
            <a:normAutofit fontScale="92500" lnSpcReduction="20000"/>
          </a:bodyPr>
          <a:lstStyle/>
          <a:p>
            <a:pPr marL="0" indent="0">
              <a:buNone/>
            </a:pPr>
            <a:r>
              <a:rPr lang="en-GB" sz="3600" b="1" dirty="0">
                <a:solidFill>
                  <a:srgbClr val="FFC000"/>
                </a:solidFill>
                <a:latin typeface="Calibri" panose="020F0502020204030204" pitchFamily="34" charset="0"/>
                <a:ea typeface="Times New Roman"/>
                <a:cs typeface="Times New Roman"/>
              </a:rPr>
              <a:t>  (iii) </a:t>
            </a:r>
            <a:r>
              <a:rPr lang="en-GB" sz="3600" b="1" dirty="0">
                <a:solidFill>
                  <a:srgbClr val="FFC000"/>
                </a:solidFill>
                <a:effectLst/>
                <a:latin typeface="Calibri" panose="020F0502020204030204" pitchFamily="34" charset="0"/>
                <a:ea typeface="Times New Roman"/>
                <a:cs typeface="Times New Roman"/>
              </a:rPr>
              <a:t> Feature Extraction :-</a:t>
            </a:r>
          </a:p>
          <a:p>
            <a:pPr marL="0" indent="0">
              <a:buNone/>
            </a:pPr>
            <a:r>
              <a:rPr lang="en-GB" sz="2800" b="1" dirty="0">
                <a:solidFill>
                  <a:schemeClr val="bg1"/>
                </a:solidFill>
                <a:effectLst/>
                <a:latin typeface="Calibri" panose="020F0502020204030204" pitchFamily="34" charset="0"/>
                <a:ea typeface="Times New Roman"/>
                <a:cs typeface="Times New Roman"/>
              </a:rPr>
              <a:t>  Feature encoding was implemented by convolving</a:t>
            </a:r>
          </a:p>
          <a:p>
            <a:pPr marL="0" indent="0">
              <a:buNone/>
            </a:pPr>
            <a:r>
              <a:rPr lang="en-GB" sz="2800" b="1" dirty="0">
                <a:solidFill>
                  <a:schemeClr val="bg1"/>
                </a:solidFill>
                <a:effectLst/>
                <a:latin typeface="Calibri" panose="020F0502020204030204" pitchFamily="34" charset="0"/>
                <a:ea typeface="Times New Roman"/>
                <a:cs typeface="Times New Roman"/>
              </a:rPr>
              <a:t>  the normalized iris pattern with 1D Log- Gabber</a:t>
            </a:r>
          </a:p>
          <a:p>
            <a:pPr marL="0" indent="0">
              <a:buNone/>
            </a:pPr>
            <a:r>
              <a:rPr lang="en-GB" sz="2800" b="1" dirty="0">
                <a:solidFill>
                  <a:schemeClr val="bg1"/>
                </a:solidFill>
                <a:effectLst/>
                <a:latin typeface="Calibri" panose="020F0502020204030204" pitchFamily="34" charset="0"/>
                <a:ea typeface="Times New Roman"/>
                <a:cs typeface="Times New Roman"/>
              </a:rPr>
              <a:t>  wavelet. 2D normalized patterns are broken up</a:t>
            </a:r>
          </a:p>
          <a:p>
            <a:pPr marL="0" indent="0">
              <a:buNone/>
            </a:pPr>
            <a:r>
              <a:rPr lang="en-GB" sz="2800" b="1" dirty="0">
                <a:solidFill>
                  <a:schemeClr val="bg1"/>
                </a:solidFill>
                <a:effectLst/>
                <a:latin typeface="Calibri" panose="020F0502020204030204" pitchFamily="34" charset="0"/>
                <a:ea typeface="Times New Roman"/>
                <a:cs typeface="Times New Roman"/>
              </a:rPr>
              <a:t>  into</a:t>
            </a:r>
            <a:r>
              <a:rPr lang="en-GB" b="1" dirty="0">
                <a:solidFill>
                  <a:schemeClr val="bg1"/>
                </a:solidFill>
                <a:latin typeface="Calibri" panose="020F0502020204030204" pitchFamily="34" charset="0"/>
                <a:ea typeface="Times New Roman"/>
                <a:cs typeface="Times New Roman"/>
              </a:rPr>
              <a:t> </a:t>
            </a:r>
            <a:r>
              <a:rPr lang="en-GB" sz="2800" b="1" dirty="0">
                <a:solidFill>
                  <a:schemeClr val="bg1"/>
                </a:solidFill>
                <a:effectLst/>
                <a:latin typeface="Calibri" panose="020F0502020204030204" pitchFamily="34" charset="0"/>
                <a:ea typeface="Times New Roman"/>
                <a:cs typeface="Times New Roman"/>
              </a:rPr>
              <a:t>a number of 1D signal. Features are extracted</a:t>
            </a:r>
          </a:p>
          <a:p>
            <a:pPr marL="0" indent="0">
              <a:buNone/>
            </a:pPr>
            <a:r>
              <a:rPr lang="en-GB" sz="2800" b="1" dirty="0">
                <a:solidFill>
                  <a:schemeClr val="bg1"/>
                </a:solidFill>
                <a:effectLst/>
                <a:latin typeface="Calibri" panose="020F0502020204030204" pitchFamily="34" charset="0"/>
                <a:ea typeface="Times New Roman"/>
                <a:cs typeface="Times New Roman"/>
              </a:rPr>
              <a:t>  in codes of 0 and 1.</a:t>
            </a:r>
          </a:p>
          <a:p>
            <a:pPr marL="0" lvl="0" indent="0" fontAlgn="base">
              <a:buNone/>
            </a:pPr>
            <a:endParaRPr lang="en-GB" sz="3600" b="1" u="none" strike="noStrike" dirty="0">
              <a:solidFill>
                <a:srgbClr val="FFC000"/>
              </a:solidFill>
              <a:effectLst/>
              <a:uFill>
                <a:solidFill>
                  <a:srgbClr val="000000"/>
                </a:solidFill>
              </a:uFill>
              <a:latin typeface="Times New Roman"/>
              <a:ea typeface="Times New Roman"/>
              <a:cs typeface="Times New Roman"/>
            </a:endParaRPr>
          </a:p>
          <a:p>
            <a:pPr marL="0" lvl="0" indent="0" fontAlgn="base">
              <a:buNone/>
            </a:pPr>
            <a:r>
              <a:rPr lang="en-GB" sz="3600" b="1" u="none" strike="noStrike" dirty="0">
                <a:solidFill>
                  <a:srgbClr val="FFC000"/>
                </a:solidFill>
                <a:effectLst/>
                <a:uFill>
                  <a:solidFill>
                    <a:srgbClr val="000000"/>
                  </a:solidFill>
                </a:uFill>
                <a:latin typeface="Times New Roman"/>
                <a:ea typeface="Times New Roman"/>
                <a:cs typeface="Times New Roman"/>
              </a:rPr>
              <a:t>  (iv) Template Matching :-</a:t>
            </a:r>
          </a:p>
          <a:p>
            <a:pPr marL="0" lvl="0" indent="0" fontAlgn="base">
              <a:buNone/>
            </a:pPr>
            <a:r>
              <a:rPr lang="en-GB" sz="2400" b="1" i="1" u="none" strike="noStrike" dirty="0">
                <a:solidFill>
                  <a:schemeClr val="bg1"/>
                </a:solidFill>
                <a:effectLst/>
                <a:uFill>
                  <a:solidFill>
                    <a:srgbClr val="000000"/>
                  </a:solidFill>
                </a:uFill>
                <a:latin typeface="Times New Roman"/>
                <a:ea typeface="Times New Roman"/>
                <a:cs typeface="Times New Roman"/>
              </a:rPr>
              <a:t>  </a:t>
            </a:r>
            <a:r>
              <a:rPr lang="en-GB" sz="2600" b="1" u="none" strike="noStrike" dirty="0">
                <a:solidFill>
                  <a:schemeClr val="bg1"/>
                </a:solidFill>
                <a:effectLst/>
                <a:uFill>
                  <a:solidFill>
                    <a:srgbClr val="000000"/>
                  </a:solidFill>
                </a:uFill>
                <a:latin typeface="Times New Roman"/>
                <a:ea typeface="Times New Roman"/>
                <a:cs typeface="Times New Roman"/>
              </a:rPr>
              <a:t>For matching, the Hamming distance was chosen</a:t>
            </a:r>
          </a:p>
          <a:p>
            <a:pPr marL="0" lvl="0" indent="0" fontAlgn="base">
              <a:buNone/>
            </a:pPr>
            <a:r>
              <a:rPr lang="en-GB" sz="2600" b="1" u="none" strike="noStrike" dirty="0">
                <a:solidFill>
                  <a:schemeClr val="bg1"/>
                </a:solidFill>
                <a:effectLst/>
                <a:uFill>
                  <a:solidFill>
                    <a:srgbClr val="000000"/>
                  </a:solidFill>
                </a:uFill>
                <a:latin typeface="Times New Roman"/>
                <a:ea typeface="Times New Roman"/>
                <a:cs typeface="Times New Roman"/>
              </a:rPr>
              <a:t>  as a metric for recognition. The result of this</a:t>
            </a:r>
          </a:p>
          <a:p>
            <a:pPr marL="0" lvl="0" indent="0" fontAlgn="base">
              <a:buNone/>
            </a:pPr>
            <a:r>
              <a:rPr lang="en-GB" sz="2600" b="1" u="none" strike="noStrike" dirty="0">
                <a:solidFill>
                  <a:schemeClr val="bg1"/>
                </a:solidFill>
                <a:effectLst/>
                <a:uFill>
                  <a:solidFill>
                    <a:srgbClr val="000000"/>
                  </a:solidFill>
                </a:uFill>
                <a:latin typeface="Times New Roman"/>
                <a:ea typeface="Times New Roman"/>
                <a:cs typeface="Times New Roman"/>
              </a:rPr>
              <a:t>  computation is then used as the goodness of match, </a:t>
            </a:r>
          </a:p>
          <a:p>
            <a:pPr marL="0" lvl="0" indent="0" fontAlgn="base">
              <a:buNone/>
            </a:pPr>
            <a:r>
              <a:rPr lang="en-GB" sz="2600" b="1" u="none" strike="noStrike" dirty="0">
                <a:solidFill>
                  <a:schemeClr val="bg1"/>
                </a:solidFill>
                <a:effectLst/>
                <a:uFill>
                  <a:solidFill>
                    <a:srgbClr val="000000"/>
                  </a:solidFill>
                </a:uFill>
                <a:latin typeface="Times New Roman"/>
                <a:ea typeface="Times New Roman"/>
                <a:cs typeface="Times New Roman"/>
              </a:rPr>
              <a:t>  with smaller values indicating better matches. If two </a:t>
            </a:r>
          </a:p>
          <a:p>
            <a:pPr marL="0" lvl="0" indent="0" fontAlgn="base">
              <a:buNone/>
            </a:pPr>
            <a:r>
              <a:rPr lang="en-GB" sz="2600" b="1" u="none" strike="noStrike" dirty="0">
                <a:solidFill>
                  <a:schemeClr val="bg1"/>
                </a:solidFill>
                <a:effectLst/>
                <a:uFill>
                  <a:solidFill>
                    <a:srgbClr val="000000"/>
                  </a:solidFill>
                </a:uFill>
                <a:latin typeface="Times New Roman"/>
                <a:ea typeface="Times New Roman"/>
                <a:cs typeface="Times New Roman"/>
              </a:rPr>
              <a:t>  patterns are derived from same iris, the hamming </a:t>
            </a:r>
          </a:p>
          <a:p>
            <a:pPr marL="0" lvl="0" indent="0" fontAlgn="base">
              <a:buNone/>
            </a:pPr>
            <a:r>
              <a:rPr lang="en-GB" sz="2600" b="1" u="none" strike="noStrike" dirty="0">
                <a:solidFill>
                  <a:schemeClr val="bg1"/>
                </a:solidFill>
                <a:effectLst/>
                <a:uFill>
                  <a:solidFill>
                    <a:srgbClr val="000000"/>
                  </a:solidFill>
                </a:uFill>
                <a:latin typeface="Times New Roman"/>
                <a:ea typeface="Times New Roman"/>
                <a:cs typeface="Times New Roman"/>
              </a:rPr>
              <a:t>  distance between them will be close to 0 due to</a:t>
            </a:r>
          </a:p>
          <a:p>
            <a:pPr marL="0" lvl="0" indent="0" fontAlgn="base">
              <a:buNone/>
            </a:pPr>
            <a:r>
              <a:rPr lang="en-GB" sz="2600" b="1" u="none" strike="noStrike" dirty="0">
                <a:solidFill>
                  <a:schemeClr val="bg1"/>
                </a:solidFill>
                <a:effectLst/>
                <a:uFill>
                  <a:solidFill>
                    <a:srgbClr val="000000"/>
                  </a:solidFill>
                </a:uFill>
                <a:latin typeface="Times New Roman"/>
                <a:ea typeface="Times New Roman"/>
                <a:cs typeface="Times New Roman"/>
              </a:rPr>
              <a:t>  high correlation.</a:t>
            </a:r>
            <a:r>
              <a:rPr lang="en-GB" sz="2600" b="1" i="1" u="none" strike="noStrike" dirty="0">
                <a:solidFill>
                  <a:schemeClr val="bg1"/>
                </a:solidFill>
                <a:effectLst/>
                <a:uFill>
                  <a:solidFill>
                    <a:srgbClr val="000000"/>
                  </a:solidFill>
                </a:uFill>
                <a:latin typeface="Times New Roman"/>
                <a:ea typeface="Times New Roman"/>
                <a:cs typeface="Times New Roman"/>
              </a:rPr>
              <a:t> </a:t>
            </a:r>
            <a:endParaRPr lang="en-GB" sz="2600" b="1" u="none" strike="noStrike" dirty="0">
              <a:solidFill>
                <a:schemeClr val="bg1"/>
              </a:solidFill>
              <a:effectLst/>
              <a:uFill>
                <a:solidFill>
                  <a:srgbClr val="000000"/>
                </a:solidFill>
              </a:uFill>
              <a:latin typeface="Times New Roman"/>
              <a:ea typeface="Times New Roman"/>
              <a:cs typeface="Times New Roman"/>
            </a:endParaRPr>
          </a:p>
          <a:p>
            <a:pPr marL="0" indent="0">
              <a:buNone/>
            </a:pPr>
            <a:r>
              <a:rPr lang="en-GB" sz="2400" b="1" dirty="0">
                <a:solidFill>
                  <a:schemeClr val="bg1"/>
                </a:solidFill>
                <a:latin typeface="Calibri" panose="020F0502020204030204" pitchFamily="34" charset="0"/>
                <a:ea typeface="Times New Roman"/>
                <a:cs typeface="Times New Roman"/>
              </a:rPr>
              <a:t> </a:t>
            </a:r>
            <a:endParaRPr lang="en-GB" sz="2400" b="1" dirty="0">
              <a:solidFill>
                <a:schemeClr val="bg1"/>
              </a:solidFill>
              <a:effectLst/>
              <a:latin typeface="Calibri" panose="020F0502020204030204" pitchFamily="34" charset="0"/>
              <a:ea typeface="Times New Roman"/>
              <a:cs typeface="Times New Roman"/>
            </a:endParaRPr>
          </a:p>
          <a:p>
            <a:pPr marL="0" indent="0">
              <a:buNone/>
            </a:pPr>
            <a:endParaRPr lang="en-GB" sz="3200" b="1" dirty="0">
              <a:solidFill>
                <a:schemeClr val="bg1"/>
              </a:solidFill>
              <a:effectLst/>
              <a:latin typeface="Calibri" panose="020F0502020204030204" pitchFamily="34" charset="0"/>
              <a:ea typeface="Times New Roman"/>
              <a:cs typeface="Times New Roman"/>
            </a:endParaRPr>
          </a:p>
          <a:p>
            <a:pPr marL="0" indent="0">
              <a:buNone/>
            </a:pPr>
            <a:endParaRPr lang="en-GB" sz="2000" dirty="0">
              <a:effectLst/>
              <a:latin typeface="Calibri" panose="020F0502020204030204" pitchFamily="34" charset="0"/>
              <a:ea typeface="Times New Roman"/>
              <a:cs typeface="Times New Roman"/>
            </a:endParaRPr>
          </a:p>
          <a:p>
            <a:pPr marL="0" indent="0">
              <a:buNone/>
            </a:pPr>
            <a:endParaRPr lang="en-US" dirty="0"/>
          </a:p>
        </p:txBody>
      </p:sp>
      <p:pic>
        <p:nvPicPr>
          <p:cNvPr id="6" name="Picture 5">
            <a:extLst>
              <a:ext uri="{FF2B5EF4-FFF2-40B4-BE49-F238E27FC236}">
                <a16:creationId xmlns:a16="http://schemas.microsoft.com/office/drawing/2014/main" id="{211F1ABD-BFFA-AB45-AC70-E2A935240E57}"/>
              </a:ext>
            </a:extLst>
          </p:cNvPr>
          <p:cNvPicPr/>
          <p:nvPr/>
        </p:nvPicPr>
        <p:blipFill>
          <a:blip r:embed="rId2"/>
          <a:stretch>
            <a:fillRect/>
          </a:stretch>
        </p:blipFill>
        <p:spPr>
          <a:xfrm>
            <a:off x="7529644" y="0"/>
            <a:ext cx="4662356" cy="2686577"/>
          </a:xfrm>
          <a:prstGeom prst="rect">
            <a:avLst/>
          </a:prstGeom>
        </p:spPr>
      </p:pic>
      <p:pic>
        <p:nvPicPr>
          <p:cNvPr id="9" name="Picture 8">
            <a:extLst>
              <a:ext uri="{FF2B5EF4-FFF2-40B4-BE49-F238E27FC236}">
                <a16:creationId xmlns:a16="http://schemas.microsoft.com/office/drawing/2014/main" id="{519359C0-C22F-924C-AC98-0D1DE5CFDF0B}"/>
              </a:ext>
            </a:extLst>
          </p:cNvPr>
          <p:cNvPicPr/>
          <p:nvPr/>
        </p:nvPicPr>
        <p:blipFill>
          <a:blip r:embed="rId3"/>
          <a:stretch>
            <a:fillRect/>
          </a:stretch>
        </p:blipFill>
        <p:spPr>
          <a:xfrm>
            <a:off x="7529643" y="3313043"/>
            <a:ext cx="4662356" cy="3544957"/>
          </a:xfrm>
          <a:prstGeom prst="rect">
            <a:avLst/>
          </a:prstGeom>
        </p:spPr>
      </p:pic>
    </p:spTree>
    <p:extLst>
      <p:ext uri="{BB962C8B-B14F-4D97-AF65-F5344CB8AC3E}">
        <p14:creationId xmlns:p14="http://schemas.microsoft.com/office/powerpoint/2010/main" val="222646264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7476-00BC-B348-9DF9-C53EF74517BB}"/>
              </a:ext>
            </a:extLst>
          </p:cNvPr>
          <p:cNvSpPr>
            <a:spLocks noGrp="1"/>
          </p:cNvSpPr>
          <p:nvPr>
            <p:ph type="title"/>
          </p:nvPr>
        </p:nvSpPr>
        <p:spPr>
          <a:xfrm>
            <a:off x="115354" y="-140867"/>
            <a:ext cx="10515600" cy="1325563"/>
          </a:xfrm>
        </p:spPr>
        <p:txBody>
          <a:bodyPr/>
          <a:lstStyle/>
          <a:p>
            <a:r>
              <a:rPr lang="en-GB" sz="3600" b="1">
                <a:solidFill>
                  <a:srgbClr val="FFC000"/>
                </a:solidFill>
                <a:effectLst/>
                <a:latin typeface="Times New Roman"/>
                <a:ea typeface="Times New Roman"/>
              </a:rPr>
              <a:t>(v) Authenticate/Imposter :-</a:t>
            </a:r>
            <a:r>
              <a:rPr lang="en-GB" sz="1800" i="1">
                <a:solidFill>
                  <a:srgbClr val="000000"/>
                </a:solidFill>
                <a:effectLst/>
                <a:latin typeface="Times New Roman"/>
                <a:ea typeface="Times New Roman"/>
              </a:rPr>
              <a:t> </a:t>
            </a:r>
            <a:r>
              <a:rPr lang="en-GB" sz="2400" b="1">
                <a:solidFill>
                  <a:schemeClr val="bg1"/>
                </a:solidFill>
                <a:effectLst/>
                <a:latin typeface="Times New Roman"/>
                <a:ea typeface="Times New Roman"/>
              </a:rPr>
              <a:t>It is to decide whether the person is authorized person for vote or not.</a:t>
            </a:r>
            <a:endParaRPr lang="en-US" sz="2400" b="1">
              <a:solidFill>
                <a:schemeClr val="bg1"/>
              </a:solidFill>
            </a:endParaRPr>
          </a:p>
        </p:txBody>
      </p:sp>
      <p:pic>
        <p:nvPicPr>
          <p:cNvPr id="154" name="Picture 154">
            <a:extLst>
              <a:ext uri="{FF2B5EF4-FFF2-40B4-BE49-F238E27FC236}">
                <a16:creationId xmlns:a16="http://schemas.microsoft.com/office/drawing/2014/main" id="{0AF43F20-3B00-6143-B951-F7B295773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760" y="1483361"/>
            <a:ext cx="9062993" cy="3291840"/>
          </a:xfrm>
        </p:spPr>
      </p:pic>
    </p:spTree>
    <p:extLst>
      <p:ext uri="{BB962C8B-B14F-4D97-AF65-F5344CB8AC3E}">
        <p14:creationId xmlns:p14="http://schemas.microsoft.com/office/powerpoint/2010/main" val="4810418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5114-C8DB-1A42-94D0-FAE3D17D4879}"/>
              </a:ext>
            </a:extLst>
          </p:cNvPr>
          <p:cNvSpPr>
            <a:spLocks noGrp="1"/>
          </p:cNvSpPr>
          <p:nvPr>
            <p:ph type="title"/>
          </p:nvPr>
        </p:nvSpPr>
        <p:spPr>
          <a:xfrm>
            <a:off x="0" y="18255"/>
            <a:ext cx="10515600" cy="1325563"/>
          </a:xfrm>
        </p:spPr>
        <p:txBody>
          <a:bodyPr/>
          <a:lstStyle/>
          <a:p>
            <a:r>
              <a:rPr lang="en-GB" b="1" i="1" u="sng">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4.2 Advantages Of Iris Based Voting System:</a:t>
            </a:r>
            <a:br>
              <a:rPr lang="en-GB" sz="1800">
                <a:effectLst/>
                <a:latin typeface="Calibri" panose="020F0502020204030204" pitchFamily="34" charset="0"/>
                <a:ea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D841E850-2924-2B42-9AE1-0390E1B17F2E}"/>
              </a:ext>
            </a:extLst>
          </p:cNvPr>
          <p:cNvSpPr>
            <a:spLocks noGrp="1"/>
          </p:cNvSpPr>
          <p:nvPr>
            <p:ph idx="1"/>
          </p:nvPr>
        </p:nvSpPr>
        <p:spPr>
          <a:xfrm>
            <a:off x="0" y="795130"/>
            <a:ext cx="12192000" cy="6044615"/>
          </a:xfrm>
        </p:spPr>
        <p:txBody>
          <a:bodyPr>
            <a:normAutofit fontScale="85000" lnSpcReduction="20000"/>
          </a:bodyPr>
          <a:lstStyle/>
          <a:p>
            <a:pPr marL="0" indent="0">
              <a:buNone/>
            </a:pPr>
            <a:endPar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rPr>
              <a:t> (i) </a:t>
            </a:r>
            <a:r>
              <a:rPr lang="en-GB" sz="3200" b="1">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Uniqueness :-</a:t>
            </a:r>
          </a:p>
          <a:p>
            <a:pPr marL="0" indent="0">
              <a:buNone/>
            </a:pPr>
            <a:r>
              <a:rPr lang="en-GB" sz="3200" b="1">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sz="24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buNone/>
            </a:pPr>
            <a:r>
              <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rPr>
              <a:t> </a:t>
            </a:r>
          </a:p>
          <a:p>
            <a:pPr marL="0" indent="0">
              <a:buNone/>
            </a:pPr>
            <a:r>
              <a:rPr lang="en-GB" sz="3200" b="1">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 (ii) Stability :- </a:t>
            </a:r>
          </a:p>
          <a:p>
            <a:pPr marL="0" indent="0">
              <a:buNone/>
            </a:pPr>
            <a:r>
              <a:rPr lang="en-GB" sz="24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buNone/>
            </a:pPr>
            <a:endPar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rPr>
              <a:t> (iii) </a:t>
            </a:r>
            <a:r>
              <a:rPr lang="en-GB" sz="3200" b="1">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Scalability :-</a:t>
            </a:r>
          </a:p>
          <a:p>
            <a:pPr marL="0" indent="0">
              <a:buNone/>
            </a:pPr>
            <a:r>
              <a:rPr lang="en-GB" sz="24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buNone/>
            </a:pPr>
            <a:r>
              <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rPr>
              <a:t> </a:t>
            </a:r>
          </a:p>
          <a:p>
            <a:pPr marL="0" indent="0">
              <a:buNone/>
            </a:pPr>
            <a:r>
              <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rPr>
              <a:t> </a:t>
            </a:r>
          </a:p>
          <a:p>
            <a:pPr marL="0" indent="0">
              <a:buNone/>
            </a:pPr>
            <a:r>
              <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rPr>
              <a:t> (iv) </a:t>
            </a:r>
            <a:r>
              <a:rPr lang="en-GB" sz="3200" b="1">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Security :-</a:t>
            </a:r>
          </a:p>
          <a:p>
            <a:pPr marL="0" indent="0">
              <a:buNone/>
            </a:pPr>
            <a:r>
              <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2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GB" sz="3200" b="1">
                <a:solidFill>
                  <a:srgbClr val="FFC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3200" b="1">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7940489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0A4B-99BF-4E49-9074-E8F179C7DF8F}"/>
              </a:ext>
            </a:extLst>
          </p:cNvPr>
          <p:cNvSpPr>
            <a:spLocks noGrp="1"/>
          </p:cNvSpPr>
          <p:nvPr>
            <p:ph type="title"/>
          </p:nvPr>
        </p:nvSpPr>
        <p:spPr>
          <a:xfrm>
            <a:off x="115354" y="-285436"/>
            <a:ext cx="10515600" cy="1460500"/>
          </a:xfrm>
        </p:spPr>
        <p:txBody>
          <a:bodyPr>
            <a:normAutofit/>
          </a:bodyPr>
          <a:lstStyle/>
          <a:p>
            <a:r>
              <a:rPr lang="en-GB" sz="6000" b="1" u="sng">
                <a:solidFill>
                  <a:srgbClr val="FFC000"/>
                </a:solidFill>
              </a:rPr>
              <a:t>5.Conclusion:</a:t>
            </a:r>
            <a:endParaRPr lang="en-US" sz="6000" b="1" u="sng">
              <a:solidFill>
                <a:srgbClr val="FFC000"/>
              </a:solidFill>
            </a:endParaRPr>
          </a:p>
        </p:txBody>
      </p:sp>
      <p:sp>
        <p:nvSpPr>
          <p:cNvPr id="3" name="Content Placeholder 2">
            <a:extLst>
              <a:ext uri="{FF2B5EF4-FFF2-40B4-BE49-F238E27FC236}">
                <a16:creationId xmlns:a16="http://schemas.microsoft.com/office/drawing/2014/main" id="{C1705CFD-BC36-8F4B-9C6A-5BFCF824C847}"/>
              </a:ext>
            </a:extLst>
          </p:cNvPr>
          <p:cNvSpPr>
            <a:spLocks noGrp="1"/>
          </p:cNvSpPr>
          <p:nvPr>
            <p:ph idx="1"/>
          </p:nvPr>
        </p:nvSpPr>
        <p:spPr>
          <a:xfrm>
            <a:off x="0" y="1175064"/>
            <a:ext cx="12192000" cy="5682936"/>
          </a:xfrm>
        </p:spPr>
        <p:txBody>
          <a:bodyPr>
            <a:normAutofit/>
          </a:bodyPr>
          <a:lstStyle/>
          <a:p>
            <a:pPr marL="0" indent="0">
              <a:buNone/>
            </a:pPr>
            <a:r>
              <a:rPr lang="en-GB" sz="2400" b="1">
                <a:solidFill>
                  <a:schemeClr val="bg1"/>
                </a:solidFill>
                <a:effectLst/>
                <a:latin typeface="Calibri" panose="020F0502020204030204" pitchFamily="34" charset="0"/>
                <a:ea typeface="Times New Roman"/>
                <a:cs typeface="Times New Roman"/>
              </a:rPr>
              <a:t>Many biometric methods are available but iris recognition has high accuracy rate. The iris pattern of person is obviously unique.Even genetically identical individuals the same have completely independent iris textures. </a:t>
            </a:r>
          </a:p>
          <a:p>
            <a:pPr marL="0" indent="0">
              <a:buNone/>
            </a:pPr>
            <a:r>
              <a:rPr lang="en-GB" sz="2400" b="1">
                <a:solidFill>
                  <a:schemeClr val="bg1"/>
                </a:solidFill>
                <a:effectLst/>
                <a:latin typeface="Calibri" panose="020F0502020204030204" pitchFamily="34" charset="0"/>
                <a:ea typeface="Times New Roman"/>
                <a:cs typeface="Times New Roman"/>
              </a:rPr>
              <a:t>By application of this project into real time we can avoid malfunctions, Time maintenance system, Automatic counting of votes. In this system the security of the voter is discussed and in general the focus is on making the voting system more robust and reliable by eliminating dummy voters. Also we have discussed Daughman’s Algorithm based segmentation technique, which corresponds to a success rate of around 83% will increase the percentage of voting. Manual counting is not required. So by this we will get the very prominent, clear and fast result.  By using this newly developed system we can overcome many problems of existing system. This system is more efficient than the existing one.  So as compared to fingerprint, face detection iris is considered to be the most secure. </a:t>
            </a:r>
          </a:p>
          <a:p>
            <a:endParaRPr lang="en-US"/>
          </a:p>
        </p:txBody>
      </p:sp>
    </p:spTree>
    <p:extLst>
      <p:ext uri="{BB962C8B-B14F-4D97-AF65-F5344CB8AC3E}">
        <p14:creationId xmlns:p14="http://schemas.microsoft.com/office/powerpoint/2010/main" val="41684464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C962-C0F9-3345-ADBB-8E6692875A9D}"/>
              </a:ext>
            </a:extLst>
          </p:cNvPr>
          <p:cNvSpPr>
            <a:spLocks noGrp="1"/>
          </p:cNvSpPr>
          <p:nvPr>
            <p:ph type="title"/>
          </p:nvPr>
        </p:nvSpPr>
        <p:spPr>
          <a:xfrm>
            <a:off x="120474" y="-831273"/>
            <a:ext cx="10515600" cy="2674530"/>
          </a:xfrm>
        </p:spPr>
        <p:txBody>
          <a:bodyPr>
            <a:normAutofit/>
          </a:bodyPr>
          <a:lstStyle/>
          <a:p>
            <a:r>
              <a:rPr lang="en-GB" sz="5400" b="1" u="sng" dirty="0">
                <a:solidFill>
                  <a:srgbClr val="FFC000"/>
                </a:solidFill>
              </a:rPr>
              <a:t>Content</a:t>
            </a:r>
            <a:endParaRPr lang="en-US" sz="5400" b="1" u="sng" dirty="0">
              <a:solidFill>
                <a:srgbClr val="FFC000"/>
              </a:solidFill>
            </a:endParaRPr>
          </a:p>
        </p:txBody>
      </p:sp>
      <p:sp>
        <p:nvSpPr>
          <p:cNvPr id="3" name="Content Placeholder 2">
            <a:extLst>
              <a:ext uri="{FF2B5EF4-FFF2-40B4-BE49-F238E27FC236}">
                <a16:creationId xmlns:a16="http://schemas.microsoft.com/office/drawing/2014/main" id="{6F699B6C-2F7F-D748-8B4C-F88A5F7ED24A}"/>
              </a:ext>
            </a:extLst>
          </p:cNvPr>
          <p:cNvSpPr>
            <a:spLocks noGrp="1"/>
          </p:cNvSpPr>
          <p:nvPr>
            <p:ph idx="1"/>
          </p:nvPr>
        </p:nvSpPr>
        <p:spPr>
          <a:xfrm>
            <a:off x="287331" y="822237"/>
            <a:ext cx="10348743" cy="5891193"/>
          </a:xfrm>
          <a:noFill/>
          <a:ln>
            <a:noFill/>
          </a:ln>
        </p:spPr>
        <p:txBody>
          <a:bodyPr>
            <a:normAutofit fontScale="92500" lnSpcReduction="20000"/>
          </a:bodyPr>
          <a:lstStyle/>
          <a:p>
            <a:pPr marL="0" indent="0">
              <a:buNone/>
            </a:pPr>
            <a:r>
              <a:rPr lang="en-GB" sz="2200" b="1" i="1" dirty="0">
                <a:solidFill>
                  <a:srgbClr val="FFC000"/>
                </a:solidFill>
                <a:latin typeface="Calibri" panose="020F0502020204030204" pitchFamily="34" charset="0"/>
                <a:ea typeface="Times New Roman"/>
                <a:cs typeface="Times New Roman"/>
              </a:rPr>
              <a:t> </a:t>
            </a:r>
          </a:p>
          <a:p>
            <a:pPr marL="0" indent="0">
              <a:buNone/>
            </a:pPr>
            <a:r>
              <a:rPr lang="en-GB" sz="2600" b="1" i="1" dirty="0">
                <a:solidFill>
                  <a:srgbClr val="FFC000"/>
                </a:solidFill>
                <a:effectLst/>
                <a:latin typeface="Calibri" panose="020F0502020204030204" pitchFamily="34" charset="0"/>
                <a:ea typeface="Times New Roman"/>
                <a:cs typeface="Times New Roman"/>
              </a:rPr>
              <a:t> 1.   Introduction To Seminar Topic</a:t>
            </a:r>
          </a:p>
          <a:p>
            <a:pPr marL="0" indent="0">
              <a:buNone/>
            </a:pPr>
            <a:endParaRPr lang="en-GB" sz="2600" b="1" i="1" dirty="0">
              <a:solidFill>
                <a:srgbClr val="FFC000"/>
              </a:solidFill>
              <a:effectLst/>
              <a:latin typeface="Calibri" panose="020F0502020204030204" pitchFamily="34" charset="0"/>
              <a:ea typeface="Times New Roman"/>
              <a:cs typeface="Times New Roman"/>
            </a:endParaRPr>
          </a:p>
          <a:p>
            <a:pPr marL="0" indent="0">
              <a:buNone/>
            </a:pPr>
            <a:r>
              <a:rPr lang="en-GB" sz="2600" b="1" i="1" dirty="0">
                <a:solidFill>
                  <a:srgbClr val="FFC000"/>
                </a:solidFill>
                <a:latin typeface="Calibri" panose="020F0502020204030204" pitchFamily="34" charset="0"/>
                <a:ea typeface="Times New Roman"/>
                <a:cs typeface="Times New Roman"/>
              </a:rPr>
              <a:t> 2.  </a:t>
            </a:r>
            <a:r>
              <a:rPr lang="en-GB" sz="2600" b="1" i="1" dirty="0">
                <a:solidFill>
                  <a:srgbClr val="FFC000"/>
                </a:solidFill>
                <a:effectLst/>
                <a:latin typeface="Calibri" panose="020F0502020204030204" pitchFamily="34" charset="0"/>
                <a:ea typeface="Times New Roman"/>
                <a:cs typeface="Times New Roman"/>
              </a:rPr>
              <a:t>Existing Voting System</a:t>
            </a:r>
          </a:p>
          <a:p>
            <a:pPr marL="0" indent="0">
              <a:buNone/>
            </a:pPr>
            <a:r>
              <a:rPr lang="en-GB" sz="2600" b="1" i="1" dirty="0">
                <a:solidFill>
                  <a:srgbClr val="FFC000"/>
                </a:solidFill>
                <a:effectLst/>
                <a:latin typeface="Calibri" panose="020F0502020204030204" pitchFamily="34" charset="0"/>
                <a:ea typeface="Times New Roman"/>
                <a:cs typeface="Times New Roman"/>
              </a:rPr>
              <a:t>       2.1 Steps Taken During Current Voting Process</a:t>
            </a:r>
          </a:p>
          <a:p>
            <a:pPr marL="0" indent="0">
              <a:buNone/>
            </a:pPr>
            <a:r>
              <a:rPr lang="en-GB" sz="2600" b="1" i="1" dirty="0">
                <a:solidFill>
                  <a:srgbClr val="FFC000"/>
                </a:solidFill>
                <a:effectLst/>
                <a:latin typeface="Calibri" panose="020F0502020204030204" pitchFamily="34" charset="0"/>
                <a:ea typeface="Times New Roman"/>
                <a:cs typeface="Times New Roman"/>
              </a:rPr>
              <a:t>       2.2 Problems With Existing Voter Registration System</a:t>
            </a:r>
          </a:p>
          <a:p>
            <a:pPr marL="0" indent="0">
              <a:buNone/>
            </a:pPr>
            <a:r>
              <a:rPr lang="en-GB" sz="2600" b="1" i="1" dirty="0">
                <a:solidFill>
                  <a:srgbClr val="FFC000"/>
                </a:solidFill>
                <a:effectLst/>
                <a:latin typeface="Calibri" panose="020F0502020204030204" pitchFamily="34" charset="0"/>
                <a:ea typeface="Times New Roman"/>
                <a:cs typeface="Times New Roman"/>
              </a:rPr>
              <a:t> </a:t>
            </a:r>
          </a:p>
          <a:p>
            <a:pPr marL="0" indent="0">
              <a:buNone/>
            </a:pPr>
            <a:r>
              <a:rPr lang="en-GB" sz="2600" b="1" i="1" dirty="0">
                <a:solidFill>
                  <a:srgbClr val="FFC000"/>
                </a:solidFill>
                <a:effectLst/>
                <a:latin typeface="Calibri" panose="020F0502020204030204" pitchFamily="34" charset="0"/>
                <a:ea typeface="Times New Roman"/>
                <a:cs typeface="Times New Roman"/>
              </a:rPr>
              <a:t> 3.  Proposed Voting System</a:t>
            </a:r>
          </a:p>
          <a:p>
            <a:pPr marL="0" indent="0">
              <a:buNone/>
            </a:pPr>
            <a:r>
              <a:rPr lang="en-GB" sz="2600" b="1" i="1" dirty="0">
                <a:solidFill>
                  <a:srgbClr val="FFC000"/>
                </a:solidFill>
                <a:effectLst/>
                <a:latin typeface="Calibri" panose="020F0502020204030204" pitchFamily="34" charset="0"/>
                <a:ea typeface="Times New Roman"/>
                <a:cs typeface="Times New Roman"/>
              </a:rPr>
              <a:t>       3.1 Goals Of Proposed System</a:t>
            </a:r>
          </a:p>
          <a:p>
            <a:pPr marL="0" indent="0">
              <a:buNone/>
            </a:pPr>
            <a:endParaRPr lang="en-GB" sz="2600" b="1" i="1" dirty="0">
              <a:solidFill>
                <a:srgbClr val="FFC000"/>
              </a:solidFill>
              <a:effectLst/>
              <a:latin typeface="Calibri" panose="020F0502020204030204" pitchFamily="34" charset="0"/>
              <a:ea typeface="Times New Roman"/>
              <a:cs typeface="Times New Roman"/>
            </a:endParaRPr>
          </a:p>
          <a:p>
            <a:pPr marL="0" indent="0">
              <a:buNone/>
            </a:pPr>
            <a:r>
              <a:rPr lang="en-GB" sz="2600" b="1" i="1" dirty="0">
                <a:solidFill>
                  <a:srgbClr val="FFC000"/>
                </a:solidFill>
                <a:effectLst/>
                <a:latin typeface="Calibri" panose="020F0502020204030204" pitchFamily="34" charset="0"/>
                <a:ea typeface="Times New Roman"/>
                <a:cs typeface="Times New Roman"/>
              </a:rPr>
              <a:t> 4.  Methodology</a:t>
            </a:r>
          </a:p>
          <a:p>
            <a:pPr marL="0" indent="0">
              <a:buNone/>
            </a:pPr>
            <a:r>
              <a:rPr lang="en-GB" sz="2600" b="1" i="1" dirty="0">
                <a:solidFill>
                  <a:srgbClr val="FFC000"/>
                </a:solidFill>
                <a:effectLst/>
                <a:latin typeface="Calibri" panose="020F0502020204030204" pitchFamily="34" charset="0"/>
                <a:ea typeface="Times New Roman"/>
                <a:cs typeface="Times New Roman"/>
              </a:rPr>
              <a:t>       4.1 </a:t>
            </a:r>
            <a:r>
              <a:rPr lang="en-GB" sz="2600" b="1" i="1" dirty="0" err="1">
                <a:solidFill>
                  <a:srgbClr val="FFC000"/>
                </a:solidFill>
                <a:effectLst/>
                <a:latin typeface="Calibri" panose="020F0502020204030204" pitchFamily="34" charset="0"/>
                <a:ea typeface="Times New Roman"/>
                <a:cs typeface="Times New Roman"/>
              </a:rPr>
              <a:t>Daughman’s</a:t>
            </a:r>
            <a:r>
              <a:rPr lang="en-GB" sz="2600" b="1" i="1" dirty="0">
                <a:solidFill>
                  <a:srgbClr val="FFC000"/>
                </a:solidFill>
                <a:effectLst/>
                <a:latin typeface="Calibri" panose="020F0502020204030204" pitchFamily="34" charset="0"/>
                <a:ea typeface="Times New Roman"/>
                <a:cs typeface="Times New Roman"/>
              </a:rPr>
              <a:t> Algorithm For Iris Scanning</a:t>
            </a:r>
          </a:p>
          <a:p>
            <a:pPr marL="0" indent="0">
              <a:buNone/>
            </a:pPr>
            <a:r>
              <a:rPr lang="en-GB" sz="2600" b="1" i="1" dirty="0">
                <a:solidFill>
                  <a:srgbClr val="FFC000"/>
                </a:solidFill>
                <a:effectLst/>
                <a:latin typeface="Calibri" panose="020F0502020204030204" pitchFamily="34" charset="0"/>
                <a:ea typeface="Times New Roman"/>
                <a:cs typeface="Times New Roman"/>
              </a:rPr>
              <a:t>       4.2 Advantages Of Iris Based Voting System</a:t>
            </a:r>
          </a:p>
          <a:p>
            <a:pPr marL="0" indent="0">
              <a:buNone/>
            </a:pPr>
            <a:endParaRPr lang="en-GB" sz="2600" b="1" i="1" dirty="0">
              <a:solidFill>
                <a:srgbClr val="FFC000"/>
              </a:solidFill>
              <a:effectLst/>
              <a:latin typeface="Calibri" panose="020F0502020204030204" pitchFamily="34" charset="0"/>
              <a:ea typeface="Times New Roman"/>
              <a:cs typeface="Times New Roman"/>
            </a:endParaRPr>
          </a:p>
          <a:p>
            <a:pPr marL="0" indent="0">
              <a:buNone/>
            </a:pPr>
            <a:r>
              <a:rPr lang="en-GB" sz="2600" b="1" i="1" dirty="0">
                <a:solidFill>
                  <a:srgbClr val="FFC000"/>
                </a:solidFill>
                <a:effectLst/>
                <a:latin typeface="Calibri" panose="020F0502020204030204" pitchFamily="34" charset="0"/>
                <a:ea typeface="Times New Roman"/>
                <a:cs typeface="Times New Roman"/>
              </a:rPr>
              <a:t> 5.  Conclusion</a:t>
            </a:r>
          </a:p>
          <a:p>
            <a:pPr marL="457200" indent="-457200">
              <a:buFont typeface="+mj-lt"/>
              <a:buAutoNum type="arabicPeriod"/>
            </a:pPr>
            <a:endParaRPr lang="en-US" sz="2000" b="1" i="1" dirty="0"/>
          </a:p>
        </p:txBody>
      </p:sp>
    </p:spTree>
    <p:extLst>
      <p:ext uri="{BB962C8B-B14F-4D97-AF65-F5344CB8AC3E}">
        <p14:creationId xmlns:p14="http://schemas.microsoft.com/office/powerpoint/2010/main" val="17106863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8105-3594-E143-83D4-7B1FD7B0FF50}"/>
              </a:ext>
            </a:extLst>
          </p:cNvPr>
          <p:cNvSpPr>
            <a:spLocks noGrp="1"/>
          </p:cNvSpPr>
          <p:nvPr>
            <p:ph type="title"/>
          </p:nvPr>
        </p:nvSpPr>
        <p:spPr>
          <a:xfrm>
            <a:off x="0" y="-550481"/>
            <a:ext cx="10515600" cy="1960029"/>
          </a:xfrm>
        </p:spPr>
        <p:txBody>
          <a:bodyPr>
            <a:normAutofit/>
          </a:bodyPr>
          <a:lstStyle/>
          <a:p>
            <a:r>
              <a:rPr lang="en-GB" sz="6000" b="1" u="sng" dirty="0">
                <a:solidFill>
                  <a:srgbClr val="FFC000"/>
                </a:solidFill>
              </a:rPr>
              <a:t>1.Introduction To Seminar Topic:</a:t>
            </a:r>
            <a:endParaRPr lang="en-US" sz="6000" b="1" u="sng" dirty="0">
              <a:solidFill>
                <a:srgbClr val="FFC000"/>
              </a:solidFill>
            </a:endParaRPr>
          </a:p>
        </p:txBody>
      </p:sp>
      <p:sp>
        <p:nvSpPr>
          <p:cNvPr id="3" name="Content Placeholder 2">
            <a:extLst>
              <a:ext uri="{FF2B5EF4-FFF2-40B4-BE49-F238E27FC236}">
                <a16:creationId xmlns:a16="http://schemas.microsoft.com/office/drawing/2014/main" id="{84C8E7A7-56AC-D947-9362-F0A46CC6CB79}"/>
              </a:ext>
            </a:extLst>
          </p:cNvPr>
          <p:cNvSpPr>
            <a:spLocks noGrp="1"/>
          </p:cNvSpPr>
          <p:nvPr>
            <p:ph idx="1"/>
          </p:nvPr>
        </p:nvSpPr>
        <p:spPr>
          <a:xfrm>
            <a:off x="89076" y="1764949"/>
            <a:ext cx="12013848" cy="5632173"/>
          </a:xfrm>
        </p:spPr>
        <p:txBody>
          <a:bodyPr>
            <a:normAutofit/>
          </a:bodyPr>
          <a:lstStyle/>
          <a:p>
            <a:pPr marL="0" indent="0">
              <a:buNone/>
            </a:pPr>
            <a:r>
              <a:rPr lang="en-GB" b="1" dirty="0">
                <a:solidFill>
                  <a:srgbClr val="FFC000"/>
                </a:solidFill>
                <a:effectLst/>
                <a:ea typeface="Times New Roman"/>
                <a:cs typeface="Times New Roman"/>
              </a:rPr>
              <a:t>- The election system is the pillar of the every democracy. </a:t>
            </a:r>
          </a:p>
          <a:p>
            <a:pPr marL="0" indent="0">
              <a:buNone/>
            </a:pPr>
            <a:r>
              <a:rPr lang="en-GB" b="1" dirty="0">
                <a:solidFill>
                  <a:srgbClr val="FFC000"/>
                </a:solidFill>
                <a:effectLst/>
                <a:ea typeface="Times New Roman"/>
                <a:cs typeface="Times New Roman"/>
              </a:rPr>
              <a:t>- The voting system has observed many effective changes.</a:t>
            </a:r>
          </a:p>
          <a:p>
            <a:pPr marL="0" indent="0">
              <a:buNone/>
            </a:pPr>
            <a:r>
              <a:rPr lang="en-GB" b="1" dirty="0">
                <a:solidFill>
                  <a:srgbClr val="FFC000"/>
                </a:solidFill>
                <a:effectLst/>
                <a:ea typeface="Times New Roman"/>
                <a:cs typeface="Times New Roman"/>
              </a:rPr>
              <a:t>- It is also a very delicate process that is the subject of various </a:t>
            </a:r>
            <a:r>
              <a:rPr lang="en-GB" b="1" dirty="0" err="1">
                <a:solidFill>
                  <a:srgbClr val="FFC000"/>
                </a:solidFill>
                <a:effectLst/>
                <a:ea typeface="Times New Roman"/>
                <a:cs typeface="Times New Roman"/>
              </a:rPr>
              <a:t>distrubances,such</a:t>
            </a:r>
            <a:r>
              <a:rPr lang="en-GB" b="1" dirty="0">
                <a:solidFill>
                  <a:srgbClr val="FFC000"/>
                </a:solidFill>
                <a:effectLst/>
                <a:ea typeface="Times New Roman"/>
                <a:cs typeface="Times New Roman"/>
              </a:rPr>
              <a:t> as inactive </a:t>
            </a:r>
            <a:r>
              <a:rPr lang="en-GB" b="1" dirty="0" err="1">
                <a:solidFill>
                  <a:srgbClr val="FFC000"/>
                </a:solidFill>
                <a:effectLst/>
                <a:ea typeface="Times New Roman"/>
                <a:cs typeface="Times New Roman"/>
              </a:rPr>
              <a:t>citizens,attempts</a:t>
            </a:r>
            <a:r>
              <a:rPr lang="en-GB" b="1" dirty="0">
                <a:solidFill>
                  <a:srgbClr val="FFC000"/>
                </a:solidFill>
                <a:effectLst/>
                <a:ea typeface="Times New Roman"/>
                <a:cs typeface="Times New Roman"/>
              </a:rPr>
              <a:t> of </a:t>
            </a:r>
            <a:r>
              <a:rPr lang="en-GB" b="1" dirty="0" err="1">
                <a:solidFill>
                  <a:srgbClr val="FFC000"/>
                </a:solidFill>
                <a:effectLst/>
                <a:ea typeface="Times New Roman"/>
                <a:cs typeface="Times New Roman"/>
              </a:rPr>
              <a:t>fraud,etc</a:t>
            </a:r>
            <a:r>
              <a:rPr lang="en-GB" b="1" dirty="0">
                <a:solidFill>
                  <a:srgbClr val="FFC000"/>
                </a:solidFill>
                <a:effectLst/>
                <a:ea typeface="Times New Roman"/>
                <a:cs typeface="Times New Roman"/>
              </a:rPr>
              <a:t>.</a:t>
            </a:r>
          </a:p>
          <a:p>
            <a:pPr marL="0" indent="0">
              <a:buNone/>
            </a:pPr>
            <a:r>
              <a:rPr lang="en-GB" b="1" dirty="0">
                <a:solidFill>
                  <a:srgbClr val="FFC000"/>
                </a:solidFill>
                <a:effectLst/>
                <a:ea typeface="Times New Roman"/>
                <a:cs typeface="Times New Roman"/>
              </a:rPr>
              <a:t>- We will discuss some of these problems starting from the current voting system with the recently proposed voting system. </a:t>
            </a:r>
          </a:p>
          <a:p>
            <a:pPr marL="0" indent="0">
              <a:buNone/>
            </a:pPr>
            <a:r>
              <a:rPr lang="en-GB" b="1" dirty="0">
                <a:solidFill>
                  <a:srgbClr val="FFC000"/>
                </a:solidFill>
                <a:effectLst/>
                <a:ea typeface="Times New Roman"/>
                <a:cs typeface="Times New Roman"/>
              </a:rPr>
              <a:t>- Propose a smart solution in terms of iris recognition based voting system.</a:t>
            </a:r>
          </a:p>
          <a:p>
            <a:pPr marL="0" indent="0">
              <a:buNone/>
            </a:pPr>
            <a:r>
              <a:rPr lang="en-GB" b="1" dirty="0">
                <a:solidFill>
                  <a:srgbClr val="FFC000"/>
                </a:solidFill>
                <a:effectLst/>
                <a:ea typeface="Times New Roman"/>
                <a:cs typeface="Times New Roman"/>
              </a:rPr>
              <a:t>- The aim of the study.   </a:t>
            </a:r>
          </a:p>
          <a:p>
            <a:pPr marL="0" indent="0">
              <a:buNone/>
            </a:pPr>
            <a:endParaRPr lang="en-GB" sz="2400" b="1" dirty="0">
              <a:solidFill>
                <a:schemeClr val="bg1"/>
              </a:solidFill>
              <a:effectLst/>
              <a:latin typeface="Calibri" panose="020F0502020204030204" pitchFamily="34" charset="0"/>
              <a:ea typeface="Times New Roman"/>
              <a:cs typeface="Times New Roman"/>
            </a:endParaRPr>
          </a:p>
          <a:p>
            <a:pPr marL="0" indent="0">
              <a:buNone/>
            </a:pPr>
            <a:endParaRPr lang="en-GB" sz="2400" b="1" dirty="0">
              <a:solidFill>
                <a:schemeClr val="bg1"/>
              </a:solidFill>
              <a:effectLst/>
              <a:latin typeface="Calibri" panose="020F0502020204030204" pitchFamily="34" charset="0"/>
              <a:ea typeface="Times New Roman"/>
              <a:cs typeface="Times New Roman"/>
            </a:endParaRPr>
          </a:p>
          <a:p>
            <a:pPr marL="0" indent="0">
              <a:buNone/>
            </a:pPr>
            <a:endParaRPr lang="en-GB" sz="2400" b="1" dirty="0">
              <a:solidFill>
                <a:schemeClr val="bg1"/>
              </a:solidFill>
              <a:effectLst/>
              <a:latin typeface="Calibri" panose="020F0502020204030204" pitchFamily="34" charset="0"/>
              <a:ea typeface="Times New Roman"/>
              <a:cs typeface="Times New Roman"/>
            </a:endParaRPr>
          </a:p>
          <a:p>
            <a:endParaRPr lang="en-US" b="1" dirty="0">
              <a:solidFill>
                <a:schemeClr val="bg1"/>
              </a:solidFill>
            </a:endParaRPr>
          </a:p>
        </p:txBody>
      </p:sp>
    </p:spTree>
    <p:extLst>
      <p:ext uri="{BB962C8B-B14F-4D97-AF65-F5344CB8AC3E}">
        <p14:creationId xmlns:p14="http://schemas.microsoft.com/office/powerpoint/2010/main" val="32613274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FD01F-337C-CC4C-8D2C-B76CB6CC7766}"/>
              </a:ext>
            </a:extLst>
          </p:cNvPr>
          <p:cNvSpPr>
            <a:spLocks noGrp="1"/>
          </p:cNvSpPr>
          <p:nvPr>
            <p:ph idx="1"/>
          </p:nvPr>
        </p:nvSpPr>
        <p:spPr>
          <a:xfrm>
            <a:off x="93345" y="362102"/>
            <a:ext cx="12065547" cy="6145843"/>
          </a:xfrm>
        </p:spPr>
        <p:txBody>
          <a:bodyPr>
            <a:noAutofit/>
          </a:bodyPr>
          <a:lstStyle/>
          <a:p>
            <a:pPr marL="0" indent="0">
              <a:buNone/>
            </a:pPr>
            <a:r>
              <a:rPr lang="en-GB" sz="2000" b="1">
                <a:solidFill>
                  <a:schemeClr val="bg1"/>
                </a:solidFill>
                <a:latin typeface="Calibri" panose="020F0502020204030204" pitchFamily="34" charset="0"/>
                <a:ea typeface="Times New Roman"/>
                <a:cs typeface="Times New Roman"/>
              </a:rPr>
              <a:t> </a:t>
            </a:r>
          </a:p>
          <a:p>
            <a:pPr marL="0" indent="0">
              <a:buNone/>
            </a:pPr>
            <a:r>
              <a:rPr lang="en-GB" sz="2000" b="1">
                <a:solidFill>
                  <a:schemeClr val="bg1"/>
                </a:solidFill>
                <a:latin typeface="Calibri" panose="020F0502020204030204" pitchFamily="34" charset="0"/>
                <a:ea typeface="Times New Roman"/>
                <a:cs typeface="Times New Roman"/>
              </a:rPr>
              <a:t> </a:t>
            </a:r>
            <a:r>
              <a:rPr lang="en-GB" b="1">
                <a:solidFill>
                  <a:schemeClr val="bg1"/>
                </a:solidFill>
                <a:latin typeface="Calibri" panose="020F0502020204030204" pitchFamily="34" charset="0"/>
                <a:ea typeface="Times New Roman"/>
                <a:cs typeface="Times New Roman"/>
              </a:rPr>
              <a:t>-  </a:t>
            </a:r>
            <a:r>
              <a:rPr lang="en-GB" b="1">
                <a:solidFill>
                  <a:schemeClr val="bg1"/>
                </a:solidFill>
                <a:effectLst/>
                <a:latin typeface="Calibri" panose="020F0502020204030204" pitchFamily="34" charset="0"/>
                <a:ea typeface="Times New Roman"/>
                <a:cs typeface="Times New Roman"/>
              </a:rPr>
              <a:t>In </a:t>
            </a:r>
            <a:r>
              <a:rPr lang="en-GB" b="1">
                <a:solidFill>
                  <a:schemeClr val="bg1"/>
                </a:solidFill>
                <a:latin typeface="Calibri" panose="020F0502020204030204" pitchFamily="34" charset="0"/>
                <a:ea typeface="Times New Roman"/>
                <a:cs typeface="Times New Roman"/>
              </a:rPr>
              <a:t>t</a:t>
            </a:r>
            <a:r>
              <a:rPr lang="en-GB" b="1">
                <a:solidFill>
                  <a:schemeClr val="bg1"/>
                </a:solidFill>
                <a:effectLst/>
                <a:latin typeface="Calibri" panose="020F0502020204030204" pitchFamily="34" charset="0"/>
                <a:ea typeface="Times New Roman"/>
                <a:cs typeface="Times New Roman"/>
              </a:rPr>
              <a:t>oday’s world it should be necessary to upgrade the  traditional voting system.</a:t>
            </a:r>
          </a:p>
          <a:p>
            <a:pPr marL="0" indent="0">
              <a:buNone/>
            </a:pPr>
            <a:r>
              <a:rPr lang="en-GB" b="1">
                <a:solidFill>
                  <a:schemeClr val="bg1"/>
                </a:solidFill>
                <a:effectLst/>
                <a:latin typeface="Calibri" panose="020F0502020204030204" pitchFamily="34" charset="0"/>
                <a:ea typeface="Times New Roman"/>
                <a:cs typeface="Times New Roman"/>
              </a:rPr>
              <a:t> - Iris recognition is used because it is highly unique, stable, cannot be duplicated and easily captured. </a:t>
            </a:r>
          </a:p>
          <a:p>
            <a:pPr marL="0" indent="0">
              <a:buNone/>
            </a:pPr>
            <a:r>
              <a:rPr lang="en-GB" b="1">
                <a:solidFill>
                  <a:schemeClr val="bg1"/>
                </a:solidFill>
                <a:effectLst/>
                <a:latin typeface="Calibri" panose="020F0502020204030204" pitchFamily="34" charset="0"/>
                <a:ea typeface="Times New Roman"/>
                <a:cs typeface="Times New Roman"/>
              </a:rPr>
              <a:t> - The concept of Iris Recognition was first proposed by Dr. Frank Burch in 1939.</a:t>
            </a:r>
            <a:endParaRPr lang="en-GB" b="1">
              <a:solidFill>
                <a:schemeClr val="bg1"/>
              </a:solidFill>
              <a:latin typeface="Calibri" panose="020F0502020204030204" pitchFamily="34" charset="0"/>
              <a:ea typeface="Times New Roman"/>
              <a:cs typeface="Times New Roman"/>
            </a:endParaRPr>
          </a:p>
          <a:p>
            <a:pPr marL="0" indent="0">
              <a:buNone/>
            </a:pPr>
            <a:r>
              <a:rPr lang="en-GB" b="1">
                <a:solidFill>
                  <a:schemeClr val="bg1"/>
                </a:solidFill>
                <a:effectLst/>
                <a:latin typeface="Calibri" panose="020F0502020204030204" pitchFamily="34" charset="0"/>
                <a:ea typeface="Times New Roman"/>
                <a:cs typeface="Times New Roman"/>
              </a:rPr>
              <a:t> - Dr. John Daughman created the algorithms for it. </a:t>
            </a:r>
            <a:endParaRPr lang="en-GB" b="1">
              <a:solidFill>
                <a:schemeClr val="bg1"/>
              </a:solidFill>
              <a:latin typeface="Calibri" panose="020F0502020204030204" pitchFamily="34" charset="0"/>
              <a:ea typeface="Times New Roman"/>
              <a:cs typeface="Times New Roman"/>
            </a:endParaRPr>
          </a:p>
          <a:p>
            <a:pPr marL="0" indent="0">
              <a:buNone/>
            </a:pPr>
            <a:r>
              <a:rPr lang="en-GB" b="1">
                <a:solidFill>
                  <a:schemeClr val="bg1"/>
                </a:solidFill>
                <a:effectLst/>
                <a:latin typeface="Calibri" panose="020F0502020204030204" pitchFamily="34" charset="0"/>
                <a:ea typeface="Times New Roman"/>
                <a:cs typeface="Times New Roman"/>
              </a:rPr>
              <a:t> - Iris recognition is a method of biometric authentication that uses pattern recognition techniques based on high-resolution images of the irises of an individual’s eyes. </a:t>
            </a:r>
            <a:endParaRPr lang="en-US" b="1">
              <a:solidFill>
                <a:schemeClr val="bg1"/>
              </a:solidFill>
            </a:endParaRPr>
          </a:p>
        </p:txBody>
      </p:sp>
    </p:spTree>
    <p:extLst>
      <p:ext uri="{BB962C8B-B14F-4D97-AF65-F5344CB8AC3E}">
        <p14:creationId xmlns:p14="http://schemas.microsoft.com/office/powerpoint/2010/main" val="24195986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CCC9-347B-CF47-8F73-310A10F18270}"/>
              </a:ext>
            </a:extLst>
          </p:cNvPr>
          <p:cNvSpPr>
            <a:spLocks noGrp="1"/>
          </p:cNvSpPr>
          <p:nvPr>
            <p:ph type="title"/>
          </p:nvPr>
        </p:nvSpPr>
        <p:spPr>
          <a:xfrm>
            <a:off x="91259" y="122682"/>
            <a:ext cx="10515600" cy="1116709"/>
          </a:xfrm>
        </p:spPr>
        <p:txBody>
          <a:bodyPr>
            <a:normAutofit fontScale="90000"/>
          </a:bodyPr>
          <a:lstStyle/>
          <a:p>
            <a:r>
              <a:rPr lang="en-GB" sz="6700" b="1" u="sng" dirty="0">
                <a:solidFill>
                  <a:srgbClr val="FFC000"/>
                </a:solidFill>
              </a:rPr>
              <a:t>2.</a:t>
            </a:r>
            <a:r>
              <a:rPr lang="en-GB" sz="6700" b="1" u="sng" dirty="0">
                <a:solidFill>
                  <a:srgbClr val="FFC000"/>
                </a:solidFill>
                <a:effectLst/>
                <a:latin typeface="Calibri" panose="020F0502020204030204" pitchFamily="34" charset="0"/>
                <a:ea typeface="Times New Roman"/>
                <a:cs typeface="Times New Roman"/>
              </a:rPr>
              <a:t>Existing Voting System:</a:t>
            </a:r>
            <a:br>
              <a:rPr lang="en-GB" sz="1800" dirty="0">
                <a:solidFill>
                  <a:srgbClr val="FFC000"/>
                </a:solidFill>
                <a:effectLst/>
                <a:latin typeface="Calibri" panose="020F0502020204030204" pitchFamily="34" charset="0"/>
                <a:ea typeface="Times New Roman"/>
                <a:cs typeface="Times New Roman"/>
              </a:rPr>
            </a:br>
            <a:endParaRPr lang="en-US" dirty="0">
              <a:solidFill>
                <a:srgbClr val="FFC000"/>
              </a:solidFill>
            </a:endParaRPr>
          </a:p>
        </p:txBody>
      </p:sp>
      <p:sp>
        <p:nvSpPr>
          <p:cNvPr id="3" name="Content Placeholder 2">
            <a:extLst>
              <a:ext uri="{FF2B5EF4-FFF2-40B4-BE49-F238E27FC236}">
                <a16:creationId xmlns:a16="http://schemas.microsoft.com/office/drawing/2014/main" id="{B1A1F629-CC54-F14A-903B-8349B10C2A22}"/>
              </a:ext>
            </a:extLst>
          </p:cNvPr>
          <p:cNvSpPr>
            <a:spLocks noGrp="1"/>
          </p:cNvSpPr>
          <p:nvPr>
            <p:ph idx="1"/>
          </p:nvPr>
        </p:nvSpPr>
        <p:spPr>
          <a:xfrm>
            <a:off x="96380" y="1072221"/>
            <a:ext cx="12019872" cy="5867903"/>
          </a:xfrm>
        </p:spPr>
        <p:txBody>
          <a:bodyPr>
            <a:normAutofit/>
          </a:bodyPr>
          <a:lstStyle/>
          <a:p>
            <a:pPr marL="0" indent="0">
              <a:buNone/>
            </a:pPr>
            <a:r>
              <a:rPr lang="en-GB" sz="4000" b="1" i="1" u="sng" dirty="0">
                <a:solidFill>
                  <a:srgbClr val="FFC000"/>
                </a:solidFill>
                <a:effectLst/>
                <a:latin typeface="Calibri" panose="020F0502020204030204" pitchFamily="34" charset="0"/>
                <a:ea typeface="Times New Roman"/>
                <a:cs typeface="Times New Roman"/>
              </a:rPr>
              <a:t> </a:t>
            </a:r>
            <a:r>
              <a:rPr lang="en-GB" sz="4400" b="1" i="1" u="sng" dirty="0">
                <a:solidFill>
                  <a:srgbClr val="FFC000"/>
                </a:solidFill>
                <a:effectLst/>
                <a:latin typeface="Calibri" panose="020F0502020204030204" pitchFamily="34" charset="0"/>
                <a:ea typeface="Times New Roman"/>
                <a:cs typeface="Times New Roman"/>
              </a:rPr>
              <a:t>2.1 Steps Taken During Current Voting Process:</a:t>
            </a:r>
          </a:p>
          <a:p>
            <a:pPr marL="0" indent="0">
              <a:buNone/>
            </a:pPr>
            <a:r>
              <a:rPr lang="en-GB" sz="1800" dirty="0">
                <a:effectLst/>
                <a:latin typeface="Calibri" panose="020F0502020204030204" pitchFamily="34" charset="0"/>
                <a:ea typeface="Times New Roman"/>
                <a:cs typeface="Times New Roman"/>
              </a:rPr>
              <a:t>       </a:t>
            </a:r>
          </a:p>
          <a:p>
            <a:pPr marL="0" indent="0">
              <a:buNone/>
            </a:pPr>
            <a:r>
              <a:rPr lang="en-GB" b="1" dirty="0">
                <a:solidFill>
                  <a:schemeClr val="bg1"/>
                </a:solidFill>
                <a:effectLst/>
                <a:latin typeface="Calibri" panose="020F0502020204030204" pitchFamily="34" charset="0"/>
                <a:ea typeface="Times New Roman"/>
                <a:cs typeface="Times New Roman"/>
              </a:rPr>
              <a:t>- The person has to reach the voting booth.</a:t>
            </a:r>
          </a:p>
          <a:p>
            <a:pPr marL="0" indent="0">
              <a:buNone/>
            </a:pPr>
            <a:r>
              <a:rPr lang="en-GB" b="1" dirty="0">
                <a:solidFill>
                  <a:schemeClr val="bg1"/>
                </a:solidFill>
                <a:latin typeface="Calibri" panose="020F0502020204030204" pitchFamily="34" charset="0"/>
                <a:ea typeface="Times New Roman"/>
                <a:cs typeface="Times New Roman"/>
              </a:rPr>
              <a:t>- V</a:t>
            </a:r>
            <a:r>
              <a:rPr lang="en-GB" b="1" dirty="0">
                <a:solidFill>
                  <a:schemeClr val="bg1"/>
                </a:solidFill>
                <a:effectLst/>
                <a:latin typeface="Calibri" panose="020F0502020204030204" pitchFamily="34" charset="0"/>
                <a:ea typeface="Times New Roman"/>
                <a:cs typeface="Times New Roman"/>
              </a:rPr>
              <a:t>oter id is verified.</a:t>
            </a:r>
          </a:p>
          <a:p>
            <a:pPr marL="0" indent="0">
              <a:buNone/>
            </a:pPr>
            <a:r>
              <a:rPr lang="en-GB" b="1" dirty="0">
                <a:solidFill>
                  <a:schemeClr val="bg1"/>
                </a:solidFill>
                <a:latin typeface="Calibri" panose="020F0502020204030204" pitchFamily="34" charset="0"/>
                <a:ea typeface="Times New Roman"/>
                <a:cs typeface="Times New Roman"/>
              </a:rPr>
              <a:t>- P</a:t>
            </a:r>
            <a:r>
              <a:rPr lang="en-GB" b="1" dirty="0">
                <a:solidFill>
                  <a:schemeClr val="bg1"/>
                </a:solidFill>
                <a:effectLst/>
                <a:latin typeface="Calibri" panose="020F0502020204030204" pitchFamily="34" charset="0"/>
                <a:ea typeface="Times New Roman"/>
                <a:cs typeface="Times New Roman"/>
              </a:rPr>
              <a:t>erson has to search </a:t>
            </a:r>
            <a:r>
              <a:rPr lang="en-GB" b="1" dirty="0">
                <a:solidFill>
                  <a:schemeClr val="bg1"/>
                </a:solidFill>
                <a:latin typeface="Calibri" panose="020F0502020204030204" pitchFamily="34" charset="0"/>
                <a:ea typeface="Times New Roman"/>
                <a:cs typeface="Times New Roman"/>
              </a:rPr>
              <a:t>his </a:t>
            </a:r>
            <a:r>
              <a:rPr lang="en-GB" b="1" dirty="0">
                <a:solidFill>
                  <a:schemeClr val="bg1"/>
                </a:solidFill>
                <a:effectLst/>
                <a:latin typeface="Calibri" panose="020F0502020204030204" pitchFamily="34" charset="0"/>
                <a:ea typeface="Times New Roman"/>
                <a:cs typeface="Times New Roman"/>
              </a:rPr>
              <a:t>name in the list. </a:t>
            </a:r>
          </a:p>
          <a:p>
            <a:pPr marL="0" indent="0">
              <a:buNone/>
            </a:pPr>
            <a:r>
              <a:rPr lang="en-GB" b="1" dirty="0">
                <a:solidFill>
                  <a:schemeClr val="bg1"/>
                </a:solidFill>
                <a:latin typeface="Calibri" panose="020F0502020204030204" pitchFamily="34" charset="0"/>
                <a:ea typeface="Times New Roman"/>
                <a:cs typeface="Times New Roman"/>
              </a:rPr>
              <a:t>- T</a:t>
            </a:r>
            <a:r>
              <a:rPr lang="en-GB" b="1" dirty="0">
                <a:solidFill>
                  <a:schemeClr val="bg1"/>
                </a:solidFill>
                <a:effectLst/>
                <a:latin typeface="Calibri" panose="020F0502020204030204" pitchFamily="34" charset="0"/>
                <a:ea typeface="Times New Roman"/>
                <a:cs typeface="Times New Roman"/>
              </a:rPr>
              <a:t>he person has to sign the register.  </a:t>
            </a:r>
          </a:p>
          <a:p>
            <a:pPr marL="0" indent="0">
              <a:buNone/>
            </a:pPr>
            <a:r>
              <a:rPr lang="en-GB" b="1" dirty="0">
                <a:solidFill>
                  <a:schemeClr val="bg1"/>
                </a:solidFill>
                <a:latin typeface="Calibri" panose="020F0502020204030204" pitchFamily="34" charset="0"/>
                <a:ea typeface="Times New Roman"/>
                <a:cs typeface="Times New Roman"/>
              </a:rPr>
              <a:t>- A</a:t>
            </a:r>
            <a:r>
              <a:rPr lang="en-GB" b="1" dirty="0">
                <a:solidFill>
                  <a:schemeClr val="bg1"/>
                </a:solidFill>
                <a:effectLst/>
                <a:latin typeface="Calibri" panose="020F0502020204030204" pitchFamily="34" charset="0"/>
                <a:ea typeface="Times New Roman"/>
                <a:cs typeface="Times New Roman"/>
              </a:rPr>
              <a:t>n inedible ink will mark on the left forefinger of the person. </a:t>
            </a:r>
          </a:p>
          <a:p>
            <a:pPr marL="0" indent="0">
              <a:buNone/>
            </a:pPr>
            <a:r>
              <a:rPr lang="en-GB" b="1" dirty="0">
                <a:solidFill>
                  <a:schemeClr val="bg1"/>
                </a:solidFill>
                <a:latin typeface="Calibri" panose="020F0502020204030204" pitchFamily="34" charset="0"/>
                <a:ea typeface="Times New Roman"/>
                <a:cs typeface="Times New Roman"/>
              </a:rPr>
              <a:t>- T</a:t>
            </a:r>
            <a:r>
              <a:rPr lang="en-GB" b="1" dirty="0">
                <a:solidFill>
                  <a:schemeClr val="bg1"/>
                </a:solidFill>
                <a:effectLst/>
                <a:latin typeface="Calibri" panose="020F0502020204030204" pitchFamily="34" charset="0"/>
                <a:ea typeface="Times New Roman"/>
                <a:cs typeface="Times New Roman"/>
              </a:rPr>
              <a:t>he person will give vote to candidate that he/she is willing to. </a:t>
            </a:r>
          </a:p>
          <a:p>
            <a:pPr marL="0" indent="0">
              <a:buNone/>
            </a:pPr>
            <a:r>
              <a:rPr lang="en-GB" b="1" dirty="0">
                <a:solidFill>
                  <a:schemeClr val="bg1"/>
                </a:solidFill>
                <a:latin typeface="Calibri" panose="020F0502020204030204" pitchFamily="34" charset="0"/>
                <a:ea typeface="Times New Roman"/>
                <a:cs typeface="Times New Roman"/>
              </a:rPr>
              <a:t>- </a:t>
            </a:r>
            <a:r>
              <a:rPr lang="en-GB" b="1" dirty="0">
                <a:solidFill>
                  <a:schemeClr val="bg1"/>
                </a:solidFill>
                <a:effectLst/>
                <a:latin typeface="Calibri" panose="020F0502020204030204" pitchFamily="34" charset="0"/>
                <a:ea typeface="Times New Roman"/>
                <a:cs typeface="Times New Roman"/>
              </a:rPr>
              <a:t>A beep sound comes  indicating that the vote is successfully recorded.</a:t>
            </a:r>
          </a:p>
          <a:p>
            <a:pPr marL="0" indent="0">
              <a:buNone/>
            </a:pPr>
            <a:endParaRPr lang="en-GB" sz="2400" b="1" dirty="0">
              <a:solidFill>
                <a:schemeClr val="bg1"/>
              </a:solidFill>
              <a:effectLst/>
              <a:latin typeface="Calibri" panose="020F0502020204030204" pitchFamily="34" charset="0"/>
              <a:ea typeface="Times New Roman"/>
              <a:cs typeface="Times New Roman"/>
            </a:endParaRPr>
          </a:p>
          <a:p>
            <a:pPr marL="0" indent="0">
              <a:buNone/>
            </a:pPr>
            <a:endParaRPr lang="en-US" dirty="0"/>
          </a:p>
        </p:txBody>
      </p:sp>
    </p:spTree>
    <p:extLst>
      <p:ext uri="{BB962C8B-B14F-4D97-AF65-F5344CB8AC3E}">
        <p14:creationId xmlns:p14="http://schemas.microsoft.com/office/powerpoint/2010/main" val="110767765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283D-AC68-7D46-853D-44EB1568DC09}"/>
              </a:ext>
            </a:extLst>
          </p:cNvPr>
          <p:cNvSpPr>
            <a:spLocks noGrp="1"/>
          </p:cNvSpPr>
          <p:nvPr>
            <p:ph type="title"/>
          </p:nvPr>
        </p:nvSpPr>
        <p:spPr>
          <a:xfrm>
            <a:off x="2982644" y="5205995"/>
            <a:ext cx="10515600" cy="1325563"/>
          </a:xfrm>
        </p:spPr>
        <p:txBody>
          <a:bodyPr/>
          <a:lstStyle/>
          <a:p>
            <a:r>
              <a:rPr lang="en-GB" b="1" u="sng">
                <a:solidFill>
                  <a:srgbClr val="FF0000"/>
                </a:solidFill>
              </a:rPr>
              <a:t>Fig. - (Current</a:t>
            </a:r>
            <a:r>
              <a:rPr lang="en-GB" b="1" u="sng">
                <a:solidFill>
                  <a:srgbClr val="FFC000"/>
                </a:solidFill>
              </a:rPr>
              <a:t> </a:t>
            </a:r>
            <a:r>
              <a:rPr lang="en-GB" b="1" u="sng">
                <a:solidFill>
                  <a:srgbClr val="FF0000"/>
                </a:solidFill>
              </a:rPr>
              <a:t>Voting</a:t>
            </a:r>
            <a:r>
              <a:rPr lang="en-GB" b="1" u="sng">
                <a:solidFill>
                  <a:srgbClr val="FFC000"/>
                </a:solidFill>
              </a:rPr>
              <a:t> </a:t>
            </a:r>
            <a:r>
              <a:rPr lang="en-GB" b="1" u="sng">
                <a:solidFill>
                  <a:srgbClr val="FF0000"/>
                </a:solidFill>
              </a:rPr>
              <a:t>System) </a:t>
            </a:r>
            <a:endParaRPr lang="en-US"/>
          </a:p>
        </p:txBody>
      </p:sp>
      <p:pic>
        <p:nvPicPr>
          <p:cNvPr id="6" name="Picture 5">
            <a:extLst>
              <a:ext uri="{FF2B5EF4-FFF2-40B4-BE49-F238E27FC236}">
                <a16:creationId xmlns:a16="http://schemas.microsoft.com/office/drawing/2014/main" id="{BBB7C4C7-2C67-BC48-8186-3A42354849C4}"/>
              </a:ext>
            </a:extLst>
          </p:cNvPr>
          <p:cNvPicPr/>
          <p:nvPr/>
        </p:nvPicPr>
        <p:blipFill>
          <a:blip r:embed="rId2"/>
          <a:stretch>
            <a:fillRect/>
          </a:stretch>
        </p:blipFill>
        <p:spPr>
          <a:xfrm>
            <a:off x="1960880" y="1016000"/>
            <a:ext cx="8300720" cy="3637280"/>
          </a:xfrm>
          <a:prstGeom prst="rect">
            <a:avLst/>
          </a:prstGeom>
        </p:spPr>
      </p:pic>
    </p:spTree>
    <p:extLst>
      <p:ext uri="{BB962C8B-B14F-4D97-AF65-F5344CB8AC3E}">
        <p14:creationId xmlns:p14="http://schemas.microsoft.com/office/powerpoint/2010/main" val="31581062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1A14-5A27-644E-8A92-80956C904143}"/>
              </a:ext>
            </a:extLst>
          </p:cNvPr>
          <p:cNvSpPr>
            <a:spLocks noGrp="1"/>
          </p:cNvSpPr>
          <p:nvPr>
            <p:ph type="title"/>
          </p:nvPr>
        </p:nvSpPr>
        <p:spPr>
          <a:xfrm>
            <a:off x="1826089" y="-2417832"/>
            <a:ext cx="10515600" cy="1325563"/>
          </a:xfrm>
        </p:spPr>
        <p:txBody>
          <a:bodyPr/>
          <a:lstStyle/>
          <a:p>
            <a:endParaRPr lang="en-US"/>
          </a:p>
        </p:txBody>
      </p:sp>
      <p:sp>
        <p:nvSpPr>
          <p:cNvPr id="3" name="Content Placeholder 2">
            <a:extLst>
              <a:ext uri="{FF2B5EF4-FFF2-40B4-BE49-F238E27FC236}">
                <a16:creationId xmlns:a16="http://schemas.microsoft.com/office/drawing/2014/main" id="{FB23B7DD-6662-A242-BED9-E81FC383B317}"/>
              </a:ext>
            </a:extLst>
          </p:cNvPr>
          <p:cNvSpPr>
            <a:spLocks noGrp="1"/>
          </p:cNvSpPr>
          <p:nvPr>
            <p:ph idx="1"/>
          </p:nvPr>
        </p:nvSpPr>
        <p:spPr>
          <a:xfrm>
            <a:off x="126497" y="0"/>
            <a:ext cx="12215192" cy="6858000"/>
          </a:xfrm>
        </p:spPr>
        <p:txBody>
          <a:bodyPr>
            <a:normAutofit/>
          </a:bodyPr>
          <a:lstStyle/>
          <a:p>
            <a:pPr marL="0" indent="0">
              <a:buNone/>
            </a:pPr>
            <a:r>
              <a:rPr lang="en-GB" sz="4400" b="1" i="1" u="sng" dirty="0">
                <a:solidFill>
                  <a:srgbClr val="FFC000"/>
                </a:solidFill>
                <a:effectLst/>
                <a:latin typeface="Calibri" panose="020F0502020204030204" pitchFamily="34" charset="0"/>
                <a:ea typeface="Times New Roman"/>
                <a:cs typeface="Times New Roman"/>
              </a:rPr>
              <a:t>  2.2 Problems With Existing Voter Registration     System: </a:t>
            </a:r>
          </a:p>
          <a:p>
            <a:pPr marL="0" indent="0">
              <a:buNone/>
            </a:pPr>
            <a:endParaRPr lang="en-GB" sz="2400" b="1" dirty="0">
              <a:solidFill>
                <a:srgbClr val="FFC000"/>
              </a:solidFill>
              <a:latin typeface="Calibri" panose="020F0502020204030204" pitchFamily="34" charset="0"/>
              <a:ea typeface="Times New Roman"/>
              <a:cs typeface="Times New Roman"/>
            </a:endParaRPr>
          </a:p>
          <a:p>
            <a:pPr marL="0" indent="0">
              <a:buNone/>
            </a:pPr>
            <a:r>
              <a:rPr lang="en-GB" sz="2400" b="1" dirty="0">
                <a:solidFill>
                  <a:srgbClr val="FFC000"/>
                </a:solidFill>
                <a:latin typeface="Calibri" panose="020F0502020204030204" pitchFamily="34" charset="0"/>
                <a:ea typeface="Times New Roman"/>
                <a:cs typeface="Times New Roman"/>
              </a:rPr>
              <a:t>(</a:t>
            </a:r>
            <a:r>
              <a:rPr lang="en-GB" sz="2400" b="1" dirty="0" err="1">
                <a:solidFill>
                  <a:srgbClr val="FFC000"/>
                </a:solidFill>
                <a:latin typeface="Calibri" panose="020F0502020204030204" pitchFamily="34" charset="0"/>
                <a:ea typeface="Times New Roman"/>
                <a:cs typeface="Times New Roman"/>
              </a:rPr>
              <a:t>i</a:t>
            </a:r>
            <a:r>
              <a:rPr lang="en-GB" sz="2400" b="1" dirty="0">
                <a:solidFill>
                  <a:srgbClr val="FFC000"/>
                </a:solidFill>
                <a:latin typeface="Calibri" panose="020F0502020204030204" pitchFamily="34" charset="0"/>
                <a:ea typeface="Times New Roman"/>
                <a:cs typeface="Times New Roman"/>
              </a:rPr>
              <a:t>) </a:t>
            </a:r>
            <a:r>
              <a:rPr lang="en-GB" sz="2400" b="1" dirty="0">
                <a:solidFill>
                  <a:srgbClr val="FFC000"/>
                </a:solidFill>
                <a:effectLst/>
                <a:latin typeface="Calibri" panose="020F0502020204030204" pitchFamily="34" charset="0"/>
                <a:ea typeface="Times New Roman"/>
                <a:cs typeface="Times New Roman"/>
              </a:rPr>
              <a:t>Expensive and Time Consuming :-</a:t>
            </a:r>
            <a:r>
              <a:rPr lang="en-GB" sz="1800" dirty="0">
                <a:effectLst/>
                <a:latin typeface="Calibri" panose="020F0502020204030204" pitchFamily="34" charset="0"/>
                <a:ea typeface="Times New Roman"/>
                <a:cs typeface="Times New Roman"/>
              </a:rPr>
              <a:t> </a:t>
            </a:r>
            <a:endParaRPr lang="en-GB" sz="2000" b="1" dirty="0">
              <a:solidFill>
                <a:schemeClr val="bg1"/>
              </a:solidFill>
              <a:effectLst/>
              <a:latin typeface="Calibri" panose="020F0502020204030204" pitchFamily="34" charset="0"/>
              <a:ea typeface="Times New Roman"/>
              <a:cs typeface="Times New Roman"/>
            </a:endParaRPr>
          </a:p>
          <a:p>
            <a:pPr marL="0" indent="0">
              <a:buNone/>
            </a:pPr>
            <a:endParaRPr lang="en-GB" sz="2400" b="1" dirty="0">
              <a:solidFill>
                <a:srgbClr val="FFC000"/>
              </a:solidFill>
              <a:effectLst/>
              <a:latin typeface="Calibri" panose="020F0502020204030204" pitchFamily="34" charset="0"/>
              <a:ea typeface="Times New Roman"/>
              <a:cs typeface="Times New Roman"/>
            </a:endParaRPr>
          </a:p>
          <a:p>
            <a:pPr marL="0" indent="0">
              <a:buNone/>
            </a:pPr>
            <a:r>
              <a:rPr lang="en-GB" sz="2400" b="1" dirty="0">
                <a:solidFill>
                  <a:srgbClr val="FFC000"/>
                </a:solidFill>
                <a:effectLst/>
                <a:latin typeface="Calibri" panose="020F0502020204030204" pitchFamily="34" charset="0"/>
                <a:ea typeface="Times New Roman"/>
                <a:cs typeface="Times New Roman"/>
              </a:rPr>
              <a:t>(ii) Too Much Paper Work :-</a:t>
            </a:r>
            <a:r>
              <a:rPr lang="en-GB" sz="2400" dirty="0">
                <a:effectLst/>
                <a:latin typeface="Calibri" panose="020F0502020204030204" pitchFamily="34" charset="0"/>
                <a:ea typeface="Times New Roman"/>
                <a:cs typeface="Times New Roman"/>
              </a:rPr>
              <a:t> </a:t>
            </a:r>
            <a:endParaRPr lang="en-GB" sz="2000" b="1" dirty="0">
              <a:solidFill>
                <a:schemeClr val="bg1"/>
              </a:solidFill>
              <a:effectLst/>
              <a:latin typeface="Calibri" panose="020F0502020204030204" pitchFamily="34" charset="0"/>
              <a:ea typeface="Times New Roman"/>
              <a:cs typeface="Times New Roman"/>
            </a:endParaRPr>
          </a:p>
          <a:p>
            <a:pPr marL="0" indent="0">
              <a:buNone/>
            </a:pPr>
            <a:endParaRPr lang="en-GB" sz="2400" b="1" dirty="0">
              <a:solidFill>
                <a:srgbClr val="FFC000"/>
              </a:solidFill>
              <a:effectLst/>
              <a:latin typeface="Calibri" panose="020F0502020204030204" pitchFamily="34" charset="0"/>
              <a:ea typeface="Times New Roman"/>
              <a:cs typeface="Times New Roman"/>
            </a:endParaRPr>
          </a:p>
          <a:p>
            <a:pPr marL="0" indent="0">
              <a:buNone/>
            </a:pPr>
            <a:r>
              <a:rPr lang="en-GB" sz="2400" b="1" dirty="0">
                <a:solidFill>
                  <a:srgbClr val="FFC000"/>
                </a:solidFill>
                <a:effectLst/>
                <a:latin typeface="Calibri" panose="020F0502020204030204" pitchFamily="34" charset="0"/>
                <a:ea typeface="Times New Roman"/>
                <a:cs typeface="Times New Roman"/>
              </a:rPr>
              <a:t>(iii) Errors During Data Entry :- </a:t>
            </a:r>
            <a:endParaRPr lang="en-GB" sz="2000" b="1" dirty="0">
              <a:solidFill>
                <a:schemeClr val="bg1"/>
              </a:solidFill>
              <a:effectLst/>
              <a:latin typeface="Calibri" panose="020F0502020204030204" pitchFamily="34" charset="0"/>
              <a:ea typeface="Times New Roman"/>
              <a:cs typeface="Times New Roman"/>
            </a:endParaRPr>
          </a:p>
          <a:p>
            <a:pPr marL="0" indent="0">
              <a:buNone/>
            </a:pPr>
            <a:r>
              <a:rPr lang="en-GB" sz="2400" b="1" dirty="0">
                <a:solidFill>
                  <a:srgbClr val="FFC000"/>
                </a:solidFill>
                <a:effectLst/>
                <a:latin typeface="Calibri" panose="020F0502020204030204" pitchFamily="34" charset="0"/>
                <a:ea typeface="Times New Roman"/>
                <a:cs typeface="Times New Roman"/>
              </a:rPr>
              <a:t> </a:t>
            </a:r>
          </a:p>
          <a:p>
            <a:pPr marL="0" indent="0">
              <a:buNone/>
            </a:pPr>
            <a:r>
              <a:rPr lang="en-GB" sz="2400" b="1" dirty="0">
                <a:solidFill>
                  <a:srgbClr val="FFC000"/>
                </a:solidFill>
                <a:effectLst/>
                <a:latin typeface="Calibri" panose="020F0502020204030204" pitchFamily="34" charset="0"/>
                <a:ea typeface="Times New Roman"/>
                <a:cs typeface="Times New Roman"/>
              </a:rPr>
              <a:t>(iv) Loss Of Registration Forms :- </a:t>
            </a:r>
            <a:endParaRPr lang="en-GB" sz="2000" b="1" dirty="0">
              <a:solidFill>
                <a:schemeClr val="bg1"/>
              </a:solidFill>
              <a:effectLst/>
              <a:latin typeface="Calibri" panose="020F0502020204030204" pitchFamily="34" charset="0"/>
              <a:ea typeface="Times New Roman"/>
              <a:cs typeface="Times New Roman"/>
            </a:endParaRPr>
          </a:p>
          <a:p>
            <a:pPr marL="0" indent="0">
              <a:buNone/>
            </a:pPr>
            <a:endParaRPr lang="en-GB" sz="4400" b="1" i="1" u="sng" dirty="0">
              <a:solidFill>
                <a:srgbClr val="FFC000"/>
              </a:solidFill>
              <a:latin typeface="Calibri" panose="020F0502020204030204" pitchFamily="34" charset="0"/>
              <a:ea typeface="Times New Roman"/>
              <a:cs typeface="Times New Roman"/>
            </a:endParaRPr>
          </a:p>
          <a:p>
            <a:pPr marL="0" indent="0">
              <a:buNone/>
            </a:pPr>
            <a:endParaRPr lang="en-GB" sz="2400" b="1" dirty="0">
              <a:solidFill>
                <a:schemeClr val="bg1"/>
              </a:solidFill>
              <a:effectLst/>
              <a:latin typeface="Calibri" panose="020F0502020204030204" pitchFamily="34" charset="0"/>
              <a:ea typeface="Times New Roman"/>
              <a:cs typeface="Times New Roman"/>
            </a:endParaRPr>
          </a:p>
          <a:p>
            <a:pPr marL="0" indent="0">
              <a:buNone/>
            </a:pPr>
            <a:endParaRPr lang="en-US" sz="2400" b="1" dirty="0">
              <a:solidFill>
                <a:schemeClr val="bg1"/>
              </a:solidFill>
            </a:endParaRPr>
          </a:p>
        </p:txBody>
      </p:sp>
    </p:spTree>
    <p:extLst>
      <p:ext uri="{BB962C8B-B14F-4D97-AF65-F5344CB8AC3E}">
        <p14:creationId xmlns:p14="http://schemas.microsoft.com/office/powerpoint/2010/main" val="223883600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201D-DC04-3746-B049-1B3FEA6F9A37}"/>
              </a:ext>
            </a:extLst>
          </p:cNvPr>
          <p:cNvSpPr>
            <a:spLocks noGrp="1"/>
          </p:cNvSpPr>
          <p:nvPr>
            <p:ph type="title"/>
          </p:nvPr>
        </p:nvSpPr>
        <p:spPr>
          <a:xfrm>
            <a:off x="96379" y="148272"/>
            <a:ext cx="10515600" cy="1325563"/>
          </a:xfrm>
        </p:spPr>
        <p:txBody>
          <a:bodyPr>
            <a:noAutofit/>
          </a:bodyPr>
          <a:lstStyle/>
          <a:p>
            <a:r>
              <a:rPr lang="en-GB" sz="6000" b="1" u="sng" dirty="0">
                <a:solidFill>
                  <a:srgbClr val="FFC000"/>
                </a:solidFill>
              </a:rPr>
              <a:t>3.</a:t>
            </a:r>
            <a:r>
              <a:rPr lang="en-GB" sz="6000" b="1" u="sng" dirty="0">
                <a:solidFill>
                  <a:srgbClr val="FFC000"/>
                </a:solidFill>
                <a:effectLst/>
                <a:latin typeface="Calibri" panose="020F0502020204030204" pitchFamily="34" charset="0"/>
                <a:ea typeface="Times New Roman"/>
                <a:cs typeface="Times New Roman"/>
              </a:rPr>
              <a:t>Proposed Voting System:</a:t>
            </a:r>
            <a:br>
              <a:rPr lang="en-GB" sz="6000" b="1" u="sng" dirty="0">
                <a:solidFill>
                  <a:srgbClr val="FFC000"/>
                </a:solidFill>
                <a:effectLst/>
                <a:latin typeface="Calibri" panose="020F0502020204030204" pitchFamily="34" charset="0"/>
                <a:ea typeface="Times New Roman"/>
                <a:cs typeface="Times New Roman"/>
              </a:rPr>
            </a:br>
            <a:endParaRPr lang="en-US" sz="6000" b="1" u="sng" dirty="0">
              <a:solidFill>
                <a:srgbClr val="FFC000"/>
              </a:solidFill>
            </a:endParaRPr>
          </a:p>
        </p:txBody>
      </p:sp>
      <p:sp>
        <p:nvSpPr>
          <p:cNvPr id="3" name="Content Placeholder 2">
            <a:extLst>
              <a:ext uri="{FF2B5EF4-FFF2-40B4-BE49-F238E27FC236}">
                <a16:creationId xmlns:a16="http://schemas.microsoft.com/office/drawing/2014/main" id="{58E3314E-97F1-F149-8FEE-78284024CD42}"/>
              </a:ext>
            </a:extLst>
          </p:cNvPr>
          <p:cNvSpPr>
            <a:spLocks noGrp="1"/>
          </p:cNvSpPr>
          <p:nvPr>
            <p:ph idx="1"/>
          </p:nvPr>
        </p:nvSpPr>
        <p:spPr>
          <a:xfrm>
            <a:off x="84332" y="958210"/>
            <a:ext cx="12071526" cy="5751518"/>
          </a:xfrm>
        </p:spPr>
        <p:txBody>
          <a:bodyPr/>
          <a:lstStyle/>
          <a:p>
            <a:pPr marL="0" indent="0">
              <a:buNone/>
            </a:pPr>
            <a:endParaRPr lang="en-GB" sz="2400" b="1" dirty="0">
              <a:solidFill>
                <a:schemeClr val="bg1"/>
              </a:solidFill>
              <a:latin typeface="Calibri" panose="020F0502020204030204" pitchFamily="34" charset="0"/>
              <a:ea typeface="Times New Roman"/>
              <a:cs typeface="Times New Roman"/>
            </a:endParaRPr>
          </a:p>
          <a:p>
            <a:pPr marL="0" indent="0">
              <a:buNone/>
            </a:pPr>
            <a:r>
              <a:rPr lang="en-GB" sz="2400" b="1" dirty="0">
                <a:solidFill>
                  <a:schemeClr val="bg1"/>
                </a:solidFill>
                <a:effectLst/>
                <a:latin typeface="Calibri" panose="020F0502020204030204" pitchFamily="34" charset="0"/>
                <a:ea typeface="Times New Roman"/>
                <a:cs typeface="Times New Roman"/>
              </a:rPr>
              <a:t>- </a:t>
            </a:r>
            <a:r>
              <a:rPr lang="en-GB" sz="2400" b="1" dirty="0">
                <a:solidFill>
                  <a:srgbClr val="FFC000"/>
                </a:solidFill>
                <a:effectLst/>
                <a:latin typeface="Calibri" panose="020F0502020204030204" pitchFamily="34" charset="0"/>
                <a:ea typeface="Times New Roman"/>
                <a:cs typeface="Times New Roman"/>
              </a:rPr>
              <a:t>Voter’s information can be gathered from the AADHAR card database.</a:t>
            </a:r>
          </a:p>
          <a:p>
            <a:pPr marL="0" indent="0">
              <a:buNone/>
            </a:pPr>
            <a:r>
              <a:rPr lang="en-GB" sz="2400" b="1" dirty="0">
                <a:solidFill>
                  <a:srgbClr val="FFC000"/>
                </a:solidFill>
                <a:effectLst/>
                <a:latin typeface="Calibri" panose="020F0502020204030204" pitchFamily="34" charset="0"/>
                <a:ea typeface="Times New Roman"/>
                <a:cs typeface="Times New Roman"/>
              </a:rPr>
              <a:t>- This information will be stored in the PC. </a:t>
            </a:r>
          </a:p>
          <a:p>
            <a:pPr marL="0" indent="0">
              <a:buNone/>
            </a:pPr>
            <a:r>
              <a:rPr lang="en-GB" sz="2400" b="1" dirty="0">
                <a:solidFill>
                  <a:srgbClr val="FFC000"/>
                </a:solidFill>
                <a:latin typeface="Calibri" panose="020F0502020204030204" pitchFamily="34" charset="0"/>
                <a:ea typeface="Times New Roman"/>
                <a:cs typeface="Times New Roman"/>
              </a:rPr>
              <a:t>- F</a:t>
            </a:r>
            <a:r>
              <a:rPr lang="en-GB" sz="2400" b="1" dirty="0">
                <a:solidFill>
                  <a:srgbClr val="FFC000"/>
                </a:solidFill>
                <a:effectLst/>
                <a:latin typeface="Calibri" panose="020F0502020204030204" pitchFamily="34" charset="0"/>
                <a:ea typeface="Times New Roman"/>
                <a:cs typeface="Times New Roman"/>
              </a:rPr>
              <a:t>or voting the person has to reach the voting booth. </a:t>
            </a:r>
          </a:p>
          <a:p>
            <a:pPr marL="0" indent="0">
              <a:buNone/>
            </a:pPr>
            <a:r>
              <a:rPr lang="en-GB" sz="2400" b="1" dirty="0">
                <a:solidFill>
                  <a:srgbClr val="FFC000"/>
                </a:solidFill>
                <a:effectLst/>
                <a:latin typeface="Calibri" panose="020F0502020204030204" pitchFamily="34" charset="0"/>
                <a:ea typeface="Times New Roman"/>
                <a:cs typeface="Times New Roman"/>
              </a:rPr>
              <a:t>- </a:t>
            </a:r>
            <a:r>
              <a:rPr lang="en-GB" sz="2400" b="1" dirty="0">
                <a:solidFill>
                  <a:srgbClr val="FFC000"/>
                </a:solidFill>
                <a:latin typeface="Calibri" panose="020F0502020204030204" pitchFamily="34" charset="0"/>
                <a:ea typeface="Times New Roman"/>
                <a:cs typeface="Times New Roman"/>
              </a:rPr>
              <a:t>V</a:t>
            </a:r>
            <a:r>
              <a:rPr lang="en-GB" sz="2400" b="1" dirty="0">
                <a:solidFill>
                  <a:srgbClr val="FFC000"/>
                </a:solidFill>
                <a:effectLst/>
                <a:latin typeface="Calibri" panose="020F0502020204030204" pitchFamily="34" charset="0"/>
                <a:ea typeface="Times New Roman"/>
                <a:cs typeface="Times New Roman"/>
              </a:rPr>
              <a:t>oter’s eye is scanned through the iris scanner. Iris scanner Capture the iris image and compare or match to database.  </a:t>
            </a:r>
          </a:p>
          <a:p>
            <a:pPr marL="0" indent="0">
              <a:buNone/>
            </a:pPr>
            <a:r>
              <a:rPr lang="en-GB" sz="2400" b="1" dirty="0">
                <a:solidFill>
                  <a:srgbClr val="FFC000"/>
                </a:solidFill>
                <a:effectLst/>
                <a:latin typeface="Calibri" panose="020F0502020204030204" pitchFamily="34" charset="0"/>
                <a:ea typeface="Times New Roman"/>
                <a:cs typeface="Times New Roman"/>
              </a:rPr>
              <a:t>- Arduino will scan particular person’s iris and send the data to </a:t>
            </a:r>
            <a:r>
              <a:rPr lang="en-GB" sz="2400" b="1" dirty="0" err="1">
                <a:solidFill>
                  <a:srgbClr val="FFC000"/>
                </a:solidFill>
                <a:effectLst/>
                <a:latin typeface="Calibri" panose="020F0502020204030204" pitchFamily="34" charset="0"/>
                <a:ea typeface="Times New Roman"/>
                <a:cs typeface="Times New Roman"/>
              </a:rPr>
              <a:t>aadhar</a:t>
            </a:r>
            <a:r>
              <a:rPr lang="en-GB" sz="2400" b="1" dirty="0">
                <a:solidFill>
                  <a:srgbClr val="FFC000"/>
                </a:solidFill>
                <a:effectLst/>
                <a:latin typeface="Calibri" panose="020F0502020204030204" pitchFamily="34" charset="0"/>
                <a:ea typeface="Times New Roman"/>
                <a:cs typeface="Times New Roman"/>
              </a:rPr>
              <a:t> database. </a:t>
            </a:r>
            <a:endParaRPr lang="en-GB" sz="2400" b="1" dirty="0">
              <a:solidFill>
                <a:srgbClr val="FFC000"/>
              </a:solidFill>
              <a:latin typeface="Calibri" panose="020F0502020204030204" pitchFamily="34" charset="0"/>
              <a:ea typeface="Times New Roman"/>
              <a:cs typeface="Times New Roman"/>
            </a:endParaRPr>
          </a:p>
          <a:p>
            <a:pPr marL="0" indent="0">
              <a:buNone/>
            </a:pPr>
            <a:r>
              <a:rPr lang="en-GB" sz="2400" b="1" dirty="0">
                <a:solidFill>
                  <a:srgbClr val="FFC000"/>
                </a:solidFill>
                <a:effectLst/>
                <a:latin typeface="Calibri" panose="020F0502020204030204" pitchFamily="34" charset="0"/>
                <a:ea typeface="Times New Roman"/>
                <a:cs typeface="Times New Roman"/>
              </a:rPr>
              <a:t>- Iris scanner will check the person detail after </a:t>
            </a:r>
            <a:r>
              <a:rPr lang="en-GB" sz="2400" b="1" dirty="0">
                <a:solidFill>
                  <a:srgbClr val="FFC000"/>
                </a:solidFill>
                <a:latin typeface="Calibri" panose="020F0502020204030204" pitchFamily="34" charset="0"/>
                <a:ea typeface="Times New Roman"/>
                <a:cs typeface="Times New Roman"/>
              </a:rPr>
              <a:t>and </a:t>
            </a:r>
            <a:r>
              <a:rPr lang="en-GB" sz="2400" b="1" dirty="0">
                <a:solidFill>
                  <a:srgbClr val="FFC000"/>
                </a:solidFill>
                <a:effectLst/>
                <a:latin typeface="Calibri" panose="020F0502020204030204" pitchFamily="34" charset="0"/>
                <a:ea typeface="Times New Roman"/>
                <a:cs typeface="Times New Roman"/>
              </a:rPr>
              <a:t>it will consider if the person is valid or invalid. </a:t>
            </a:r>
          </a:p>
          <a:p>
            <a:pPr marL="0" indent="0">
              <a:buNone/>
            </a:pPr>
            <a:r>
              <a:rPr lang="en-GB" sz="2400" b="1" dirty="0">
                <a:solidFill>
                  <a:srgbClr val="FFC000"/>
                </a:solidFill>
                <a:latin typeface="Calibri" panose="020F0502020204030204" pitchFamily="34" charset="0"/>
                <a:ea typeface="Times New Roman"/>
                <a:cs typeface="Times New Roman"/>
              </a:rPr>
              <a:t>- A</a:t>
            </a:r>
            <a:r>
              <a:rPr lang="en-GB" sz="2400" b="1" dirty="0">
                <a:solidFill>
                  <a:srgbClr val="FFC000"/>
                </a:solidFill>
                <a:effectLst/>
                <a:latin typeface="Calibri" panose="020F0502020204030204" pitchFamily="34" charset="0"/>
                <a:ea typeface="Times New Roman"/>
                <a:cs typeface="Times New Roman"/>
              </a:rPr>
              <a:t> voting process completed message will be displayed on the screen.</a:t>
            </a:r>
          </a:p>
          <a:p>
            <a:pPr marL="0" indent="0">
              <a:buNone/>
            </a:pPr>
            <a:endParaRPr lang="en-US" dirty="0"/>
          </a:p>
        </p:txBody>
      </p:sp>
    </p:spTree>
    <p:extLst>
      <p:ext uri="{BB962C8B-B14F-4D97-AF65-F5344CB8AC3E}">
        <p14:creationId xmlns:p14="http://schemas.microsoft.com/office/powerpoint/2010/main" val="22924456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6343-4ED6-6248-9F0E-EEDFB48A6224}"/>
              </a:ext>
            </a:extLst>
          </p:cNvPr>
          <p:cNvSpPr>
            <a:spLocks noGrp="1"/>
          </p:cNvSpPr>
          <p:nvPr>
            <p:ph type="title"/>
          </p:nvPr>
        </p:nvSpPr>
        <p:spPr>
          <a:xfrm>
            <a:off x="2349248" y="5108112"/>
            <a:ext cx="10992377" cy="1569178"/>
          </a:xfrm>
        </p:spPr>
        <p:txBody>
          <a:bodyPr/>
          <a:lstStyle/>
          <a:p>
            <a:r>
              <a:rPr lang="en-GB" b="1" u="sng">
                <a:solidFill>
                  <a:srgbClr val="FF0000"/>
                </a:solidFill>
              </a:rPr>
              <a:t>Fig. – (Proposed Voting System) </a:t>
            </a:r>
            <a:endParaRPr lang="en-US" b="1" u="sng">
              <a:solidFill>
                <a:srgbClr val="FF0000"/>
              </a:solidFill>
            </a:endParaRPr>
          </a:p>
        </p:txBody>
      </p:sp>
      <p:pic>
        <p:nvPicPr>
          <p:cNvPr id="6" name="Content Placeholder 5">
            <a:extLst>
              <a:ext uri="{FF2B5EF4-FFF2-40B4-BE49-F238E27FC236}">
                <a16:creationId xmlns:a16="http://schemas.microsoft.com/office/drawing/2014/main" id="{3CDD9A88-61F2-8144-BA43-2D8133D2920A}"/>
              </a:ext>
            </a:extLst>
          </p:cNvPr>
          <p:cNvPicPr>
            <a:picLocks noGrp="1"/>
          </p:cNvPicPr>
          <p:nvPr>
            <p:ph idx="1"/>
          </p:nvPr>
        </p:nvPicPr>
        <p:blipFill>
          <a:blip r:embed="rId2"/>
          <a:stretch>
            <a:fillRect/>
          </a:stretch>
        </p:blipFill>
        <p:spPr>
          <a:xfrm>
            <a:off x="771036" y="114299"/>
            <a:ext cx="10637551" cy="5174523"/>
          </a:xfrm>
          <a:prstGeom prst="rect">
            <a:avLst/>
          </a:prstGeom>
        </p:spPr>
      </p:pic>
    </p:spTree>
    <p:extLst>
      <p:ext uri="{BB962C8B-B14F-4D97-AF65-F5344CB8AC3E}">
        <p14:creationId xmlns:p14="http://schemas.microsoft.com/office/powerpoint/2010/main" val="255456884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1189</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Content</vt:lpstr>
      <vt:lpstr>1.Introduction To Seminar Topic:</vt:lpstr>
      <vt:lpstr>PowerPoint Presentation</vt:lpstr>
      <vt:lpstr>2.Existing Voting System: </vt:lpstr>
      <vt:lpstr>Fig. - (Current Voting System) </vt:lpstr>
      <vt:lpstr>PowerPoint Presentation</vt:lpstr>
      <vt:lpstr>3.Proposed Voting System: </vt:lpstr>
      <vt:lpstr>Fig. – (Proposed Voting System) </vt:lpstr>
      <vt:lpstr>PowerPoint Presentation</vt:lpstr>
      <vt:lpstr>4.Methodology:</vt:lpstr>
      <vt:lpstr>PowerPoint Presentation</vt:lpstr>
      <vt:lpstr>PowerPoint Presentation</vt:lpstr>
      <vt:lpstr>(v) Authenticate/Imposter :- It is to decide whether the person is authorized person for vote or not.</vt:lpstr>
      <vt:lpstr>4.2 Advantages Of Iris Based Voting System: </vt:lpstr>
      <vt:lpstr>5.Conclusion: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Karale</dc:creator>
  <cp:lastModifiedBy>Jyoti Khalkar</cp:lastModifiedBy>
  <cp:revision>25</cp:revision>
  <dcterms:created xsi:type="dcterms:W3CDTF">2020-12-20T05:08:53Z</dcterms:created>
  <dcterms:modified xsi:type="dcterms:W3CDTF">2021-06-08T05:25:31Z</dcterms:modified>
</cp:coreProperties>
</file>