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6" r:id="rId2"/>
    <p:sldId id="269" r:id="rId3"/>
    <p:sldId id="268" r:id="rId4"/>
    <p:sldId id="270" r:id="rId5"/>
    <p:sldId id="272" r:id="rId6"/>
    <p:sldId id="271" r:id="rId7"/>
    <p:sldId id="292" r:id="rId8"/>
    <p:sldId id="290" r:id="rId9"/>
    <p:sldId id="273" r:id="rId10"/>
    <p:sldId id="282" r:id="rId11"/>
    <p:sldId id="284" r:id="rId12"/>
    <p:sldId id="283" r:id="rId13"/>
    <p:sldId id="285" r:id="rId14"/>
    <p:sldId id="263" r:id="rId15"/>
    <p:sldId id="287" r:id="rId16"/>
    <p:sldId id="295" r:id="rId17"/>
    <p:sldId id="294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9017" autoAdjust="0"/>
  </p:normalViewPr>
  <p:slideViewPr>
    <p:cSldViewPr>
      <p:cViewPr varScale="1">
        <p:scale>
          <a:sx n="67" d="100"/>
          <a:sy n="67" d="100"/>
        </p:scale>
        <p:origin x="12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E61F2A1-0B67-4B88-81F7-F15B72265750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E16113D-6636-42C3-A1CF-3DC4F171FF0D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74FB9-B9FD-49FB-8C47-2DC71A795FC2}" type="slidenum">
              <a:rPr lang="en-US" smtClean="0"/>
              <a:t>1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0CEE7EC-6F91-46A0-9BB4-F0AAF9CBB09D}" type="slidenum">
              <a:rPr lang="en-US" sz="1200">
                <a:latin typeface="Calibri" panose="020F0502020204030204" pitchFamily="34" charset="0"/>
              </a:rPr>
              <a:t>1</a:t>
            </a:fld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DCB20AC-B5C8-4070-AC3E-F91AA05C7DDC}" type="slidenum">
              <a:rPr lang="en-US" sz="1200"/>
              <a:t>1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38B9EB-0B7E-4F78-8F05-E34990A50664}" type="slidenum">
              <a:rPr lang="en-US" altLang="zh-TW" smtClean="0"/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154A4-2E7B-48EC-8A2B-BA927A3468A0}" type="slidenum">
              <a:rPr lang="en-US" altLang="zh-TW" smtClean="0"/>
              <a:t>11</a:t>
            </a:fld>
            <a:endParaRPr lang="en-US" altLang="zh-TW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3A551-DD5D-47E2-BBE4-E816B7C21C4F}" type="slidenum">
              <a:rPr lang="en-US" altLang="zh-TW" smtClean="0"/>
              <a:t>12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1E157-55FA-4F7E-8E90-2DB3A77DC5FA}" type="slidenum">
              <a:rPr lang="en-US" altLang="zh-TW" smtClean="0"/>
              <a:t>14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87905-F69C-4DE9-B7D4-66271F96A958}" type="slidenum">
              <a:rPr lang="en-US" altLang="zh-TW" smtClean="0"/>
              <a:t>15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71114-F2AA-46C4-AC3A-1034712E0518}" type="slidenum">
              <a:rPr lang="en-US" altLang="zh-TW" smtClean="0"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B86CE-3EAE-4484-9928-C1057E050958}" type="slidenum">
              <a:rPr lang="en-US" altLang="zh-TW" smtClean="0"/>
              <a:t>3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10123-411A-4E67-9E99-16EB1BF7156E}" type="slidenum">
              <a:rPr lang="en-US" altLang="zh-TW" smtClean="0"/>
              <a:t>4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B25A1-7D3C-4B65-935A-975F13632EBC}" type="slidenum">
              <a:rPr lang="en-US" altLang="zh-TW" smtClean="0"/>
              <a:t>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2B700-F927-4C47-9674-47C9A5B42E28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5A83F-1DB1-42BC-BF05-296D4EE23574}" type="slidenum">
              <a:rPr lang="en-US" altLang="zh-TW" smtClean="0"/>
              <a:t>7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82A81-B2EE-4D8F-BFDB-85C33E3FD5F3}" type="slidenum">
              <a:rPr lang="en-US" altLang="zh-TW" smtClean="0"/>
              <a:t>8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8714D-AB31-4A79-842E-3C65F6F8C439}" type="slidenum">
              <a:rPr lang="en-US" altLang="zh-TW" smtClean="0"/>
              <a:t>9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C8E1-08D5-4D0E-95CE-9B2D16C2C7E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D608-004E-4655-9C28-D1BC1D0BED3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10EBA-704A-4D1C-A1B1-6B8BF6DBA10D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86EA-1C11-4E5B-91E8-998701E81F0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BB32-120C-49C3-8E99-EE19C51A307F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CF36-D7FC-4131-8191-A664B34300A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759066-DD89-4C42-86FA-C4593982ACCA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D02635-4FD7-4921-B81C-043DF8F83D83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8450-91EA-4DC7-B89D-9EE48ACE9B6F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DD104-CC5C-4720-878F-D6D95EBC0BC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93A0D-482D-4F30-8AAF-4BC82F9EAF14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E1AF-A480-4818-A2D8-AF0637F7E6B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831CC-E925-4F44-B337-B0826EE0D7D5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D11C7-E3E3-47D9-A54A-FE6B156762F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C7E5DB3-3824-4592-9CB8-63C555A90F7B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8504138-0073-4D05-932C-1CEC7DEF7F17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55F21-BBC6-4F1A-B479-803FF551B18F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B1E7-7DAA-4513-BA95-739689678E1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64E791-AACF-444D-B5EB-8C9E61AE5B1E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CBE155-6D59-46BC-8631-A612239CC75A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9B6D99-49A1-4656-AA1A-E38168F36970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9AACA85-64C9-46E6-A17C-6D1871B87087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97E2F0-7D8E-473C-8B62-29AD35D4E67F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29E48A-6514-472F-A193-0C36CC33F7D0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PMingLiU" pitchFamily="18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stri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28600" y="4302253"/>
            <a:ext cx="8382000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Submitted To:				              Submitted By:</a:t>
            </a:r>
          </a:p>
          <a:p>
            <a:r>
              <a:rPr lang="en-US" sz="2000"/>
              <a:t>MS.KAVITA C AHER</a:t>
            </a:r>
          </a:p>
          <a:p>
            <a:r>
              <a:rPr lang="en-US" sz="2000"/>
              <a:t>(prof. Dept of CSE)                                                      MR.UMESH E JAWARE   </a:t>
            </a:r>
          </a:p>
          <a:p>
            <a:r>
              <a:rPr lang="en-US" sz="2000"/>
              <a:t>                                                                                     (10303320181124510041)</a:t>
            </a:r>
          </a:p>
          <a:p>
            <a:r>
              <a:rPr lang="en-US" sz="2000"/>
              <a:t>            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286000" y="2667000"/>
            <a:ext cx="39624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55115" y="1187450"/>
            <a:ext cx="5728970" cy="2214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n/>
                <a:solidFill>
                  <a:schemeClr val="accent3"/>
                </a:solidFill>
                <a:sym typeface="+mn-ea"/>
              </a:rPr>
              <a:t> </a:t>
            </a:r>
            <a:r>
              <a:rPr lang="en-US" sz="2800" b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Seminar </a:t>
            </a:r>
            <a:endParaRPr lang="en-US" sz="2800" b="1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2800" b="1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On</a:t>
            </a:r>
            <a:endParaRPr lang="en-US" sz="2800" b="1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3200" b="1" u="sng">
                <a:ln/>
                <a:solidFill>
                  <a:srgbClr val="FF0000"/>
                </a:solidFill>
                <a:effectLst/>
                <a:sym typeface="+mn-ea"/>
              </a:rPr>
              <a:t>Optical Coherence Tomography</a:t>
            </a:r>
          </a:p>
        </p:txBody>
      </p:sp>
      <p:pic>
        <p:nvPicPr>
          <p:cNvPr id="3" name="Picture 2" descr="220px-Batu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66639" y="3919855"/>
            <a:ext cx="2014961" cy="2536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0248-AF69-4B4A-8126-07B2934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4EE04-0F55-4CA5-8EE9-0F19CFBBADB9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AB642-0B2C-4FE5-8292-2A9418B7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AB1E7-7DAA-4513-BA95-739689678E17}" type="slidenum">
              <a:rPr lang="en-US" altLang="zh-TW" smtClean="0"/>
              <a:t>1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1236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8)OCT application 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981200"/>
            <a:ext cx="3263900" cy="1447800"/>
          </a:xfrm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419600"/>
            <a:ext cx="3752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905000"/>
            <a:ext cx="3495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914400" y="5867400"/>
            <a:ext cx="32766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  Reduce High False-Negative Rates 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 Reduce Biopsy Hazardous</a:t>
            </a:r>
            <a:endParaRPr lang="en-US" altLang="zh-TW" sz="1200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5029200" y="5791200"/>
            <a:ext cx="34290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 Applied in guiding  microsurgical procedure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304800" y="1143000"/>
            <a:ext cx="46482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Esophagus &amp; epithelium &amp; early cancer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4953000" y="1524000"/>
            <a:ext cx="2514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Vulnerable plaque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48768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Prostate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648200" y="38862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C7A6B-8693-4006-B119-161ACB3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38945-D05E-4122-8758-F6DDF60681F7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06D9E6-315E-43C5-9178-B32C3DDD4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10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45" y="-334327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9)Limitation</a:t>
            </a:r>
            <a:r>
              <a:rPr lang="en-US" altLang="zh-TW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2295" y="80899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Penetration: 2-3mm Ideal: 4mm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Resolution 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 catheter/endoscope based image: 10μm, noncatheter: 4 μm,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1. femtosecond laser is expensive (1 μm)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2. transverse resolution needs to be similar to axial resolution, below 10 μm need short confocal parameter which results in the focus falling off rapidly.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rate: &lt;10franes/second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Lack of large-scale clinical trials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55E41-6B70-4CFC-9CF1-528CEBC4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012DF-2196-47DB-A700-2CB889D12314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62CE3-00AF-46AC-B75B-6177DD383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11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" y="-274637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10)Future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5857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and Resolution: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1. Need to develop with similar median wavelength, power, and bandwidth to those of the mode locked laser.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2. Need more complex catheter/ endoscope designs  to alleviate the focus falling off rapidly.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rates: video rate is anticipated with future embodiments.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67B93-B7A6-4B37-AB85-E1C3FA2D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A1F48-66F8-4E8B-9120-9CB385AB891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D8D7B-9A3C-438D-9DD0-1C6F52867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12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11)Underway work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Combine OCT with Doppler velocimetry and measurement of birefringence properties.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of giving OCT the ability to make both structural and dynamic assessments.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62546-06FF-4E8A-B193-831DAC51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9CACF-BAA7-4A9D-88DA-5F66F00D873D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9BB09-B5E2-4823-AF0C-4E2C1157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13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4582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12)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application of OCT </a:t>
            </a:r>
          </a:p>
        </p:txBody>
      </p:sp>
      <p:graphicFrame>
        <p:nvGraphicFramePr>
          <p:cNvPr id="17486" name="Group 78"/>
          <p:cNvGraphicFramePr>
            <a:graphicFrameLocks noGrp="1"/>
          </p:cNvGraphicFramePr>
          <p:nvPr/>
        </p:nvGraphicFramePr>
        <p:xfrm>
          <a:off x="304800" y="1447800"/>
          <a:ext cx="8839200" cy="4876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Work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Research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Dr. Zhongping Chen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University of California, Irvine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Doppler 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studying blood vessel function and fluid flow, generally in small structures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Dr. Johannes de Boer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Massachusetts General Hospital (MGH)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polarization-sensitive 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diagnosing burns and guiding appropriate treatment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Dr. Brett Bouma and Dr. Guillermo Tierney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MGH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very portable, high-performance OCT systems for clinical diagnostic studies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major clinical investigations are ongoing in the fields of gastroenterology, dermatology, cardiology, urology, orthopedics, gynecology, and otolaryngology.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Tx/>
                        <a:buNone/>
                      </a:pPr>
                      <a:endParaRPr kumimoji="1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5B9A-A8C7-4B64-BCBD-1445CAE0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B0051-B345-4F05-9CAA-67C6A021817F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EAB5A-3FA5-4205-826D-01E60B207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14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13)Market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Imalux  Corporation: leader 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OCT marketing is $2.5 billion in annual revenue 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OCT will result in a multi-application industry similar to the path taken by ultrasound.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markets of gastroenterology, urology, and gynecology represent revenue potential of $781 million.</a:t>
            </a:r>
          </a:p>
          <a:p>
            <a:pPr marL="609600" indent="-609600" eaLnBrk="1" hangingPunct="1">
              <a:lnSpc>
                <a:spcPct val="150000"/>
              </a:lnSpc>
            </a:pPr>
            <a:endParaRPr lang="en-US" altLang="zh-TW" sz="12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175" y="1373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79160" tIns="720498" rIns="539580" bIns="720498">
            <a:spAutoFit/>
          </a:bodyPr>
          <a:lstStyle/>
          <a:p>
            <a:pPr>
              <a:tabLst>
                <a:tab pos="742950" algn="l"/>
                <a:tab pos="1143000" algn="l"/>
                <a:tab pos="3429000" algn="r"/>
              </a:tabLst>
            </a:pPr>
            <a:endParaRPr lang="en-US"/>
          </a:p>
        </p:txBody>
      </p:sp>
      <p:sp>
        <p:nvSpPr>
          <p:cNvPr id="23557" name="Rectangle 71"/>
          <p:cNvSpPr>
            <a:spLocks noChangeArrowheads="1"/>
          </p:cNvSpPr>
          <p:nvPr/>
        </p:nvSpPr>
        <p:spPr bwMode="auto">
          <a:xfrm>
            <a:off x="3175" y="4851400"/>
            <a:ext cx="9144000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tabLst>
                <a:tab pos="742950" algn="l"/>
                <a:tab pos="1143000" algn="l"/>
                <a:tab pos="3429000" algn="r"/>
              </a:tabLst>
            </a:pPr>
            <a:r>
              <a:rPr lang="en-US" altLang="zh-TW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eaLnBrk="0" hangingPunct="0">
              <a:tabLst>
                <a:tab pos="742950" algn="l"/>
                <a:tab pos="1143000" algn="l"/>
                <a:tab pos="3429000" algn="r"/>
              </a:tabLst>
            </a:pPr>
            <a:endParaRPr lang="en-US" altLang="zh-TW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5291F-DAFF-494D-9F84-F58D5458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6DE74-4AB0-4111-983D-29550158D81A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6D401-AC43-4372-AAEA-74BC63A8E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15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14)Conclusion </a:t>
            </a:r>
            <a:br>
              <a:rPr lang="en-US" b="1" dirty="0"/>
            </a:b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08610" y="768985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OCT can perform a type of optical biopsy, the micron-scale imaging of tissue morphology </a:t>
            </a:r>
            <a:r>
              <a:rPr lang="en-US" i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in situ</a:t>
            </a:r>
            <a:r>
              <a:rPr lang="en-US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and in real time.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Image information is available immediately without the need for excision and histologic processing of a specimen.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development of high-resolution and high-speed OCT technology as well as OCT compatible catheter/endoscopes and other delivery systems represent enabling steps for many future OCT imaging clinical 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endParaRPr lang="en-US" dirty="0">
              <a:ea typeface="PMingLiU" pitchFamily="18" charset="-12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6E178-3BA7-4639-8193-9CF2D10B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F20DE-9440-4DA6-B647-A7D823E0A186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E0523-40A6-4B7E-9BA6-B66D2C769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16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718"/>
            <a:ext cx="7467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15)References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u="sng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hlinkClick r:id="rId2"/>
              </a:rPr>
              <a:t>www.google.com</a:t>
            </a:r>
            <a:r>
              <a:rPr lang="en-US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u="sng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hlinkClick r:id="rId3"/>
              </a:rPr>
              <a:t>www.wikipedia.com</a:t>
            </a:r>
            <a:endParaRPr lang="en-US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ea typeface="PMingLiU" pitchFamily="18" charset="-12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0D7F3-78E8-4193-99CD-867D8BE2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8753E-C1CF-407B-950C-CFF4E6B87DA4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D1C6-27E5-4E0F-89F8-8BC8A2CB9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17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zh-TW" dirty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7772400" cy="5029200"/>
          </a:xfrm>
        </p:spPr>
        <p:txBody>
          <a:bodyPr>
            <a:normAutofit fontScale="25000" lnSpcReduction="20000"/>
          </a:bodyPr>
          <a:lstStyle/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OCT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 of OCT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Nowadays and future equipment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 in Nontransparent Tissue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 application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works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Underway work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Extention</a:t>
            </a: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application of OCT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 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6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None/>
              <a:defRPr/>
            </a:pPr>
            <a:r>
              <a:rPr lang="en-US" altLang="zh-TW" sz="5600" dirty="0"/>
              <a:t>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/>
              <a:buChar char=""/>
              <a:defRPr/>
            </a:pPr>
            <a:endParaRPr lang="en-US" altLang="zh-TW" sz="28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/>
              <a:buChar char=""/>
              <a:defRPr/>
            </a:pPr>
            <a:endParaRPr lang="en-US" altLang="zh-TW" sz="28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altLang="zh-TW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0657A-CF3E-4B7C-8510-811AA5CF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0D9CD6-0EC6-48AC-AA22-49DB962E9D6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C6F529-849B-452D-B1B5-3AF598B7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2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Optical coherence tomography (OCT) is a fundamentally new type of optical imaging modality.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OCT performs high-resolution, cross-sectional tomographic imaging of the internal microstructure in materials and biologic systems by measuring backscattered or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backreflected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light. 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B740C-FDD6-4EA4-B915-1440C3D4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4422B-5481-4640-A046-8255C83CA864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6BE45-36E5-43E7-8A6B-7A057BD85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3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TW" dirty="0"/>
              <a:t>2)What is OCT(Optical Coherence Tomography)?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</a:rPr>
              <a:t>OCT use low-coherence interferometry to produce a two or three dimensional image of optical scattering from internal tissue microstructures.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rgbClr val="7030A0"/>
                </a:solidFill>
              </a:rPr>
              <a:t>Michelson interferometer is used to perform  low-coherence interferometry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OCT measures intensity of reflected infrared light.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989DD-DDD9-4CE8-9A76-B61CFF0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F62DC8-DD22-4D99-A541-DBB5F19D6D4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F6D46-2DAD-46A4-AE8B-300529FFF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4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3)Michelson interferometer</a:t>
            </a:r>
          </a:p>
        </p:txBody>
      </p:sp>
      <p:pic>
        <p:nvPicPr>
          <p:cNvPr id="12291" name="Picture 4" descr="C:\Documents and Settings\TingFang\My Documents\My Pictures\op-com\fig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866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56484-5779-44B4-80B6-9539369D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76FFB-9959-48C2-8E0C-8B0E0C2B640D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EBCA7-7BA9-4F0B-A42E-FB0E857F3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5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4)Fundamental OCT Schematic 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7924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1143000" y="1676400"/>
            <a:ext cx="6858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914400" y="1524000"/>
            <a:ext cx="7391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1371600" y="1752600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SLD</a:t>
            </a:r>
          </a:p>
        </p:txBody>
      </p:sp>
      <p:sp>
        <p:nvSpPr>
          <p:cNvPr id="13319" name="AutoShape 13"/>
          <p:cNvSpPr>
            <a:spLocks noChangeArrowheads="1"/>
          </p:cNvSpPr>
          <p:nvPr/>
        </p:nvSpPr>
        <p:spPr bwMode="auto">
          <a:xfrm rot="10800000">
            <a:off x="1676400" y="3200400"/>
            <a:ext cx="457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3429000" y="2514600"/>
            <a:ext cx="914400" cy="92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17"/>
          <p:cNvCxnSpPr>
            <a:cxnSpLocks noChangeShapeType="1"/>
            <a:stCxn id="13318" idx="3"/>
            <a:endCxn id="13320" idx="1"/>
          </p:cNvCxnSpPr>
          <p:nvPr/>
        </p:nvCxnSpPr>
        <p:spPr bwMode="auto">
          <a:xfrm>
            <a:off x="2362200" y="1985963"/>
            <a:ext cx="1066800" cy="9937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3322" name="Rectangle 18"/>
          <p:cNvSpPr>
            <a:spLocks noChangeArrowheads="1"/>
          </p:cNvSpPr>
          <p:nvPr/>
        </p:nvSpPr>
        <p:spPr bwMode="auto">
          <a:xfrm>
            <a:off x="5715000" y="1981200"/>
            <a:ext cx="121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9"/>
          <p:cNvSpPr>
            <a:spLocks noChangeArrowheads="1"/>
          </p:cNvSpPr>
          <p:nvPr/>
        </p:nvSpPr>
        <p:spPr bwMode="auto">
          <a:xfrm>
            <a:off x="6324600" y="2209800"/>
            <a:ext cx="228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0"/>
          <p:cNvSpPr>
            <a:spLocks noChangeShapeType="1"/>
          </p:cNvSpPr>
          <p:nvPr/>
        </p:nvSpPr>
        <p:spPr bwMode="auto">
          <a:xfrm>
            <a:off x="6553200" y="2362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5" name="Line 21"/>
          <p:cNvSpPr>
            <a:spLocks noChangeShapeType="1"/>
          </p:cNvSpPr>
          <p:nvPr/>
        </p:nvSpPr>
        <p:spPr bwMode="auto">
          <a:xfrm flipV="1">
            <a:off x="6477000" y="2514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Line 22"/>
          <p:cNvSpPr>
            <a:spLocks noChangeShapeType="1"/>
          </p:cNvSpPr>
          <p:nvPr/>
        </p:nvSpPr>
        <p:spPr bwMode="auto">
          <a:xfrm flipH="1">
            <a:off x="60198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7" name="Line 23"/>
          <p:cNvSpPr>
            <a:spLocks noChangeShapeType="1"/>
          </p:cNvSpPr>
          <p:nvPr/>
        </p:nvSpPr>
        <p:spPr bwMode="auto">
          <a:xfrm flipH="1" flipV="1">
            <a:off x="60198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3328" name="AutoShape 24"/>
          <p:cNvCxnSpPr>
            <a:cxnSpLocks noChangeShapeType="1"/>
            <a:stCxn id="13327" idx="1"/>
            <a:endCxn id="13320" idx="3"/>
          </p:cNvCxnSpPr>
          <p:nvPr/>
        </p:nvCxnSpPr>
        <p:spPr bwMode="auto">
          <a:xfrm rot="-5400000" flipH="1" flipV="1">
            <a:off x="4987131" y="1947069"/>
            <a:ext cx="388938" cy="1676400"/>
          </a:xfrm>
          <a:prstGeom prst="curvedConnector4">
            <a:avLst>
              <a:gd name="adj1" fmla="val -58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9" name="AutoShape 26"/>
          <p:cNvCxnSpPr>
            <a:cxnSpLocks noChangeShapeType="1"/>
            <a:stCxn id="13320" idx="1"/>
            <a:endCxn id="13319" idx="1"/>
          </p:cNvCxnSpPr>
          <p:nvPr/>
        </p:nvCxnSpPr>
        <p:spPr bwMode="auto">
          <a:xfrm rot="10800000" flipV="1">
            <a:off x="2132013" y="2979738"/>
            <a:ext cx="1296987" cy="523875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3330" name="Oval 28"/>
          <p:cNvSpPr>
            <a:spLocks noChangeArrowheads="1"/>
          </p:cNvSpPr>
          <p:nvPr/>
        </p:nvSpPr>
        <p:spPr bwMode="auto">
          <a:xfrm>
            <a:off x="6248400" y="3810000"/>
            <a:ext cx="304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31" name="AutoShape 29"/>
          <p:cNvCxnSpPr>
            <a:cxnSpLocks noChangeShapeType="1"/>
            <a:endCxn id="13320" idx="3"/>
          </p:cNvCxnSpPr>
          <p:nvPr/>
        </p:nvCxnSpPr>
        <p:spPr bwMode="auto">
          <a:xfrm rot="10800000">
            <a:off x="4343400" y="2979738"/>
            <a:ext cx="1676400" cy="11350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332" name="Rectangle 30"/>
          <p:cNvSpPr>
            <a:spLocks noChangeArrowheads="1"/>
          </p:cNvSpPr>
          <p:nvPr/>
        </p:nvSpPr>
        <p:spPr bwMode="auto">
          <a:xfrm>
            <a:off x="7467600" y="2133600"/>
            <a:ext cx="228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31"/>
          <p:cNvSpPr>
            <a:spLocks noChangeShapeType="1"/>
          </p:cNvSpPr>
          <p:nvPr/>
        </p:nvSpPr>
        <p:spPr bwMode="auto">
          <a:xfrm>
            <a:off x="6553200" y="3962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4" name="Line 32"/>
          <p:cNvSpPr>
            <a:spLocks noChangeShapeType="1"/>
          </p:cNvSpPr>
          <p:nvPr/>
        </p:nvSpPr>
        <p:spPr bwMode="auto">
          <a:xfrm flipV="1">
            <a:off x="6553200" y="41910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5" name="Line 33"/>
          <p:cNvSpPr>
            <a:spLocks noChangeShapeType="1"/>
          </p:cNvSpPr>
          <p:nvPr/>
        </p:nvSpPr>
        <p:spPr bwMode="auto">
          <a:xfrm flipH="1">
            <a:off x="6019800" y="4038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6" name="Line 34"/>
          <p:cNvSpPr>
            <a:spLocks noChangeShapeType="1"/>
          </p:cNvSpPr>
          <p:nvPr/>
        </p:nvSpPr>
        <p:spPr bwMode="auto">
          <a:xfrm>
            <a:off x="60198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7" name="Rectangle 35"/>
          <p:cNvSpPr>
            <a:spLocks noChangeArrowheads="1"/>
          </p:cNvSpPr>
          <p:nvPr/>
        </p:nvSpPr>
        <p:spPr bwMode="auto">
          <a:xfrm>
            <a:off x="7772400" y="3733800"/>
            <a:ext cx="228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Text Box 36"/>
          <p:cNvSpPr txBox="1">
            <a:spLocks noChangeArrowheads="1"/>
          </p:cNvSpPr>
          <p:nvPr/>
        </p:nvSpPr>
        <p:spPr bwMode="auto">
          <a:xfrm>
            <a:off x="7010400" y="30480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Sample</a:t>
            </a:r>
          </a:p>
        </p:txBody>
      </p:sp>
      <p:sp>
        <p:nvSpPr>
          <p:cNvPr id="13339" name="Text Box 37"/>
          <p:cNvSpPr txBox="1">
            <a:spLocks noChangeArrowheads="1"/>
          </p:cNvSpPr>
          <p:nvPr/>
        </p:nvSpPr>
        <p:spPr bwMode="auto">
          <a:xfrm>
            <a:off x="6934200" y="4800600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Reference</a:t>
            </a:r>
          </a:p>
        </p:txBody>
      </p:sp>
      <p:sp>
        <p:nvSpPr>
          <p:cNvPr id="13340" name="Line 38"/>
          <p:cNvSpPr>
            <a:spLocks noChangeShapeType="1"/>
          </p:cNvSpPr>
          <p:nvPr/>
        </p:nvSpPr>
        <p:spPr bwMode="auto">
          <a:xfrm>
            <a:off x="74676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41" name="Text Box 41"/>
          <p:cNvSpPr txBox="1">
            <a:spLocks noChangeArrowheads="1"/>
          </p:cNvSpPr>
          <p:nvPr/>
        </p:nvSpPr>
        <p:spPr bwMode="auto">
          <a:xfrm>
            <a:off x="1066800" y="45720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Demodulator</a:t>
            </a:r>
          </a:p>
        </p:txBody>
      </p:sp>
      <p:sp>
        <p:nvSpPr>
          <p:cNvPr id="13342" name="Text Box 42"/>
          <p:cNvSpPr txBox="1">
            <a:spLocks noChangeArrowheads="1"/>
          </p:cNvSpPr>
          <p:nvPr/>
        </p:nvSpPr>
        <p:spPr bwMode="auto">
          <a:xfrm>
            <a:off x="3581400" y="45720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AD</a:t>
            </a:r>
          </a:p>
        </p:txBody>
      </p:sp>
      <p:sp>
        <p:nvSpPr>
          <p:cNvPr id="13343" name="Text Box 43"/>
          <p:cNvSpPr txBox="1">
            <a:spLocks noChangeArrowheads="1"/>
          </p:cNvSpPr>
          <p:nvPr/>
        </p:nvSpPr>
        <p:spPr bwMode="auto">
          <a:xfrm>
            <a:off x="5181600" y="5486400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Computer</a:t>
            </a:r>
          </a:p>
        </p:txBody>
      </p:sp>
      <p:cxnSp>
        <p:nvCxnSpPr>
          <p:cNvPr id="13344" name="AutoShape 45"/>
          <p:cNvCxnSpPr>
            <a:cxnSpLocks noChangeShapeType="1"/>
            <a:stCxn id="13341" idx="1"/>
            <a:endCxn id="13319" idx="3"/>
          </p:cNvCxnSpPr>
          <p:nvPr/>
        </p:nvCxnSpPr>
        <p:spPr bwMode="auto">
          <a:xfrm rot="10800000" flipH="1">
            <a:off x="1066800" y="3503613"/>
            <a:ext cx="608013" cy="1301750"/>
          </a:xfrm>
          <a:prstGeom prst="bentConnector3">
            <a:avLst>
              <a:gd name="adj1" fmla="val -37597"/>
            </a:avLst>
          </a:prstGeom>
          <a:noFill/>
          <a:ln w="9525">
            <a:solidFill>
              <a:schemeClr val="tx1"/>
            </a:solidFill>
            <a:miter lim="800000"/>
          </a:ln>
        </p:spPr>
      </p:cxnSp>
      <p:cxnSp>
        <p:nvCxnSpPr>
          <p:cNvPr id="13345" name="AutoShape 46"/>
          <p:cNvCxnSpPr>
            <a:cxnSpLocks noChangeShapeType="1"/>
            <a:stCxn id="13341" idx="3"/>
            <a:endCxn id="13342" idx="1"/>
          </p:cNvCxnSpPr>
          <p:nvPr/>
        </p:nvCxnSpPr>
        <p:spPr bwMode="auto">
          <a:xfrm>
            <a:off x="3048000" y="480536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cxnSp>
        <p:nvCxnSpPr>
          <p:cNvPr id="13346" name="AutoShape 47"/>
          <p:cNvCxnSpPr>
            <a:cxnSpLocks noChangeShapeType="1"/>
            <a:stCxn id="13342" idx="3"/>
            <a:endCxn id="13343" idx="1"/>
          </p:cNvCxnSpPr>
          <p:nvPr/>
        </p:nvCxnSpPr>
        <p:spPr bwMode="auto">
          <a:xfrm>
            <a:off x="4343400" y="4805363"/>
            <a:ext cx="8382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</a:ln>
        </p:spPr>
      </p:cxnSp>
      <p:sp>
        <p:nvSpPr>
          <p:cNvPr id="13347" name="Text Box 48"/>
          <p:cNvSpPr txBox="1">
            <a:spLocks noChangeArrowheads="1"/>
          </p:cNvSpPr>
          <p:nvPr/>
        </p:nvSpPr>
        <p:spPr bwMode="auto">
          <a:xfrm>
            <a:off x="1447800" y="3810000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Detector</a:t>
            </a:r>
          </a:p>
        </p:txBody>
      </p:sp>
      <p:sp>
        <p:nvSpPr>
          <p:cNvPr id="13348" name="Oval 49"/>
          <p:cNvSpPr>
            <a:spLocks noChangeArrowheads="1"/>
          </p:cNvSpPr>
          <p:nvPr/>
        </p:nvSpPr>
        <p:spPr bwMode="auto">
          <a:xfrm>
            <a:off x="4411663" y="164782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TW"/>
              <a:t>PZT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65144-B521-47BB-BF30-C040C00D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63AC9-0481-47D3-962F-05F6C6448737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A37B6-94F9-47A4-AE83-8725F870B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6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1945" y="-380365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5)Advantage of OCT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87045" y="992505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dynamic range,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resolution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data acquisition rate,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inexpensive catheter/endoscope design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portable structure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(fiber optically based, making possible the development of small catheters and endoscopes)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 rate for OCT systems are four to eight frames per second.(assume an image size of 256 by 512 pixels.)</a:t>
            </a:r>
          </a:p>
          <a:p>
            <a:pPr eaLnBrk="1" hangingPunct="1">
              <a:lnSpc>
                <a:spcPct val="150000"/>
              </a:lnSpc>
            </a:pPr>
            <a:endParaRPr lang="en-US" altLang="zh-TW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7567A-7D7E-4531-9A63-AC504B3C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BCEBB-2F31-4AB3-9A68-871B019235F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5D640-C8CE-4598-808F-F3DFABF71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7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001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6)Nowadays and future equipment</a:t>
            </a:r>
          </a:p>
        </p:txBody>
      </p:sp>
      <p:pic>
        <p:nvPicPr>
          <p:cNvPr id="15363" name="Picture 102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665288"/>
            <a:ext cx="3124200" cy="1687512"/>
          </a:xfrm>
          <a:noFill/>
        </p:spPr>
      </p:pic>
      <p:pic>
        <p:nvPicPr>
          <p:cNvPr id="15364" name="Picture 1028" descr="C:\Documents and Settings\TingFang\My Documents\My Pictures\op-com\system_sil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600200"/>
            <a:ext cx="21240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4290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6" name="Group 1034"/>
          <p:cNvGrpSpPr/>
          <p:nvPr/>
        </p:nvGrpSpPr>
        <p:grpSpPr bwMode="auto">
          <a:xfrm>
            <a:off x="3946525" y="3246438"/>
            <a:ext cx="3562350" cy="0"/>
            <a:chOff x="0" y="0"/>
            <a:chExt cx="2244" cy="0"/>
          </a:xfrm>
        </p:grpSpPr>
        <p:sp>
          <p:nvSpPr>
            <p:cNvPr id="15376" name="Rectangle 1031"/>
            <p:cNvSpPr>
              <a:spLocks noChangeArrowheads="1"/>
            </p:cNvSpPr>
            <p:nvPr/>
          </p:nvSpPr>
          <p:spPr bwMode="auto">
            <a:xfrm>
              <a:off x="0" y="0"/>
              <a:ext cx="2244" cy="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7" name="Rectangle 1032"/>
            <p:cNvSpPr>
              <a:spLocks noChangeArrowheads="1"/>
            </p:cNvSpPr>
            <p:nvPr/>
          </p:nvSpPr>
          <p:spPr bwMode="auto">
            <a:xfrm>
              <a:off x="0" y="0"/>
              <a:ext cx="2244" cy="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367" name="Text Box 1035"/>
          <p:cNvSpPr txBox="1">
            <a:spLocks noChangeArrowheads="1"/>
          </p:cNvSpPr>
          <p:nvPr/>
        </p:nvSpPr>
        <p:spPr bwMode="auto">
          <a:xfrm>
            <a:off x="5791200" y="5791200"/>
            <a:ext cx="2209800" cy="836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available for sale</a:t>
            </a:r>
            <a:b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510(k) </a:t>
            </a:r>
          </a:p>
          <a:p>
            <a:pPr>
              <a:spcBef>
                <a:spcPct val="50000"/>
              </a:spcBef>
            </a:pPr>
            <a:endParaRPr lang="en-US" altLang="zh-TW" sz="1400"/>
          </a:p>
        </p:txBody>
      </p:sp>
      <p:sp>
        <p:nvSpPr>
          <p:cNvPr id="15368" name="Rectangle 1042"/>
          <p:cNvSpPr>
            <a:spLocks noChangeArrowheads="1"/>
          </p:cNvSpPr>
          <p:nvPr/>
        </p:nvSpPr>
        <p:spPr bwMode="auto">
          <a:xfrm>
            <a:off x="1463675" y="2882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79160" tIns="720498" rIns="539580" bIns="720498">
            <a:spAutoFit/>
          </a:bodyPr>
          <a:lstStyle/>
          <a:p>
            <a:pPr>
              <a:tabLst>
                <a:tab pos="742950" algn="l"/>
                <a:tab pos="1143000" algn="l"/>
                <a:tab pos="3429000" algn="r"/>
              </a:tabLst>
            </a:pPr>
            <a:endParaRPr lang="en-US"/>
          </a:p>
        </p:txBody>
      </p:sp>
      <p:sp>
        <p:nvSpPr>
          <p:cNvPr id="15370" name="Text Box 1046"/>
          <p:cNvSpPr txBox="1">
            <a:spLocks noChangeArrowheads="1"/>
          </p:cNvSpPr>
          <p:nvPr/>
        </p:nvSpPr>
        <p:spPr bwMode="auto">
          <a:xfrm>
            <a:off x="2667000" y="3241675"/>
            <a:ext cx="274320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altLang="zh-TW" dirty="0"/>
              <a:t>Low-coherence </a:t>
            </a:r>
            <a:r>
              <a:rPr lang="en-US" altLang="zh-TW" dirty="0" err="1"/>
              <a:t>Superluminescent</a:t>
            </a:r>
            <a:r>
              <a:rPr lang="en-US" altLang="zh-TW" dirty="0"/>
              <a:t> diode:800 –1300 nm center </a:t>
            </a:r>
            <a:r>
              <a:rPr lang="en-US" altLang="zh-TW" dirty="0" err="1"/>
              <a:t>waveength</a:t>
            </a:r>
            <a:r>
              <a:rPr lang="en-US" altLang="zh-TW" dirty="0"/>
              <a:t> and </a:t>
            </a:r>
            <a:r>
              <a:rPr lang="en-US" altLang="zh-TW" dirty="0" err="1"/>
              <a:t>severl</a:t>
            </a:r>
            <a:r>
              <a:rPr lang="en-US" altLang="zh-TW" dirty="0"/>
              <a:t> milliwatts power.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3612F-7DBD-4AB6-A5E7-0F1E4EC0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3CB7B-F5D8-48F9-84A7-C702F50CF1E2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14C32-4FE1-4034-B75C-AE6BDB692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8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7)OCT in Nontransparent Tissue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524000"/>
            <a:ext cx="3594100" cy="4354513"/>
          </a:xfrm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8200" y="5867400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A epiglottis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 arterial layers </a:t>
            </a: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00200"/>
            <a:ext cx="342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8" descr="C:\Documents and Settings\TingFang\My Documents\My Pictures\op-com\OSR209G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4419600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4648200" y="59436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C  atherosclerotic plaques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2EAB5-B1B1-49C7-A3F0-5A71A06B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EE7BB1-1C3B-46B8-8848-1E39D1A7F3D3}" type="datetime1">
              <a:rPr lang="en-US" altLang="zh-TW" smtClean="0"/>
              <a:t>6/8/2021</a:t>
            </a:fld>
            <a:endParaRPr lang="en-US" altLang="zh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38B41-FE17-4DE0-82D9-DB6796C35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02635-4FD7-4921-B81C-043DF8F83D83}" type="slidenum">
              <a:rPr lang="en-US" altLang="zh-TW" smtClean="0"/>
              <a:t>9</a:t>
            </a:fld>
            <a:endParaRPr lang="en-US" altLang="zh-TW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</TotalTime>
  <Words>774</Words>
  <Application>Microsoft Office PowerPoint</Application>
  <PresentationFormat>On-screen Show (4:3)</PresentationFormat>
  <Paragraphs>164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Oriel</vt:lpstr>
      <vt:lpstr>PowerPoint Presentation</vt:lpstr>
      <vt:lpstr>CONTENT </vt:lpstr>
      <vt:lpstr>1)Introduction</vt:lpstr>
      <vt:lpstr>2)What is OCT(Optical Coherence Tomography)?</vt:lpstr>
      <vt:lpstr>3)Michelson interferometer</vt:lpstr>
      <vt:lpstr>4)Fundamental OCT Schematic </vt:lpstr>
      <vt:lpstr>5)Advantage of OCT</vt:lpstr>
      <vt:lpstr>6)Nowadays and future equipment</vt:lpstr>
      <vt:lpstr>7)OCT in Nontransparent Tissue</vt:lpstr>
      <vt:lpstr>8)OCT application </vt:lpstr>
      <vt:lpstr>9)Limitation </vt:lpstr>
      <vt:lpstr>10)Future works</vt:lpstr>
      <vt:lpstr>11)Underway work</vt:lpstr>
      <vt:lpstr>12)Extention and application of OCT </vt:lpstr>
      <vt:lpstr>13)Market </vt:lpstr>
      <vt:lpstr>14)Conclusion  </vt:lpstr>
      <vt:lpstr>    15)References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coherence tomography</dc:title>
  <dc:creator>TingFang</dc:creator>
  <cp:lastModifiedBy>Jyoti Khalkar</cp:lastModifiedBy>
  <cp:revision>83</cp:revision>
  <cp:lastPrinted>2113-01-01T00:00:00Z</cp:lastPrinted>
  <dcterms:created xsi:type="dcterms:W3CDTF">2003-09-19T20:54:00Z</dcterms:created>
  <dcterms:modified xsi:type="dcterms:W3CDTF">2021-06-08T13:28:47Z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