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0" r:id="rId5"/>
    <p:sldId id="261" r:id="rId6"/>
    <p:sldId id="263" r:id="rId7"/>
    <p:sldId id="264" r:id="rId8"/>
    <p:sldId id="265"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9" d="100"/>
          <a:sy n="89" d="100"/>
        </p:scale>
        <p:origin x="-948" y="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0CFDEA-CDD7-429E-9280-D73334F21CF3}" type="datetimeFigureOut">
              <a:rPr lang="en-US" smtClean="0"/>
              <a:t>9/4/2023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875F5F-BF97-4CBF-A670-835604D8CFF6}" type="slidenum">
              <a:rPr lang="en-US" smtClean="0"/>
              <a:t>‹#›</a:t>
            </a:fld>
            <a:endParaRPr lang="en-US"/>
          </a:p>
        </p:txBody>
      </p:sp>
    </p:spTree>
    <p:extLst>
      <p:ext uri="{BB962C8B-B14F-4D97-AF65-F5344CB8AC3E}">
        <p14:creationId xmlns:p14="http://schemas.microsoft.com/office/powerpoint/2010/main" val="1518054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875F5F-BF97-4CBF-A670-835604D8CFF6}" type="slidenum">
              <a:rPr lang="en-US" smtClean="0"/>
              <a:t>4</a:t>
            </a:fld>
            <a:endParaRPr lang="en-US"/>
          </a:p>
        </p:txBody>
      </p:sp>
    </p:spTree>
    <p:extLst>
      <p:ext uri="{BB962C8B-B14F-4D97-AF65-F5344CB8AC3E}">
        <p14:creationId xmlns:p14="http://schemas.microsoft.com/office/powerpoint/2010/main" val="2707292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0D87214-BFDD-4A58-9CB8-3DAE574B8485}"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CAEEB8-9DF6-4440-B936-04DFD6823B6D}" type="slidenum">
              <a:rPr lang="en-IN" smtClean="0"/>
              <a:t>‹#›</a:t>
            </a:fld>
            <a:endParaRPr lang="en-IN"/>
          </a:p>
        </p:txBody>
      </p:sp>
    </p:spTree>
    <p:extLst>
      <p:ext uri="{BB962C8B-B14F-4D97-AF65-F5344CB8AC3E}">
        <p14:creationId xmlns:p14="http://schemas.microsoft.com/office/powerpoint/2010/main" val="4191740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0D87214-BFDD-4A58-9CB8-3DAE574B8485}"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CAEEB8-9DF6-4440-B936-04DFD6823B6D}" type="slidenum">
              <a:rPr lang="en-IN" smtClean="0"/>
              <a:t>‹#›</a:t>
            </a:fld>
            <a:endParaRPr lang="en-IN"/>
          </a:p>
        </p:txBody>
      </p:sp>
    </p:spTree>
    <p:extLst>
      <p:ext uri="{BB962C8B-B14F-4D97-AF65-F5344CB8AC3E}">
        <p14:creationId xmlns:p14="http://schemas.microsoft.com/office/powerpoint/2010/main" val="3105957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0D87214-BFDD-4A58-9CB8-3DAE574B8485}"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CAEEB8-9DF6-4440-B936-04DFD6823B6D}" type="slidenum">
              <a:rPr lang="en-IN" smtClean="0"/>
              <a:t>‹#›</a:t>
            </a:fld>
            <a:endParaRPr lang="en-IN"/>
          </a:p>
        </p:txBody>
      </p:sp>
    </p:spTree>
    <p:extLst>
      <p:ext uri="{BB962C8B-B14F-4D97-AF65-F5344CB8AC3E}">
        <p14:creationId xmlns:p14="http://schemas.microsoft.com/office/powerpoint/2010/main" val="284701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0D87214-BFDD-4A58-9CB8-3DAE574B8485}"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CAEEB8-9DF6-4440-B936-04DFD6823B6D}" type="slidenum">
              <a:rPr lang="en-IN" smtClean="0"/>
              <a:t>‹#›</a:t>
            </a:fld>
            <a:endParaRPr lang="en-IN"/>
          </a:p>
        </p:txBody>
      </p:sp>
    </p:spTree>
    <p:extLst>
      <p:ext uri="{BB962C8B-B14F-4D97-AF65-F5344CB8AC3E}">
        <p14:creationId xmlns:p14="http://schemas.microsoft.com/office/powerpoint/2010/main" val="2901827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87214-BFDD-4A58-9CB8-3DAE574B8485}"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CAEEB8-9DF6-4440-B936-04DFD6823B6D}" type="slidenum">
              <a:rPr lang="en-IN" smtClean="0"/>
              <a:t>‹#›</a:t>
            </a:fld>
            <a:endParaRPr lang="en-IN"/>
          </a:p>
        </p:txBody>
      </p:sp>
    </p:spTree>
    <p:extLst>
      <p:ext uri="{BB962C8B-B14F-4D97-AF65-F5344CB8AC3E}">
        <p14:creationId xmlns:p14="http://schemas.microsoft.com/office/powerpoint/2010/main" val="15669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0D87214-BFDD-4A58-9CB8-3DAE574B8485}"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CAEEB8-9DF6-4440-B936-04DFD6823B6D}" type="slidenum">
              <a:rPr lang="en-IN" smtClean="0"/>
              <a:t>‹#›</a:t>
            </a:fld>
            <a:endParaRPr lang="en-IN"/>
          </a:p>
        </p:txBody>
      </p:sp>
    </p:spTree>
    <p:extLst>
      <p:ext uri="{BB962C8B-B14F-4D97-AF65-F5344CB8AC3E}">
        <p14:creationId xmlns:p14="http://schemas.microsoft.com/office/powerpoint/2010/main" val="853502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0D87214-BFDD-4A58-9CB8-3DAE574B8485}" type="datetimeFigureOut">
              <a:rPr lang="en-IN" smtClean="0"/>
              <a:t>04-09-2023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CAEEB8-9DF6-4440-B936-04DFD6823B6D}" type="slidenum">
              <a:rPr lang="en-IN" smtClean="0"/>
              <a:t>‹#›</a:t>
            </a:fld>
            <a:endParaRPr lang="en-IN"/>
          </a:p>
        </p:txBody>
      </p:sp>
    </p:spTree>
    <p:extLst>
      <p:ext uri="{BB962C8B-B14F-4D97-AF65-F5344CB8AC3E}">
        <p14:creationId xmlns:p14="http://schemas.microsoft.com/office/powerpoint/2010/main" val="258593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0D87214-BFDD-4A58-9CB8-3DAE574B8485}" type="datetimeFigureOut">
              <a:rPr lang="en-IN" smtClean="0"/>
              <a:t>04-09-2023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CAEEB8-9DF6-4440-B936-04DFD6823B6D}" type="slidenum">
              <a:rPr lang="en-IN" smtClean="0"/>
              <a:t>‹#›</a:t>
            </a:fld>
            <a:endParaRPr lang="en-IN"/>
          </a:p>
        </p:txBody>
      </p:sp>
    </p:spTree>
    <p:extLst>
      <p:ext uri="{BB962C8B-B14F-4D97-AF65-F5344CB8AC3E}">
        <p14:creationId xmlns:p14="http://schemas.microsoft.com/office/powerpoint/2010/main" val="3331010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D87214-BFDD-4A58-9CB8-3DAE574B8485}" type="datetimeFigureOut">
              <a:rPr lang="en-IN" smtClean="0"/>
              <a:t>04-09-2023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CAEEB8-9DF6-4440-B936-04DFD6823B6D}" type="slidenum">
              <a:rPr lang="en-IN" smtClean="0"/>
              <a:t>‹#›</a:t>
            </a:fld>
            <a:endParaRPr lang="en-IN"/>
          </a:p>
        </p:txBody>
      </p:sp>
    </p:spTree>
    <p:extLst>
      <p:ext uri="{BB962C8B-B14F-4D97-AF65-F5344CB8AC3E}">
        <p14:creationId xmlns:p14="http://schemas.microsoft.com/office/powerpoint/2010/main" val="693000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D87214-BFDD-4A58-9CB8-3DAE574B8485}"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CAEEB8-9DF6-4440-B936-04DFD6823B6D}" type="slidenum">
              <a:rPr lang="en-IN" smtClean="0"/>
              <a:t>‹#›</a:t>
            </a:fld>
            <a:endParaRPr lang="en-IN"/>
          </a:p>
        </p:txBody>
      </p:sp>
    </p:spTree>
    <p:extLst>
      <p:ext uri="{BB962C8B-B14F-4D97-AF65-F5344CB8AC3E}">
        <p14:creationId xmlns:p14="http://schemas.microsoft.com/office/powerpoint/2010/main" val="3191916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D87214-BFDD-4A58-9CB8-3DAE574B8485}"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CAEEB8-9DF6-4440-B936-04DFD6823B6D}" type="slidenum">
              <a:rPr lang="en-IN" smtClean="0"/>
              <a:t>‹#›</a:t>
            </a:fld>
            <a:endParaRPr lang="en-IN"/>
          </a:p>
        </p:txBody>
      </p:sp>
    </p:spTree>
    <p:extLst>
      <p:ext uri="{BB962C8B-B14F-4D97-AF65-F5344CB8AC3E}">
        <p14:creationId xmlns:p14="http://schemas.microsoft.com/office/powerpoint/2010/main" val="1580346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D87214-BFDD-4A58-9CB8-3DAE574B8485}" type="datetimeFigureOut">
              <a:rPr lang="en-IN" smtClean="0"/>
              <a:t>04-09-2023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CAEEB8-9DF6-4440-B936-04DFD6823B6D}" type="slidenum">
              <a:rPr lang="en-IN" smtClean="0"/>
              <a:t>‹#›</a:t>
            </a:fld>
            <a:endParaRPr lang="en-IN"/>
          </a:p>
        </p:txBody>
      </p:sp>
    </p:spTree>
    <p:extLst>
      <p:ext uri="{BB962C8B-B14F-4D97-AF65-F5344CB8AC3E}">
        <p14:creationId xmlns:p14="http://schemas.microsoft.com/office/powerpoint/2010/main" val="3196080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747600" y="548680"/>
            <a:ext cx="7786560" cy="1932830"/>
          </a:xfrm>
          <a:prstGeom prst="rect">
            <a:avLst/>
          </a:prstGeom>
        </p:spPr>
        <p:txBody>
          <a:bodyPr lIns="90000" tIns="45000" rIns="90000" bIns="45000" anchor="b"/>
          <a:lstStyle/>
          <a:p>
            <a:pPr algn="ctr"/>
            <a:r>
              <a:rPr lang="en-US" sz="3200" b="1" dirty="0">
                <a:latin typeface="Times New Roman" pitchFamily="18" charset="0"/>
                <a:cs typeface="Times New Roman" pitchFamily="18" charset="0"/>
              </a:rPr>
              <a:t>
SECURE COLLEGE DATA ACCESS SCHEME USING IMAGE BASED PASSWORD PROTECTION</a:t>
            </a:r>
          </a:p>
        </p:txBody>
      </p:sp>
      <p:sp>
        <p:nvSpPr>
          <p:cNvPr id="142" name="TextShape 2"/>
          <p:cNvSpPr txBox="1"/>
          <p:nvPr/>
        </p:nvSpPr>
        <p:spPr>
          <a:xfrm>
            <a:off x="8613720" y="6305400"/>
            <a:ext cx="456840" cy="475920"/>
          </a:xfrm>
          <a:prstGeom prst="rect">
            <a:avLst/>
          </a:prstGeom>
        </p:spPr>
        <p:txBody>
          <a:bodyPr lIns="90000" tIns="45000" rIns="90000" bIns="45000" anchor="b"/>
          <a:lstStyle/>
          <a:p>
            <a:pPr algn="ctr">
              <a:lnSpc>
                <a:spcPct val="100000"/>
              </a:lnSpc>
            </a:pPr>
            <a:fld id="{C45BB02B-8F4B-4E6F-8EDC-3558F5FC08DE}" type="slidenum">
              <a:rPr lang="en-IN" sz="1200">
                <a:solidFill>
                  <a:srgbClr val="B5A989"/>
                </a:solidFill>
                <a:latin typeface="Gill Sans MT"/>
              </a:rPr>
              <a:pPr algn="ctr">
                <a:lnSpc>
                  <a:spcPct val="100000"/>
                </a:lnSpc>
              </a:pPr>
              <a:t>1</a:t>
            </a:fld>
            <a:endParaRPr dirty="0"/>
          </a:p>
        </p:txBody>
      </p:sp>
      <p:sp>
        <p:nvSpPr>
          <p:cNvPr id="143" name="CustomShape 3"/>
          <p:cNvSpPr/>
          <p:nvPr/>
        </p:nvSpPr>
        <p:spPr>
          <a:xfrm>
            <a:off x="2123640" y="4077000"/>
            <a:ext cx="2736000" cy="364680"/>
          </a:xfrm>
          <a:prstGeom prst="rect">
            <a:avLst/>
          </a:prstGeom>
          <a:noFill/>
          <a:ln>
            <a:noFill/>
          </a:ln>
        </p:spPr>
        <p:txBody>
          <a:bodyPr lIns="90000" tIns="45000" rIns="90000" bIns="45000"/>
          <a:lstStyle/>
          <a:p>
            <a:pPr>
              <a:lnSpc>
                <a:spcPct val="100000"/>
              </a:lnSpc>
            </a:pPr>
            <a:r>
              <a:rPr lang="en-IN" dirty="0">
                <a:solidFill>
                  <a:srgbClr val="000000"/>
                </a:solidFill>
                <a:latin typeface="Gill Sans MT"/>
              </a:rPr>
              <a:t> </a:t>
            </a:r>
            <a:endParaRPr dirty="0"/>
          </a:p>
        </p:txBody>
      </p:sp>
      <p:sp>
        <p:nvSpPr>
          <p:cNvPr id="144" name="CustomShape 4"/>
          <p:cNvSpPr/>
          <p:nvPr/>
        </p:nvSpPr>
        <p:spPr>
          <a:xfrm>
            <a:off x="914400" y="152280"/>
            <a:ext cx="7619760" cy="3747960"/>
          </a:xfrm>
          <a:prstGeom prst="rect">
            <a:avLst/>
          </a:prstGeom>
          <a:noFill/>
          <a:ln>
            <a:noFill/>
          </a:ln>
        </p:spPr>
        <p:txBody>
          <a:bodyPr lIns="90000" tIns="45000" rIns="90000" bIns="45000"/>
          <a:lstStyle/>
          <a:p>
            <a:pPr algn="ctr">
              <a:lnSpc>
                <a:spcPct val="100000"/>
              </a:lnSpc>
            </a:pPr>
            <a:endParaRPr dirty="0">
              <a:solidFill>
                <a:srgbClr val="FFFF00"/>
              </a:solidFill>
            </a:endParaRPr>
          </a:p>
          <a:p>
            <a:pPr algn="ctr">
              <a:lnSpc>
                <a:spcPct val="100000"/>
              </a:lnSpc>
            </a:pPr>
            <a:endParaRPr dirty="0">
              <a:solidFill>
                <a:srgbClr val="FFFF00"/>
              </a:solidFill>
            </a:endParaRPr>
          </a:p>
          <a:p>
            <a:pPr algn="ctr">
              <a:lnSpc>
                <a:spcPct val="100000"/>
              </a:lnSpc>
            </a:pPr>
            <a:endParaRPr dirty="0">
              <a:solidFill>
                <a:srgbClr val="FFFF00"/>
              </a:solidFill>
            </a:endParaRPr>
          </a:p>
          <a:p>
            <a:pPr algn="ctr">
              <a:lnSpc>
                <a:spcPct val="100000"/>
              </a:lnSpc>
            </a:pPr>
            <a:endParaRPr dirty="0">
              <a:solidFill>
                <a:srgbClr val="FFFF00"/>
              </a:solidFill>
            </a:endParaRPr>
          </a:p>
        </p:txBody>
      </p:sp>
      <p:sp>
        <p:nvSpPr>
          <p:cNvPr id="145" name="CustomShape 5"/>
          <p:cNvSpPr/>
          <p:nvPr/>
        </p:nvSpPr>
        <p:spPr>
          <a:xfrm>
            <a:off x="990600" y="3733800"/>
            <a:ext cx="3869040" cy="1919160"/>
          </a:xfrm>
          <a:prstGeom prst="rect">
            <a:avLst/>
          </a:prstGeom>
          <a:noFill/>
          <a:ln>
            <a:noFill/>
          </a:ln>
        </p:spPr>
        <p:txBody>
          <a:bodyPr lIns="90000" tIns="45000" rIns="90000" bIns="45000"/>
          <a:lstStyle/>
          <a:p>
            <a:pPr>
              <a:lnSpc>
                <a:spcPct val="100000"/>
              </a:lnSpc>
            </a:pPr>
            <a:r>
              <a:rPr lang="en-IN" sz="2400" dirty="0">
                <a:latin typeface="Times New Roman" pitchFamily="18" charset="0"/>
                <a:cs typeface="Times New Roman" pitchFamily="18" charset="0"/>
              </a:rPr>
              <a:t> Presented By:   </a:t>
            </a:r>
            <a:r>
              <a:rPr lang="en-IN" sz="2400" dirty="0" err="1">
                <a:latin typeface="Times New Roman" pitchFamily="18" charset="0"/>
                <a:cs typeface="Times New Roman" pitchFamily="18" charset="0"/>
              </a:rPr>
              <a:t>Batul</a:t>
            </a:r>
            <a:r>
              <a:rPr lang="en-IN" sz="2400" dirty="0">
                <a:latin typeface="Times New Roman" pitchFamily="18" charset="0"/>
                <a:cs typeface="Times New Roman" pitchFamily="18" charset="0"/>
              </a:rPr>
              <a:t> Fakir</a:t>
            </a:r>
          </a:p>
          <a:p>
            <a:pPr>
              <a:lnSpc>
                <a:spcPct val="100000"/>
              </a:lnSpc>
            </a:pPr>
            <a:r>
              <a:rPr lang="en-IN" sz="2400" dirty="0">
                <a:latin typeface="Times New Roman" pitchFamily="18" charset="0"/>
                <a:cs typeface="Times New Roman" pitchFamily="18" charset="0"/>
              </a:rPr>
              <a:t>		</a:t>
            </a:r>
            <a:endParaRPr sz="2400" dirty="0">
              <a:latin typeface="Times New Roman" pitchFamily="18" charset="0"/>
              <a:cs typeface="Times New Roman" pitchFamily="18" charset="0"/>
            </a:endParaRPr>
          </a:p>
          <a:p>
            <a:pPr>
              <a:lnSpc>
                <a:spcPct val="100000"/>
              </a:lnSpc>
            </a:pPr>
            <a:r>
              <a:rPr lang="en-IN" sz="2400" dirty="0">
                <a:solidFill>
                  <a:srgbClr val="FFFF00"/>
                </a:solidFill>
                <a:latin typeface="Times New Roman" pitchFamily="18" charset="0"/>
                <a:cs typeface="Times New Roman" pitchFamily="18" charset="0"/>
              </a:rPr>
              <a:t> </a:t>
            </a:r>
            <a:endParaRPr sz="2400" dirty="0">
              <a:solidFill>
                <a:srgbClr val="FFFF00"/>
              </a:solidFill>
              <a:latin typeface="Times New Roman" pitchFamily="18" charset="0"/>
              <a:cs typeface="Times New Roman" pitchFamily="18" charset="0"/>
            </a:endParaRPr>
          </a:p>
        </p:txBody>
      </p:sp>
      <p:sp>
        <p:nvSpPr>
          <p:cNvPr id="146" name="CustomShape 6"/>
          <p:cNvSpPr/>
          <p:nvPr/>
        </p:nvSpPr>
        <p:spPr>
          <a:xfrm>
            <a:off x="5482225" y="3775172"/>
            <a:ext cx="4343040" cy="821880"/>
          </a:xfrm>
          <a:prstGeom prst="rect">
            <a:avLst/>
          </a:prstGeom>
          <a:noFill/>
          <a:ln>
            <a:noFill/>
          </a:ln>
        </p:spPr>
        <p:txBody>
          <a:bodyPr lIns="90000" tIns="45000" rIns="90000" bIns="45000"/>
          <a:lstStyle/>
          <a:p>
            <a:pPr>
              <a:lnSpc>
                <a:spcPct val="100000"/>
              </a:lnSpc>
            </a:pPr>
            <a:r>
              <a:rPr lang="en-IN" sz="2400" b="1" dirty="0">
                <a:latin typeface="Times New Roman"/>
              </a:rPr>
              <a:t>    </a:t>
            </a:r>
            <a:endParaRPr dirty="0"/>
          </a:p>
          <a:p>
            <a:pPr>
              <a:lnSpc>
                <a:spcPct val="100000"/>
              </a:lnSpc>
            </a:pPr>
            <a:r>
              <a:rPr lang="en-IN" sz="2400" b="1" dirty="0">
                <a:solidFill>
                  <a:srgbClr val="FFFF00"/>
                </a:solidFill>
                <a:latin typeface="Times New Roman"/>
              </a:rPr>
              <a:t> </a:t>
            </a:r>
            <a:endParaRPr dirty="0">
              <a:solidFill>
                <a:srgbClr val="FFFF00"/>
              </a:solidFill>
            </a:endParaRPr>
          </a:p>
        </p:txBody>
      </p:sp>
    </p:spTree>
    <p:extLst>
      <p:ext uri="{BB962C8B-B14F-4D97-AF65-F5344CB8AC3E}">
        <p14:creationId xmlns:p14="http://schemas.microsoft.com/office/powerpoint/2010/main" val="4130811586"/>
      </p:ext>
    </p:extLst>
  </p:cSld>
  <p:clrMapOvr>
    <a:masterClrMapping/>
  </p:clrMapOvr>
  <p:transition>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C8E0C3-86EA-4AE1-A88E-11DA52F072E6}"/>
              </a:ext>
            </a:extLst>
          </p:cNvPr>
          <p:cNvSpPr>
            <a:spLocks noGrp="1"/>
          </p:cNvSpPr>
          <p:nvPr>
            <p:ph type="title"/>
          </p:nvPr>
        </p:nvSpPr>
        <p:spPr>
          <a:xfrm>
            <a:off x="457200" y="274638"/>
            <a:ext cx="8229600" cy="5458618"/>
          </a:xfrm>
        </p:spPr>
        <p:txBody>
          <a:bodyPr>
            <a:normAutofit/>
          </a:bodyPr>
          <a:lstStyle/>
          <a:p>
            <a:r>
              <a:rPr lang="en-US" sz="7200" b="1" dirty="0">
                <a:solidFill>
                  <a:srgbClr val="FF0000"/>
                </a:solidFill>
                <a:latin typeface="Times New Roman" panose="02020603050405020304" pitchFamily="18" charset="0"/>
                <a:cs typeface="Times New Roman" panose="02020603050405020304" pitchFamily="18" charset="0"/>
              </a:rPr>
              <a:t>THANKS</a:t>
            </a:r>
          </a:p>
        </p:txBody>
      </p:sp>
    </p:spTree>
    <p:extLst>
      <p:ext uri="{BB962C8B-B14F-4D97-AF65-F5344CB8AC3E}">
        <p14:creationId xmlns:p14="http://schemas.microsoft.com/office/powerpoint/2010/main" val="2909356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a:latin typeface="Times New Roman" pitchFamily="18" charset="0"/>
                <a:cs typeface="Times New Roman" pitchFamily="18" charset="0"/>
              </a:rPr>
              <a:t>INTRODUCTION</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56792"/>
            <a:ext cx="8229600" cy="4525963"/>
          </a:xfrm>
        </p:spPr>
        <p:txBody>
          <a:bodyPr>
            <a:normAutofit/>
          </a:bodyPr>
          <a:lstStyle/>
          <a:p>
            <a:pPr algn="just"/>
            <a:r>
              <a:rPr lang="en-US" sz="2400" dirty="0">
                <a:latin typeface="Times New Roman" pitchFamily="18" charset="0"/>
                <a:cs typeface="Times New Roman" pitchFamily="18" charset="0"/>
              </a:rPr>
              <a:t>The design of the college information management system includes the design of the home page which provides the way for all the user to access the system. </a:t>
            </a:r>
          </a:p>
          <a:p>
            <a:pPr algn="just"/>
            <a:r>
              <a:rPr lang="en-US" sz="2400" dirty="0">
                <a:latin typeface="Times New Roman" pitchFamily="18" charset="0"/>
                <a:cs typeface="Times New Roman" pitchFamily="18" charset="0"/>
              </a:rPr>
              <a:t>Every user of the system has a unique image based password for accessing the secure files from server.</a:t>
            </a:r>
          </a:p>
          <a:p>
            <a:pPr algn="just"/>
            <a:r>
              <a:rPr lang="en-US" sz="2400" dirty="0">
                <a:latin typeface="Times New Roman" pitchFamily="18" charset="0"/>
                <a:cs typeface="Times New Roman" pitchFamily="18" charset="0"/>
              </a:rPr>
              <a:t>The home page mainly contains a login form through which a new user can register, or an existing user can login to the system by entering the username and password.</a:t>
            </a:r>
          </a:p>
          <a:p>
            <a:endParaRPr lang="en-IN" dirty="0"/>
          </a:p>
        </p:txBody>
      </p:sp>
    </p:spTree>
    <p:extLst>
      <p:ext uri="{BB962C8B-B14F-4D97-AF65-F5344CB8AC3E}">
        <p14:creationId xmlns:p14="http://schemas.microsoft.com/office/powerpoint/2010/main" val="3828818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Definition</a:t>
            </a:r>
            <a:endParaRPr lang="en-IN" dirty="0"/>
          </a:p>
        </p:txBody>
      </p:sp>
      <p:sp>
        <p:nvSpPr>
          <p:cNvPr id="3" name="Content Placeholder 2"/>
          <p:cNvSpPr>
            <a:spLocks noGrp="1"/>
          </p:cNvSpPr>
          <p:nvPr>
            <p:ph idx="1"/>
          </p:nvPr>
        </p:nvSpPr>
        <p:spPr>
          <a:xfrm>
            <a:off x="447040" y="1600201"/>
            <a:ext cx="8239760" cy="4505960"/>
          </a:xfrm>
        </p:spPr>
        <p:txBody>
          <a:bodyPr numCol="1">
            <a:noAutofit/>
          </a:bodyPr>
          <a:lstStyle/>
          <a:p>
            <a:pPr algn="just"/>
            <a:r>
              <a:rPr lang="en-GB" sz="2400" dirty="0">
                <a:latin typeface="Times New Roman" pitchFamily="18" charset="0"/>
                <a:cs typeface="Times New Roman" pitchFamily="18" charset="0"/>
              </a:rPr>
              <a:t>Exploitation of password is one of largest issues in cyber security as it is an easy way to gain the unauthorized access from the attacker. Today’s process is the single widespread form of attack that penetrates the network, system, or resource with or without the use of tools to unlock the resource that has been secured with a password is known as password cracking. There are many reasons that make passwords cracking possible, These reason include human factors such as short or easily-guessing passwords, usage of weak algorithms. So our proposed system is based on the data protection using the encryption and steganography technique. In this system we generated the secure image based password to access the all files from the server.</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745740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43193" cy="692696"/>
          </a:xfrm>
        </p:spPr>
        <p:txBody>
          <a:bodyPr>
            <a:noAutofit/>
          </a:bodyPr>
          <a:lstStyle/>
          <a:p>
            <a:r>
              <a:rPr lang="en-GB" sz="2800" b="1" dirty="0">
                <a:latin typeface="Times New Roman" pitchFamily="18" charset="0"/>
                <a:cs typeface="Times New Roman" pitchFamily="18" charset="0"/>
              </a:rPr>
              <a:t>LITERATURE</a:t>
            </a:r>
            <a:r>
              <a:rPr lang="en-GB" b="1" dirty="0">
                <a:latin typeface="Times New Roman" pitchFamily="18" charset="0"/>
                <a:cs typeface="Times New Roman" pitchFamily="18" charset="0"/>
              </a:rPr>
              <a:t> </a:t>
            </a:r>
            <a:r>
              <a:rPr lang="en-GB" sz="2800" b="1" dirty="0">
                <a:latin typeface="Times New Roman" pitchFamily="18" charset="0"/>
                <a:cs typeface="Times New Roman" pitchFamily="18" charset="0"/>
              </a:rPr>
              <a:t>REVIEW</a:t>
            </a:r>
            <a:endParaRPr lang="en-IN" sz="2800" b="1" dirty="0">
              <a:latin typeface="Times New Roman" pitchFamily="18" charset="0"/>
              <a:cs typeface="Times New Roman" pitchFamily="18" charset="0"/>
            </a:endParaRPr>
          </a:p>
        </p:txBody>
      </p:sp>
      <p:graphicFrame>
        <p:nvGraphicFramePr>
          <p:cNvPr id="30" name="Table 30">
            <a:extLst>
              <a:ext uri="{FF2B5EF4-FFF2-40B4-BE49-F238E27FC236}">
                <a16:creationId xmlns:a16="http://schemas.microsoft.com/office/drawing/2014/main" xmlns="" id="{E9E5EBAC-C8B1-4C44-9F2B-640949DE1CDA}"/>
              </a:ext>
            </a:extLst>
          </p:cNvPr>
          <p:cNvGraphicFramePr>
            <a:graphicFrameLocks noGrp="1"/>
          </p:cNvGraphicFramePr>
          <p:nvPr>
            <p:ph idx="1"/>
            <p:extLst>
              <p:ext uri="{D42A27DB-BD31-4B8C-83A1-F6EECF244321}">
                <p14:modId xmlns:p14="http://schemas.microsoft.com/office/powerpoint/2010/main" val="4201241860"/>
              </p:ext>
            </p:extLst>
          </p:nvPr>
        </p:nvGraphicFramePr>
        <p:xfrm>
          <a:off x="359532" y="760681"/>
          <a:ext cx="8424936" cy="5813067"/>
        </p:xfrm>
        <a:graphic>
          <a:graphicData uri="http://schemas.openxmlformats.org/drawingml/2006/table">
            <a:tbl>
              <a:tblPr firstRow="1" bandRow="1">
                <a:tableStyleId>{5C22544A-7EE6-4342-B048-85BDC9FD1C3A}</a:tableStyleId>
              </a:tblPr>
              <a:tblGrid>
                <a:gridCol w="684634">
                  <a:extLst>
                    <a:ext uri="{9D8B030D-6E8A-4147-A177-3AD203B41FA5}">
                      <a16:colId xmlns:a16="http://schemas.microsoft.com/office/drawing/2014/main" xmlns="" val="3547035681"/>
                    </a:ext>
                  </a:extLst>
                </a:gridCol>
                <a:gridCol w="2123678">
                  <a:extLst>
                    <a:ext uri="{9D8B030D-6E8A-4147-A177-3AD203B41FA5}">
                      <a16:colId xmlns:a16="http://schemas.microsoft.com/office/drawing/2014/main" xmlns="" val="3033362921"/>
                    </a:ext>
                  </a:extLst>
                </a:gridCol>
                <a:gridCol w="1267311">
                  <a:extLst>
                    <a:ext uri="{9D8B030D-6E8A-4147-A177-3AD203B41FA5}">
                      <a16:colId xmlns:a16="http://schemas.microsoft.com/office/drawing/2014/main" xmlns="" val="2093000872"/>
                    </a:ext>
                  </a:extLst>
                </a:gridCol>
                <a:gridCol w="737172">
                  <a:extLst>
                    <a:ext uri="{9D8B030D-6E8A-4147-A177-3AD203B41FA5}">
                      <a16:colId xmlns:a16="http://schemas.microsoft.com/office/drawing/2014/main" xmlns="" val="2933890467"/>
                    </a:ext>
                  </a:extLst>
                </a:gridCol>
                <a:gridCol w="2207985">
                  <a:extLst>
                    <a:ext uri="{9D8B030D-6E8A-4147-A177-3AD203B41FA5}">
                      <a16:colId xmlns:a16="http://schemas.microsoft.com/office/drawing/2014/main" xmlns="" val="1682125118"/>
                    </a:ext>
                  </a:extLst>
                </a:gridCol>
                <a:gridCol w="1404156">
                  <a:extLst>
                    <a:ext uri="{9D8B030D-6E8A-4147-A177-3AD203B41FA5}">
                      <a16:colId xmlns:a16="http://schemas.microsoft.com/office/drawing/2014/main" xmlns="" val="1379633329"/>
                    </a:ext>
                  </a:extLst>
                </a:gridCol>
              </a:tblGrid>
              <a:tr h="692427">
                <a:tc>
                  <a:txBody>
                    <a:bodyPr/>
                    <a:lstStyle/>
                    <a:p>
                      <a:r>
                        <a:rPr lang="en-US" dirty="0"/>
                        <a:t>Sr. 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solidFill>
                            <a:schemeClr val="tx1"/>
                          </a:solidFill>
                          <a:latin typeface="Times New Roman"/>
                          <a:ea typeface="Calibri"/>
                        </a:rPr>
                        <a:t>Title</a:t>
                      </a:r>
                      <a:endParaRPr lang="en-IN" sz="1800" dirty="0">
                        <a:solidFill>
                          <a:schemeClr val="tx1"/>
                        </a:solidFill>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solidFill>
                            <a:schemeClr val="tx1"/>
                          </a:solidFill>
                          <a:latin typeface="Times New Roman"/>
                        </a:rPr>
                        <a:t>Author</a:t>
                      </a:r>
                      <a:endParaRPr lang="en-IN" sz="1800" dirty="0">
                        <a:solidFill>
                          <a:schemeClr val="tx1"/>
                        </a:solidFill>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solidFill>
                            <a:schemeClr val="tx1"/>
                          </a:solidFill>
                          <a:latin typeface="Times New Roman"/>
                        </a:rPr>
                        <a:t>Year</a:t>
                      </a:r>
                      <a:endParaRPr lang="en-IN" sz="1800" dirty="0">
                        <a:solidFill>
                          <a:schemeClr val="tx1"/>
                        </a:solidFill>
                      </a:endParaRPr>
                    </a:p>
                    <a:p>
                      <a:endParaRPr lang="en-US" dirty="0"/>
                    </a:p>
                  </a:txBody>
                  <a:tcPr/>
                </a:tc>
                <a:tc>
                  <a:txBody>
                    <a:bodyPr/>
                    <a:lstStyle/>
                    <a:p>
                      <a:r>
                        <a:rPr lang="en-US" dirty="0">
                          <a:solidFill>
                            <a:schemeClr val="tx1"/>
                          </a:solidFill>
                        </a:rPr>
                        <a:t>Advantages</a:t>
                      </a:r>
                    </a:p>
                  </a:txBody>
                  <a:tcPr/>
                </a:tc>
                <a:tc>
                  <a:txBody>
                    <a:bodyPr/>
                    <a:lstStyle/>
                    <a:p>
                      <a:r>
                        <a:rPr lang="en-US" dirty="0">
                          <a:solidFill>
                            <a:schemeClr val="tx1"/>
                          </a:solidFill>
                        </a:rPr>
                        <a:t>Limitation</a:t>
                      </a:r>
                    </a:p>
                  </a:txBody>
                  <a:tcPr/>
                </a:tc>
                <a:extLst>
                  <a:ext uri="{0D108BD9-81ED-4DB2-BD59-A6C34878D82A}">
                    <a16:rowId xmlns:a16="http://schemas.microsoft.com/office/drawing/2014/main" xmlns="" val="206517545"/>
                  </a:ext>
                </a:extLst>
              </a:tr>
              <a:tr h="1815148">
                <a:tc>
                  <a:txBody>
                    <a:bodyPr/>
                    <a:lstStyle/>
                    <a:p>
                      <a:r>
                        <a:rPr lang="en-US" dirty="0"/>
                        <a:t>1</a:t>
                      </a:r>
                    </a:p>
                  </a:txBody>
                  <a:tcPr/>
                </a:tc>
                <a:tc>
                  <a:txBody>
                    <a:bodyPr/>
                    <a:lstStyle/>
                    <a:p>
                      <a:pPr>
                        <a:lnSpc>
                          <a:spcPct val="115000"/>
                        </a:lnSpc>
                      </a:pPr>
                      <a:r>
                        <a:rPr lang="en-US" sz="1800" dirty="0">
                          <a:solidFill>
                            <a:schemeClr val="tx1"/>
                          </a:solidFill>
                          <a:latin typeface="Times New Roman"/>
                          <a:ea typeface="Times New Roman"/>
                        </a:rPr>
                        <a:t>A Study of Prevention of Phishing Threats using Visual</a:t>
                      </a:r>
                      <a:endParaRPr lang="en-US" sz="1800" dirty="0">
                        <a:solidFill>
                          <a:schemeClr val="tx1"/>
                        </a:solidFill>
                      </a:endParaRPr>
                    </a:p>
                    <a:p>
                      <a:pPr>
                        <a:lnSpc>
                          <a:spcPct val="115000"/>
                        </a:lnSpc>
                      </a:pPr>
                      <a:r>
                        <a:rPr lang="en-US" sz="1800" dirty="0">
                          <a:solidFill>
                            <a:schemeClr val="tx1"/>
                          </a:solidFill>
                          <a:latin typeface="Times New Roman"/>
                          <a:ea typeface="Times New Roman"/>
                        </a:rPr>
                        <a:t>Cryptography</a:t>
                      </a:r>
                      <a:endParaRPr lang="en-US" sz="1800" dirty="0">
                        <a:solidFill>
                          <a:schemeClr val="tx1"/>
                        </a:solidFill>
                      </a:endParaRPr>
                    </a:p>
                    <a:p>
                      <a:endParaRPr lang="en-US" dirty="0">
                        <a:latin typeface="Times New Roman" panose="02020603050405020304" pitchFamily="18" charset="0"/>
                        <a:cs typeface="Times New Roman" panose="02020603050405020304" pitchFamily="18" charset="0"/>
                      </a:endParaRPr>
                    </a:p>
                  </a:txBody>
                  <a:tcPr/>
                </a:tc>
                <a:tc>
                  <a:txBody>
                    <a:bodyPr/>
                    <a:lstStyle/>
                    <a:p>
                      <a:pPr>
                        <a:lnSpc>
                          <a:spcPct val="115000"/>
                        </a:lnSpc>
                      </a:pPr>
                      <a:r>
                        <a:rPr lang="en-IN" sz="1800" dirty="0">
                          <a:solidFill>
                            <a:schemeClr val="tx1"/>
                          </a:solidFill>
                          <a:latin typeface="Times New Roman"/>
                          <a:ea typeface="Times New Roman"/>
                        </a:rPr>
                        <a:t>Sneha M. </a:t>
                      </a:r>
                      <a:r>
                        <a:rPr lang="en-IN" sz="1800" dirty="0" err="1">
                          <a:solidFill>
                            <a:schemeClr val="tx1"/>
                          </a:solidFill>
                          <a:latin typeface="Times New Roman"/>
                          <a:ea typeface="Times New Roman"/>
                        </a:rPr>
                        <a:t>Shelke</a:t>
                      </a:r>
                      <a:r>
                        <a:rPr lang="en-IN" sz="1800" dirty="0">
                          <a:solidFill>
                            <a:schemeClr val="tx1"/>
                          </a:solidFill>
                          <a:latin typeface="Times New Roman"/>
                          <a:ea typeface="Times New Roman"/>
                        </a:rPr>
                        <a:t>, </a:t>
                      </a:r>
                      <a:endParaRPr lang="en-IN" sz="1800" dirty="0">
                        <a:solidFill>
                          <a:schemeClr val="tx1"/>
                        </a:solidFill>
                      </a:endParaRPr>
                    </a:p>
                    <a:p>
                      <a:pPr>
                        <a:lnSpc>
                          <a:spcPct val="115000"/>
                        </a:lnSpc>
                      </a:pPr>
                      <a:r>
                        <a:rPr lang="en-IN" sz="1800" dirty="0">
                          <a:solidFill>
                            <a:schemeClr val="tx1"/>
                          </a:solidFill>
                          <a:latin typeface="Times New Roman"/>
                          <a:ea typeface="Times New Roman"/>
                        </a:rPr>
                        <a:t>Prof. Prachi A. Joshi</a:t>
                      </a:r>
                      <a:endParaRPr lang="en-IN" sz="1800" dirty="0">
                        <a:solidFill>
                          <a:schemeClr val="tx1"/>
                        </a:solidFill>
                      </a:endParaRPr>
                    </a:p>
                    <a:p>
                      <a:endParaRPr lang="en-US" dirty="0"/>
                    </a:p>
                  </a:txBody>
                  <a:tcPr/>
                </a:tc>
                <a:tc>
                  <a:txBody>
                    <a:bodyPr/>
                    <a:lstStyle/>
                    <a:p>
                      <a:r>
                        <a:rPr lang="en-US" dirty="0"/>
                        <a:t>2016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Times New Roman"/>
                          <a:ea typeface="Times New Roman"/>
                        </a:rPr>
                        <a:t>The different perspectives on visual cryptography such as types of access structures, types of shares of secret images are discussed in this paper</a:t>
                      </a:r>
                      <a:endParaRPr lang="en-US" sz="1800" dirty="0">
                        <a:solidFill>
                          <a:schemeClr val="tx1"/>
                        </a:solidFill>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Times New Roman"/>
                          <a:ea typeface="Times New Roman"/>
                        </a:rPr>
                        <a:t>Here fishing method based on visual cryptography has been studied.</a:t>
                      </a:r>
                      <a:endParaRPr lang="en-US" sz="1800" dirty="0">
                        <a:solidFill>
                          <a:schemeClr val="tx1"/>
                        </a:solidFill>
                      </a:endParaRPr>
                    </a:p>
                    <a:p>
                      <a:endParaRPr lang="en-US" dirty="0"/>
                    </a:p>
                  </a:txBody>
                  <a:tcPr/>
                </a:tc>
                <a:extLst>
                  <a:ext uri="{0D108BD9-81ED-4DB2-BD59-A6C34878D82A}">
                    <a16:rowId xmlns:a16="http://schemas.microsoft.com/office/drawing/2014/main" xmlns="" val="1210813513"/>
                  </a:ext>
                </a:extLst>
              </a:tr>
              <a:tr h="1577747">
                <a:tc>
                  <a:txBody>
                    <a:bodyPr/>
                    <a:lstStyle/>
                    <a:p>
                      <a:r>
                        <a:rPr lang="en-US" dirty="0"/>
                        <a:t>2</a:t>
                      </a:r>
                    </a:p>
                  </a:txBody>
                  <a:tcPr/>
                </a:tc>
                <a:tc>
                  <a:txBody>
                    <a:bodyPr/>
                    <a:lstStyle/>
                    <a:p>
                      <a:pPr>
                        <a:lnSpc>
                          <a:spcPct val="115000"/>
                        </a:lnSpc>
                      </a:pPr>
                      <a:r>
                        <a:rPr lang="en-US" sz="1800" dirty="0">
                          <a:solidFill>
                            <a:schemeClr val="tx1"/>
                          </a:solidFill>
                          <a:latin typeface="Times New Roman"/>
                          <a:ea typeface="Times New Roman"/>
                        </a:rPr>
                        <a:t>Online Payment System using Steganography and </a:t>
                      </a:r>
                      <a:endParaRPr lang="en-US" sz="1800" dirty="0">
                        <a:solidFill>
                          <a:schemeClr val="tx1"/>
                        </a:solidFill>
                      </a:endParaRPr>
                    </a:p>
                    <a:p>
                      <a:pPr>
                        <a:lnSpc>
                          <a:spcPct val="115000"/>
                        </a:lnSpc>
                      </a:pPr>
                      <a:r>
                        <a:rPr lang="en-US" sz="1800" dirty="0">
                          <a:solidFill>
                            <a:schemeClr val="tx1"/>
                          </a:solidFill>
                          <a:latin typeface="Times New Roman"/>
                          <a:ea typeface="Times New Roman"/>
                        </a:rPr>
                        <a:t>Visual Cryptography</a:t>
                      </a:r>
                      <a:endParaRPr lang="en-US" sz="1800" dirty="0">
                        <a:solidFill>
                          <a:schemeClr val="tx1"/>
                        </a:solidFill>
                      </a:endParaRPr>
                    </a:p>
                    <a:p>
                      <a:endParaRPr lang="en-US" dirty="0"/>
                    </a:p>
                  </a:txBody>
                  <a:tcPr/>
                </a:tc>
                <a:tc>
                  <a:txBody>
                    <a:bodyPr/>
                    <a:lstStyle/>
                    <a:p>
                      <a:pPr>
                        <a:lnSpc>
                          <a:spcPct val="115000"/>
                        </a:lnSpc>
                      </a:pPr>
                      <a:r>
                        <a:rPr lang="en-US" sz="1800" dirty="0" err="1">
                          <a:solidFill>
                            <a:schemeClr val="tx1"/>
                          </a:solidFill>
                          <a:latin typeface="Times New Roman"/>
                          <a:ea typeface="Times New Roman"/>
                        </a:rPr>
                        <a:t>Souvik</a:t>
                      </a:r>
                      <a:r>
                        <a:rPr lang="en-US" sz="1800" dirty="0">
                          <a:solidFill>
                            <a:schemeClr val="tx1"/>
                          </a:solidFill>
                          <a:latin typeface="Times New Roman"/>
                          <a:ea typeface="Times New Roman"/>
                        </a:rPr>
                        <a:t> Roy</a:t>
                      </a:r>
                      <a:endParaRPr lang="en-US" sz="1800" dirty="0">
                        <a:solidFill>
                          <a:schemeClr val="tx1"/>
                        </a:solidFill>
                      </a:endParaRPr>
                    </a:p>
                    <a:p>
                      <a:pPr>
                        <a:lnSpc>
                          <a:spcPct val="115000"/>
                        </a:lnSpc>
                      </a:pPr>
                      <a:r>
                        <a:rPr lang="en-US" sz="1800" dirty="0">
                          <a:solidFill>
                            <a:schemeClr val="tx1"/>
                          </a:solidFill>
                          <a:latin typeface="Times New Roman"/>
                          <a:ea typeface="Times New Roman"/>
                        </a:rPr>
                        <a:t>and P. </a:t>
                      </a:r>
                      <a:r>
                        <a:rPr lang="en-US" sz="1800" dirty="0" err="1">
                          <a:solidFill>
                            <a:schemeClr val="tx1"/>
                          </a:solidFill>
                          <a:latin typeface="Times New Roman"/>
                          <a:ea typeface="Times New Roman"/>
                        </a:rPr>
                        <a:t>Venkateswaran</a:t>
                      </a:r>
                      <a:endParaRPr lang="en-US" sz="1800" dirty="0">
                        <a:solidFill>
                          <a:schemeClr val="tx1"/>
                        </a:solidFill>
                      </a:endParaRPr>
                    </a:p>
                    <a:p>
                      <a:endParaRPr lang="en-US" dirty="0"/>
                    </a:p>
                  </a:txBody>
                  <a:tcPr/>
                </a:tc>
                <a:tc>
                  <a:txBody>
                    <a:bodyPr/>
                    <a:lstStyle/>
                    <a:p>
                      <a:r>
                        <a:rPr lang="en-US" dirty="0"/>
                        <a:t>2014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Times New Roman"/>
                          <a:ea typeface="Times New Roman"/>
                        </a:rPr>
                        <a:t>In this paper Proposed method minimizes customer information sent to the online merchant.</a:t>
                      </a:r>
                      <a:endParaRPr lang="en-US" sz="1800" dirty="0">
                        <a:solidFill>
                          <a:schemeClr val="tx1"/>
                        </a:solidFill>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Times New Roman"/>
                          <a:ea typeface="Times New Roman"/>
                        </a:rPr>
                        <a:t>Here author only study the how to avoid the phishing attack on banking transaction.</a:t>
                      </a:r>
                      <a:endParaRPr lang="en-US" sz="1800" dirty="0">
                        <a:solidFill>
                          <a:schemeClr val="tx1"/>
                        </a:solidFill>
                      </a:endParaRPr>
                    </a:p>
                    <a:p>
                      <a:endParaRPr lang="en-US" dirty="0"/>
                    </a:p>
                  </a:txBody>
                  <a:tcPr/>
                </a:tc>
                <a:extLst>
                  <a:ext uri="{0D108BD9-81ED-4DB2-BD59-A6C34878D82A}">
                    <a16:rowId xmlns:a16="http://schemas.microsoft.com/office/drawing/2014/main" xmlns="" val="4032386935"/>
                  </a:ext>
                </a:extLst>
              </a:tr>
            </a:tbl>
          </a:graphicData>
        </a:graphic>
      </p:graphicFrame>
    </p:spTree>
    <p:extLst>
      <p:ext uri="{BB962C8B-B14F-4D97-AF65-F5344CB8AC3E}">
        <p14:creationId xmlns:p14="http://schemas.microsoft.com/office/powerpoint/2010/main" val="3384737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1700808"/>
            <a:ext cx="6192687" cy="4680520"/>
          </a:xfrm>
        </p:spPr>
      </p:pic>
    </p:spTree>
    <p:extLst>
      <p:ext uri="{BB962C8B-B14F-4D97-AF65-F5344CB8AC3E}">
        <p14:creationId xmlns:p14="http://schemas.microsoft.com/office/powerpoint/2010/main" val="2993956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3D9183-10E9-43A9-A8B4-4D58F66B5164}"/>
              </a:ext>
            </a:extLst>
          </p:cNvPr>
          <p:cNvSpPr>
            <a:spLocks noGrp="1"/>
          </p:cNvSpPr>
          <p:nvPr>
            <p:ph type="title"/>
          </p:nvPr>
        </p:nvSpPr>
        <p:spPr/>
        <p:txBody>
          <a:bodyPr/>
          <a:lstStyle/>
          <a:p>
            <a:r>
              <a:rPr lang="en-US" dirty="0">
                <a:latin typeface="+mn-lt"/>
              </a:rPr>
              <a:t>Result Till Date </a:t>
            </a:r>
          </a:p>
        </p:txBody>
      </p:sp>
      <p:sp>
        <p:nvSpPr>
          <p:cNvPr id="3" name="Content Placeholder 2">
            <a:extLst>
              <a:ext uri="{FF2B5EF4-FFF2-40B4-BE49-F238E27FC236}">
                <a16:creationId xmlns:a16="http://schemas.microsoft.com/office/drawing/2014/main" xmlns="" id="{085EE8B3-D6DC-4451-9070-25A8D92D2EE7}"/>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User Registration Page :-</a:t>
            </a:r>
          </a:p>
          <a:p>
            <a:r>
              <a:rPr lang="en-US" sz="1800" dirty="0">
                <a:latin typeface="Times New Roman" panose="02020603050405020304" pitchFamily="18" charset="0"/>
                <a:cs typeface="Times New Roman" panose="02020603050405020304" pitchFamily="18" charset="0"/>
              </a:rPr>
              <a:t>We have creating users registration page.</a:t>
            </a: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41450082-3C47-445B-BCF3-157798BCB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492896"/>
            <a:ext cx="7936560" cy="3337388"/>
          </a:xfrm>
          <a:prstGeom prst="rect">
            <a:avLst/>
          </a:prstGeom>
        </p:spPr>
      </p:pic>
    </p:spTree>
    <p:extLst>
      <p:ext uri="{BB962C8B-B14F-4D97-AF65-F5344CB8AC3E}">
        <p14:creationId xmlns:p14="http://schemas.microsoft.com/office/powerpoint/2010/main" val="2714656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468B4FD-3A6F-47FF-AC90-DF5215D66A2E}"/>
              </a:ext>
            </a:extLst>
          </p:cNvPr>
          <p:cNvSpPr>
            <a:spLocks noGrp="1"/>
          </p:cNvSpPr>
          <p:nvPr>
            <p:ph idx="1"/>
          </p:nvPr>
        </p:nvSpPr>
        <p:spPr>
          <a:xfrm>
            <a:off x="395536" y="692696"/>
            <a:ext cx="8291264" cy="5433467"/>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User login page :-</a:t>
            </a:r>
          </a:p>
          <a:p>
            <a:r>
              <a:rPr lang="en-US" sz="2400" dirty="0">
                <a:latin typeface="Times New Roman" panose="02020603050405020304" pitchFamily="18" charset="0"/>
                <a:cs typeface="Times New Roman" panose="02020603050405020304" pitchFamily="18" charset="0"/>
              </a:rPr>
              <a:t>We have creating users login page.</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ED203BE4-43E6-452F-8FF6-1885BF91E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911" y="1988840"/>
            <a:ext cx="7590178" cy="3981650"/>
          </a:xfrm>
          <a:prstGeom prst="rect">
            <a:avLst/>
          </a:prstGeom>
        </p:spPr>
      </p:pic>
    </p:spTree>
    <p:extLst>
      <p:ext uri="{BB962C8B-B14F-4D97-AF65-F5344CB8AC3E}">
        <p14:creationId xmlns:p14="http://schemas.microsoft.com/office/powerpoint/2010/main" val="3741091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F4D2AF-015C-4F7D-9D58-AC6BD61C4E42}"/>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Expected implementation before joining next semester</a:t>
            </a:r>
          </a:p>
        </p:txBody>
      </p:sp>
      <p:sp>
        <p:nvSpPr>
          <p:cNvPr id="3" name="Content Placeholder 2">
            <a:extLst>
              <a:ext uri="{FF2B5EF4-FFF2-40B4-BE49-F238E27FC236}">
                <a16:creationId xmlns:a16="http://schemas.microsoft.com/office/drawing/2014/main" xmlns="" id="{94DE41D4-D8D2-4D1F-BA41-2712ED41FB34}"/>
              </a:ext>
            </a:extLst>
          </p:cNvPr>
          <p:cNvSpPr>
            <a:spLocks noGrp="1"/>
          </p:cNvSpPr>
          <p:nvPr>
            <p:ph idx="1"/>
          </p:nvPr>
        </p:nvSpPr>
        <p:spPr/>
        <p:txBody>
          <a:bodyPr>
            <a:normAutofit/>
          </a:bodyPr>
          <a:lstStyle/>
          <a:p>
            <a:r>
              <a:rPr lang="en-US" sz="2000" dirty="0"/>
              <a:t>We have aim to create database for user </a:t>
            </a:r>
            <a:r>
              <a:rPr lang="en-US" sz="2000" dirty="0" err="1"/>
              <a:t>registeration</a:t>
            </a:r>
            <a:r>
              <a:rPr lang="en-US" sz="2000" dirty="0"/>
              <a:t>.</a:t>
            </a:r>
          </a:p>
          <a:p>
            <a:r>
              <a:rPr lang="en-US" sz="2000" dirty="0"/>
              <a:t>OTP verification of user email and phone number.</a:t>
            </a:r>
          </a:p>
          <a:p>
            <a:endParaRPr lang="en-US" sz="2000" dirty="0"/>
          </a:p>
        </p:txBody>
      </p:sp>
    </p:spTree>
    <p:extLst>
      <p:ext uri="{BB962C8B-B14F-4D97-AF65-F5344CB8AC3E}">
        <p14:creationId xmlns:p14="http://schemas.microsoft.com/office/powerpoint/2010/main" val="3910386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9FF6D5-0C26-4CC9-983A-A7A8319437A4}"/>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xmlns="" id="{7E1B95BF-8327-4CB5-A2B1-66AA34E969A6}"/>
              </a:ext>
            </a:extLst>
          </p:cNvPr>
          <p:cNvSpPr>
            <a:spLocks noGrp="1"/>
          </p:cNvSpPr>
          <p:nvPr>
            <p:ph idx="1"/>
          </p:nvPr>
        </p:nvSpPr>
        <p:spPr/>
        <p:txBody>
          <a:bodyPr>
            <a:normAutofit/>
          </a:bodyPr>
          <a:lstStyle/>
          <a:p>
            <a:pPr algn="just">
              <a:lnSpc>
                <a:spcPct val="100000"/>
              </a:lnSpc>
              <a:buSzPct val="80000"/>
            </a:pP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Abdulghader.A.Ahmed</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Hadya.S.Hawedi</a:t>
            </a:r>
            <a:r>
              <a:rPr lang="en-US" sz="1600" dirty="0">
                <a:latin typeface="Times New Roman" panose="02020603050405020304" pitchFamily="18" charset="0"/>
                <a:cs typeface="Times New Roman" pitchFamily="18" charset="0"/>
              </a:rPr>
              <a:t> Online Shopping and the Transaction Protection in E-Commerce: A case Of Online Purchasing,2012.</a:t>
            </a:r>
          </a:p>
          <a:p>
            <a:pPr algn="just">
              <a:lnSpc>
                <a:spcPct val="100000"/>
              </a:lnSpc>
              <a:buSzPct val="80000"/>
            </a:pPr>
            <a:r>
              <a:rPr lang="en-US" sz="1600" dirty="0">
                <a:latin typeface="Times New Roman" panose="02020603050405020304" pitchFamily="18" charset="0"/>
                <a:cs typeface="Times New Roman" pitchFamily="18" charset="0"/>
              </a:rPr>
              <a:t>C. </a:t>
            </a:r>
            <a:r>
              <a:rPr lang="en-US" sz="1600" dirty="0" err="1">
                <a:latin typeface="Times New Roman" panose="02020603050405020304" pitchFamily="18" charset="0"/>
                <a:cs typeface="Times New Roman" pitchFamily="18" charset="0"/>
              </a:rPr>
              <a:t>Vanmathi</a:t>
            </a:r>
            <a:r>
              <a:rPr lang="en-US" sz="1600" dirty="0">
                <a:latin typeface="Times New Roman" panose="02020603050405020304" pitchFamily="18" charset="0"/>
                <a:cs typeface="Times New Roman" pitchFamily="18" charset="0"/>
              </a:rPr>
              <a:t>, S. </a:t>
            </a:r>
            <a:r>
              <a:rPr lang="en-US" sz="1600" dirty="0" err="1">
                <a:latin typeface="Times New Roman" panose="02020603050405020304" pitchFamily="18" charset="0"/>
                <a:cs typeface="Times New Roman" pitchFamily="18" charset="0"/>
              </a:rPr>
              <a:t>PrabuA</a:t>
            </a:r>
            <a:r>
              <a:rPr lang="en-US" sz="1600" dirty="0">
                <a:latin typeface="Times New Roman" panose="02020603050405020304" pitchFamily="18" charset="0"/>
                <a:cs typeface="Times New Roman" pitchFamily="18" charset="0"/>
              </a:rPr>
              <a:t> Survey of State of the Art techniques of Steganography,2013.	</a:t>
            </a:r>
          </a:p>
          <a:p>
            <a:pPr algn="just">
              <a:lnSpc>
                <a:spcPct val="100000"/>
              </a:lnSpc>
              <a:buSzPct val="80000"/>
            </a:pPr>
            <a:r>
              <a:rPr lang="en-US" sz="1600" dirty="0">
                <a:latin typeface="Times New Roman" panose="02020603050405020304" pitchFamily="18" charset="0"/>
                <a:cs typeface="Times New Roman" pitchFamily="18" charset="0"/>
              </a:rPr>
              <a:t>Joel Lee, </a:t>
            </a:r>
            <a:r>
              <a:rPr lang="en-US" sz="1600" dirty="0" err="1">
                <a:latin typeface="Times New Roman" panose="02020603050405020304" pitchFamily="18" charset="0"/>
                <a:cs typeface="Times New Roman" pitchFamily="18" charset="0"/>
              </a:rPr>
              <a:t>Lujo</a:t>
            </a:r>
            <a:r>
              <a:rPr lang="en-US" sz="1600" dirty="0">
                <a:latin typeface="Times New Roman" panose="02020603050405020304" pitchFamily="18" charset="0"/>
                <a:cs typeface="Times New Roman" pitchFamily="18" charset="0"/>
              </a:rPr>
              <a:t> Bauer, Studying the Effectiveness of Security Images in Internet Banking,2014.	</a:t>
            </a:r>
          </a:p>
          <a:p>
            <a:pPr marL="0" indent="0">
              <a:buNone/>
            </a:pPr>
            <a:endParaRPr lang="en-US" dirty="0"/>
          </a:p>
        </p:txBody>
      </p:sp>
    </p:spTree>
    <p:extLst>
      <p:ext uri="{BB962C8B-B14F-4D97-AF65-F5344CB8AC3E}">
        <p14:creationId xmlns:p14="http://schemas.microsoft.com/office/powerpoint/2010/main" val="2259927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426</Words>
  <Application>Microsoft Office PowerPoint</Application>
  <PresentationFormat>On-screen Show (4:3)</PresentationFormat>
  <Paragraphs>54</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INTRODUCTION</vt:lpstr>
      <vt:lpstr>Problem Definition</vt:lpstr>
      <vt:lpstr>LITERATURE REVIEW</vt:lpstr>
      <vt:lpstr>Methodology</vt:lpstr>
      <vt:lpstr>Result Till Date </vt:lpstr>
      <vt:lpstr>PowerPoint Presentation</vt:lpstr>
      <vt:lpstr>Expected implementation before joining next semester</vt:lpstr>
      <vt:lpstr>Reference</vt:lpstr>
      <vt:lpstr>THANKS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BATUL</dc:creator>
  <cp:lastModifiedBy>Windows User</cp:lastModifiedBy>
  <cp:revision>22</cp:revision>
  <dcterms:created xsi:type="dcterms:W3CDTF">2020-05-13T08:20:25Z</dcterms:created>
  <dcterms:modified xsi:type="dcterms:W3CDTF">2023-09-04T09:53:56Z</dcterms:modified>
</cp:coreProperties>
</file>