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14"/>
  </p:notesMasterIdLst>
  <p:sldIdLst>
    <p:sldId id="256" r:id="rId2"/>
    <p:sldId id="257" r:id="rId3"/>
    <p:sldId id="258" r:id="rId4"/>
    <p:sldId id="259" r:id="rId5"/>
    <p:sldId id="260" r:id="rId6"/>
    <p:sldId id="269" r:id="rId7"/>
    <p:sldId id="266" r:id="rId8"/>
    <p:sldId id="262" r:id="rId9"/>
    <p:sldId id="264" r:id="rId10"/>
    <p:sldId id="267" r:id="rId11"/>
    <p:sldId id="270"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81" autoAdjust="0"/>
    <p:restoredTop sz="94660" autoAdjust="0"/>
  </p:normalViewPr>
  <p:slideViewPr>
    <p:cSldViewPr snapToGrid="0">
      <p:cViewPr varScale="1">
        <p:scale>
          <a:sx n="69" d="100"/>
          <a:sy n="69" d="100"/>
        </p:scale>
        <p:origin x="-560" y="-68"/>
      </p:cViewPr>
      <p:guideLst>
        <p:guide orient="horz" pos="2160"/>
        <p:guide pos="3840"/>
      </p:guideLst>
    </p:cSldViewPr>
  </p:slideViewPr>
  <p:outlineViewPr>
    <p:cViewPr>
      <p:scale>
        <a:sx n="33" d="100"/>
        <a:sy n="33" d="100"/>
      </p:scale>
      <p:origin x="0" y="4272"/>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D893C1-8740-48C4-BC2A-ED79A9647C6B}" type="datetimeFigureOut">
              <a:rPr lang="en-US" smtClean="0"/>
              <a:t>7/23/2020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0BDB7B-F2AA-4676-98A1-A179B89A063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010F7BCE-995C-404A-A23E-906D8A914EAF}" type="datetime1">
              <a:rPr lang="en-IN" smtClean="0"/>
              <a:t>23-07-2020</a:t>
            </a:fld>
            <a:endParaRPr lang="en-IN" dirty="0"/>
          </a:p>
        </p:txBody>
      </p:sp>
      <p:sp>
        <p:nvSpPr>
          <p:cNvPr id="17" name="Footer Placeholder 16"/>
          <p:cNvSpPr>
            <a:spLocks noGrp="1"/>
          </p:cNvSpPr>
          <p:nvPr>
            <p:ph type="ftr" sz="quarter" idx="11"/>
          </p:nvPr>
        </p:nvSpPr>
        <p:spPr bwMode="auto">
          <a:xfrm rot="5400000">
            <a:off x="10045959" y="4117661"/>
            <a:ext cx="3657600" cy="512064"/>
          </a:xfrm>
        </p:spPr>
        <p:txBody>
          <a:bodyPr/>
          <a:lstStyle/>
          <a:p>
            <a:r>
              <a:rPr lang="en-IN" smtClean="0"/>
              <a:t>Augmented reality based clothing</a:t>
            </a:r>
            <a:endParaRPr lang="en-IN"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6EE131F5-7B33-4A4D-B69A-B4A759616189}"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016962-B5DF-49E5-A039-8C135F934886}" type="datetime1">
              <a:rPr lang="en-IN" smtClean="0"/>
              <a:t>23-07-2020</a:t>
            </a:fld>
            <a:endParaRPr lang="en-IN" dirty="0"/>
          </a:p>
        </p:txBody>
      </p:sp>
      <p:sp>
        <p:nvSpPr>
          <p:cNvPr id="5" name="Footer Placeholder 4"/>
          <p:cNvSpPr>
            <a:spLocks noGrp="1"/>
          </p:cNvSpPr>
          <p:nvPr>
            <p:ph type="ftr" sz="quarter" idx="11"/>
          </p:nvPr>
        </p:nvSpPr>
        <p:spPr/>
        <p:txBody>
          <a:bodyPr/>
          <a:lstStyle/>
          <a:p>
            <a:r>
              <a:rPr lang="en-IN" smtClean="0"/>
              <a:t>Augmented reality based clothing</a:t>
            </a:r>
            <a:endParaRPr lang="en-IN" dirty="0"/>
          </a:p>
        </p:txBody>
      </p:sp>
      <p:sp>
        <p:nvSpPr>
          <p:cNvPr id="6" name="Slide Number Placeholder 5"/>
          <p:cNvSpPr>
            <a:spLocks noGrp="1"/>
          </p:cNvSpPr>
          <p:nvPr>
            <p:ph type="sldNum" sz="quarter" idx="12"/>
          </p:nvPr>
        </p:nvSpPr>
        <p:spPr/>
        <p:txBody>
          <a:bodyPr/>
          <a:lstStyle/>
          <a:p>
            <a:fld id="{6EE131F5-7B33-4A4D-B69A-B4A759616189}"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1C9CB9-B651-4B8D-989B-8F0FCEEB8D59}" type="datetime1">
              <a:rPr lang="en-IN" smtClean="0"/>
              <a:t>23-07-2020</a:t>
            </a:fld>
            <a:endParaRPr lang="en-IN" dirty="0"/>
          </a:p>
        </p:txBody>
      </p:sp>
      <p:sp>
        <p:nvSpPr>
          <p:cNvPr id="5" name="Footer Placeholder 4"/>
          <p:cNvSpPr>
            <a:spLocks noGrp="1"/>
          </p:cNvSpPr>
          <p:nvPr>
            <p:ph type="ftr" sz="quarter" idx="11"/>
          </p:nvPr>
        </p:nvSpPr>
        <p:spPr/>
        <p:txBody>
          <a:bodyPr/>
          <a:lstStyle/>
          <a:p>
            <a:r>
              <a:rPr lang="en-IN" smtClean="0"/>
              <a:t>Augmented reality based clothing</a:t>
            </a:r>
            <a:endParaRPr lang="en-IN" dirty="0"/>
          </a:p>
        </p:txBody>
      </p:sp>
      <p:sp>
        <p:nvSpPr>
          <p:cNvPr id="6" name="Slide Number Placeholder 5"/>
          <p:cNvSpPr>
            <a:spLocks noGrp="1"/>
          </p:cNvSpPr>
          <p:nvPr>
            <p:ph type="sldNum" sz="quarter" idx="12"/>
          </p:nvPr>
        </p:nvSpPr>
        <p:spPr/>
        <p:txBody>
          <a:bodyPr/>
          <a:lstStyle/>
          <a:p>
            <a:fld id="{6EE131F5-7B33-4A4D-B69A-B4A759616189}"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2D04958-CA9E-48BD-A9CB-A819F5B7516D}" type="datetime1">
              <a:rPr lang="en-IN" smtClean="0"/>
              <a:t>23-07-2020</a:t>
            </a:fld>
            <a:endParaRPr lang="en-IN" dirty="0"/>
          </a:p>
        </p:txBody>
      </p:sp>
      <p:sp>
        <p:nvSpPr>
          <p:cNvPr id="9" name="Slide Number Placeholder 8"/>
          <p:cNvSpPr>
            <a:spLocks noGrp="1"/>
          </p:cNvSpPr>
          <p:nvPr>
            <p:ph type="sldNum" sz="quarter" idx="15"/>
          </p:nvPr>
        </p:nvSpPr>
        <p:spPr/>
        <p:txBody>
          <a:bodyPr rtlCol="0"/>
          <a:lstStyle/>
          <a:p>
            <a:fld id="{6EE131F5-7B33-4A4D-B69A-B4A759616189}" type="slidenum">
              <a:rPr lang="en-IN" smtClean="0"/>
              <a:pPr/>
              <a:t>‹#›</a:t>
            </a:fld>
            <a:endParaRPr lang="en-IN" dirty="0"/>
          </a:p>
        </p:txBody>
      </p:sp>
      <p:sp>
        <p:nvSpPr>
          <p:cNvPr id="10" name="Footer Placeholder 9"/>
          <p:cNvSpPr>
            <a:spLocks noGrp="1"/>
          </p:cNvSpPr>
          <p:nvPr>
            <p:ph type="ftr" sz="quarter" idx="16"/>
          </p:nvPr>
        </p:nvSpPr>
        <p:spPr/>
        <p:txBody>
          <a:bodyPr rtlCol="0"/>
          <a:lstStyle/>
          <a:p>
            <a:r>
              <a:rPr lang="en-IN" smtClean="0"/>
              <a:t>Augmented reality based clothing</a:t>
            </a:r>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27ABCDA0-B758-40FD-BE99-9EC0DF50036F}" type="datetime1">
              <a:rPr lang="en-IN" smtClean="0"/>
              <a:t>23-07-2020</a:t>
            </a:fld>
            <a:endParaRPr lang="en-IN" dirty="0"/>
          </a:p>
        </p:txBody>
      </p:sp>
      <p:sp>
        <p:nvSpPr>
          <p:cNvPr id="5" name="Footer Placeholder 4"/>
          <p:cNvSpPr>
            <a:spLocks noGrp="1"/>
          </p:cNvSpPr>
          <p:nvPr>
            <p:ph type="ftr" sz="quarter" idx="11"/>
          </p:nvPr>
        </p:nvSpPr>
        <p:spPr bwMode="auto">
          <a:xfrm rot="5400000">
            <a:off x="10046208" y="4114800"/>
            <a:ext cx="3657600" cy="512064"/>
          </a:xfrm>
        </p:spPr>
        <p:txBody>
          <a:bodyPr/>
          <a:lstStyle/>
          <a:p>
            <a:r>
              <a:rPr lang="en-IN" smtClean="0"/>
              <a:t>Augmented reality based clothing</a:t>
            </a:r>
            <a:endParaRPr lang="en-IN"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6EE131F5-7B33-4A4D-B69A-B4A759616189}"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5579BB2-C03E-47B4-83ED-C7766237E35E}" type="datetime1">
              <a:rPr lang="en-IN" smtClean="0"/>
              <a:t>23-07-2020</a:t>
            </a:fld>
            <a:endParaRPr lang="en-IN" dirty="0"/>
          </a:p>
        </p:txBody>
      </p:sp>
      <p:sp>
        <p:nvSpPr>
          <p:cNvPr id="6" name="Footer Placeholder 5"/>
          <p:cNvSpPr>
            <a:spLocks noGrp="1"/>
          </p:cNvSpPr>
          <p:nvPr>
            <p:ph type="ftr" sz="quarter" idx="11"/>
          </p:nvPr>
        </p:nvSpPr>
        <p:spPr/>
        <p:txBody>
          <a:bodyPr/>
          <a:lstStyle/>
          <a:p>
            <a:r>
              <a:rPr lang="en-IN" smtClean="0"/>
              <a:t>Augmented reality based clothing</a:t>
            </a:r>
            <a:endParaRPr lang="en-IN" dirty="0"/>
          </a:p>
        </p:txBody>
      </p:sp>
      <p:sp>
        <p:nvSpPr>
          <p:cNvPr id="7" name="Slide Number Placeholder 6"/>
          <p:cNvSpPr>
            <a:spLocks noGrp="1"/>
          </p:cNvSpPr>
          <p:nvPr>
            <p:ph type="sldNum" sz="quarter" idx="12"/>
          </p:nvPr>
        </p:nvSpPr>
        <p:spPr/>
        <p:txBody>
          <a:bodyPr/>
          <a:lstStyle/>
          <a:p>
            <a:fld id="{6EE131F5-7B33-4A4D-B69A-B4A759616189}" type="slidenum">
              <a:rPr lang="en-IN" smtClean="0"/>
              <a:pPr/>
              <a:t>‹#›</a:t>
            </a:fld>
            <a:endParaRPr lang="en-IN"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7950CBE-A2D0-4C12-8154-BACF960ED2D5}" type="datetime1">
              <a:rPr lang="en-IN" smtClean="0"/>
              <a:t>23-07-2020</a:t>
            </a:fld>
            <a:endParaRPr lang="en-IN" dirty="0"/>
          </a:p>
        </p:txBody>
      </p:sp>
      <p:sp>
        <p:nvSpPr>
          <p:cNvPr id="8" name="Footer Placeholder 7"/>
          <p:cNvSpPr>
            <a:spLocks noGrp="1"/>
          </p:cNvSpPr>
          <p:nvPr>
            <p:ph type="ftr" sz="quarter" idx="11"/>
          </p:nvPr>
        </p:nvSpPr>
        <p:spPr/>
        <p:txBody>
          <a:bodyPr/>
          <a:lstStyle/>
          <a:p>
            <a:r>
              <a:rPr lang="en-IN" smtClean="0"/>
              <a:t>Augmented reality based clothing</a:t>
            </a:r>
            <a:endParaRPr lang="en-IN" dirty="0"/>
          </a:p>
        </p:txBody>
      </p:sp>
      <p:sp>
        <p:nvSpPr>
          <p:cNvPr id="9" name="Slide Number Placeholder 8"/>
          <p:cNvSpPr>
            <a:spLocks noGrp="1"/>
          </p:cNvSpPr>
          <p:nvPr>
            <p:ph type="sldNum" sz="quarter" idx="12"/>
          </p:nvPr>
        </p:nvSpPr>
        <p:spPr/>
        <p:txBody>
          <a:bodyPr/>
          <a:lstStyle/>
          <a:p>
            <a:fld id="{6EE131F5-7B33-4A4D-B69A-B4A759616189}" type="slidenum">
              <a:rPr lang="en-IN" smtClean="0"/>
              <a:pPr/>
              <a:t>‹#›</a:t>
            </a:fld>
            <a:endParaRPr lang="en-IN"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4F54DD7-CDB6-4DE4-A00A-B7CE43A7B794}" type="datetime1">
              <a:rPr lang="en-IN" smtClean="0"/>
              <a:t>23-07-2020</a:t>
            </a:fld>
            <a:endParaRPr lang="en-IN" dirty="0"/>
          </a:p>
        </p:txBody>
      </p:sp>
      <p:sp>
        <p:nvSpPr>
          <p:cNvPr id="7" name="Slide Number Placeholder 6"/>
          <p:cNvSpPr>
            <a:spLocks noGrp="1"/>
          </p:cNvSpPr>
          <p:nvPr>
            <p:ph type="sldNum" sz="quarter" idx="11"/>
          </p:nvPr>
        </p:nvSpPr>
        <p:spPr/>
        <p:txBody>
          <a:bodyPr rtlCol="0"/>
          <a:lstStyle/>
          <a:p>
            <a:fld id="{6EE131F5-7B33-4A4D-B69A-B4A759616189}" type="slidenum">
              <a:rPr lang="en-IN" smtClean="0"/>
              <a:pPr/>
              <a:t>‹#›</a:t>
            </a:fld>
            <a:endParaRPr lang="en-IN" dirty="0"/>
          </a:p>
        </p:txBody>
      </p:sp>
      <p:sp>
        <p:nvSpPr>
          <p:cNvPr id="8" name="Footer Placeholder 7"/>
          <p:cNvSpPr>
            <a:spLocks noGrp="1"/>
          </p:cNvSpPr>
          <p:nvPr>
            <p:ph type="ftr" sz="quarter" idx="12"/>
          </p:nvPr>
        </p:nvSpPr>
        <p:spPr/>
        <p:txBody>
          <a:bodyPr rtlCol="0"/>
          <a:lstStyle/>
          <a:p>
            <a:r>
              <a:rPr lang="en-IN" smtClean="0"/>
              <a:t>Augmented reality based clothing</a:t>
            </a:r>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063F5-78B6-4CCB-94A6-FBF26AEEBD64}" type="datetime1">
              <a:rPr lang="en-IN" smtClean="0"/>
              <a:t>23-07-2020</a:t>
            </a:fld>
            <a:endParaRPr lang="en-IN" dirty="0"/>
          </a:p>
        </p:txBody>
      </p:sp>
      <p:sp>
        <p:nvSpPr>
          <p:cNvPr id="3" name="Footer Placeholder 2"/>
          <p:cNvSpPr>
            <a:spLocks noGrp="1"/>
          </p:cNvSpPr>
          <p:nvPr>
            <p:ph type="ftr" sz="quarter" idx="11"/>
          </p:nvPr>
        </p:nvSpPr>
        <p:spPr/>
        <p:txBody>
          <a:bodyPr/>
          <a:lstStyle/>
          <a:p>
            <a:r>
              <a:rPr lang="en-IN" smtClean="0"/>
              <a:t>Augmented reality based clothing</a:t>
            </a:r>
            <a:endParaRPr lang="en-IN" dirty="0"/>
          </a:p>
        </p:txBody>
      </p:sp>
      <p:sp>
        <p:nvSpPr>
          <p:cNvPr id="4" name="Slide Number Placeholder 3"/>
          <p:cNvSpPr>
            <a:spLocks noGrp="1"/>
          </p:cNvSpPr>
          <p:nvPr>
            <p:ph type="sldNum" sz="quarter" idx="12"/>
          </p:nvPr>
        </p:nvSpPr>
        <p:spPr/>
        <p:txBody>
          <a:bodyPr/>
          <a:lstStyle/>
          <a:p>
            <a:fld id="{6EE131F5-7B33-4A4D-B69A-B4A759616189}"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23787FE-6037-4C72-90D2-5025B77CE918}" type="datetime1">
              <a:rPr lang="en-IN" smtClean="0"/>
              <a:t>23-07-2020</a:t>
            </a:fld>
            <a:endParaRPr lang="en-IN" dirty="0"/>
          </a:p>
        </p:txBody>
      </p:sp>
      <p:sp>
        <p:nvSpPr>
          <p:cNvPr id="22" name="Slide Number Placeholder 21"/>
          <p:cNvSpPr>
            <a:spLocks noGrp="1"/>
          </p:cNvSpPr>
          <p:nvPr>
            <p:ph type="sldNum" sz="quarter" idx="15"/>
          </p:nvPr>
        </p:nvSpPr>
        <p:spPr/>
        <p:txBody>
          <a:bodyPr rtlCol="0"/>
          <a:lstStyle/>
          <a:p>
            <a:fld id="{6EE131F5-7B33-4A4D-B69A-B4A759616189}" type="slidenum">
              <a:rPr lang="en-IN" smtClean="0"/>
              <a:pPr/>
              <a:t>‹#›</a:t>
            </a:fld>
            <a:endParaRPr lang="en-IN" dirty="0"/>
          </a:p>
        </p:txBody>
      </p:sp>
      <p:sp>
        <p:nvSpPr>
          <p:cNvPr id="23" name="Footer Placeholder 22"/>
          <p:cNvSpPr>
            <a:spLocks noGrp="1"/>
          </p:cNvSpPr>
          <p:nvPr>
            <p:ph type="ftr" sz="quarter" idx="16"/>
          </p:nvPr>
        </p:nvSpPr>
        <p:spPr/>
        <p:txBody>
          <a:bodyPr rtlCol="0"/>
          <a:lstStyle/>
          <a:p>
            <a:r>
              <a:rPr lang="en-IN" smtClean="0"/>
              <a:t>Augmented reality based clothing</a:t>
            </a:r>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CE023E3-6F3A-477B-BA17-9A89AA76FD39}" type="datetime1">
              <a:rPr lang="en-IN" smtClean="0"/>
              <a:t>23-07-2020</a:t>
            </a:fld>
            <a:endParaRPr lang="en-IN" dirty="0"/>
          </a:p>
        </p:txBody>
      </p:sp>
      <p:sp>
        <p:nvSpPr>
          <p:cNvPr id="18" name="Slide Number Placeholder 17"/>
          <p:cNvSpPr>
            <a:spLocks noGrp="1"/>
          </p:cNvSpPr>
          <p:nvPr>
            <p:ph type="sldNum" sz="quarter" idx="11"/>
          </p:nvPr>
        </p:nvSpPr>
        <p:spPr/>
        <p:txBody>
          <a:bodyPr rtlCol="0"/>
          <a:lstStyle/>
          <a:p>
            <a:fld id="{6EE131F5-7B33-4A4D-B69A-B4A759616189}" type="slidenum">
              <a:rPr lang="en-IN" smtClean="0"/>
              <a:pPr/>
              <a:t>‹#›</a:t>
            </a:fld>
            <a:endParaRPr lang="en-IN" dirty="0"/>
          </a:p>
        </p:txBody>
      </p:sp>
      <p:sp>
        <p:nvSpPr>
          <p:cNvPr id="21" name="Footer Placeholder 20"/>
          <p:cNvSpPr>
            <a:spLocks noGrp="1"/>
          </p:cNvSpPr>
          <p:nvPr>
            <p:ph type="ftr" sz="quarter" idx="12"/>
          </p:nvPr>
        </p:nvSpPr>
        <p:spPr/>
        <p:txBody>
          <a:bodyPr rtlCol="0"/>
          <a:lstStyle/>
          <a:p>
            <a:r>
              <a:rPr lang="en-IN" smtClean="0"/>
              <a:t>Augmented reality based clothing</a:t>
            </a:r>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D1C7FAA2-AD61-4F96-B05B-CD2550362297}" type="datetime1">
              <a:rPr lang="en-IN" smtClean="0"/>
              <a:t>23-07-2020</a:t>
            </a:fld>
            <a:endParaRPr lang="en-IN"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r>
              <a:rPr lang="en-IN" smtClean="0"/>
              <a:t>Augmented reality based clothing</a:t>
            </a:r>
            <a:endParaRPr lang="en-IN"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6EE131F5-7B33-4A4D-B69A-B4A759616189}"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E7A593-57C9-49AD-A141-577DCC244B9C}"/>
              </a:ext>
            </a:extLst>
          </p:cNvPr>
          <p:cNvSpPr>
            <a:spLocks noGrp="1"/>
          </p:cNvSpPr>
          <p:nvPr>
            <p:ph type="ctrTitle"/>
          </p:nvPr>
        </p:nvSpPr>
        <p:spPr>
          <a:xfrm>
            <a:off x="2358887" y="2411895"/>
            <a:ext cx="8322366" cy="583095"/>
          </a:xfrm>
        </p:spPr>
        <p:txBody>
          <a:bodyPr>
            <a:normAutofit/>
          </a:bodyPr>
          <a:lstStyle/>
          <a:p>
            <a:r>
              <a:rPr lang="en-IN" sz="2400" dirty="0" smtClean="0">
                <a:solidFill>
                  <a:schemeClr val="tx1"/>
                </a:solidFill>
                <a:latin typeface="Times New Roman" pitchFamily="18" charset="0"/>
                <a:cs typeface="Times New Roman" pitchFamily="18" charset="0"/>
              </a:rPr>
              <a:t>A presentation on</a:t>
            </a:r>
            <a:endParaRPr lang="en-IN" sz="2400" dirty="0">
              <a:solidFill>
                <a:schemeClr val="tx1"/>
              </a:solidFill>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962EF862-A21C-4D9D-905E-D57F4F7327AB}"/>
              </a:ext>
            </a:extLst>
          </p:cNvPr>
          <p:cNvSpPr>
            <a:spLocks noGrp="1"/>
          </p:cNvSpPr>
          <p:nvPr>
            <p:ph type="subTitle" idx="1"/>
          </p:nvPr>
        </p:nvSpPr>
        <p:spPr>
          <a:xfrm>
            <a:off x="2769703" y="3339548"/>
            <a:ext cx="8070577" cy="861390"/>
          </a:xfrm>
        </p:spPr>
        <p:txBody>
          <a:bodyPr>
            <a:normAutofit fontScale="92500"/>
          </a:bodyPr>
          <a:lstStyle/>
          <a:p>
            <a:r>
              <a:rPr lang="en-US" sz="4400" dirty="0" smtClean="0">
                <a:solidFill>
                  <a:schemeClr val="tx1"/>
                </a:solidFill>
                <a:latin typeface="Times New Roman" pitchFamily="18" charset="0"/>
                <a:cs typeface="Times New Roman" pitchFamily="18" charset="0"/>
              </a:rPr>
              <a:t>Augmented reality based clothing</a:t>
            </a:r>
            <a:endParaRPr lang="en-IN" sz="4400" dirty="0" smtClean="0">
              <a:solidFill>
                <a:schemeClr val="tx1"/>
              </a:solidFill>
            </a:endParaRPr>
          </a:p>
        </p:txBody>
      </p:sp>
    </p:spTree>
    <p:extLst>
      <p:ext uri="{BB962C8B-B14F-4D97-AF65-F5344CB8AC3E}">
        <p14:creationId xmlns="" xmlns:p14="http://schemas.microsoft.com/office/powerpoint/2010/main" val="1321328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387"/>
            <a:ext cx="10515600" cy="535577"/>
          </a:xfrm>
        </p:spPr>
        <p:txBody>
          <a:bodyPr>
            <a:normAutofit/>
          </a:bodyPr>
          <a:lstStyle/>
          <a:p>
            <a:r>
              <a:rPr lang="en-US" sz="2800" b="1" dirty="0" smtClean="0">
                <a:solidFill>
                  <a:srgbClr val="FF0000"/>
                </a:solidFill>
                <a:latin typeface="Times New Roman" pitchFamily="18" charset="0"/>
                <a:cs typeface="Times New Roman" pitchFamily="18" charset="0"/>
              </a:rPr>
              <a:t>Literature survey</a:t>
            </a:r>
            <a:endParaRPr lang="en-US" sz="2800"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sz="quarter" idx="1"/>
            <p:extLst>
              <p:ext uri="{D42A27DB-BD31-4B8C-83A1-F6EECF244321}">
                <p14:modId xmlns="" xmlns:p14="http://schemas.microsoft.com/office/powerpoint/2010/main" val="1425617348"/>
              </p:ext>
            </p:extLst>
          </p:nvPr>
        </p:nvGraphicFramePr>
        <p:xfrm>
          <a:off x="776377" y="953588"/>
          <a:ext cx="10577425" cy="4969576"/>
        </p:xfrm>
        <a:graphic>
          <a:graphicData uri="http://schemas.openxmlformats.org/drawingml/2006/table">
            <a:tbl>
              <a:tblPr firstRow="1" bandRow="1">
                <a:tableStyleId>{5C22544A-7EE6-4342-B048-85BDC9FD1C3A}</a:tableStyleId>
              </a:tblPr>
              <a:tblGrid>
                <a:gridCol w="1034839">
                  <a:extLst>
                    <a:ext uri="{9D8B030D-6E8A-4147-A177-3AD203B41FA5}">
                      <a16:colId xmlns="" xmlns:a16="http://schemas.microsoft.com/office/drawing/2014/main" val="20000"/>
                    </a:ext>
                  </a:extLst>
                </a:gridCol>
                <a:gridCol w="1963951">
                  <a:extLst>
                    <a:ext uri="{9D8B030D-6E8A-4147-A177-3AD203B41FA5}">
                      <a16:colId xmlns="" xmlns:a16="http://schemas.microsoft.com/office/drawing/2014/main" val="20001"/>
                    </a:ext>
                  </a:extLst>
                </a:gridCol>
                <a:gridCol w="1332411">
                  <a:extLst>
                    <a:ext uri="{9D8B030D-6E8A-4147-A177-3AD203B41FA5}">
                      <a16:colId xmlns="" xmlns:a16="http://schemas.microsoft.com/office/drawing/2014/main" val="20002"/>
                    </a:ext>
                  </a:extLst>
                </a:gridCol>
                <a:gridCol w="1319349">
                  <a:extLst>
                    <a:ext uri="{9D8B030D-6E8A-4147-A177-3AD203B41FA5}">
                      <a16:colId xmlns="" xmlns:a16="http://schemas.microsoft.com/office/drawing/2014/main" val="20003"/>
                    </a:ext>
                  </a:extLst>
                </a:gridCol>
                <a:gridCol w="2259875">
                  <a:extLst>
                    <a:ext uri="{9D8B030D-6E8A-4147-A177-3AD203B41FA5}">
                      <a16:colId xmlns="" xmlns:a16="http://schemas.microsoft.com/office/drawing/2014/main" val="20004"/>
                    </a:ext>
                  </a:extLst>
                </a:gridCol>
                <a:gridCol w="2667000">
                  <a:extLst>
                    <a:ext uri="{9D8B030D-6E8A-4147-A177-3AD203B41FA5}">
                      <a16:colId xmlns="" xmlns:a16="http://schemas.microsoft.com/office/drawing/2014/main" val="20005"/>
                    </a:ext>
                  </a:extLst>
                </a:gridCol>
              </a:tblGrid>
              <a:tr h="6792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SR NO</a:t>
                      </a:r>
                    </a:p>
                    <a:p>
                      <a:endParaRPr lang="en-US"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Title </a:t>
                      </a:r>
                    </a:p>
                    <a:p>
                      <a:endParaRPr lang="en-US"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Author</a:t>
                      </a:r>
                    </a:p>
                    <a:p>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Publisher</a:t>
                      </a:r>
                      <a:r>
                        <a:rPr lang="en-US" baseline="0" dirty="0">
                          <a:latin typeface="Times New Roman" pitchFamily="18" charset="0"/>
                          <a:cs typeface="Times New Roman" pitchFamily="18" charset="0"/>
                        </a:rPr>
                        <a:t> &amp; </a:t>
                      </a:r>
                    </a:p>
                    <a:p>
                      <a:pPr algn="ctr"/>
                      <a:r>
                        <a:rPr lang="en-US" baseline="0" dirty="0">
                          <a:latin typeface="Times New Roman" pitchFamily="18" charset="0"/>
                          <a:cs typeface="Times New Roman" pitchFamily="18" charset="0"/>
                        </a:rPr>
                        <a:t>YOP</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Methodology</a:t>
                      </a:r>
                    </a:p>
                    <a:p>
                      <a:endParaRPr lang="en-US"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Limitations</a:t>
                      </a:r>
                    </a:p>
                    <a:p>
                      <a:endParaRPr lang="en-US" dirty="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3780856">
                <a:tc>
                  <a:txBody>
                    <a:bodyPr/>
                    <a:lstStyle/>
                    <a:p>
                      <a:r>
                        <a:rPr lang="en-US" dirty="0">
                          <a:latin typeface="Times New Roman" pitchFamily="18" charset="0"/>
                          <a:cs typeface="Times New Roman" pitchFamily="18" charset="0"/>
                        </a:rPr>
                        <a:t>3.</a:t>
                      </a:r>
                    </a:p>
                  </a:txBody>
                  <a:tcPr/>
                </a:tc>
                <a:tc>
                  <a:txBody>
                    <a:bodyPr/>
                    <a:lstStyle/>
                    <a:p>
                      <a:r>
                        <a:rPr lang="en-IN" dirty="0" smtClean="0">
                          <a:latin typeface="Times New Roman" pitchFamily="18" charset="0"/>
                          <a:cs typeface="Times New Roman" pitchFamily="18" charset="0"/>
                        </a:rPr>
                        <a:t>Sensitivity of Image based Augmented Reality Fitting Simulation </a:t>
                      </a:r>
                      <a:endParaRPr lang="en-US" dirty="0">
                        <a:latin typeface="Times New Roman" pitchFamily="18" charset="0"/>
                        <a:cs typeface="Times New Roman" pitchFamily="18" charset="0"/>
                      </a:endParaRPr>
                    </a:p>
                  </a:txBody>
                  <a:tcPr/>
                </a:tc>
                <a:tc>
                  <a:txBody>
                    <a:bodyPr/>
                    <a:lstStyle/>
                    <a:p>
                      <a:r>
                        <a:rPr lang="en-US" baseline="0" dirty="0" smtClean="0">
                          <a:latin typeface="Times New Roman" pitchFamily="18" charset="0"/>
                          <a:cs typeface="Times New Roman" pitchFamily="18" charset="0"/>
                        </a:rPr>
                        <a:t>Sanghee Hah, Jun Park, Jong-deok Kim</a:t>
                      </a:r>
                      <a:endParaRPr lang="en-US" baseline="0"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IEEE</a:t>
                      </a:r>
                    </a:p>
                    <a:p>
                      <a:pPr algn="ctr"/>
                      <a:r>
                        <a:rPr lang="en-US" dirty="0" smtClean="0">
                          <a:latin typeface="Times New Roman" pitchFamily="18" charset="0"/>
                          <a:cs typeface="Times New Roman" pitchFamily="18" charset="0"/>
                        </a:rPr>
                        <a:t>October</a:t>
                      </a:r>
                    </a:p>
                    <a:p>
                      <a:pPr algn="ctr"/>
                      <a:r>
                        <a:rPr lang="en-US" dirty="0" smtClean="0">
                          <a:latin typeface="Times New Roman" pitchFamily="18" charset="0"/>
                          <a:cs typeface="Times New Roman" pitchFamily="18" charset="0"/>
                        </a:rPr>
                        <a:t>2011</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 New design </a:t>
                      </a:r>
                    </a:p>
                    <a:p>
                      <a:r>
                        <a:rPr lang="en-IN" dirty="0" smtClean="0">
                          <a:latin typeface="Times New Roman" pitchFamily="18" charset="0"/>
                          <a:cs typeface="Times New Roman" pitchFamily="18" charset="0"/>
                        </a:rPr>
                        <a:t>techniques that may satisfy users’ perception </a:t>
                      </a:r>
                    </a:p>
                    <a:p>
                      <a:pPr marL="342900" indent="-342900">
                        <a:buAutoNum type="arabicPeriod"/>
                      </a:pPr>
                      <a:r>
                        <a:rPr lang="en-US" dirty="0" smtClean="0">
                          <a:latin typeface="Times New Roman" pitchFamily="18" charset="0"/>
                          <a:cs typeface="Times New Roman" pitchFamily="18" charset="0"/>
                        </a:rPr>
                        <a:t>Sensitivity</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Image </a:t>
                      </a:r>
                    </a:p>
                    <a:p>
                      <a:pPr marL="342900" indent="-342900">
                        <a:buAutoNum type="arabicPeriod"/>
                      </a:pPr>
                      <a:r>
                        <a:rPr lang="en-US" dirty="0" smtClean="0">
                          <a:latin typeface="Times New Roman" pitchFamily="18" charset="0"/>
                          <a:cs typeface="Times New Roman" pitchFamily="18" charset="0"/>
                        </a:rPr>
                        <a:t>Artistic Expression </a:t>
                      </a:r>
                    </a:p>
                    <a:p>
                      <a:pPr marL="342900" indent="-342900">
                        <a:buAutoNum type="arabicPeriod"/>
                      </a:pPr>
                      <a:r>
                        <a:rPr lang="en-US" dirty="0" smtClean="0">
                          <a:latin typeface="Times New Roman" pitchFamily="18" charset="0"/>
                          <a:cs typeface="Times New Roman" pitchFamily="18" charset="0"/>
                        </a:rPr>
                        <a:t>Sensitivity based design techniques </a:t>
                      </a:r>
                    </a:p>
                    <a:p>
                      <a:pPr marL="342900" indent="-342900">
                        <a:buNone/>
                      </a:pPr>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The major point of AR based fitting service is not on providing </a:t>
                      </a:r>
                    </a:p>
                    <a:p>
                      <a:r>
                        <a:rPr lang="en-IN" dirty="0" smtClean="0">
                          <a:latin typeface="Times New Roman" pitchFamily="18" charset="0"/>
                          <a:cs typeface="Times New Roman" pitchFamily="18" charset="0"/>
                        </a:rPr>
                        <a:t>realistic and well-fitting images on top of the users’ body parts. It is </a:t>
                      </a:r>
                    </a:p>
                    <a:p>
                      <a:r>
                        <a:rPr lang="en-IN" dirty="0" smtClean="0">
                          <a:latin typeface="Times New Roman" pitchFamily="18" charset="0"/>
                          <a:cs typeface="Times New Roman" pitchFamily="18" charset="0"/>
                        </a:rPr>
                        <a:t>rather on new and innovative shopping experience that may enhance </a:t>
                      </a:r>
                    </a:p>
                    <a:p>
                      <a:r>
                        <a:rPr lang="en-IN" dirty="0" smtClean="0">
                          <a:latin typeface="Times New Roman" pitchFamily="18" charset="0"/>
                          <a:cs typeface="Times New Roman" pitchFamily="18" charset="0"/>
                        </a:rPr>
                        <a:t>users’ shopping desire. </a:t>
                      </a:r>
                    </a:p>
                    <a:p>
                      <a:endParaRPr lang="en-US"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bl>
          </a:graphicData>
        </a:graphic>
      </p:graphicFrame>
      <p:sp>
        <p:nvSpPr>
          <p:cNvPr id="5" name="Date Placeholder 4"/>
          <p:cNvSpPr>
            <a:spLocks noGrp="1"/>
          </p:cNvSpPr>
          <p:nvPr>
            <p:ph type="dt" sz="half" idx="14"/>
          </p:nvPr>
        </p:nvSpPr>
        <p:spPr/>
        <p:txBody>
          <a:bodyPr/>
          <a:lstStyle/>
          <a:p>
            <a:fld id="{3FDDC93D-C72C-4019-B39C-E7E2D5AFA330}" type="datetime1">
              <a:rPr lang="en-IN" smtClean="0"/>
              <a:t>23-07-2020</a:t>
            </a:fld>
            <a:endParaRPr lang="en-IN" dirty="0"/>
          </a:p>
        </p:txBody>
      </p:sp>
      <p:sp>
        <p:nvSpPr>
          <p:cNvPr id="6" name="Slide Number Placeholder 5"/>
          <p:cNvSpPr>
            <a:spLocks noGrp="1"/>
          </p:cNvSpPr>
          <p:nvPr>
            <p:ph type="sldNum" sz="quarter" idx="15"/>
          </p:nvPr>
        </p:nvSpPr>
        <p:spPr/>
        <p:txBody>
          <a:bodyPr/>
          <a:lstStyle/>
          <a:p>
            <a:fld id="{6EE131F5-7B33-4A4D-B69A-B4A759616189}" type="slidenum">
              <a:rPr lang="en-IN" smtClean="0"/>
              <a:pPr/>
              <a:t>10</a:t>
            </a:fld>
            <a:endParaRPr lang="en-IN" dirty="0"/>
          </a:p>
        </p:txBody>
      </p:sp>
      <p:sp>
        <p:nvSpPr>
          <p:cNvPr id="7" name="Footer Placeholder 6"/>
          <p:cNvSpPr>
            <a:spLocks noGrp="1"/>
          </p:cNvSpPr>
          <p:nvPr>
            <p:ph type="ftr" sz="quarter" idx="16"/>
          </p:nvPr>
        </p:nvSpPr>
        <p:spPr/>
        <p:txBody>
          <a:bodyPr/>
          <a:lstStyle/>
          <a:p>
            <a:r>
              <a:rPr lang="en-IN" smtClean="0"/>
              <a:t>Augmented reality based clothing</a:t>
            </a:r>
            <a:endParaRPr lang="en-IN" dirty="0"/>
          </a:p>
        </p:txBody>
      </p:sp>
    </p:spTree>
    <p:extLst>
      <p:ext uri="{BB962C8B-B14F-4D97-AF65-F5344CB8AC3E}">
        <p14:creationId xmlns="" xmlns:p14="http://schemas.microsoft.com/office/powerpoint/2010/main" val="3166638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95130"/>
            <a:ext cx="9956800" cy="622507"/>
          </a:xfrm>
        </p:spPr>
        <p:txBody>
          <a:bodyPr>
            <a:normAutofit/>
          </a:bodyPr>
          <a:lstStyle/>
          <a:p>
            <a:r>
              <a:rPr lang="en-IN" sz="2800" b="1" dirty="0" smtClean="0">
                <a:solidFill>
                  <a:srgbClr val="FF0000"/>
                </a:solidFill>
                <a:latin typeface="Times New Roman" pitchFamily="18" charset="0"/>
                <a:cs typeface="Times New Roman" pitchFamily="18" charset="0"/>
              </a:rPr>
              <a:t>Conclusion</a:t>
            </a:r>
            <a:endParaRPr lang="en-IN"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09600" y="1736034"/>
            <a:ext cx="9956800" cy="4737917"/>
          </a:xfrm>
        </p:spPr>
        <p:txBody>
          <a:bodyPr>
            <a:normAutofit/>
          </a:bodyPr>
          <a:lstStyle/>
          <a:p>
            <a:r>
              <a:rPr lang="en-IN" sz="2000" dirty="0" smtClean="0">
                <a:latin typeface="Times New Roman" pitchFamily="18" charset="0"/>
                <a:cs typeface="Times New Roman" pitchFamily="18" charset="0"/>
              </a:rPr>
              <a:t>The most important challenge is real-time application of this project, which needs to achieve good accuracy. It is important for the system to give accurate body measures in order to suggest perfect outfit. The system should be efficient enough to switch among different 3D models. We will need to take lot of efforts in order to match the user expectations. </a:t>
            </a:r>
            <a:endParaRPr lang="en-IN" sz="2000" dirty="0">
              <a:latin typeface="Times New Roman" pitchFamily="18" charset="0"/>
              <a:cs typeface="Times New Roman" pitchFamily="18" charset="0"/>
            </a:endParaRPr>
          </a:p>
        </p:txBody>
      </p:sp>
      <p:sp>
        <p:nvSpPr>
          <p:cNvPr id="4" name="Date Placeholder 3"/>
          <p:cNvSpPr>
            <a:spLocks noGrp="1"/>
          </p:cNvSpPr>
          <p:nvPr>
            <p:ph type="dt" sz="half" idx="14"/>
          </p:nvPr>
        </p:nvSpPr>
        <p:spPr/>
        <p:txBody>
          <a:bodyPr/>
          <a:lstStyle/>
          <a:p>
            <a:fld id="{A335FCD2-7F53-463F-ABC7-DC7B2F423E74}" type="datetime1">
              <a:rPr lang="en-IN" smtClean="0"/>
              <a:t>23-07-2020</a:t>
            </a:fld>
            <a:endParaRPr lang="en-IN" dirty="0"/>
          </a:p>
        </p:txBody>
      </p:sp>
      <p:sp>
        <p:nvSpPr>
          <p:cNvPr id="5" name="Slide Number Placeholder 4"/>
          <p:cNvSpPr>
            <a:spLocks noGrp="1"/>
          </p:cNvSpPr>
          <p:nvPr>
            <p:ph type="sldNum" sz="quarter" idx="15"/>
          </p:nvPr>
        </p:nvSpPr>
        <p:spPr/>
        <p:txBody>
          <a:bodyPr/>
          <a:lstStyle/>
          <a:p>
            <a:fld id="{6EE131F5-7B33-4A4D-B69A-B4A759616189}" type="slidenum">
              <a:rPr lang="en-IN" smtClean="0"/>
              <a:pPr/>
              <a:t>11</a:t>
            </a:fld>
            <a:endParaRPr lang="en-IN" dirty="0"/>
          </a:p>
        </p:txBody>
      </p:sp>
      <p:sp>
        <p:nvSpPr>
          <p:cNvPr id="6" name="Footer Placeholder 5"/>
          <p:cNvSpPr>
            <a:spLocks noGrp="1"/>
          </p:cNvSpPr>
          <p:nvPr>
            <p:ph type="ftr" sz="quarter" idx="16"/>
          </p:nvPr>
        </p:nvSpPr>
        <p:spPr/>
        <p:txBody>
          <a:bodyPr/>
          <a:lstStyle/>
          <a:p>
            <a:r>
              <a:rPr lang="en-IN" smtClean="0"/>
              <a:t>Augmented reality based clothing</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E109C3-34FF-458F-BA84-6111A576542C}"/>
              </a:ext>
            </a:extLst>
          </p:cNvPr>
          <p:cNvSpPr>
            <a:spLocks noGrp="1"/>
          </p:cNvSpPr>
          <p:nvPr>
            <p:ph type="title"/>
          </p:nvPr>
        </p:nvSpPr>
        <p:spPr/>
        <p:txBody>
          <a:bodyPr>
            <a:normAutofit/>
          </a:bodyPr>
          <a:lstStyle/>
          <a:p>
            <a:r>
              <a:rPr lang="en-US" sz="2800" b="1" dirty="0">
                <a:solidFill>
                  <a:srgbClr val="FF0000"/>
                </a:solidFill>
                <a:latin typeface="Times New Roman" pitchFamily="18" charset="0"/>
                <a:cs typeface="Times New Roman" pitchFamily="18" charset="0"/>
              </a:rPr>
              <a:t>References</a:t>
            </a:r>
            <a:endParaRPr lang="en-IN" sz="2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CBA547A9-5A54-4EF8-8B8B-854C6E52ED91}"/>
              </a:ext>
            </a:extLst>
          </p:cNvPr>
          <p:cNvSpPr>
            <a:spLocks noGrp="1"/>
          </p:cNvSpPr>
          <p:nvPr>
            <p:ph sz="quarter" idx="1"/>
          </p:nvPr>
        </p:nvSpPr>
        <p:spPr/>
        <p:txBody>
          <a:bodyPr>
            <a:normAutofit/>
          </a:bodyPr>
          <a:lstStyle/>
          <a:p>
            <a:pPr>
              <a:buNone/>
            </a:pPr>
            <a:r>
              <a:rPr lang="en-IN" sz="1800" dirty="0" smtClean="0">
                <a:latin typeface="Times New Roman" pitchFamily="18" charset="0"/>
                <a:cs typeface="Times New Roman" pitchFamily="18" charset="0"/>
              </a:rPr>
              <a:t> </a:t>
            </a:r>
          </a:p>
          <a:p>
            <a:pPr algn="just"/>
            <a:r>
              <a:rPr lang="en-IN" sz="2000" dirty="0" smtClean="0">
                <a:latin typeface="Times New Roman" pitchFamily="18" charset="0"/>
                <a:cs typeface="Times New Roman" pitchFamily="18" charset="0"/>
              </a:rPr>
              <a:t>A Mixed Reality Virtual Clothes Try-On System</a:t>
            </a:r>
            <a:r>
              <a:rPr lang="en-US" sz="2000" dirty="0" smtClean="0">
                <a:latin typeface="Times New Roman" pitchFamily="18" charset="0"/>
                <a:cs typeface="Times New Roman" pitchFamily="18" charset="0"/>
              </a:rPr>
              <a:t> Miaolong Yuan, Ishtiaq Rasool Khan, Farzam Farbiz, Senior Member, IEEE, Susu Yao, Arthur Niswar, and Min-Hui FooIEEE TRANSACTIONS ON MULTIMEDIA, VOL. 15, NO. 8, DECEMBER 2013.</a:t>
            </a:r>
            <a:endParaRPr lang="de-DE"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Image Processing Design Flow for Virtual Fitting Room Applications used in Mobile Devices </a:t>
            </a:r>
            <a:r>
              <a:rPr lang="en-US" sz="2000" dirty="0" smtClean="0">
                <a:latin typeface="Times New Roman" pitchFamily="18" charset="0"/>
                <a:cs typeface="Times New Roman" pitchFamily="18" charset="0"/>
              </a:rPr>
              <a:t>Cecilia Garcia, Nicolas Bessou , Anne Chadoeuf and Erdal Oruklu 978-1-4673-0818-2/12/$31.00 ©2012 IEEE.</a:t>
            </a:r>
          </a:p>
          <a:p>
            <a:pPr algn="just"/>
            <a:r>
              <a:rPr lang="en-IN" sz="2000" dirty="0" smtClean="0">
                <a:latin typeface="Times New Roman" pitchFamily="18" charset="0"/>
                <a:cs typeface="Times New Roman" pitchFamily="18" charset="0"/>
              </a:rPr>
              <a:t>Sensitivity of Image based Augmented Reality Fitting Simulation </a:t>
            </a:r>
            <a:r>
              <a:rPr lang="en-US" sz="2000" dirty="0" smtClean="0">
                <a:latin typeface="Times New Roman" pitchFamily="18" charset="0"/>
                <a:cs typeface="Times New Roman" pitchFamily="18" charset="0"/>
              </a:rPr>
              <a:t>Sanghee Hah, Jun Park, Jong-deok Kim</a:t>
            </a:r>
            <a:r>
              <a:rPr lang="en-IN" sz="2000" dirty="0" smtClean="0">
                <a:latin typeface="Times New Roman" pitchFamily="18" charset="0"/>
                <a:cs typeface="Times New Roman" pitchFamily="18" charset="0"/>
              </a:rPr>
              <a:t> IEEE International Symposium on Mixed and Augmented Reality 2011 Science and Technolgy Proceedings 26 -29 October, Basel, Switzerland978-1-4673-0059-9/10/$26.00 ©2011 IEEE.</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
        <p:nvSpPr>
          <p:cNvPr id="4" name="Date Placeholder 3"/>
          <p:cNvSpPr>
            <a:spLocks noGrp="1"/>
          </p:cNvSpPr>
          <p:nvPr>
            <p:ph type="dt" sz="half" idx="14"/>
          </p:nvPr>
        </p:nvSpPr>
        <p:spPr/>
        <p:txBody>
          <a:bodyPr/>
          <a:lstStyle/>
          <a:p>
            <a:fld id="{DD2E87C8-2527-4F34-AAAE-431719D36E1A}" type="datetime1">
              <a:rPr lang="en-IN" smtClean="0"/>
              <a:t>23-07-2020</a:t>
            </a:fld>
            <a:endParaRPr lang="en-IN" dirty="0"/>
          </a:p>
        </p:txBody>
      </p:sp>
      <p:sp>
        <p:nvSpPr>
          <p:cNvPr id="5" name="Slide Number Placeholder 4"/>
          <p:cNvSpPr>
            <a:spLocks noGrp="1"/>
          </p:cNvSpPr>
          <p:nvPr>
            <p:ph type="sldNum" sz="quarter" idx="15"/>
          </p:nvPr>
        </p:nvSpPr>
        <p:spPr/>
        <p:txBody>
          <a:bodyPr/>
          <a:lstStyle/>
          <a:p>
            <a:fld id="{6EE131F5-7B33-4A4D-B69A-B4A759616189}" type="slidenum">
              <a:rPr lang="en-IN" smtClean="0"/>
              <a:pPr/>
              <a:t>12</a:t>
            </a:fld>
            <a:endParaRPr lang="en-IN" dirty="0"/>
          </a:p>
        </p:txBody>
      </p:sp>
      <p:sp>
        <p:nvSpPr>
          <p:cNvPr id="6" name="Footer Placeholder 5"/>
          <p:cNvSpPr>
            <a:spLocks noGrp="1"/>
          </p:cNvSpPr>
          <p:nvPr>
            <p:ph type="ftr" sz="quarter" idx="16"/>
          </p:nvPr>
        </p:nvSpPr>
        <p:spPr/>
        <p:txBody>
          <a:bodyPr/>
          <a:lstStyle/>
          <a:p>
            <a:r>
              <a:rPr lang="en-IN" smtClean="0"/>
              <a:t>Augmented reality based clothing</a:t>
            </a:r>
            <a:endParaRPr lang="en-IN" dirty="0"/>
          </a:p>
        </p:txBody>
      </p:sp>
    </p:spTree>
    <p:extLst>
      <p:ext uri="{BB962C8B-B14F-4D97-AF65-F5344CB8AC3E}">
        <p14:creationId xmlns="" xmlns:p14="http://schemas.microsoft.com/office/powerpoint/2010/main" val="175361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83C993-7CEE-4D4C-B4D5-7FB22B269741}"/>
              </a:ext>
            </a:extLst>
          </p:cNvPr>
          <p:cNvSpPr>
            <a:spLocks noGrp="1"/>
          </p:cNvSpPr>
          <p:nvPr>
            <p:ph type="title"/>
          </p:nvPr>
        </p:nvSpPr>
        <p:spPr/>
        <p:txBody>
          <a:bodyPr>
            <a:normAutofit/>
          </a:bodyPr>
          <a:lstStyle/>
          <a:p>
            <a:pPr algn="just"/>
            <a:r>
              <a:rPr lang="en-US" sz="2800" b="1" dirty="0">
                <a:solidFill>
                  <a:srgbClr val="FF0000"/>
                </a:solidFill>
                <a:latin typeface="Times New Roman" pitchFamily="18" charset="0"/>
                <a:cs typeface="Times New Roman" pitchFamily="18" charset="0"/>
              </a:rPr>
              <a:t>Introduction</a:t>
            </a:r>
            <a:endParaRPr lang="en-IN" sz="2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BCF8A9C-9E57-48A9-992B-E2A138C3DF58}"/>
              </a:ext>
            </a:extLst>
          </p:cNvPr>
          <p:cNvSpPr>
            <a:spLocks noGrp="1"/>
          </p:cNvSpPr>
          <p:nvPr>
            <p:ph sz="quarter" idx="1"/>
          </p:nvPr>
        </p:nvSpPr>
        <p:spPr>
          <a:xfrm>
            <a:off x="838200" y="1567543"/>
            <a:ext cx="10515600" cy="4609420"/>
          </a:xfrm>
        </p:spPr>
        <p:txBody>
          <a:bodyPr>
            <a:normAutofit/>
          </a:bodyPr>
          <a:lstStyle/>
          <a:p>
            <a:pPr algn="just"/>
            <a:r>
              <a:rPr lang="en-US" sz="2000" dirty="0" smtClean="0">
                <a:latin typeface="Times New Roman" pitchFamily="18" charset="0"/>
                <a:cs typeface="Times New Roman" pitchFamily="18" charset="0"/>
              </a:rPr>
              <a:t>This is advanced generation where everything is going digital nowadays.</a:t>
            </a:r>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Online clothing has taken tremendous growth in last few years but people still prefer to go the garment shops.</a:t>
            </a:r>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main reason behind this is the reliability and satisfaction of shopping where customer can try out those clothes by himself/herself before buying it. </a:t>
            </a:r>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Here we are introducing an application where there is no need of trying the clothes physically.</a:t>
            </a:r>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Just use this application where a 3D prototype of that cloth is used to check whether it suits to the customer or not.</a:t>
            </a:r>
          </a:p>
          <a:p>
            <a:pPr algn="just"/>
            <a:r>
              <a:rPr lang="en-US" sz="2000" dirty="0" smtClean="0">
                <a:latin typeface="Times New Roman" pitchFamily="18" charset="0"/>
                <a:cs typeface="Times New Roman" pitchFamily="18" charset="0"/>
              </a:rPr>
              <a:t>This will save shopkeeper’s as well as customer’s time</a:t>
            </a:r>
            <a:endParaRPr lang="en-IN" sz="2000" dirty="0">
              <a:latin typeface="Times New Roman" pitchFamily="18" charset="0"/>
              <a:cs typeface="Times New Roman" pitchFamily="18" charset="0"/>
            </a:endParaRPr>
          </a:p>
        </p:txBody>
      </p:sp>
      <p:sp>
        <p:nvSpPr>
          <p:cNvPr id="4" name="Date Placeholder 3"/>
          <p:cNvSpPr>
            <a:spLocks noGrp="1"/>
          </p:cNvSpPr>
          <p:nvPr>
            <p:ph type="dt" sz="half" idx="14"/>
          </p:nvPr>
        </p:nvSpPr>
        <p:spPr/>
        <p:txBody>
          <a:bodyPr/>
          <a:lstStyle/>
          <a:p>
            <a:fld id="{1F4FCBCA-E2F1-42C6-AEA0-88D0C9380317}" type="datetime1">
              <a:rPr lang="en-IN" smtClean="0"/>
              <a:t>23-07-2020</a:t>
            </a:fld>
            <a:endParaRPr lang="en-IN" dirty="0"/>
          </a:p>
        </p:txBody>
      </p:sp>
      <p:sp>
        <p:nvSpPr>
          <p:cNvPr id="5" name="Slide Number Placeholder 4"/>
          <p:cNvSpPr>
            <a:spLocks noGrp="1"/>
          </p:cNvSpPr>
          <p:nvPr>
            <p:ph type="sldNum" sz="quarter" idx="15"/>
          </p:nvPr>
        </p:nvSpPr>
        <p:spPr/>
        <p:txBody>
          <a:bodyPr/>
          <a:lstStyle/>
          <a:p>
            <a:fld id="{6EE131F5-7B33-4A4D-B69A-B4A759616189}" type="slidenum">
              <a:rPr lang="en-IN" smtClean="0"/>
              <a:pPr/>
              <a:t>2</a:t>
            </a:fld>
            <a:endParaRPr lang="en-IN" dirty="0"/>
          </a:p>
        </p:txBody>
      </p:sp>
      <p:sp>
        <p:nvSpPr>
          <p:cNvPr id="6" name="Footer Placeholder 5"/>
          <p:cNvSpPr>
            <a:spLocks noGrp="1"/>
          </p:cNvSpPr>
          <p:nvPr>
            <p:ph type="ftr" sz="quarter" idx="16"/>
          </p:nvPr>
        </p:nvSpPr>
        <p:spPr/>
        <p:txBody>
          <a:bodyPr/>
          <a:lstStyle/>
          <a:p>
            <a:r>
              <a:rPr lang="en-IN" smtClean="0"/>
              <a:t>Augmented reality based clothing</a:t>
            </a:r>
            <a:endParaRPr lang="en-IN" dirty="0"/>
          </a:p>
        </p:txBody>
      </p:sp>
    </p:spTree>
    <p:extLst>
      <p:ext uri="{BB962C8B-B14F-4D97-AF65-F5344CB8AC3E}">
        <p14:creationId xmlns="" xmlns:p14="http://schemas.microsoft.com/office/powerpoint/2010/main" val="589430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DF35F1-908D-4D6D-88DD-1474CEA25AFF}"/>
              </a:ext>
            </a:extLst>
          </p:cNvPr>
          <p:cNvSpPr>
            <a:spLocks noGrp="1"/>
          </p:cNvSpPr>
          <p:nvPr>
            <p:ph type="title"/>
          </p:nvPr>
        </p:nvSpPr>
        <p:spPr/>
        <p:txBody>
          <a:bodyPr>
            <a:normAutofit/>
          </a:bodyPr>
          <a:lstStyle/>
          <a:p>
            <a:r>
              <a:rPr lang="en-US" sz="2800" b="1" dirty="0">
                <a:solidFill>
                  <a:srgbClr val="FF0000"/>
                </a:solidFill>
                <a:latin typeface="Times New Roman" pitchFamily="18" charset="0"/>
                <a:cs typeface="Times New Roman" pitchFamily="18" charset="0"/>
              </a:rPr>
              <a:t>Problem</a:t>
            </a:r>
            <a:r>
              <a:rPr lang="en-US" sz="2800" b="1" dirty="0">
                <a:solidFill>
                  <a:schemeClr val="tx1"/>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Statement</a:t>
            </a:r>
            <a:endParaRPr lang="en-IN" sz="2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7B80643-8A4A-4400-9B1D-FEB00CC5C038}"/>
              </a:ext>
            </a:extLst>
          </p:cNvPr>
          <p:cNvSpPr>
            <a:spLocks noGrp="1"/>
          </p:cNvSpPr>
          <p:nvPr>
            <p:ph sz="quarter" idx="1"/>
          </p:nvPr>
        </p:nvSpPr>
        <p:spPr/>
        <p:txBody>
          <a:bodyPr>
            <a:normAutofit/>
          </a:bodyPr>
          <a:lstStyle/>
          <a:p>
            <a:pPr algn="just"/>
            <a:r>
              <a:rPr lang="en-IN" sz="2000" dirty="0" smtClean="0">
                <a:latin typeface="Times New Roman" pitchFamily="18" charset="0"/>
                <a:cs typeface="Times New Roman" pitchFamily="18" charset="0"/>
              </a:rPr>
              <a:t>In traditional approach customer goes to the garment shop and selects the clothes which he/she wants to buy. Then he/she goes to the trial room to try out those clothes and then selects those clothes which he/she is going to buy. This is the time consuming process and furthermore customer have no idea how much times that cloth is tried before by so many customers. This is the biggest disadvantage of traditional system. We are trying to overcome this problem by introducing an application where we are going to use Augmented reality for the outfit try-on.</a:t>
            </a:r>
          </a:p>
        </p:txBody>
      </p:sp>
      <p:sp>
        <p:nvSpPr>
          <p:cNvPr id="4" name="Date Placeholder 3"/>
          <p:cNvSpPr>
            <a:spLocks noGrp="1"/>
          </p:cNvSpPr>
          <p:nvPr>
            <p:ph type="dt" sz="half" idx="14"/>
          </p:nvPr>
        </p:nvSpPr>
        <p:spPr/>
        <p:txBody>
          <a:bodyPr/>
          <a:lstStyle/>
          <a:p>
            <a:fld id="{56AB04F5-4E86-4789-8B83-42A8096DFBE9}" type="datetime1">
              <a:rPr lang="en-IN" smtClean="0"/>
              <a:t>23-07-2020</a:t>
            </a:fld>
            <a:endParaRPr lang="en-IN" dirty="0"/>
          </a:p>
        </p:txBody>
      </p:sp>
      <p:sp>
        <p:nvSpPr>
          <p:cNvPr id="5" name="Slide Number Placeholder 4"/>
          <p:cNvSpPr>
            <a:spLocks noGrp="1"/>
          </p:cNvSpPr>
          <p:nvPr>
            <p:ph type="sldNum" sz="quarter" idx="15"/>
          </p:nvPr>
        </p:nvSpPr>
        <p:spPr/>
        <p:txBody>
          <a:bodyPr/>
          <a:lstStyle/>
          <a:p>
            <a:fld id="{6EE131F5-7B33-4A4D-B69A-B4A759616189}" type="slidenum">
              <a:rPr lang="en-IN" smtClean="0"/>
              <a:pPr/>
              <a:t>3</a:t>
            </a:fld>
            <a:endParaRPr lang="en-IN" dirty="0"/>
          </a:p>
        </p:txBody>
      </p:sp>
      <p:sp>
        <p:nvSpPr>
          <p:cNvPr id="6" name="Footer Placeholder 5"/>
          <p:cNvSpPr>
            <a:spLocks noGrp="1"/>
          </p:cNvSpPr>
          <p:nvPr>
            <p:ph type="ftr" sz="quarter" idx="16"/>
          </p:nvPr>
        </p:nvSpPr>
        <p:spPr/>
        <p:txBody>
          <a:bodyPr/>
          <a:lstStyle/>
          <a:p>
            <a:r>
              <a:rPr lang="en-IN" smtClean="0"/>
              <a:t>Augmented reality based clothing</a:t>
            </a:r>
            <a:endParaRPr lang="en-IN" dirty="0"/>
          </a:p>
        </p:txBody>
      </p:sp>
    </p:spTree>
    <p:extLst>
      <p:ext uri="{BB962C8B-B14F-4D97-AF65-F5344CB8AC3E}">
        <p14:creationId xmlns="" xmlns:p14="http://schemas.microsoft.com/office/powerpoint/2010/main" val="126447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BC468C-24B2-4093-870D-9FC34490D092}"/>
              </a:ext>
            </a:extLst>
          </p:cNvPr>
          <p:cNvSpPr>
            <a:spLocks noGrp="1"/>
          </p:cNvSpPr>
          <p:nvPr>
            <p:ph type="title"/>
          </p:nvPr>
        </p:nvSpPr>
        <p:spPr/>
        <p:txBody>
          <a:bodyPr>
            <a:normAutofit/>
          </a:bodyPr>
          <a:lstStyle/>
          <a:p>
            <a:r>
              <a:rPr lang="en-US" sz="2800" b="1" dirty="0" smtClean="0">
                <a:solidFill>
                  <a:srgbClr val="FF0000"/>
                </a:solidFill>
                <a:latin typeface="Times New Roman" pitchFamily="18" charset="0"/>
                <a:cs typeface="Times New Roman" pitchFamily="18" charset="0"/>
              </a:rPr>
              <a:t>Objectives</a:t>
            </a:r>
            <a:endParaRPr lang="en-IN" sz="2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7AF10BB5-0DA7-46AD-BD55-F44CA1F60990}"/>
              </a:ext>
            </a:extLst>
          </p:cNvPr>
          <p:cNvSpPr>
            <a:spLocks noGrp="1"/>
          </p:cNvSpPr>
          <p:nvPr>
            <p:ph sz="quarter" idx="1"/>
          </p:nvPr>
        </p:nvSpPr>
        <p:spPr/>
        <p:txBody>
          <a:bodyPr/>
          <a:lstStyle/>
          <a:p>
            <a:pPr algn="just"/>
            <a:r>
              <a:rPr lang="en-US" sz="2000" dirty="0">
                <a:latin typeface="Times New Roman" pitchFamily="18" charset="0"/>
                <a:cs typeface="Times New Roman" pitchFamily="18" charset="0"/>
              </a:rPr>
              <a:t>The objective </a:t>
            </a:r>
            <a:r>
              <a:rPr lang="en-US" sz="2000" dirty="0" smtClean="0">
                <a:latin typeface="Times New Roman" pitchFamily="18" charset="0"/>
                <a:cs typeface="Times New Roman" pitchFamily="18" charset="0"/>
              </a:rPr>
              <a:t>of “Augmented reality based clothing” is to provide 3D models for each and every cloth so that shopkeeper can use it for trials.</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It </a:t>
            </a:r>
            <a:r>
              <a:rPr lang="en-US" sz="2000" dirty="0" smtClean="0">
                <a:latin typeface="Times New Roman" pitchFamily="18" charset="0"/>
                <a:cs typeface="Times New Roman" pitchFamily="18" charset="0"/>
              </a:rPr>
              <a:t>will </a:t>
            </a:r>
            <a:r>
              <a:rPr lang="en-US" sz="2000" dirty="0">
                <a:latin typeface="Times New Roman" pitchFamily="18" charset="0"/>
                <a:cs typeface="Times New Roman" pitchFamily="18" charset="0"/>
              </a:rPr>
              <a:t>help the </a:t>
            </a:r>
            <a:r>
              <a:rPr lang="en-US" sz="2000" dirty="0" smtClean="0">
                <a:latin typeface="Times New Roman" pitchFamily="18" charset="0"/>
                <a:cs typeface="Times New Roman" pitchFamily="18" charset="0"/>
              </a:rPr>
              <a:t>garment shops </a:t>
            </a:r>
            <a:r>
              <a:rPr lang="en-US" sz="2000" dirty="0">
                <a:latin typeface="Times New Roman" pitchFamily="18" charset="0"/>
                <a:cs typeface="Times New Roman" pitchFamily="18" charset="0"/>
              </a:rPr>
              <a:t>to save the time </a:t>
            </a:r>
            <a:r>
              <a:rPr lang="en-US" sz="2000" dirty="0" smtClean="0">
                <a:latin typeface="Times New Roman" pitchFamily="18" charset="0"/>
                <a:cs typeface="Times New Roman" pitchFamily="18" charset="0"/>
              </a:rPr>
              <a:t>as </a:t>
            </a:r>
            <a:r>
              <a:rPr lang="en-US" sz="2000" dirty="0">
                <a:latin typeface="Times New Roman" pitchFamily="18" charset="0"/>
                <a:cs typeface="Times New Roman" pitchFamily="18" charset="0"/>
              </a:rPr>
              <a:t>well as finding the perfect </a:t>
            </a:r>
            <a:r>
              <a:rPr lang="en-US" sz="2000" dirty="0" smtClean="0">
                <a:latin typeface="Times New Roman" pitchFamily="18" charset="0"/>
                <a:cs typeface="Times New Roman" pitchFamily="18" charset="0"/>
              </a:rPr>
              <a:t>outfit for customers without trying it physically.</a:t>
            </a:r>
          </a:p>
          <a:p>
            <a:endParaRPr lang="en-US" sz="2400" dirty="0">
              <a:latin typeface="Times New Roman" pitchFamily="18" charset="0"/>
              <a:cs typeface="Times New Roman" pitchFamily="18" charset="0"/>
            </a:endParaRPr>
          </a:p>
          <a:p>
            <a:pPr marL="0" indent="0">
              <a:buNone/>
            </a:pPr>
            <a:endParaRPr lang="en-US" sz="2400" dirty="0"/>
          </a:p>
          <a:p>
            <a:endParaRPr lang="en-IN" dirty="0"/>
          </a:p>
        </p:txBody>
      </p:sp>
      <p:sp>
        <p:nvSpPr>
          <p:cNvPr id="4" name="Date Placeholder 3"/>
          <p:cNvSpPr>
            <a:spLocks noGrp="1"/>
          </p:cNvSpPr>
          <p:nvPr>
            <p:ph type="dt" sz="half" idx="14"/>
          </p:nvPr>
        </p:nvSpPr>
        <p:spPr/>
        <p:txBody>
          <a:bodyPr/>
          <a:lstStyle/>
          <a:p>
            <a:fld id="{571ADDD2-940D-4330-9A31-78C3AA414E39}" type="datetime1">
              <a:rPr lang="en-IN" smtClean="0"/>
              <a:t>23-07-2020</a:t>
            </a:fld>
            <a:endParaRPr lang="en-IN" dirty="0"/>
          </a:p>
        </p:txBody>
      </p:sp>
      <p:sp>
        <p:nvSpPr>
          <p:cNvPr id="5" name="Slide Number Placeholder 4"/>
          <p:cNvSpPr>
            <a:spLocks noGrp="1"/>
          </p:cNvSpPr>
          <p:nvPr>
            <p:ph type="sldNum" sz="quarter" idx="15"/>
          </p:nvPr>
        </p:nvSpPr>
        <p:spPr/>
        <p:txBody>
          <a:bodyPr/>
          <a:lstStyle/>
          <a:p>
            <a:fld id="{6EE131F5-7B33-4A4D-B69A-B4A759616189}" type="slidenum">
              <a:rPr lang="en-IN" smtClean="0"/>
              <a:pPr/>
              <a:t>4</a:t>
            </a:fld>
            <a:endParaRPr lang="en-IN" dirty="0"/>
          </a:p>
        </p:txBody>
      </p:sp>
      <p:sp>
        <p:nvSpPr>
          <p:cNvPr id="6" name="Footer Placeholder 5"/>
          <p:cNvSpPr>
            <a:spLocks noGrp="1"/>
          </p:cNvSpPr>
          <p:nvPr>
            <p:ph type="ftr" sz="quarter" idx="16"/>
          </p:nvPr>
        </p:nvSpPr>
        <p:spPr/>
        <p:txBody>
          <a:bodyPr/>
          <a:lstStyle/>
          <a:p>
            <a:r>
              <a:rPr lang="en-IN" smtClean="0"/>
              <a:t>Augmented reality based clothing</a:t>
            </a:r>
            <a:endParaRPr lang="en-IN" dirty="0"/>
          </a:p>
        </p:txBody>
      </p:sp>
    </p:spTree>
    <p:extLst>
      <p:ext uri="{BB962C8B-B14F-4D97-AF65-F5344CB8AC3E}">
        <p14:creationId xmlns="" xmlns:p14="http://schemas.microsoft.com/office/powerpoint/2010/main" val="134500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0C30E9-09E2-4436-865E-96F8E701152F}"/>
              </a:ext>
            </a:extLst>
          </p:cNvPr>
          <p:cNvSpPr>
            <a:spLocks noGrp="1"/>
          </p:cNvSpPr>
          <p:nvPr>
            <p:ph type="title"/>
          </p:nvPr>
        </p:nvSpPr>
        <p:spPr/>
        <p:txBody>
          <a:bodyPr>
            <a:normAutofit/>
          </a:bodyPr>
          <a:lstStyle/>
          <a:p>
            <a:r>
              <a:rPr lang="en-US" sz="2800" b="1" dirty="0">
                <a:solidFill>
                  <a:srgbClr val="FF0000"/>
                </a:solidFill>
                <a:latin typeface="Times New Roman" pitchFamily="18" charset="0"/>
                <a:cs typeface="Times New Roman" pitchFamily="18" charset="0"/>
              </a:rPr>
              <a:t>Abstract</a:t>
            </a:r>
            <a:endParaRPr lang="en-IN" sz="2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360E3057-0357-4BD9-8A93-E273D8B920AF}"/>
              </a:ext>
            </a:extLst>
          </p:cNvPr>
          <p:cNvSpPr>
            <a:spLocks noGrp="1"/>
          </p:cNvSpPr>
          <p:nvPr>
            <p:ph sz="quarter" idx="1"/>
          </p:nvPr>
        </p:nvSpPr>
        <p:spPr>
          <a:xfrm>
            <a:off x="838200" y="1690692"/>
            <a:ext cx="10515600" cy="3570425"/>
          </a:xfrm>
        </p:spPr>
        <p:txBody>
          <a:bodyPr>
            <a:noAutofit/>
          </a:bodyPr>
          <a:lstStyle/>
          <a:p>
            <a:pPr algn="just">
              <a:buNone/>
            </a:pPr>
            <a:r>
              <a:rPr lang="en-IN" sz="2400" dirty="0" smtClean="0"/>
              <a:t>   </a:t>
            </a:r>
            <a:r>
              <a:rPr lang="en-IN" sz="2000" dirty="0" smtClean="0">
                <a:latin typeface="Times New Roman" pitchFamily="18" charset="0"/>
                <a:cs typeface="Times New Roman" pitchFamily="18" charset="0"/>
              </a:rPr>
              <a:t>There is a continuous and constant transformation in the field of Augmented Reality (AR), both in the Retail, and the Manufacturing sector. It has started to influence everything from fashion runway shows to online shopping. the ways becoming more dominant than the old observant ones- the simple buying experience no longer satisfies them . This technological change starts with the consumer where Augmented Reality is being used to make fashion more accessible to the people. There is a lot of potential for AR not only in fashion merchandising on online platforms but also in the showrooms . Hence the Augmented reality for the offline garment shops will surely make  a difference there is no longer need to follow the traditional approaches for shopping where lot of time is wasted in selecting and trying out those outfits . this technology will be surely helpful as it will bring new experience to the customers</a:t>
            </a:r>
            <a:endParaRPr lang="en-IN" sz="2000" dirty="0">
              <a:latin typeface="Times New Roman" pitchFamily="18" charset="0"/>
              <a:cs typeface="Times New Roman" pitchFamily="18" charset="0"/>
            </a:endParaRPr>
          </a:p>
          <a:p>
            <a:endParaRPr lang="en-IN" sz="2000" dirty="0"/>
          </a:p>
        </p:txBody>
      </p:sp>
      <p:sp>
        <p:nvSpPr>
          <p:cNvPr id="4" name="Date Placeholder 3"/>
          <p:cNvSpPr>
            <a:spLocks noGrp="1"/>
          </p:cNvSpPr>
          <p:nvPr>
            <p:ph type="dt" sz="half" idx="14"/>
          </p:nvPr>
        </p:nvSpPr>
        <p:spPr/>
        <p:txBody>
          <a:bodyPr/>
          <a:lstStyle/>
          <a:p>
            <a:fld id="{8EDDA3EC-A898-41D1-BD95-7B8FC09440DE}" type="datetime1">
              <a:rPr lang="en-IN" smtClean="0"/>
              <a:t>23-07-2020</a:t>
            </a:fld>
            <a:endParaRPr lang="en-IN" dirty="0"/>
          </a:p>
        </p:txBody>
      </p:sp>
      <p:sp>
        <p:nvSpPr>
          <p:cNvPr id="5" name="Slide Number Placeholder 4"/>
          <p:cNvSpPr>
            <a:spLocks noGrp="1"/>
          </p:cNvSpPr>
          <p:nvPr>
            <p:ph type="sldNum" sz="quarter" idx="15"/>
          </p:nvPr>
        </p:nvSpPr>
        <p:spPr/>
        <p:txBody>
          <a:bodyPr/>
          <a:lstStyle/>
          <a:p>
            <a:fld id="{6EE131F5-7B33-4A4D-B69A-B4A759616189}" type="slidenum">
              <a:rPr lang="en-IN" smtClean="0"/>
              <a:pPr/>
              <a:t>5</a:t>
            </a:fld>
            <a:endParaRPr lang="en-IN" dirty="0"/>
          </a:p>
        </p:txBody>
      </p:sp>
      <p:sp>
        <p:nvSpPr>
          <p:cNvPr id="6" name="Footer Placeholder 5"/>
          <p:cNvSpPr>
            <a:spLocks noGrp="1"/>
          </p:cNvSpPr>
          <p:nvPr>
            <p:ph type="ftr" sz="quarter" idx="16"/>
          </p:nvPr>
        </p:nvSpPr>
        <p:spPr/>
        <p:txBody>
          <a:bodyPr/>
          <a:lstStyle/>
          <a:p>
            <a:r>
              <a:rPr lang="en-IN" smtClean="0"/>
              <a:t>Augmented reality based clothing</a:t>
            </a:r>
            <a:endParaRPr lang="en-IN" dirty="0"/>
          </a:p>
        </p:txBody>
      </p:sp>
    </p:spTree>
    <p:extLst>
      <p:ext uri="{BB962C8B-B14F-4D97-AF65-F5344CB8AC3E}">
        <p14:creationId xmlns="" xmlns:p14="http://schemas.microsoft.com/office/powerpoint/2010/main" val="289172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F660CE-F22A-4F39-BF5C-109B78BECF14}"/>
              </a:ext>
            </a:extLst>
          </p:cNvPr>
          <p:cNvSpPr>
            <a:spLocks noGrp="1"/>
          </p:cNvSpPr>
          <p:nvPr>
            <p:ph type="title"/>
          </p:nvPr>
        </p:nvSpPr>
        <p:spPr>
          <a:xfrm>
            <a:off x="609600" y="477078"/>
            <a:ext cx="9956800" cy="940560"/>
          </a:xfrm>
        </p:spPr>
        <p:txBody>
          <a:bodyPr>
            <a:normAutofit/>
          </a:bodyPr>
          <a:lstStyle/>
          <a:p>
            <a:r>
              <a:rPr lang="en-US" sz="2800" b="1" dirty="0">
                <a:solidFill>
                  <a:srgbClr val="FF0000"/>
                </a:solidFill>
                <a:latin typeface="Times New Roman" pitchFamily="18" charset="0"/>
                <a:cs typeface="Times New Roman" pitchFamily="18" charset="0"/>
              </a:rPr>
              <a:t>Methodology</a:t>
            </a:r>
            <a:endParaRPr lang="en-IN" sz="28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40CC505-319B-4CD2-A0E1-D26D9065A4F5}"/>
              </a:ext>
            </a:extLst>
          </p:cNvPr>
          <p:cNvSpPr>
            <a:spLocks noGrp="1"/>
          </p:cNvSpPr>
          <p:nvPr>
            <p:ph sz="quarter" idx="1"/>
          </p:nvPr>
        </p:nvSpPr>
        <p:spPr/>
        <p:txBody>
          <a:bodyPr/>
          <a:lstStyle/>
          <a:p>
            <a:pPr algn="just"/>
            <a:r>
              <a:rPr lang="en-US" sz="2000" dirty="0">
                <a:latin typeface="Times New Roman" pitchFamily="18" charset="0"/>
                <a:cs typeface="Times New Roman" pitchFamily="18" charset="0"/>
              </a:rPr>
              <a:t>Methodology will consist of </a:t>
            </a:r>
            <a:r>
              <a:rPr lang="en-US" sz="2000" dirty="0" smtClean="0">
                <a:latin typeface="Times New Roman" pitchFamily="18" charset="0"/>
                <a:cs typeface="Times New Roman" pitchFamily="18" charset="0"/>
              </a:rPr>
              <a:t>creating 3D models, feature extraction and data processing, 3D model mapping.</a:t>
            </a:r>
          </a:p>
          <a:p>
            <a:pPr algn="just"/>
            <a:r>
              <a:rPr lang="en-US" sz="2000" dirty="0" smtClean="0">
                <a:latin typeface="Times New Roman" pitchFamily="18" charset="0"/>
                <a:cs typeface="Times New Roman" pitchFamily="18" charset="0"/>
              </a:rPr>
              <a:t>3D models are created for the different outfits, </a:t>
            </a:r>
          </a:p>
          <a:p>
            <a:pPr algn="just"/>
            <a:r>
              <a:rPr lang="en-US" sz="2000" dirty="0" smtClean="0">
                <a:latin typeface="Times New Roman" pitchFamily="18" charset="0"/>
                <a:cs typeface="Times New Roman" pitchFamily="18" charset="0"/>
              </a:rPr>
              <a:t>feature extraction and data processing includes retrieving body measures of the customer to find available outfits in that size. it will retrieve the models from the database</a:t>
            </a:r>
          </a:p>
          <a:p>
            <a:pPr algn="just"/>
            <a:r>
              <a:rPr lang="en-US" sz="2000" dirty="0" smtClean="0">
                <a:latin typeface="Times New Roman" pitchFamily="18" charset="0"/>
                <a:cs typeface="Times New Roman" pitchFamily="18" charset="0"/>
              </a:rPr>
              <a:t>3D model mapping means mapping that model on the customer to see how that outfit looks on the body of customer</a:t>
            </a:r>
            <a:endParaRPr lang="en-US" sz="2000" dirty="0">
              <a:latin typeface="Times New Roman" pitchFamily="18" charset="0"/>
              <a:cs typeface="Times New Roman" pitchFamily="18" charset="0"/>
            </a:endParaRPr>
          </a:p>
          <a:p>
            <a:endParaRPr lang="en-IN" dirty="0"/>
          </a:p>
        </p:txBody>
      </p:sp>
      <p:sp>
        <p:nvSpPr>
          <p:cNvPr id="4" name="Date Placeholder 3"/>
          <p:cNvSpPr>
            <a:spLocks noGrp="1"/>
          </p:cNvSpPr>
          <p:nvPr>
            <p:ph type="dt" sz="half" idx="14"/>
          </p:nvPr>
        </p:nvSpPr>
        <p:spPr/>
        <p:txBody>
          <a:bodyPr/>
          <a:lstStyle/>
          <a:p>
            <a:fld id="{BC3A2181-712C-4284-BF13-7989CFA705B5}" type="datetime1">
              <a:rPr lang="en-IN" smtClean="0"/>
              <a:t>23-07-2020</a:t>
            </a:fld>
            <a:endParaRPr lang="en-IN" dirty="0"/>
          </a:p>
        </p:txBody>
      </p:sp>
      <p:sp>
        <p:nvSpPr>
          <p:cNvPr id="5" name="Slide Number Placeholder 4"/>
          <p:cNvSpPr>
            <a:spLocks noGrp="1"/>
          </p:cNvSpPr>
          <p:nvPr>
            <p:ph type="sldNum" sz="quarter" idx="15"/>
          </p:nvPr>
        </p:nvSpPr>
        <p:spPr/>
        <p:txBody>
          <a:bodyPr/>
          <a:lstStyle/>
          <a:p>
            <a:fld id="{6EE131F5-7B33-4A4D-B69A-B4A759616189}" type="slidenum">
              <a:rPr lang="en-IN" smtClean="0"/>
              <a:pPr/>
              <a:t>6</a:t>
            </a:fld>
            <a:endParaRPr lang="en-IN" dirty="0"/>
          </a:p>
        </p:txBody>
      </p:sp>
      <p:sp>
        <p:nvSpPr>
          <p:cNvPr id="6" name="Footer Placeholder 5"/>
          <p:cNvSpPr>
            <a:spLocks noGrp="1"/>
          </p:cNvSpPr>
          <p:nvPr>
            <p:ph type="ftr" sz="quarter" idx="16"/>
          </p:nvPr>
        </p:nvSpPr>
        <p:spPr/>
        <p:txBody>
          <a:bodyPr/>
          <a:lstStyle/>
          <a:p>
            <a:r>
              <a:rPr lang="en-IN" smtClean="0"/>
              <a:t>Augmented reality based clothing</a:t>
            </a:r>
            <a:endParaRPr lang="en-IN" dirty="0"/>
          </a:p>
        </p:txBody>
      </p:sp>
    </p:spTree>
    <p:extLst>
      <p:ext uri="{BB962C8B-B14F-4D97-AF65-F5344CB8AC3E}">
        <p14:creationId xmlns="" xmlns:p14="http://schemas.microsoft.com/office/powerpoint/2010/main" val="527518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2CF776-FCFE-4119-825F-F29C6A2A9D89}"/>
              </a:ext>
            </a:extLst>
          </p:cNvPr>
          <p:cNvSpPr>
            <a:spLocks noGrp="1"/>
          </p:cNvSpPr>
          <p:nvPr>
            <p:ph type="title"/>
          </p:nvPr>
        </p:nvSpPr>
        <p:spPr/>
        <p:txBody>
          <a:bodyPr>
            <a:normAutofit/>
          </a:bodyPr>
          <a:lstStyle/>
          <a:p>
            <a:r>
              <a:rPr lang="en-US" sz="2800" b="1" dirty="0">
                <a:solidFill>
                  <a:srgbClr val="FF0000"/>
                </a:solidFill>
                <a:latin typeface="Times New Roman" pitchFamily="18" charset="0"/>
                <a:cs typeface="Times New Roman" pitchFamily="18" charset="0"/>
              </a:rPr>
              <a:t>Data-flow</a:t>
            </a:r>
            <a:r>
              <a:rPr lang="en-US" sz="2800" b="1" dirty="0">
                <a:solidFill>
                  <a:schemeClr val="tx1"/>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diagram</a:t>
            </a:r>
            <a:endParaRPr lang="en-IN" sz="2800" b="1" dirty="0">
              <a:solidFill>
                <a:srgbClr val="FF0000"/>
              </a:solidFill>
              <a:latin typeface="Times New Roman" pitchFamily="18" charset="0"/>
              <a:cs typeface="Times New Roman" pitchFamily="18" charset="0"/>
            </a:endParaRPr>
          </a:p>
        </p:txBody>
      </p:sp>
      <p:pic>
        <p:nvPicPr>
          <p:cNvPr id="8" name="Content Placeholder 7" descr="Screenshot (83).png"/>
          <p:cNvPicPr>
            <a:picLocks noGrp="1" noChangeAspect="1"/>
          </p:cNvPicPr>
          <p:nvPr>
            <p:ph sz="quarter" idx="1"/>
          </p:nvPr>
        </p:nvPicPr>
        <p:blipFill>
          <a:blip r:embed="rId2" cstate="print"/>
          <a:stretch>
            <a:fillRect/>
          </a:stretch>
        </p:blipFill>
        <p:spPr>
          <a:xfrm>
            <a:off x="478581" y="1851101"/>
            <a:ext cx="10023201" cy="4538533"/>
          </a:xfrm>
        </p:spPr>
      </p:pic>
      <p:sp>
        <p:nvSpPr>
          <p:cNvPr id="4" name="Date Placeholder 3"/>
          <p:cNvSpPr>
            <a:spLocks noGrp="1"/>
          </p:cNvSpPr>
          <p:nvPr>
            <p:ph type="dt" sz="half" idx="14"/>
          </p:nvPr>
        </p:nvSpPr>
        <p:spPr/>
        <p:txBody>
          <a:bodyPr/>
          <a:lstStyle/>
          <a:p>
            <a:fld id="{CE87D837-B2FF-4B8A-BDB9-C7497A9DE926}" type="datetime1">
              <a:rPr lang="en-IN" smtClean="0"/>
              <a:t>23-07-2020</a:t>
            </a:fld>
            <a:endParaRPr lang="en-IN" dirty="0"/>
          </a:p>
        </p:txBody>
      </p:sp>
      <p:sp>
        <p:nvSpPr>
          <p:cNvPr id="5" name="Slide Number Placeholder 4"/>
          <p:cNvSpPr>
            <a:spLocks noGrp="1"/>
          </p:cNvSpPr>
          <p:nvPr>
            <p:ph type="sldNum" sz="quarter" idx="15"/>
          </p:nvPr>
        </p:nvSpPr>
        <p:spPr/>
        <p:txBody>
          <a:bodyPr/>
          <a:lstStyle/>
          <a:p>
            <a:fld id="{6EE131F5-7B33-4A4D-B69A-B4A759616189}" type="slidenum">
              <a:rPr lang="en-IN" smtClean="0"/>
              <a:pPr/>
              <a:t>7</a:t>
            </a:fld>
            <a:endParaRPr lang="en-IN" dirty="0"/>
          </a:p>
        </p:txBody>
      </p:sp>
      <p:sp>
        <p:nvSpPr>
          <p:cNvPr id="6" name="Footer Placeholder 5"/>
          <p:cNvSpPr>
            <a:spLocks noGrp="1"/>
          </p:cNvSpPr>
          <p:nvPr>
            <p:ph type="ftr" sz="quarter" idx="16"/>
          </p:nvPr>
        </p:nvSpPr>
        <p:spPr/>
        <p:txBody>
          <a:bodyPr/>
          <a:lstStyle/>
          <a:p>
            <a:r>
              <a:rPr lang="en-IN" smtClean="0"/>
              <a:t>Augmented reality based clothing</a:t>
            </a:r>
            <a:endParaRPr lang="en-IN" dirty="0"/>
          </a:p>
        </p:txBody>
      </p:sp>
    </p:spTree>
    <p:extLst>
      <p:ext uri="{BB962C8B-B14F-4D97-AF65-F5344CB8AC3E}">
        <p14:creationId xmlns="" xmlns:p14="http://schemas.microsoft.com/office/powerpoint/2010/main" val="51178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061" y="289564"/>
            <a:ext cx="9944121" cy="625787"/>
          </a:xfrm>
        </p:spPr>
        <p:txBody>
          <a:bodyPr>
            <a:noAutofit/>
          </a:bodyPr>
          <a:lstStyle/>
          <a:p>
            <a:pPr algn="l"/>
            <a:r>
              <a:rPr lang="en-US" sz="2800" b="1" dirty="0" smtClean="0">
                <a:solidFill>
                  <a:srgbClr val="FF0000"/>
                </a:solidFill>
                <a:latin typeface="Times New Roman" pitchFamily="18" charset="0"/>
                <a:cs typeface="Times New Roman" pitchFamily="18" charset="0"/>
              </a:rPr>
              <a:t>Literature</a:t>
            </a:r>
            <a:r>
              <a:rPr lang="en-US" sz="2800" b="1" dirty="0" smtClean="0">
                <a:solidFill>
                  <a:schemeClr val="tx1"/>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survey</a:t>
            </a:r>
            <a:endParaRPr lang="en-US" sz="2800"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dirty="0"/>
          </a:p>
        </p:txBody>
      </p:sp>
      <p:graphicFrame>
        <p:nvGraphicFramePr>
          <p:cNvPr id="5" name="Table 4"/>
          <p:cNvGraphicFramePr>
            <a:graphicFrameLocks noGrp="1"/>
          </p:cNvGraphicFramePr>
          <p:nvPr>
            <p:extLst>
              <p:ext uri="{D42A27DB-BD31-4B8C-83A1-F6EECF244321}">
                <p14:modId xmlns="" xmlns:p14="http://schemas.microsoft.com/office/powerpoint/2010/main" val="4074969466"/>
              </p:ext>
            </p:extLst>
          </p:nvPr>
        </p:nvGraphicFramePr>
        <p:xfrm>
          <a:off x="379564" y="1069676"/>
          <a:ext cx="11259449" cy="4959250"/>
        </p:xfrm>
        <a:graphic>
          <a:graphicData uri="http://schemas.openxmlformats.org/drawingml/2006/table">
            <a:tbl>
              <a:tblPr firstRow="1" bandRow="1">
                <a:tableStyleId>{5C22544A-7EE6-4342-B048-85BDC9FD1C3A}</a:tableStyleId>
              </a:tblPr>
              <a:tblGrid>
                <a:gridCol w="1295899">
                  <a:extLst>
                    <a:ext uri="{9D8B030D-6E8A-4147-A177-3AD203B41FA5}">
                      <a16:colId xmlns="" xmlns:a16="http://schemas.microsoft.com/office/drawing/2014/main" val="20000"/>
                    </a:ext>
                  </a:extLst>
                </a:gridCol>
                <a:gridCol w="2243399">
                  <a:extLst>
                    <a:ext uri="{9D8B030D-6E8A-4147-A177-3AD203B41FA5}">
                      <a16:colId xmlns="" xmlns:a16="http://schemas.microsoft.com/office/drawing/2014/main" val="20001"/>
                    </a:ext>
                  </a:extLst>
                </a:gridCol>
                <a:gridCol w="2186937">
                  <a:extLst>
                    <a:ext uri="{9D8B030D-6E8A-4147-A177-3AD203B41FA5}">
                      <a16:colId xmlns="" xmlns:a16="http://schemas.microsoft.com/office/drawing/2014/main" val="20002"/>
                    </a:ext>
                  </a:extLst>
                </a:gridCol>
                <a:gridCol w="1522915">
                  <a:extLst>
                    <a:ext uri="{9D8B030D-6E8A-4147-A177-3AD203B41FA5}">
                      <a16:colId xmlns="" xmlns:a16="http://schemas.microsoft.com/office/drawing/2014/main" val="20003"/>
                    </a:ext>
                  </a:extLst>
                </a:gridCol>
                <a:gridCol w="2133724">
                  <a:extLst>
                    <a:ext uri="{9D8B030D-6E8A-4147-A177-3AD203B41FA5}">
                      <a16:colId xmlns="" xmlns:a16="http://schemas.microsoft.com/office/drawing/2014/main" val="20004"/>
                    </a:ext>
                  </a:extLst>
                </a:gridCol>
                <a:gridCol w="1876575">
                  <a:extLst>
                    <a:ext uri="{9D8B030D-6E8A-4147-A177-3AD203B41FA5}">
                      <a16:colId xmlns="" xmlns:a16="http://schemas.microsoft.com/office/drawing/2014/main" val="20005"/>
                    </a:ext>
                  </a:extLst>
                </a:gridCol>
              </a:tblGrid>
              <a:tr h="753010">
                <a:tc>
                  <a:txBody>
                    <a:bodyPr/>
                    <a:lstStyle/>
                    <a:p>
                      <a:r>
                        <a:rPr lang="en-US" dirty="0">
                          <a:latin typeface="Times New Roman" pitchFamily="18" charset="0"/>
                          <a:cs typeface="Times New Roman" pitchFamily="18" charset="0"/>
                        </a:rPr>
                        <a:t> SR NO</a:t>
                      </a:r>
                    </a:p>
                  </a:txBody>
                  <a:tcPr/>
                </a:tc>
                <a:tc>
                  <a:txBody>
                    <a:bodyPr/>
                    <a:lstStyle/>
                    <a:p>
                      <a:pPr algn="ctr"/>
                      <a:r>
                        <a:rPr lang="en-US" dirty="0">
                          <a:latin typeface="Times New Roman" pitchFamily="18" charset="0"/>
                          <a:cs typeface="Times New Roman" pitchFamily="18" charset="0"/>
                        </a:rPr>
                        <a:t>Title </a:t>
                      </a:r>
                    </a:p>
                  </a:txBody>
                  <a:tcPr/>
                </a:tc>
                <a:tc>
                  <a:txBody>
                    <a:bodyPr/>
                    <a:lstStyle/>
                    <a:p>
                      <a:pPr algn="ctr"/>
                      <a:r>
                        <a:rPr lang="en-US" dirty="0">
                          <a:latin typeface="Times New Roman" pitchFamily="18" charset="0"/>
                          <a:cs typeface="Times New Roman" pitchFamily="18" charset="0"/>
                        </a:rPr>
                        <a:t>Author</a:t>
                      </a:r>
                    </a:p>
                  </a:txBody>
                  <a:tcPr/>
                </a:tc>
                <a:tc>
                  <a:txBody>
                    <a:bodyPr/>
                    <a:lstStyle/>
                    <a:p>
                      <a:pPr algn="ctr"/>
                      <a:r>
                        <a:rPr lang="en-US" dirty="0">
                          <a:latin typeface="Times New Roman" pitchFamily="18" charset="0"/>
                          <a:cs typeface="Times New Roman" pitchFamily="18" charset="0"/>
                        </a:rPr>
                        <a:t>Publisher</a:t>
                      </a:r>
                      <a:r>
                        <a:rPr lang="en-US" baseline="0" dirty="0">
                          <a:latin typeface="Times New Roman" pitchFamily="18" charset="0"/>
                          <a:cs typeface="Times New Roman" pitchFamily="18" charset="0"/>
                        </a:rPr>
                        <a:t> &amp; </a:t>
                      </a:r>
                    </a:p>
                    <a:p>
                      <a:pPr algn="ctr"/>
                      <a:r>
                        <a:rPr lang="en-US" baseline="0" dirty="0">
                          <a:latin typeface="Times New Roman" pitchFamily="18" charset="0"/>
                          <a:cs typeface="Times New Roman" pitchFamily="18" charset="0"/>
                        </a:rPr>
                        <a:t>YOP</a:t>
                      </a:r>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Methodology</a:t>
                      </a:r>
                    </a:p>
                  </a:txBody>
                  <a:tcPr/>
                </a:tc>
                <a:tc>
                  <a:txBody>
                    <a:bodyPr/>
                    <a:lstStyle/>
                    <a:p>
                      <a:pPr algn="ctr"/>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3859657">
                <a:tc>
                  <a:txBody>
                    <a:bodyPr/>
                    <a:lstStyle/>
                    <a:p>
                      <a:r>
                        <a:rPr lang="en-US" dirty="0">
                          <a:latin typeface="Times New Roman" pitchFamily="18" charset="0"/>
                          <a:cs typeface="Times New Roman" pitchFamily="18" charset="0"/>
                        </a:rPr>
                        <a:t>1.</a:t>
                      </a:r>
                    </a:p>
                  </a:txBody>
                  <a:tcPr/>
                </a:tc>
                <a:tc>
                  <a:txBody>
                    <a:bodyPr/>
                    <a:lstStyle/>
                    <a:p>
                      <a:r>
                        <a:rPr lang="en-IN" baseline="0" dirty="0" smtClean="0">
                          <a:latin typeface="Times New Roman" pitchFamily="18" charset="0"/>
                          <a:cs typeface="Times New Roman" pitchFamily="18" charset="0"/>
                        </a:rPr>
                        <a:t>A Mixed Reality Virtual Clothes Try-On System</a:t>
                      </a:r>
                      <a:endParaRPr lang="en-US" baseline="0"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Miaolong Yuan, Ishtiaq Rasool Khan, Farzam Farbiz, Senior Member, IEEE, Susu Yao, Arthur Niswar, and</a:t>
                      </a:r>
                    </a:p>
                    <a:p>
                      <a:r>
                        <a:rPr lang="en-US" dirty="0" smtClean="0">
                          <a:latin typeface="Times New Roman" pitchFamily="18" charset="0"/>
                          <a:cs typeface="Times New Roman" pitchFamily="18" charset="0"/>
                        </a:rPr>
                        <a:t>Min-Hui Foo.</a:t>
                      </a:r>
                    </a:p>
                    <a:p>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IEEE </a:t>
                      </a:r>
                    </a:p>
                    <a:p>
                      <a:pPr algn="ctr"/>
                      <a:r>
                        <a:rPr lang="en-US" dirty="0" smtClean="0">
                          <a:latin typeface="Times New Roman" pitchFamily="18" charset="0"/>
                          <a:cs typeface="Times New Roman" pitchFamily="18" charset="0"/>
                        </a:rPr>
                        <a:t>December 2013</a:t>
                      </a:r>
                      <a:endParaRPr lang="en-US" dirty="0">
                        <a:latin typeface="Times New Roman" pitchFamily="18" charset="0"/>
                        <a:cs typeface="Times New Roman" pitchFamily="18" charset="0"/>
                      </a:endParaRPr>
                    </a:p>
                  </a:txBody>
                  <a:tcPr/>
                </a:tc>
                <a:tc>
                  <a:txBody>
                    <a:bodyPr/>
                    <a:lstStyle/>
                    <a:p>
                      <a:pPr algn="l"/>
                      <a:r>
                        <a:rPr lang="en-IN" dirty="0" smtClean="0">
                          <a:latin typeface="Times New Roman" pitchFamily="18" charset="0"/>
                          <a:cs typeface="Times New Roman" pitchFamily="18" charset="0"/>
                        </a:rPr>
                        <a:t>The system physically simulates</a:t>
                      </a:r>
                    </a:p>
                    <a:p>
                      <a:pPr algn="l"/>
                      <a:r>
                        <a:rPr lang="en-IN" dirty="0" smtClean="0">
                          <a:latin typeface="Times New Roman" pitchFamily="18" charset="0"/>
                          <a:cs typeface="Times New Roman" pitchFamily="18" charset="0"/>
                        </a:rPr>
                        <a:t>the selected virtual clothes on the user’s body in real-time and the</a:t>
                      </a:r>
                    </a:p>
                    <a:p>
                      <a:pPr algn="l"/>
                      <a:r>
                        <a:rPr lang="en-IN" dirty="0" smtClean="0">
                          <a:latin typeface="Times New Roman" pitchFamily="18" charset="0"/>
                          <a:cs typeface="Times New Roman" pitchFamily="18" charset="0"/>
                        </a:rPr>
                        <a:t>user can see virtual clothes fitting on the her mirror image from</a:t>
                      </a:r>
                    </a:p>
                    <a:p>
                      <a:pPr algn="l"/>
                      <a:r>
                        <a:rPr lang="en-IN" dirty="0" smtClean="0">
                          <a:latin typeface="Times New Roman" pitchFamily="18" charset="0"/>
                          <a:cs typeface="Times New Roman" pitchFamily="18" charset="0"/>
                        </a:rPr>
                        <a:t>various angles as she moves</a:t>
                      </a:r>
                    </a:p>
                    <a:p>
                      <a:pPr algn="l"/>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In this paper, we described a mixed reality based virtual</a:t>
                      </a:r>
                    </a:p>
                    <a:p>
                      <a:r>
                        <a:rPr lang="en-IN" dirty="0" smtClean="0">
                          <a:latin typeface="Times New Roman" pitchFamily="18" charset="0"/>
                          <a:cs typeface="Times New Roman" pitchFamily="18" charset="0"/>
                        </a:rPr>
                        <a:t>clothes try-on system using one consumable RGB-D camera. it can be more effective in enabling customers’</a:t>
                      </a:r>
                    </a:p>
                    <a:p>
                      <a:r>
                        <a:rPr lang="en-IN" dirty="0" smtClean="0">
                          <a:latin typeface="Times New Roman" pitchFamily="18" charset="0"/>
                          <a:cs typeface="Times New Roman" pitchFamily="18" charset="0"/>
                        </a:rPr>
                        <a:t>purchase decision.</a:t>
                      </a:r>
                    </a:p>
                    <a:p>
                      <a:endParaRPr lang="en-IN"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 xmlns:p14="http://schemas.microsoft.com/office/powerpoint/2010/main" val="2881225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287"/>
            <a:ext cx="10515600" cy="596348"/>
          </a:xfrm>
        </p:spPr>
        <p:txBody>
          <a:bodyPr>
            <a:normAutofit/>
          </a:bodyPr>
          <a:lstStyle/>
          <a:p>
            <a:r>
              <a:rPr lang="en-US" sz="2800" b="1" dirty="0" smtClean="0">
                <a:solidFill>
                  <a:srgbClr val="FF0000"/>
                </a:solidFill>
                <a:latin typeface="Times New Roman" pitchFamily="18" charset="0"/>
                <a:cs typeface="Times New Roman" pitchFamily="18" charset="0"/>
              </a:rPr>
              <a:t>Literature survey</a:t>
            </a:r>
            <a:endParaRPr lang="en-US" sz="2800"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sz="quarter" idx="1"/>
            <p:extLst>
              <p:ext uri="{D42A27DB-BD31-4B8C-83A1-F6EECF244321}">
                <p14:modId xmlns="" xmlns:p14="http://schemas.microsoft.com/office/powerpoint/2010/main" val="933450140"/>
              </p:ext>
            </p:extLst>
          </p:nvPr>
        </p:nvGraphicFramePr>
        <p:xfrm>
          <a:off x="776376" y="923275"/>
          <a:ext cx="10577426" cy="5673468"/>
        </p:xfrm>
        <a:graphic>
          <a:graphicData uri="http://schemas.openxmlformats.org/drawingml/2006/table">
            <a:tbl>
              <a:tblPr firstRow="1" bandRow="1">
                <a:tableStyleId>{5C22544A-7EE6-4342-B048-85BDC9FD1C3A}</a:tableStyleId>
              </a:tblPr>
              <a:tblGrid>
                <a:gridCol w="725853">
                  <a:extLst>
                    <a:ext uri="{9D8B030D-6E8A-4147-A177-3AD203B41FA5}">
                      <a16:colId xmlns="" xmlns:a16="http://schemas.microsoft.com/office/drawing/2014/main" val="20000"/>
                    </a:ext>
                  </a:extLst>
                </a:gridCol>
                <a:gridCol w="1933303">
                  <a:extLst>
                    <a:ext uri="{9D8B030D-6E8A-4147-A177-3AD203B41FA5}">
                      <a16:colId xmlns="" xmlns:a16="http://schemas.microsoft.com/office/drawing/2014/main" val="20001"/>
                    </a:ext>
                  </a:extLst>
                </a:gridCol>
                <a:gridCol w="2063932">
                  <a:extLst>
                    <a:ext uri="{9D8B030D-6E8A-4147-A177-3AD203B41FA5}">
                      <a16:colId xmlns="" xmlns:a16="http://schemas.microsoft.com/office/drawing/2014/main" val="20002"/>
                    </a:ext>
                  </a:extLst>
                </a:gridCol>
                <a:gridCol w="1149531">
                  <a:extLst>
                    <a:ext uri="{9D8B030D-6E8A-4147-A177-3AD203B41FA5}">
                      <a16:colId xmlns="" xmlns:a16="http://schemas.microsoft.com/office/drawing/2014/main" val="20003"/>
                    </a:ext>
                  </a:extLst>
                </a:gridCol>
                <a:gridCol w="2560320">
                  <a:extLst>
                    <a:ext uri="{9D8B030D-6E8A-4147-A177-3AD203B41FA5}">
                      <a16:colId xmlns="" xmlns:a16="http://schemas.microsoft.com/office/drawing/2014/main" val="20004"/>
                    </a:ext>
                  </a:extLst>
                </a:gridCol>
                <a:gridCol w="2144487">
                  <a:extLst>
                    <a:ext uri="{9D8B030D-6E8A-4147-A177-3AD203B41FA5}">
                      <a16:colId xmlns="" xmlns:a16="http://schemas.microsoft.com/office/drawing/2014/main" val="20005"/>
                    </a:ext>
                  </a:extLst>
                </a:gridCol>
              </a:tblGrid>
              <a:tr h="11929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SR NO</a:t>
                      </a:r>
                    </a:p>
                    <a:p>
                      <a:endParaRPr lang="en-US"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Title </a:t>
                      </a:r>
                    </a:p>
                    <a:p>
                      <a:endParaRPr lang="en-US"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Author</a:t>
                      </a:r>
                    </a:p>
                    <a:p>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Publisher</a:t>
                      </a:r>
                      <a:r>
                        <a:rPr lang="en-US" baseline="0" dirty="0">
                          <a:latin typeface="Times New Roman" pitchFamily="18" charset="0"/>
                          <a:cs typeface="Times New Roman" pitchFamily="18" charset="0"/>
                        </a:rPr>
                        <a:t> &amp; </a:t>
                      </a:r>
                    </a:p>
                    <a:p>
                      <a:pPr algn="ctr"/>
                      <a:r>
                        <a:rPr lang="en-US" baseline="0" dirty="0">
                          <a:latin typeface="Times New Roman" pitchFamily="18" charset="0"/>
                          <a:cs typeface="Times New Roman" pitchFamily="18" charset="0"/>
                        </a:rPr>
                        <a:t>YOP</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Methodology</a:t>
                      </a:r>
                    </a:p>
                    <a:p>
                      <a:endParaRPr lang="en-US" dirty="0">
                        <a:latin typeface="Times New Roman" pitchFamily="18" charset="0"/>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Times New Roman" pitchFamily="18" charset="0"/>
                          <a:ea typeface="+mn-ea"/>
                          <a:cs typeface="Times New Roman" pitchFamily="18" charset="0"/>
                        </a:rPr>
                        <a:t>Conclusion</a:t>
                      </a:r>
                      <a:endParaRPr kumimoji="0" lang="en-US" sz="18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endParaRPr>
                    </a:p>
                    <a:p>
                      <a:endParaRPr lang="en-US" dirty="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3157268">
                <a:tc>
                  <a:txBody>
                    <a:bodyPr/>
                    <a:lstStyle/>
                    <a:p>
                      <a:r>
                        <a:rPr lang="en-US" dirty="0">
                          <a:latin typeface="Times New Roman" pitchFamily="18" charset="0"/>
                          <a:cs typeface="Times New Roman" pitchFamily="18" charset="0"/>
                        </a:rPr>
                        <a:t>2.</a:t>
                      </a:r>
                    </a:p>
                  </a:txBody>
                  <a:tcPr/>
                </a:tc>
                <a:tc>
                  <a:txBody>
                    <a:bodyPr/>
                    <a:lstStyle/>
                    <a:p>
                      <a:r>
                        <a:rPr lang="en-IN" dirty="0" smtClean="0">
                          <a:latin typeface="Times New Roman" pitchFamily="18" charset="0"/>
                          <a:cs typeface="Times New Roman" pitchFamily="18" charset="0"/>
                        </a:rPr>
                        <a:t>Image Processing Design Flow for Virtual Fitting </a:t>
                      </a:r>
                    </a:p>
                    <a:p>
                      <a:r>
                        <a:rPr lang="en-IN" dirty="0" smtClean="0">
                          <a:latin typeface="Times New Roman" pitchFamily="18" charset="0"/>
                          <a:cs typeface="Times New Roman" pitchFamily="18" charset="0"/>
                        </a:rPr>
                        <a:t>Room Applications used in Mobile Devices </a:t>
                      </a:r>
                    </a:p>
                    <a:p>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Cecilia Garcia, Nicolas Bessou , Anne Chadoeuf and Erdal Oruklu </a:t>
                      </a:r>
                      <a:endParaRPr lang="en-US"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IEEE</a:t>
                      </a:r>
                    </a:p>
                    <a:p>
                      <a:pPr algn="ctr"/>
                      <a:r>
                        <a:rPr lang="en-US" dirty="0" smtClean="0">
                          <a:latin typeface="Times New Roman" pitchFamily="18" charset="0"/>
                          <a:cs typeface="Times New Roman" pitchFamily="18" charset="0"/>
                        </a:rPr>
                        <a:t>2012</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We propose a three stage algorithm: detection and sizing of the </a:t>
                      </a:r>
                    </a:p>
                    <a:p>
                      <a:r>
                        <a:rPr lang="en-IN" dirty="0" smtClean="0">
                          <a:latin typeface="Times New Roman" pitchFamily="18" charset="0"/>
                          <a:cs typeface="Times New Roman" pitchFamily="18" charset="0"/>
                        </a:rPr>
                        <a:t>user’s body, detection of reference points based on face detection </a:t>
                      </a:r>
                    </a:p>
                    <a:p>
                      <a:r>
                        <a:rPr lang="en-IN" dirty="0" smtClean="0">
                          <a:latin typeface="Times New Roman" pitchFamily="18" charset="0"/>
                          <a:cs typeface="Times New Roman" pitchFamily="18" charset="0"/>
                        </a:rPr>
                        <a:t>and augmented reality markers, and superimposition of the </a:t>
                      </a:r>
                    </a:p>
                    <a:p>
                      <a:r>
                        <a:rPr lang="en-IN" dirty="0" smtClean="0">
                          <a:latin typeface="Times New Roman" pitchFamily="18" charset="0"/>
                          <a:cs typeface="Times New Roman" pitchFamily="18" charset="0"/>
                        </a:rPr>
                        <a:t>clothing over the user’s image.</a:t>
                      </a:r>
                    </a:p>
                    <a:p>
                      <a:endParaRPr lang="en-US"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 The main objective to </a:t>
                      </a:r>
                    </a:p>
                    <a:p>
                      <a:r>
                        <a:rPr lang="en-IN" dirty="0" smtClean="0">
                          <a:latin typeface="Times New Roman" pitchFamily="18" charset="0"/>
                          <a:cs typeface="Times New Roman" pitchFamily="18" charset="0"/>
                        </a:rPr>
                        <a:t>obtain a real time, platform independent application was </a:t>
                      </a:r>
                    </a:p>
                    <a:p>
                      <a:r>
                        <a:rPr lang="en-IN" dirty="0" smtClean="0">
                          <a:latin typeface="Times New Roman" pitchFamily="18" charset="0"/>
                          <a:cs typeface="Times New Roman" pitchFamily="18" charset="0"/>
                        </a:rPr>
                        <a:t>Achieved. this application can be </a:t>
                      </a:r>
                    </a:p>
                    <a:p>
                      <a:r>
                        <a:rPr lang="en-IN" dirty="0" smtClean="0">
                          <a:latin typeface="Times New Roman" pitchFamily="18" charset="0"/>
                          <a:cs typeface="Times New Roman" pitchFamily="18" charset="0"/>
                        </a:rPr>
                        <a:t>used by retail companies for increasing their online presence </a:t>
                      </a:r>
                    </a:p>
                    <a:p>
                      <a:r>
                        <a:rPr lang="en-IN" dirty="0" smtClean="0">
                          <a:latin typeface="Times New Roman" pitchFamily="18" charset="0"/>
                          <a:cs typeface="Times New Roman" pitchFamily="18" charset="0"/>
                        </a:rPr>
                        <a:t>and boosting their sales. </a:t>
                      </a:r>
                    </a:p>
                    <a:p>
                      <a:endParaRPr lang="en-IN"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bl>
          </a:graphicData>
        </a:graphic>
      </p:graphicFrame>
      <p:sp>
        <p:nvSpPr>
          <p:cNvPr id="5" name="Date Placeholder 4"/>
          <p:cNvSpPr>
            <a:spLocks noGrp="1"/>
          </p:cNvSpPr>
          <p:nvPr>
            <p:ph type="dt" sz="half" idx="14"/>
          </p:nvPr>
        </p:nvSpPr>
        <p:spPr/>
        <p:txBody>
          <a:bodyPr/>
          <a:lstStyle/>
          <a:p>
            <a:fld id="{AD3D44F3-9EE5-4F0D-A990-814A61C00786}" type="datetime1">
              <a:rPr lang="en-IN" smtClean="0"/>
              <a:t>23-07-2020</a:t>
            </a:fld>
            <a:endParaRPr lang="en-IN" dirty="0"/>
          </a:p>
        </p:txBody>
      </p:sp>
      <p:sp>
        <p:nvSpPr>
          <p:cNvPr id="6" name="Slide Number Placeholder 5"/>
          <p:cNvSpPr>
            <a:spLocks noGrp="1"/>
          </p:cNvSpPr>
          <p:nvPr>
            <p:ph type="sldNum" sz="quarter" idx="15"/>
          </p:nvPr>
        </p:nvSpPr>
        <p:spPr/>
        <p:txBody>
          <a:bodyPr/>
          <a:lstStyle/>
          <a:p>
            <a:fld id="{6EE131F5-7B33-4A4D-B69A-B4A759616189}" type="slidenum">
              <a:rPr lang="en-IN" smtClean="0"/>
              <a:pPr/>
              <a:t>9</a:t>
            </a:fld>
            <a:endParaRPr lang="en-IN" dirty="0"/>
          </a:p>
        </p:txBody>
      </p:sp>
      <p:sp>
        <p:nvSpPr>
          <p:cNvPr id="7" name="Footer Placeholder 6"/>
          <p:cNvSpPr>
            <a:spLocks noGrp="1"/>
          </p:cNvSpPr>
          <p:nvPr>
            <p:ph type="ftr" sz="quarter" idx="16"/>
          </p:nvPr>
        </p:nvSpPr>
        <p:spPr/>
        <p:txBody>
          <a:bodyPr/>
          <a:lstStyle/>
          <a:p>
            <a:r>
              <a:rPr lang="en-IN" smtClean="0"/>
              <a:t>Augmented reality based clothing</a:t>
            </a:r>
            <a:endParaRPr lang="en-IN" dirty="0"/>
          </a:p>
        </p:txBody>
      </p:sp>
    </p:spTree>
    <p:extLst>
      <p:ext uri="{BB962C8B-B14F-4D97-AF65-F5344CB8AC3E}">
        <p14:creationId xmlns="" xmlns:p14="http://schemas.microsoft.com/office/powerpoint/2010/main" val="28949459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977</TotalTime>
  <Words>1074</Words>
  <Application>Microsoft Office PowerPoint</Application>
  <PresentationFormat>Custom</PresentationFormat>
  <Paragraphs>132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A presentation on</vt:lpstr>
      <vt:lpstr>Introduction</vt:lpstr>
      <vt:lpstr>Problem Statement</vt:lpstr>
      <vt:lpstr>Objectives</vt:lpstr>
      <vt:lpstr>Abstract</vt:lpstr>
      <vt:lpstr>Methodology</vt:lpstr>
      <vt:lpstr>Data-flow diagram</vt:lpstr>
      <vt:lpstr>Literature survey</vt:lpstr>
      <vt:lpstr>Literature survey</vt:lpstr>
      <vt:lpstr>Literature survey</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 Prediction using CV Analysis</dc:title>
  <dc:creator>Mitesh Rane</dc:creator>
  <cp:lastModifiedBy>DELL</cp:lastModifiedBy>
  <cp:revision>40</cp:revision>
  <dcterms:created xsi:type="dcterms:W3CDTF">2020-05-12T10:48:07Z</dcterms:created>
  <dcterms:modified xsi:type="dcterms:W3CDTF">2020-07-23T13:59:47Z</dcterms:modified>
</cp:coreProperties>
</file>