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1"/>
  </p:notesMasterIdLst>
  <p:handoutMasterIdLst>
    <p:handoutMasterId r:id="rId12"/>
  </p:handoutMasterIdLst>
  <p:sldIdLst>
    <p:sldId id="256" r:id="rId5"/>
    <p:sldId id="266" r:id="rId6"/>
    <p:sldId id="257" r:id="rId7"/>
    <p:sldId id="258" r:id="rId8"/>
    <p:sldId id="259"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p:scale>
          <a:sx n="89" d="100"/>
          <a:sy n="89" d="100"/>
        </p:scale>
        <p:origin x="-126" y="-5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9/4/2023</a:t>
            </a:fld>
            <a:endParaRPr lang="en-US" dirty="0"/>
          </a:p>
        </p:txBody>
      </p:sp>
      <p:sp>
        <p:nvSpPr>
          <p:cNvPr id="4" name="Footer Placeholder 3">
            <a:extLst>
              <a:ext uri="{FF2B5EF4-FFF2-40B4-BE49-F238E27FC236}">
                <a16:creationId xmlns:a16="http://schemas.microsoft.com/office/drawing/2014/main" xmlns=""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9/4/2023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smtClean="0"/>
              <a:t>Click to edit Master title style</a:t>
            </a:r>
            <a:endParaRPr lang="en-US" noProof="0"/>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9/4/2023</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9/4/2023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xmlns=""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xmlns="" id="{9DE9A20D-024F-4A17-9B20-526AA4037253}"/>
              </a:ext>
            </a:extLst>
          </p:cNvPr>
          <p:cNvSpPr>
            <a:spLocks noGrp="1"/>
          </p:cNvSpPr>
          <p:nvPr>
            <p:ph idx="12"/>
          </p:nvPr>
        </p:nvSpPr>
        <p:spPr>
          <a:xfrm>
            <a:off x="460210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xmlns="" id="{37D8F60F-F9DD-4AAC-BF28-C004CCDF2D69}"/>
              </a:ext>
            </a:extLst>
          </p:cNvPr>
          <p:cNvSpPr>
            <a:spLocks noGrp="1"/>
          </p:cNvSpPr>
          <p:nvPr>
            <p:ph idx="13"/>
          </p:nvPr>
        </p:nvSpPr>
        <p:spPr>
          <a:xfrm>
            <a:off x="7873638" y="3128470"/>
            <a:ext cx="3024000" cy="1906565"/>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3">
            <a:extLst>
              <a:ext uri="{FF2B5EF4-FFF2-40B4-BE49-F238E27FC236}">
                <a16:creationId xmlns:a16="http://schemas.microsoft.com/office/drawing/2014/main" xmlns=""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Text Placeholder 3">
            <a:extLst>
              <a:ext uri="{FF2B5EF4-FFF2-40B4-BE49-F238E27FC236}">
                <a16:creationId xmlns:a16="http://schemas.microsoft.com/office/drawing/2014/main" xmlns=""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cxnSp>
        <p:nvCxnSpPr>
          <p:cNvPr id="13" name="Straight Connector 12">
            <a:extLst>
              <a:ext uri="{FF2B5EF4-FFF2-40B4-BE49-F238E27FC236}">
                <a16:creationId xmlns:a16="http://schemas.microsoft.com/office/drawing/2014/main" xmlns=""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xmlns=""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xmlns=""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Title 6">
            <a:extLst>
              <a:ext uri="{FF2B5EF4-FFF2-40B4-BE49-F238E27FC236}">
                <a16:creationId xmlns:a16="http://schemas.microsoft.com/office/drawing/2014/main" xmlns="" id="{2C1ABD52-D5FE-4FC2-8449-5DA0E52853E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smtClean="0"/>
              <a:t>Click to edit Master title style</a:t>
            </a:r>
            <a:endParaRPr lang="en-US"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9/4/2023</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t>9/4/2023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xmlns="" id="{C414FF1F-6558-4E39-87DB-276E44F547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9/4/2023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t>9/4/2023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xmlns=""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xmlns="" id="{2F96D46B-C1B8-46AB-87DF-61A8058B1F4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2D202488-4139-4052-B998-251C9C912739}" type="datetimeFigureOut">
              <a:rPr lang="en-US" noProof="0" smtClean="0"/>
              <a:t>9/4/2023</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xmlns=""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xmlns="" id="{09471694-1220-4CFC-A31F-622E5D3DE2D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9/4/2023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xmlns=""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xmlns=""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9/4/2023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xmlns=""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xmlns=""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9/4/2023</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9/4/2023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xmlns=""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xmlns="" id="{1B74F78C-6D32-47C3-ABB2-6E7092A9C4A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9/4/2023</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DCA56C-7A25-4BD4-AA72-5256E68BE4CB}"/>
              </a:ext>
            </a:extLst>
          </p:cNvPr>
          <p:cNvSpPr>
            <a:spLocks noGrp="1"/>
          </p:cNvSpPr>
          <p:nvPr>
            <p:ph type="ctrTitle"/>
          </p:nvPr>
        </p:nvSpPr>
        <p:spPr>
          <a:xfrm>
            <a:off x="1777464" y="802299"/>
            <a:ext cx="8637073" cy="769352"/>
          </a:xfrm>
        </p:spPr>
        <p:txBody>
          <a:bodyPr>
            <a:normAutofit/>
          </a:bodyPr>
          <a:lstStyle/>
          <a:p>
            <a:r>
              <a:rPr lang="en-US" sz="4400" dirty="0" smtClean="0">
                <a:latin typeface="Times New Roman" panose="02020603050405020304" pitchFamily="18" charset="0"/>
                <a:cs typeface="Times New Roman" panose="02020603050405020304" pitchFamily="18" charset="0"/>
              </a:rPr>
              <a:t>Digitalization of hospital</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BBBCF363-1123-45B1-8A9A-ABCDA40EF3F2}"/>
              </a:ext>
            </a:extLst>
          </p:cNvPr>
          <p:cNvSpPr>
            <a:spLocks noGrp="1"/>
          </p:cNvSpPr>
          <p:nvPr>
            <p:ph type="subTitle" idx="1"/>
          </p:nvPr>
        </p:nvSpPr>
        <p:spPr>
          <a:xfrm>
            <a:off x="1777464" y="3655701"/>
            <a:ext cx="8637073" cy="1538703"/>
          </a:xfrm>
        </p:spPr>
        <p:txBody>
          <a:bodyPr>
            <a:normAutofit/>
          </a:bodyPr>
          <a:lstStyle/>
          <a:p>
            <a:pPr algn="r"/>
            <a:r>
              <a:rPr lang="en-US"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Presented by:</a:t>
            </a:r>
          </a:p>
          <a:p>
            <a:pPr algn="r"/>
            <a:r>
              <a:rPr lang="en-US" dirty="0"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Priya P. shinde</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302" y="1691221"/>
            <a:ext cx="2455334" cy="1638847"/>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lvl="0" indent="0">
              <a:buNone/>
            </a:pPr>
            <a:r>
              <a:rPr lang="en-IN" b="1" dirty="0"/>
              <a:t> </a:t>
            </a:r>
            <a:r>
              <a:rPr lang="en-IN" dirty="0"/>
              <a:t> </a:t>
            </a:r>
            <a:r>
              <a:rPr lang="en-IN" dirty="0" smtClean="0"/>
              <a:t>       The </a:t>
            </a:r>
            <a:r>
              <a:rPr lang="en-IN" dirty="0"/>
              <a:t>existing system provides the basic functionalities needed to be handled in a hospital management environment. In the existing system receptionist maintaining records of all the patient details, availability of doctors and reports of various tests of a patients prescribed by the doctor. If a patient has to be admitted we need to check the availability of the bed which consumes lots of time manually. Also there is no proper search technique to check the history of a patient. It is very difficult task to maintain all the hospital finance management system, and the records which maintain doctor details, of the hospital by using existing system. There are also many loopholes when we look at the security of the system. There is no intelligence of the software in such cases. We improved the existing systems with digitization that are overcome the problems specified in existing </a:t>
            </a:r>
            <a:r>
              <a:rPr lang="en-IN" dirty="0" smtClean="0"/>
              <a:t>model. The </a:t>
            </a:r>
            <a:r>
              <a:rPr lang="en-IN" dirty="0"/>
              <a:t>Hospital Management System (HMS) is designed for Hospital to replace their existing manual paper based system. The new system is to control the following information; patient information, room availability, staff and operating room schedules and patient </a:t>
            </a:r>
            <a:r>
              <a:rPr lang="en-IN" dirty="0" smtClean="0"/>
              <a:t>invoices.            In </a:t>
            </a:r>
            <a:r>
              <a:rPr lang="en-IN" dirty="0"/>
              <a:t>our proposed system, we are going to provide solutions to all the above mentioned problems by automating the whole hospital management system by using integrated software that handles the whole system. The proposed system provides One Integrated View to Patients for Billing, Collection, Discharge Detail, and Patient Medical History. Easy Query Handling for instant decision of Bed Allocation for Patients, and request for the Bed Transfers. Effective Search facility to search any type of information related to Patient history.</a:t>
            </a:r>
          </a:p>
          <a:p>
            <a:pPr marL="0" indent="0">
              <a:buNone/>
            </a:pPr>
            <a:endParaRPr lang="en-IN" dirty="0"/>
          </a:p>
        </p:txBody>
      </p:sp>
      <p:sp>
        <p:nvSpPr>
          <p:cNvPr id="3" name="Title 2"/>
          <p:cNvSpPr>
            <a:spLocks noGrp="1"/>
          </p:cNvSpPr>
          <p:nvPr>
            <p:ph type="title"/>
          </p:nvPr>
        </p:nvSpPr>
        <p:spPr/>
        <p:txBody>
          <a:bodyPr/>
          <a:lstStyle/>
          <a:p>
            <a:pPr algn="ctr"/>
            <a:r>
              <a:rPr lang="en-IN" dirty="0" smtClean="0"/>
              <a:t>Problem statement</a:t>
            </a:r>
            <a:endParaRPr lang="en-IN" dirty="0"/>
          </a:p>
        </p:txBody>
      </p:sp>
    </p:spTree>
    <p:extLst>
      <p:ext uri="{BB962C8B-B14F-4D97-AF65-F5344CB8AC3E}">
        <p14:creationId xmlns:p14="http://schemas.microsoft.com/office/powerpoint/2010/main" val="145257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9CD3E-5E33-4EB5-A2CE-C636605E633F}"/>
              </a:ext>
            </a:extLst>
          </p:cNvPr>
          <p:cNvSpPr>
            <a:spLocks noGrp="1"/>
          </p:cNvSpPr>
          <p:nvPr>
            <p:ph type="title"/>
          </p:nvPr>
        </p:nvSpPr>
        <p:spPr>
          <a:xfrm>
            <a:off x="1294363" y="804519"/>
            <a:ext cx="9603275" cy="1049235"/>
          </a:xfrm>
        </p:spPr>
        <p:txBody>
          <a:bodyPr/>
          <a:lstStyle/>
          <a:p>
            <a:pPr algn="ctr"/>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pic>
        <p:nvPicPr>
          <p:cNvPr id="4" name="Graphic 3" descr="Lightbulb icon">
            <a:extLst>
              <a:ext uri="{FF2B5EF4-FFF2-40B4-BE49-F238E27FC236}">
                <a16:creationId xmlns:a16="http://schemas.microsoft.com/office/drawing/2014/main" xmlns="" id="{5E124F8C-3984-4EEC-9BA8-3B255731F2B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667653" y="206686"/>
            <a:ext cx="1122450" cy="1122450"/>
          </a:xfrm>
          <a:prstGeom prst="rect">
            <a:avLst/>
          </a:prstGeom>
        </p:spPr>
      </p:pic>
      <p:sp>
        <p:nvSpPr>
          <p:cNvPr id="3" name="Content Placeholder 2">
            <a:extLst>
              <a:ext uri="{FF2B5EF4-FFF2-40B4-BE49-F238E27FC236}">
                <a16:creationId xmlns:a16="http://schemas.microsoft.com/office/drawing/2014/main" xmlns="" id="{C3C0199F-A274-44C6-BF37-784A855E6EEA}"/>
              </a:ext>
            </a:extLst>
          </p:cNvPr>
          <p:cNvSpPr>
            <a:spLocks noGrp="1"/>
          </p:cNvSpPr>
          <p:nvPr>
            <p:ph idx="1"/>
          </p:nvPr>
        </p:nvSpPr>
        <p:spPr>
          <a:xfrm>
            <a:off x="1294363" y="1532587"/>
            <a:ext cx="9603275" cy="4340179"/>
          </a:xfrm>
        </p:spPr>
        <p:txBody>
          <a:bodyPr>
            <a:normAutofit fontScale="70000" lnSpcReduction="20000"/>
          </a:bodyPr>
          <a:lstStyle/>
          <a:p>
            <a:pPr marL="0" indent="0">
              <a:buNone/>
            </a:pPr>
            <a:r>
              <a:rPr lang="en-GB" dirty="0" smtClean="0">
                <a:latin typeface="Times New Roman" panose="02020603050405020304" pitchFamily="18" charset="0"/>
                <a:cs typeface="Times New Roman" panose="02020603050405020304" pitchFamily="18" charset="0"/>
              </a:rPr>
              <a:t>      Our </a:t>
            </a:r>
            <a:r>
              <a:rPr lang="en-GB" dirty="0">
                <a:latin typeface="Times New Roman" panose="02020603050405020304" pitchFamily="18" charset="0"/>
                <a:cs typeface="Times New Roman" panose="02020603050405020304" pitchFamily="18" charset="0"/>
              </a:rPr>
              <a:t>project is “digitalisation of hospital” .the system will provide services needed to the hospital environment. We know the existing system  have written bills, patient details, prescriptions, the tests of patients and every activity performed is manual, the availability of wards, ICU's and all other things are checked manually here. But the records are harder to keep because of too much of paper work and it also consume lot of time. It also required to have quick eyes on patient history too. And it is difficult to maintain the financial records too. That is why the hospital required a specified digitalisation for the secure, perfect and quick work which is helpful for everyone working and visiting there. </a:t>
            </a:r>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In our proposed system, we are going to provide solutions to all above mentioned problems by using intelligent software which includes the registration of patient, storing their details permanently into system like billing, collection, discharge etc. Also providing the computerized billing in pharmacy and test labs. This software will give a unique Id to for every patient and staff. It also have database for entries which is able to search, retrieve and removing data for patients medical history. Easy query handling for instant decision for availability of bed and doctors. </a:t>
            </a:r>
            <a:endParaRPr lang="en-IN"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Scope is that hospital is a real time object and management and administration is concerned with the organisation, co-ordination, planning evaluation and controlling of health services for masses. The primary objective is to provide quality healthcare to people and that too in cost effective manner. Also one step towards developing and digitalizing world. This software will provide smooth healthcare performance along with administrative, medical, legal and financial control.</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29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9CD3E-5E33-4EB5-A2CE-C636605E633F}"/>
              </a:ext>
            </a:extLst>
          </p:cNvPr>
          <p:cNvSpPr>
            <a:spLocks noGrp="1"/>
          </p:cNvSpPr>
          <p:nvPr>
            <p:ph type="title"/>
          </p:nvPr>
        </p:nvSpPr>
        <p:spPr>
          <a:xfrm>
            <a:off x="1294363" y="804519"/>
            <a:ext cx="9603275" cy="1049235"/>
          </a:xfrm>
        </p:spPr>
        <p:txBody>
          <a:bodyPr/>
          <a:lstStyle/>
          <a:p>
            <a:pPr algn="ctr"/>
            <a:r>
              <a:rPr lang="en-US" dirty="0" smtClean="0"/>
              <a:t>Literature review</a:t>
            </a:r>
            <a:endParaRPr lang="en-US" dirty="0"/>
          </a:p>
        </p:txBody>
      </p:sp>
      <p:pic>
        <p:nvPicPr>
          <p:cNvPr id="5" name="Graphic 4" descr="Man and Woman icon">
            <a:extLst>
              <a:ext uri="{FF2B5EF4-FFF2-40B4-BE49-F238E27FC236}">
                <a16:creationId xmlns:a16="http://schemas.microsoft.com/office/drawing/2014/main" xmlns="" id="{2DED0F48-76A7-437D-9746-E2DF97A1CB0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659074" y="206686"/>
            <a:ext cx="1122450" cy="1122450"/>
          </a:xfrm>
          <a:prstGeom prst="rect">
            <a:avLst/>
          </a:prstGeom>
        </p:spPr>
      </p:pic>
      <p:sp>
        <p:nvSpPr>
          <p:cNvPr id="6" name="Rectangle 1"/>
          <p:cNvSpPr>
            <a:spLocks noChangeArrowheads="1"/>
          </p:cNvSpPr>
          <p:nvPr/>
        </p:nvSpPr>
        <p:spPr bwMode="auto">
          <a:xfrm>
            <a:off x="-8688465" y="1855857"/>
            <a:ext cx="361013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85800" algn="l"/>
              </a:tabLst>
              <a:defRPr>
                <a:solidFill>
                  <a:schemeClr val="tx1"/>
                </a:solidFill>
                <a:latin typeface="Arial" panose="020B0604020202020204" pitchFamily="34" charset="0"/>
              </a:defRPr>
            </a:lvl1pPr>
            <a:lvl2pPr eaLnBrk="0" fontAlgn="base" hangingPunct="0">
              <a:spcBef>
                <a:spcPct val="0"/>
              </a:spcBef>
              <a:spcAft>
                <a:spcPct val="0"/>
              </a:spcAft>
              <a:tabLst>
                <a:tab pos="685800" algn="l"/>
              </a:tabLst>
              <a:defRPr>
                <a:solidFill>
                  <a:schemeClr val="tx1"/>
                </a:solidFill>
                <a:latin typeface="Arial" panose="020B0604020202020204" pitchFamily="34" charset="0"/>
              </a:defRPr>
            </a:lvl2pPr>
            <a:lvl3pPr eaLnBrk="0" fontAlgn="base" hangingPunct="0">
              <a:spcBef>
                <a:spcPct val="0"/>
              </a:spcBef>
              <a:spcAft>
                <a:spcPct val="0"/>
              </a:spcAft>
              <a:tabLst>
                <a:tab pos="685800" algn="l"/>
              </a:tabLst>
              <a:defRPr>
                <a:solidFill>
                  <a:schemeClr val="tx1"/>
                </a:solidFill>
                <a:latin typeface="Arial" panose="020B0604020202020204" pitchFamily="34" charset="0"/>
              </a:defRPr>
            </a:lvl3pPr>
            <a:lvl4pPr eaLnBrk="0" fontAlgn="base" hangingPunct="0">
              <a:spcBef>
                <a:spcPct val="0"/>
              </a:spcBef>
              <a:spcAft>
                <a:spcPct val="0"/>
              </a:spcAft>
              <a:tabLst>
                <a:tab pos="685800" algn="l"/>
              </a:tabLst>
              <a:defRPr>
                <a:solidFill>
                  <a:schemeClr val="tx1"/>
                </a:solidFill>
                <a:latin typeface="Arial" panose="020B0604020202020204" pitchFamily="34" charset="0"/>
              </a:defRPr>
            </a:lvl4pPr>
            <a:lvl5pPr eaLnBrk="0" fontAlgn="base" hangingPunct="0">
              <a:spcBef>
                <a:spcPct val="0"/>
              </a:spcBef>
              <a:spcAft>
                <a:spcPct val="0"/>
              </a:spcAft>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a:rPr>
              <a:t>Literature Survey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en-US" sz="11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Mangal"/>
              </a:rPr>
              <a:t>Survey existing system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16164378"/>
              </p:ext>
            </p:extLst>
          </p:nvPr>
        </p:nvGraphicFramePr>
        <p:xfrm>
          <a:off x="2257083" y="1603720"/>
          <a:ext cx="8128002" cy="5205222"/>
        </p:xfrm>
        <a:graphic>
          <a:graphicData uri="http://schemas.openxmlformats.org/drawingml/2006/table">
            <a:tbl>
              <a:tblPr firstRow="1" bandRow="1">
                <a:tableStyleId>{3C2FFA5D-87B4-456A-9821-1D502468CF0F}</a:tableStyleId>
              </a:tblPr>
              <a:tblGrid>
                <a:gridCol w="1354667"/>
                <a:gridCol w="1354667"/>
                <a:gridCol w="1354667"/>
                <a:gridCol w="1354667"/>
                <a:gridCol w="1354667"/>
                <a:gridCol w="1354667"/>
              </a:tblGrid>
              <a:tr h="367547">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Ref No.</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Title Of Paper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tabLst>
                          <a:tab pos="685800" algn="l"/>
                        </a:tabLst>
                      </a:pPr>
                      <a:r>
                        <a:rPr lang="en-US" sz="1100">
                          <a:effectLst/>
                          <a:latin typeface="Calibri" panose="020F0502020204030204" pitchFamily="34" charset="0"/>
                          <a:ea typeface="Calibri" panose="020F0502020204030204" pitchFamily="34" charset="0"/>
                          <a:cs typeface="Mangal"/>
                        </a:rPr>
                        <a:t>Author Of Paper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Database</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Methodology</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Remark</a:t>
                      </a:r>
                      <a:endParaRPr lang="en-IN" sz="1100">
                        <a:effectLst/>
                        <a:latin typeface="Calibri" panose="020F0502020204030204" pitchFamily="34" charset="0"/>
                        <a:ea typeface="Calibri" panose="020F0502020204030204" pitchFamily="34" charset="0"/>
                        <a:cs typeface="Mangal"/>
                      </a:endParaRPr>
                    </a:p>
                  </a:txBody>
                  <a:tcPr marL="68580" marR="68580" marT="0" marB="0"/>
                </a:tc>
              </a:tr>
              <a:tr h="2260782">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1</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Intelligent Hospital Management System (IHMS)</a:t>
                      </a:r>
                      <a:endParaRPr lang="en-IN" sz="110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(2015)</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Baki  Koyuncu , Ankaru University, Computer Engineering Department, Ankara, Turkey  And</a:t>
                      </a:r>
                      <a:endParaRPr lang="en-IN" sz="110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Hakan  Koyuncur  Lou borough University ,Computer Science Department, Lou borough ,UK</a:t>
                      </a:r>
                      <a:endParaRPr lang="en-IN" sz="110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C++ Builder V6.0 Application Developer,</a:t>
                      </a:r>
                      <a:endParaRPr lang="en-IN" sz="110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MS SQL Server 2005.</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r>
              <a:tr h="2450105">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2.</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Design of a Mobile and Desktop Application Platform for Hospital Triaging System.</a:t>
                      </a:r>
                      <a:endParaRPr lang="en-IN" sz="1100" dirty="0">
                        <a:effectLst/>
                        <a:latin typeface="Calibri" panose="020F0502020204030204" pitchFamily="34" charset="0"/>
                        <a:ea typeface="Calibri" panose="020F0502020204030204" pitchFamily="34" charset="0"/>
                        <a:cs typeface="Mangal"/>
                      </a:endParaRPr>
                    </a:p>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(2018)</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Raphael Benedict G. Luta, Renann  G. Baldovino* , and Nilo T. Bugtai Manufacturing Engineering and Management (MEM) Department Gokongwei College of Engineering, De La Salle University 2401 Taft Avenue, 0922 Manila, Philippines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a:effectLst/>
                          <a:latin typeface="Calibri" panose="020F0502020204030204" pitchFamily="34" charset="0"/>
                          <a:ea typeface="Calibri" panose="020F0502020204030204" pitchFamily="34" charset="0"/>
                          <a:cs typeface="Mangal"/>
                        </a:rPr>
                        <a:t> </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l">
                        <a:lnSpc>
                          <a:spcPct val="115000"/>
                        </a:lnSpc>
                        <a:spcAft>
                          <a:spcPts val="0"/>
                        </a:spcAft>
                      </a:pPr>
                      <a:r>
                        <a:rPr lang="en-US" sz="1100" dirty="0">
                          <a:effectLst/>
                          <a:latin typeface="Calibri" panose="020F0502020204030204" pitchFamily="34" charset="0"/>
                          <a:ea typeface="Calibri" panose="020F0502020204030204" pitchFamily="34" charset="0"/>
                          <a:cs typeface="Mangal"/>
                        </a:rPr>
                        <a:t> </a:t>
                      </a:r>
                      <a:endParaRPr lang="en-IN" sz="1100" dirty="0">
                        <a:effectLst/>
                        <a:latin typeface="Calibri" panose="020F0502020204030204" pitchFamily="34" charset="0"/>
                        <a:ea typeface="Calibri" panose="020F0502020204030204" pitchFamily="34" charset="0"/>
                        <a:cs typeface="Mangal"/>
                      </a:endParaRPr>
                    </a:p>
                  </a:txBody>
                  <a:tcPr marL="68580" marR="68580" marT="0" marB="0"/>
                </a:tc>
              </a:tr>
            </a:tbl>
          </a:graphicData>
        </a:graphic>
      </p:graphicFrame>
    </p:spTree>
    <p:extLst>
      <p:ext uri="{BB962C8B-B14F-4D97-AF65-F5344CB8AC3E}">
        <p14:creationId xmlns:p14="http://schemas.microsoft.com/office/powerpoint/2010/main" val="244943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9CD3E-5E33-4EB5-A2CE-C636605E633F}"/>
              </a:ext>
            </a:extLst>
          </p:cNvPr>
          <p:cNvSpPr>
            <a:spLocks noGrp="1"/>
          </p:cNvSpPr>
          <p:nvPr>
            <p:ph type="title"/>
          </p:nvPr>
        </p:nvSpPr>
        <p:spPr>
          <a:xfrm>
            <a:off x="1294363" y="804519"/>
            <a:ext cx="9603275" cy="1049235"/>
          </a:xfrm>
        </p:spPr>
        <p:txBody>
          <a:bodyPr/>
          <a:lstStyle/>
          <a:p>
            <a:pPr algn="ctr"/>
            <a:r>
              <a:rPr lang="en-US" dirty="0" smtClean="0"/>
              <a:t>Methodology</a:t>
            </a:r>
            <a:endParaRPr lang="en-US" dirty="0"/>
          </a:p>
        </p:txBody>
      </p:sp>
      <p:pic>
        <p:nvPicPr>
          <p:cNvPr id="6" name="Graphic 5" descr="Tools icon">
            <a:extLst>
              <a:ext uri="{FF2B5EF4-FFF2-40B4-BE49-F238E27FC236}">
                <a16:creationId xmlns:a16="http://schemas.microsoft.com/office/drawing/2014/main" xmlns="" id="{A0524D64-7C99-4DD6-A26E-C33BE01EC43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884045" y="340011"/>
            <a:ext cx="1044000" cy="1044000"/>
          </a:xfrm>
          <a:prstGeom prst="rect">
            <a:avLst/>
          </a:prstGeom>
        </p:spPr>
      </p:pic>
      <p:sp>
        <p:nvSpPr>
          <p:cNvPr id="7" name="Rectangle 6"/>
          <p:cNvSpPr/>
          <p:nvPr/>
        </p:nvSpPr>
        <p:spPr>
          <a:xfrm>
            <a:off x="7953760" y="2044121"/>
            <a:ext cx="2833353" cy="515155"/>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Patient</a:t>
            </a:r>
            <a:endParaRPr lang="en-IN" dirty="0"/>
          </a:p>
        </p:txBody>
      </p:sp>
      <p:sp>
        <p:nvSpPr>
          <p:cNvPr id="8" name="Rectangle 7"/>
          <p:cNvSpPr/>
          <p:nvPr/>
        </p:nvSpPr>
        <p:spPr>
          <a:xfrm>
            <a:off x="7953760" y="4239783"/>
            <a:ext cx="2820473" cy="553791"/>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Staff</a:t>
            </a:r>
            <a:endParaRPr lang="en-IN" dirty="0"/>
          </a:p>
        </p:txBody>
      </p:sp>
      <p:sp>
        <p:nvSpPr>
          <p:cNvPr id="9" name="Rectangle 8"/>
          <p:cNvSpPr/>
          <p:nvPr/>
        </p:nvSpPr>
        <p:spPr>
          <a:xfrm>
            <a:off x="1410237" y="3200404"/>
            <a:ext cx="2073498" cy="579550"/>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a:t>Administrator</a:t>
            </a:r>
          </a:p>
        </p:txBody>
      </p:sp>
      <p:sp>
        <p:nvSpPr>
          <p:cNvPr id="10" name="Oval 9"/>
          <p:cNvSpPr/>
          <p:nvPr/>
        </p:nvSpPr>
        <p:spPr>
          <a:xfrm>
            <a:off x="4906851" y="3036114"/>
            <a:ext cx="1777903" cy="1242637"/>
          </a:xfrm>
          <a:prstGeom prst="ellipse">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Process</a:t>
            </a:r>
          </a:p>
          <a:p>
            <a:pPr algn="ctr"/>
            <a:r>
              <a:rPr lang="en-IN" dirty="0" smtClean="0"/>
              <a:t>HMS</a:t>
            </a:r>
            <a:endParaRPr lang="en-IN" dirty="0"/>
          </a:p>
        </p:txBody>
      </p:sp>
      <p:cxnSp>
        <p:nvCxnSpPr>
          <p:cNvPr id="12" name="Straight Arrow Connector 11"/>
          <p:cNvCxnSpPr/>
          <p:nvPr/>
        </p:nvCxnSpPr>
        <p:spPr>
          <a:xfrm>
            <a:off x="3570140" y="3230474"/>
            <a:ext cx="1336711" cy="2123"/>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3602865" y="3657433"/>
            <a:ext cx="1330798" cy="0"/>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a:xfrm flipH="1">
            <a:off x="6524816" y="2228347"/>
            <a:ext cx="978793" cy="515163"/>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flipV="1">
            <a:off x="6863857" y="2467553"/>
            <a:ext cx="888643" cy="512130"/>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a:xfrm>
            <a:off x="6863857" y="3854640"/>
            <a:ext cx="971828" cy="380149"/>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flipH="1" flipV="1">
            <a:off x="6608604" y="4104708"/>
            <a:ext cx="1068946" cy="399334"/>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sp>
        <p:nvSpPr>
          <p:cNvPr id="45" name="TextBox 44"/>
          <p:cNvSpPr txBox="1"/>
          <p:nvPr/>
        </p:nvSpPr>
        <p:spPr>
          <a:xfrm>
            <a:off x="3496997" y="2848779"/>
            <a:ext cx="1253869" cy="338554"/>
          </a:xfrm>
          <a:prstGeom prst="rect">
            <a:avLst/>
          </a:prstGeom>
          <a:noFill/>
        </p:spPr>
        <p:txBody>
          <a:bodyPr wrap="none" rtlCol="0">
            <a:spAutoFit/>
          </a:bodyPr>
          <a:lstStyle/>
          <a:p>
            <a:r>
              <a:rPr lang="en-IN" sz="1600" dirty="0" smtClean="0"/>
              <a:t>Authenticate</a:t>
            </a:r>
            <a:endParaRPr lang="en-IN" sz="1600" dirty="0"/>
          </a:p>
        </p:txBody>
      </p:sp>
      <p:sp>
        <p:nvSpPr>
          <p:cNvPr id="46" name="TextBox 45"/>
          <p:cNvSpPr txBox="1"/>
          <p:nvPr/>
        </p:nvSpPr>
        <p:spPr>
          <a:xfrm>
            <a:off x="3570141" y="3779954"/>
            <a:ext cx="1504135" cy="369332"/>
          </a:xfrm>
          <a:prstGeom prst="rect">
            <a:avLst/>
          </a:prstGeom>
          <a:noFill/>
        </p:spPr>
        <p:txBody>
          <a:bodyPr wrap="square" rtlCol="0">
            <a:spAutoFit/>
          </a:bodyPr>
          <a:lstStyle/>
          <a:p>
            <a:r>
              <a:rPr lang="en-IN" dirty="0" smtClean="0"/>
              <a:t>Records(data)</a:t>
            </a:r>
            <a:endParaRPr lang="en-IN" dirty="0"/>
          </a:p>
        </p:txBody>
      </p:sp>
      <p:sp>
        <p:nvSpPr>
          <p:cNvPr id="48" name="TextBox 47"/>
          <p:cNvSpPr txBox="1"/>
          <p:nvPr/>
        </p:nvSpPr>
        <p:spPr>
          <a:xfrm rot="20049075">
            <a:off x="6285516" y="2121781"/>
            <a:ext cx="1289456" cy="369332"/>
          </a:xfrm>
          <a:prstGeom prst="rect">
            <a:avLst/>
          </a:prstGeom>
          <a:noFill/>
        </p:spPr>
        <p:txBody>
          <a:bodyPr wrap="square" rtlCol="0">
            <a:spAutoFit/>
          </a:bodyPr>
          <a:lstStyle/>
          <a:p>
            <a:r>
              <a:rPr lang="en-IN" dirty="0" smtClean="0"/>
              <a:t>Register, bill</a:t>
            </a:r>
            <a:endParaRPr lang="en-IN" dirty="0"/>
          </a:p>
        </p:txBody>
      </p:sp>
      <p:sp>
        <p:nvSpPr>
          <p:cNvPr id="49" name="TextBox 48"/>
          <p:cNvSpPr txBox="1"/>
          <p:nvPr/>
        </p:nvSpPr>
        <p:spPr>
          <a:xfrm rot="19763416">
            <a:off x="6809593" y="2725360"/>
            <a:ext cx="1152880" cy="369332"/>
          </a:xfrm>
          <a:prstGeom prst="rect">
            <a:avLst/>
          </a:prstGeom>
          <a:noFill/>
        </p:spPr>
        <p:txBody>
          <a:bodyPr wrap="none" rtlCol="0">
            <a:spAutoFit/>
          </a:bodyPr>
          <a:lstStyle/>
          <a:p>
            <a:r>
              <a:rPr lang="en-IN" dirty="0" smtClean="0"/>
              <a:t>Treatment</a:t>
            </a:r>
            <a:endParaRPr lang="en-IN" dirty="0"/>
          </a:p>
        </p:txBody>
      </p:sp>
      <p:sp>
        <p:nvSpPr>
          <p:cNvPr id="50" name="TextBox 49"/>
          <p:cNvSpPr txBox="1"/>
          <p:nvPr/>
        </p:nvSpPr>
        <p:spPr>
          <a:xfrm rot="1255666">
            <a:off x="6969619" y="3560390"/>
            <a:ext cx="806054" cy="369332"/>
          </a:xfrm>
          <a:prstGeom prst="rect">
            <a:avLst/>
          </a:prstGeom>
          <a:noFill/>
        </p:spPr>
        <p:txBody>
          <a:bodyPr wrap="none" rtlCol="0">
            <a:spAutoFit/>
          </a:bodyPr>
          <a:lstStyle/>
          <a:p>
            <a:pPr algn="ctr"/>
            <a:r>
              <a:rPr lang="en-IN" dirty="0" smtClean="0"/>
              <a:t>Payroll</a:t>
            </a:r>
            <a:endParaRPr lang="en-IN" dirty="0"/>
          </a:p>
        </p:txBody>
      </p:sp>
      <p:sp>
        <p:nvSpPr>
          <p:cNvPr id="53" name="TextBox 52"/>
          <p:cNvSpPr txBox="1"/>
          <p:nvPr/>
        </p:nvSpPr>
        <p:spPr>
          <a:xfrm rot="1126063">
            <a:off x="6563502" y="4268515"/>
            <a:ext cx="779660" cy="369332"/>
          </a:xfrm>
          <a:prstGeom prst="rect">
            <a:avLst/>
          </a:prstGeom>
          <a:noFill/>
        </p:spPr>
        <p:txBody>
          <a:bodyPr wrap="square" rtlCol="0">
            <a:spAutoFit/>
          </a:bodyPr>
          <a:lstStyle/>
          <a:p>
            <a:pPr algn="ctr"/>
            <a:r>
              <a:rPr lang="en-IN" dirty="0" smtClean="0"/>
              <a:t>Duty</a:t>
            </a:r>
            <a:endParaRPr lang="en-IN" dirty="0"/>
          </a:p>
        </p:txBody>
      </p:sp>
    </p:spTree>
    <p:extLst>
      <p:ext uri="{BB962C8B-B14F-4D97-AF65-F5344CB8AC3E}">
        <p14:creationId xmlns:p14="http://schemas.microsoft.com/office/powerpoint/2010/main" val="271293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3" y="1957589"/>
            <a:ext cx="9603275" cy="1700011"/>
          </a:xfrm>
        </p:spPr>
        <p:txBody>
          <a:bodyPr>
            <a:normAutofit/>
          </a:bodyPr>
          <a:lstStyle/>
          <a:p>
            <a:r>
              <a:rPr lang="en-IN" sz="4000" dirty="0" smtClean="0">
                <a:latin typeface="Times New Roman" panose="02020603050405020304" pitchFamily="18" charset="0"/>
                <a:cs typeface="Times New Roman" panose="02020603050405020304" pitchFamily="18" charset="0"/>
              </a:rPr>
              <a:t>                          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002165"/>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xmlns=""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2.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1DB373-C1A1-4924-9AF2-F04368201509}">
  <ds:schemaRef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My invention</Template>
  <TotalTime>0</TotalTime>
  <Words>474</Words>
  <Application>Microsoft Office PowerPoint</Application>
  <PresentationFormat>Custom</PresentationFormat>
  <Paragraphs>48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Gallery</vt:lpstr>
      <vt:lpstr>Digitalization of hospital</vt:lpstr>
      <vt:lpstr>Problem statement</vt:lpstr>
      <vt:lpstr>Abstract</vt:lpstr>
      <vt:lpstr>Literature review</vt:lpstr>
      <vt:lpstr>Methodology</vt:lpstr>
      <vt:lpstr>                          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2020-03-15T06:09:38Z</dcterms:created>
  <dcterms:modified xsi:type="dcterms:W3CDTF">2023-09-04T09:55:26Z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