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56" r:id="rId2"/>
    <p:sldId id="257" r:id="rId3"/>
    <p:sldId id="261" r:id="rId4"/>
    <p:sldId id="262" r:id="rId5"/>
    <p:sldId id="259" r:id="rId6"/>
    <p:sldId id="260" r:id="rId7"/>
    <p:sldId id="264" r:id="rId8"/>
    <p:sldId id="265" r:id="rId9"/>
    <p:sldId id="266"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Kotkar" initials="AK" lastIdx="1" clrIdx="0">
    <p:extLst>
      <p:ext uri="{19B8F6BF-5375-455C-9EA6-DF929625EA0E}">
        <p15:presenceInfo xmlns:p15="http://schemas.microsoft.com/office/powerpoint/2012/main" xmlns="" userId="3586d6af38da55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5258" autoAdjust="0"/>
  </p:normalViewPr>
  <p:slideViewPr>
    <p:cSldViewPr snapToGrid="0">
      <p:cViewPr>
        <p:scale>
          <a:sx n="79" d="100"/>
          <a:sy n="79" d="100"/>
        </p:scale>
        <p:origin x="-49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03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4024247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1427539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A1959-5E34-4780-9125-5CEE0DDA4AC0}"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121214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DA1959-5E34-4780-9125-5CEE0DDA4AC0}" type="datetimeFigureOut">
              <a:rPr lang="en-IN" smtClean="0"/>
              <a:t>04-09-2023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BF24D1-2FCC-4A4B-BF63-9DF308A72A5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0651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DA1959-5E34-4780-9125-5CEE0DDA4AC0}"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309122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DA1959-5E34-4780-9125-5CEE0DDA4AC0}" type="datetimeFigureOut">
              <a:rPr lang="en-IN" smtClean="0"/>
              <a:t>04-09-2023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259506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DA1959-5E34-4780-9125-5CEE0DDA4AC0}" type="datetimeFigureOut">
              <a:rPr lang="en-IN" smtClean="0"/>
              <a:t>04-09-2023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424462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2DA1959-5E34-4780-9125-5CEE0DDA4AC0}" type="datetimeFigureOut">
              <a:rPr lang="en-IN" smtClean="0"/>
              <a:t>04-09-2023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368113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DA1959-5E34-4780-9125-5CEE0DDA4AC0}" type="datetimeFigureOut">
              <a:rPr lang="en-IN" smtClean="0"/>
              <a:t>04-09-2023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BF24D1-2FCC-4A4B-BF63-9DF308A72A59}" type="slidenum">
              <a:rPr lang="en-IN" smtClean="0"/>
              <a:t>‹#›</a:t>
            </a:fld>
            <a:endParaRPr lang="en-IN"/>
          </a:p>
        </p:txBody>
      </p:sp>
    </p:spTree>
    <p:extLst>
      <p:ext uri="{BB962C8B-B14F-4D97-AF65-F5344CB8AC3E}">
        <p14:creationId xmlns:p14="http://schemas.microsoft.com/office/powerpoint/2010/main" val="2421425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2DA1959-5E34-4780-9125-5CEE0DDA4AC0}" type="datetimeFigureOut">
              <a:rPr lang="en-IN" smtClean="0"/>
              <a:t>04-09-2023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BF24D1-2FCC-4A4B-BF63-9DF308A72A59}" type="slidenum">
              <a:rPr lang="en-IN" smtClean="0"/>
              <a:t>‹#›</a:t>
            </a:fld>
            <a:endParaRPr lang="en-IN"/>
          </a:p>
        </p:txBody>
      </p:sp>
    </p:spTree>
    <p:extLst>
      <p:ext uri="{BB962C8B-B14F-4D97-AF65-F5344CB8AC3E}">
        <p14:creationId xmlns:p14="http://schemas.microsoft.com/office/powerpoint/2010/main" val="93012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2DA1959-5E34-4780-9125-5CEE0DDA4AC0}" type="datetimeFigureOut">
              <a:rPr lang="en-IN" smtClean="0"/>
              <a:t>04-09-2023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BF24D1-2FCC-4A4B-BF63-9DF308A72A5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749251"/>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990" y="2623698"/>
            <a:ext cx="8534400" cy="1507067"/>
          </a:xfrm>
        </p:spPr>
        <p:txBody>
          <a:bodyPr>
            <a:normAutofit fontScale="90000"/>
          </a:bodyPr>
          <a:lstStyle/>
          <a:p>
            <a:r>
              <a:rPr lang="en-IN" b="1" dirty="0" smtClean="0"/>
              <a:t>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t>
            </a:r>
            <a:br>
              <a:rPr lang="en-IN" b="1" dirty="0" smtClean="0"/>
            </a:br>
            <a:r>
              <a:rPr lang="en-IN" b="1" dirty="0"/>
              <a:t> </a:t>
            </a:r>
            <a:r>
              <a:rPr lang="en-IN" b="1" dirty="0" smtClean="0"/>
              <a:t>                E-COURIER SERVICE</a:t>
            </a:r>
            <a:br>
              <a:rPr lang="en-IN" b="1" dirty="0" smtClean="0"/>
            </a:br>
            <a:r>
              <a:rPr lang="en-IN" b="1" dirty="0"/>
              <a:t/>
            </a:r>
            <a:br>
              <a:rPr lang="en-IN" b="1" dirty="0"/>
            </a:br>
            <a:r>
              <a:rPr lang="en-IN" dirty="0" smtClean="0"/>
              <a:t/>
            </a:r>
            <a:br>
              <a:rPr lang="en-IN" dirty="0" smtClean="0"/>
            </a:br>
            <a:r>
              <a:rPr lang="en-IN" dirty="0"/>
              <a:t/>
            </a:r>
            <a:br>
              <a:rPr lang="en-IN" dirty="0"/>
            </a:br>
            <a:r>
              <a:rPr lang="en-IN" dirty="0" smtClean="0"/>
              <a:t/>
            </a:r>
            <a:br>
              <a:rPr lang="en-IN" dirty="0" smtClean="0"/>
            </a:br>
            <a:r>
              <a:rPr lang="en-IN" sz="2200" b="1" dirty="0" smtClean="0"/>
              <a:t>Guide name:</a:t>
            </a:r>
            <a:br>
              <a:rPr lang="en-IN" sz="2200" b="1" dirty="0" smtClean="0"/>
            </a:br>
            <a:r>
              <a:rPr lang="en-IN" sz="2200" b="1" dirty="0" err="1" smtClean="0"/>
              <a:t>Prof.</a:t>
            </a:r>
            <a:r>
              <a:rPr lang="en-IN" sz="2200" b="1" dirty="0" smtClean="0"/>
              <a:t> </a:t>
            </a:r>
            <a:r>
              <a:rPr lang="en-IN" sz="2200" b="1" dirty="0" err="1" smtClean="0"/>
              <a:t>V.M.Nair</a:t>
            </a:r>
            <a:r>
              <a:rPr lang="en-IN" dirty="0"/>
              <a:t/>
            </a:r>
            <a:br>
              <a:rPr lang="en-IN" dirty="0"/>
            </a:br>
            <a:endParaRPr lang="en-IN" dirty="0"/>
          </a:p>
        </p:txBody>
      </p:sp>
      <p:sp>
        <p:nvSpPr>
          <p:cNvPr id="2" name="TextBox 1"/>
          <p:cNvSpPr txBox="1"/>
          <p:nvPr/>
        </p:nvSpPr>
        <p:spPr>
          <a:xfrm>
            <a:off x="539931" y="3082835"/>
            <a:ext cx="10389326" cy="923330"/>
          </a:xfrm>
          <a:prstGeom prst="rect">
            <a:avLst/>
          </a:prstGeom>
          <a:noFill/>
        </p:spPr>
        <p:txBody>
          <a:bodyPr wrap="square" rtlCol="0">
            <a:spAutoFit/>
          </a:bodyPr>
          <a:lstStyle/>
          <a:p>
            <a:pPr algn="r"/>
            <a:r>
              <a:rPr lang="en-IN" dirty="0" smtClean="0"/>
              <a:t>Presented By:</a:t>
            </a:r>
          </a:p>
          <a:p>
            <a:pPr algn="r"/>
            <a:r>
              <a:rPr lang="en-IN" dirty="0"/>
              <a:t>	</a:t>
            </a:r>
            <a:r>
              <a:rPr lang="en-IN" dirty="0" smtClean="0"/>
              <a:t>Mr. Akash Kotkar (Roll No. 20)</a:t>
            </a:r>
          </a:p>
          <a:p>
            <a:pPr algn="r"/>
            <a:r>
              <a:rPr lang="en-IN" dirty="0"/>
              <a:t>	</a:t>
            </a:r>
            <a:r>
              <a:rPr lang="en-IN" dirty="0" smtClean="0"/>
              <a:t>Mr. </a:t>
            </a:r>
            <a:r>
              <a:rPr lang="en-IN" dirty="0" err="1" smtClean="0"/>
              <a:t>Shubham</a:t>
            </a:r>
            <a:r>
              <a:rPr lang="en-IN" dirty="0" smtClean="0"/>
              <a:t> </a:t>
            </a:r>
            <a:r>
              <a:rPr lang="en-IN" dirty="0" err="1" smtClean="0"/>
              <a:t>Sawant</a:t>
            </a:r>
            <a:r>
              <a:rPr lang="en-IN" dirty="0" smtClean="0"/>
              <a:t> (Roll </a:t>
            </a:r>
            <a:r>
              <a:rPr lang="en-IN" smtClean="0"/>
              <a:t>No.37</a:t>
            </a:r>
            <a:r>
              <a:rPr lang="en-IN" smtClean="0"/>
              <a:t>)</a:t>
            </a:r>
            <a:endParaRPr lang="en-IN" dirty="0" smtClean="0"/>
          </a:p>
        </p:txBody>
      </p:sp>
    </p:spTree>
    <p:extLst>
      <p:ext uri="{BB962C8B-B14F-4D97-AF65-F5344CB8AC3E}">
        <p14:creationId xmlns:p14="http://schemas.microsoft.com/office/powerpoint/2010/main" val="1035423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156" y="121920"/>
            <a:ext cx="8393687" cy="6563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6212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2464526"/>
            <a:ext cx="9927772" cy="923330"/>
          </a:xfrm>
          <a:prstGeom prst="rect">
            <a:avLst/>
          </a:prstGeom>
          <a:noFill/>
        </p:spPr>
        <p:txBody>
          <a:bodyPr wrap="square" rtlCol="0">
            <a:spAutoFit/>
          </a:bodyPr>
          <a:lstStyle/>
          <a:p>
            <a:pPr algn="ctr"/>
            <a:r>
              <a:rPr lang="en-IN" sz="5400" b="1" dirty="0" smtClean="0"/>
              <a:t>Thank You</a:t>
            </a:r>
            <a:endParaRPr lang="en-IN" sz="5400" b="1" dirty="0"/>
          </a:p>
        </p:txBody>
      </p:sp>
    </p:spTree>
    <p:extLst>
      <p:ext uri="{BB962C8B-B14F-4D97-AF65-F5344CB8AC3E}">
        <p14:creationId xmlns:p14="http://schemas.microsoft.com/office/powerpoint/2010/main" val="785859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93960" y="193040"/>
            <a:ext cx="8534400" cy="1078409"/>
          </a:xfrm>
        </p:spPr>
        <p:txBody>
          <a:bodyPr/>
          <a:lstStyle/>
          <a:p>
            <a:pPr algn="ctr"/>
            <a:r>
              <a:rPr lang="en-IN" b="1" dirty="0" smtClean="0"/>
              <a:t>ABSTRACT</a:t>
            </a:r>
            <a:endParaRPr lang="en-IN" b="1" dirty="0"/>
          </a:p>
        </p:txBody>
      </p:sp>
      <p:sp>
        <p:nvSpPr>
          <p:cNvPr id="4" name="Content Placeholder 3"/>
          <p:cNvSpPr>
            <a:spLocks noGrp="1"/>
          </p:cNvSpPr>
          <p:nvPr>
            <p:ph idx="1"/>
          </p:nvPr>
        </p:nvSpPr>
        <p:spPr>
          <a:xfrm>
            <a:off x="396240" y="1840409"/>
            <a:ext cx="11511279" cy="4351338"/>
          </a:xfrm>
        </p:spPr>
        <p:txBody>
          <a:bodyPr>
            <a:normAutofit fontScale="92500" lnSpcReduction="10000"/>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r>
              <a:rPr lang="en-IN" dirty="0" smtClean="0"/>
              <a:t>In </a:t>
            </a:r>
            <a:r>
              <a:rPr lang="en-IN" dirty="0"/>
              <a:t>recent research shows that the public have expressed average satisfaction with the existing system and there is an obvious need to improve upon current method of distributing goods and services via courier services. </a:t>
            </a:r>
          </a:p>
          <a:p>
            <a:pPr>
              <a:buFont typeface="Wingdings" panose="05000000000000000000" pitchFamily="2" charset="2"/>
              <a:buChar char="v"/>
            </a:pPr>
            <a:r>
              <a:rPr lang="en-IN" dirty="0" smtClean="0"/>
              <a:t> For </a:t>
            </a:r>
            <a:r>
              <a:rPr lang="en-IN" dirty="0"/>
              <a:t>delivery of a product from one place to other we have to personally approach the courier system. But it gets next to impossible to compare each service even by approaching personally. </a:t>
            </a:r>
          </a:p>
          <a:p>
            <a:pPr>
              <a:buFont typeface="Wingdings" panose="05000000000000000000" pitchFamily="2" charset="2"/>
              <a:buChar char="v"/>
            </a:pPr>
            <a:r>
              <a:rPr lang="en-IN" dirty="0" smtClean="0"/>
              <a:t> It </a:t>
            </a:r>
            <a:r>
              <a:rPr lang="en-IN" dirty="0"/>
              <a:t>can cost a lot of time and thus we may again end up with wrong logistic service comparatively. So it’s better to have a platform that can suggest ratings, prices and services for user to compare. </a:t>
            </a:r>
          </a:p>
          <a:p>
            <a:pPr>
              <a:buFont typeface="Wingdings" panose="05000000000000000000" pitchFamily="2" charset="2"/>
              <a:buChar char="v"/>
            </a:pPr>
            <a:r>
              <a:rPr lang="en-IN" dirty="0"/>
              <a:t> In light of this we are proposing a platform which will act as middle agent between customers and courier </a:t>
            </a:r>
            <a:r>
              <a:rPr lang="en-IN" dirty="0" smtClean="0"/>
              <a:t>services.</a:t>
            </a:r>
            <a:endParaRPr lang="en-IN" dirty="0"/>
          </a:p>
          <a:p>
            <a:pPr>
              <a:buFont typeface="Wingdings" panose="05000000000000000000" pitchFamily="2" charset="2"/>
              <a:buChar char="v"/>
            </a:pPr>
            <a:r>
              <a:rPr lang="en-IN" dirty="0"/>
              <a:t> Our proposed model offers the quickest &amp; safest way to send courier, search your source and dropping point and choose from a wide choice of courier services based on your preferred courier company, pickup times, prices, courier types, pickup &amp; drop off points, ratings &amp; reviews. Choose service &amp; pay securely using popular payment options based on respective regions.</a:t>
            </a:r>
          </a:p>
          <a:p>
            <a:pPr marL="0" indent="0" algn="just">
              <a:buNone/>
            </a:pPr>
            <a:endParaRPr lang="en-IN" dirty="0"/>
          </a:p>
          <a:p>
            <a:pPr marL="0" indent="0" algn="just">
              <a:buNone/>
            </a:pPr>
            <a:r>
              <a:rPr lang="en-IN" i="1" dirty="0"/>
              <a:t>Keywords: Pickup, courier services, tracking system, logistics</a:t>
            </a:r>
          </a:p>
          <a:p>
            <a:pPr marL="0" indent="0" algn="just">
              <a:buNone/>
            </a:pPr>
            <a:endParaRPr lang="en-IN"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194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10" y="238276"/>
            <a:ext cx="8534400" cy="1507067"/>
          </a:xfrm>
        </p:spPr>
        <p:txBody>
          <a:bodyPr/>
          <a:lstStyle/>
          <a:p>
            <a:pPr algn="ctr"/>
            <a:r>
              <a:rPr lang="en-IN" b="1" dirty="0" smtClean="0"/>
              <a:t>Introduction</a:t>
            </a:r>
            <a:endParaRPr lang="en-IN" b="1" dirty="0"/>
          </a:p>
        </p:txBody>
      </p:sp>
      <p:sp>
        <p:nvSpPr>
          <p:cNvPr id="3" name="Content Placeholder 2"/>
          <p:cNvSpPr>
            <a:spLocks noGrp="1"/>
          </p:cNvSpPr>
          <p:nvPr>
            <p:ph idx="1"/>
          </p:nvPr>
        </p:nvSpPr>
        <p:spPr>
          <a:xfrm>
            <a:off x="1494110" y="2009503"/>
            <a:ext cx="8534400" cy="3615267"/>
          </a:xfrm>
        </p:spPr>
        <p:txBody>
          <a:bodyPr>
            <a:normAutofit/>
          </a:bodyPr>
          <a:lstStyle/>
          <a:p>
            <a:pPr marL="457200" lvl="1" indent="0" algn="just">
              <a:buNone/>
            </a:pPr>
            <a:r>
              <a:rPr lang="en-IN" dirty="0" smtClean="0">
                <a:latin typeface="Times New Roman" panose="02020603050405020304" pitchFamily="18" charset="0"/>
                <a:cs typeface="Times New Roman" panose="02020603050405020304" pitchFamily="18" charset="0"/>
              </a:rPr>
              <a:t>	</a:t>
            </a:r>
            <a:r>
              <a:rPr lang="en-IN" sz="2000" dirty="0"/>
              <a:t>The main objective of our project is to improve the courier service to customer. </a:t>
            </a:r>
            <a:r>
              <a:rPr lang="en-IN" sz="2000" dirty="0" smtClean="0"/>
              <a:t>We </a:t>
            </a:r>
            <a:r>
              <a:rPr lang="en-IN" sz="2000" dirty="0"/>
              <a:t>describe a proposed online website suite for end-users and logistic firms. This application will bridge the gap between end-users and courier companies. They can login into their profiles by their login ID and passwords. Once the user enters the pick up and drop point they will be provided with the nearest available logistic companies, user can select courier firm from the results as per their wish. After completing the registration formalities for courier company pick up man will approach customer and pick the courier. The user will be updated with notification as the parcel reaches its destination. </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404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115" y="150464"/>
            <a:ext cx="8534400" cy="1507067"/>
          </a:xfrm>
        </p:spPr>
        <p:txBody>
          <a:bodyPr/>
          <a:lstStyle/>
          <a:p>
            <a:pPr algn="ctr"/>
            <a:r>
              <a:rPr lang="en-IN" b="1" dirty="0" smtClean="0"/>
              <a:t>ADVANTAGES OVER EXISTING SYSTEM</a:t>
            </a:r>
            <a:endParaRPr lang="en-IN" b="1" dirty="0"/>
          </a:p>
        </p:txBody>
      </p:sp>
      <p:sp>
        <p:nvSpPr>
          <p:cNvPr id="3" name="Content Placeholder 2"/>
          <p:cNvSpPr>
            <a:spLocks noGrp="1"/>
          </p:cNvSpPr>
          <p:nvPr>
            <p:ph idx="1"/>
          </p:nvPr>
        </p:nvSpPr>
        <p:spPr>
          <a:xfrm>
            <a:off x="1703115" y="2262052"/>
            <a:ext cx="8534400" cy="3615267"/>
          </a:xfrm>
        </p:spPr>
        <p:txBody>
          <a:bodyPr/>
          <a:lstStyle/>
          <a:p>
            <a:endParaRPr lang="en-IN" dirty="0" smtClean="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 </a:t>
            </a:r>
            <a:r>
              <a:rPr lang="en-IN" dirty="0"/>
              <a:t>Wide-range of courier firms on single platform</a:t>
            </a:r>
          </a:p>
          <a:p>
            <a:pPr>
              <a:buFont typeface="Wingdings" panose="05000000000000000000" pitchFamily="2" charset="2"/>
              <a:buChar char="v"/>
            </a:pPr>
            <a:r>
              <a:rPr lang="en-IN" dirty="0"/>
              <a:t>Cost comparison between various courier firms</a:t>
            </a:r>
          </a:p>
          <a:p>
            <a:pPr>
              <a:buFont typeface="Wingdings" panose="05000000000000000000" pitchFamily="2" charset="2"/>
              <a:buChar char="v"/>
            </a:pPr>
            <a:r>
              <a:rPr lang="en-IN" dirty="0"/>
              <a:t>Pick up service</a:t>
            </a:r>
          </a:p>
          <a:p>
            <a:pPr>
              <a:buFont typeface="Wingdings" panose="05000000000000000000" pitchFamily="2" charset="2"/>
              <a:buChar char="v"/>
            </a:pPr>
            <a:r>
              <a:rPr lang="en-IN" dirty="0"/>
              <a:t>Customer review system</a:t>
            </a:r>
          </a:p>
          <a:p>
            <a:endParaRPr lang="en-IN" dirty="0" smtClean="0">
              <a:solidFill>
                <a:schemeClr val="bg1"/>
              </a:solidFill>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861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068" y="87086"/>
            <a:ext cx="8534400" cy="857794"/>
          </a:xfrm>
        </p:spPr>
        <p:txBody>
          <a:bodyPr/>
          <a:lstStyle/>
          <a:p>
            <a:pPr algn="ctr"/>
            <a:r>
              <a:rPr lang="en-IN" b="1" dirty="0" smtClean="0"/>
              <a:t>LITERATURE REVIEW</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3333990928"/>
              </p:ext>
            </p:extLst>
          </p:nvPr>
        </p:nvGraphicFramePr>
        <p:xfrm>
          <a:off x="357050" y="1087120"/>
          <a:ext cx="11312436" cy="5170242"/>
        </p:xfrm>
        <a:graphic>
          <a:graphicData uri="http://schemas.openxmlformats.org/drawingml/2006/table">
            <a:tbl>
              <a:tblPr firstRow="1" bandRow="1">
                <a:tableStyleId>{5C22544A-7EE6-4342-B048-85BDC9FD1C3A}</a:tableStyleId>
              </a:tblPr>
              <a:tblGrid>
                <a:gridCol w="3234091">
                  <a:extLst>
                    <a:ext uri="{9D8B030D-6E8A-4147-A177-3AD203B41FA5}">
                      <a16:colId xmlns:a16="http://schemas.microsoft.com/office/drawing/2014/main" xmlns="" val="3315576189"/>
                    </a:ext>
                  </a:extLst>
                </a:gridCol>
                <a:gridCol w="2373960">
                  <a:extLst>
                    <a:ext uri="{9D8B030D-6E8A-4147-A177-3AD203B41FA5}">
                      <a16:colId xmlns:a16="http://schemas.microsoft.com/office/drawing/2014/main" xmlns="" val="1213143099"/>
                    </a:ext>
                  </a:extLst>
                </a:gridCol>
                <a:gridCol w="2373960">
                  <a:extLst>
                    <a:ext uri="{9D8B030D-6E8A-4147-A177-3AD203B41FA5}">
                      <a16:colId xmlns:a16="http://schemas.microsoft.com/office/drawing/2014/main" xmlns="" val="3781371523"/>
                    </a:ext>
                  </a:extLst>
                </a:gridCol>
                <a:gridCol w="3330425">
                  <a:extLst>
                    <a:ext uri="{9D8B030D-6E8A-4147-A177-3AD203B41FA5}">
                      <a16:colId xmlns:a16="http://schemas.microsoft.com/office/drawing/2014/main" xmlns="" val="3459712309"/>
                    </a:ext>
                  </a:extLst>
                </a:gridCol>
              </a:tblGrid>
              <a:tr h="356944">
                <a:tc>
                  <a:txBody>
                    <a:bodyPr/>
                    <a:lstStyle/>
                    <a:p>
                      <a:r>
                        <a:rPr lang="en-IN" dirty="0" smtClean="0"/>
                        <a:t>Name</a:t>
                      </a:r>
                      <a:endParaRPr lang="en-IN" dirty="0"/>
                    </a:p>
                  </a:txBody>
                  <a:tcPr/>
                </a:tc>
                <a:tc>
                  <a:txBody>
                    <a:bodyPr/>
                    <a:lstStyle/>
                    <a:p>
                      <a:r>
                        <a:rPr lang="en-IN" dirty="0" smtClean="0"/>
                        <a:t>Author</a:t>
                      </a:r>
                      <a:endParaRPr lang="en-IN" dirty="0"/>
                    </a:p>
                  </a:txBody>
                  <a:tcPr/>
                </a:tc>
                <a:tc>
                  <a:txBody>
                    <a:bodyPr/>
                    <a:lstStyle/>
                    <a:p>
                      <a:r>
                        <a:rPr lang="en-US" dirty="0" smtClean="0"/>
                        <a:t>Year</a:t>
                      </a:r>
                      <a:r>
                        <a:rPr lang="en-US" baseline="0" dirty="0" smtClean="0"/>
                        <a:t> of Publication</a:t>
                      </a:r>
                      <a:endParaRPr lang="en-IN" dirty="0"/>
                    </a:p>
                  </a:txBody>
                  <a:tcPr/>
                </a:tc>
                <a:tc>
                  <a:txBody>
                    <a:bodyPr/>
                    <a:lstStyle/>
                    <a:p>
                      <a:r>
                        <a:rPr lang="en-IN" dirty="0" smtClean="0"/>
                        <a:t>Useful</a:t>
                      </a:r>
                      <a:r>
                        <a:rPr lang="en-IN" baseline="0" dirty="0" smtClean="0"/>
                        <a:t> </a:t>
                      </a:r>
                      <a:r>
                        <a:rPr lang="en-IN" dirty="0" smtClean="0"/>
                        <a:t>Content</a:t>
                      </a:r>
                      <a:endParaRPr lang="en-IN" dirty="0"/>
                    </a:p>
                  </a:txBody>
                  <a:tcPr/>
                </a:tc>
                <a:extLst>
                  <a:ext uri="{0D108BD9-81ED-4DB2-BD59-A6C34878D82A}">
                    <a16:rowId xmlns:a16="http://schemas.microsoft.com/office/drawing/2014/main" xmlns="" val="4048615268"/>
                  </a:ext>
                </a:extLst>
              </a:tr>
              <a:tr h="1130321">
                <a:tc>
                  <a:txBody>
                    <a:bodyPr/>
                    <a:lstStyle/>
                    <a:p>
                      <a:r>
                        <a:rPr lang="en-US" sz="1400" dirty="0" smtClean="0"/>
                        <a:t>"Effective and Efficient: Large-Scale Dynamic City Express," in IEEE Transactions on Knowledge and Data Engineering, vol. 28, no. 12, pp. 3203-3217, 1 Dec. 2016.</a:t>
                      </a:r>
                    </a:p>
                  </a:txBody>
                  <a:tcPr/>
                </a:tc>
                <a:tc>
                  <a:txBody>
                    <a:bodyPr/>
                    <a:lstStyle/>
                    <a:p>
                      <a:r>
                        <a:rPr lang="en-US" sz="1400" dirty="0" smtClean="0"/>
                        <a:t>S. Zhang, L. Qin, Y. Zheng and H. Cheng</a:t>
                      </a:r>
                      <a:endParaRPr lang="en-IN" sz="1400" dirty="0"/>
                    </a:p>
                  </a:txBody>
                  <a:tcPr/>
                </a:tc>
                <a:tc>
                  <a:txBody>
                    <a:bodyPr/>
                    <a:lstStyle/>
                    <a:p>
                      <a:r>
                        <a:rPr lang="en-US" sz="1400" dirty="0" smtClean="0"/>
                        <a:t>DEC.2016</a:t>
                      </a:r>
                      <a:endParaRPr lang="en-IN" sz="1400" dirty="0"/>
                    </a:p>
                  </a:txBody>
                  <a:tcPr/>
                </a:tc>
                <a:tc>
                  <a:txBody>
                    <a:bodyPr/>
                    <a:lstStyle/>
                    <a:p>
                      <a:r>
                        <a:rPr lang="en-IN" sz="1400" dirty="0" smtClean="0"/>
                        <a:t>How to effectively manage the package delivery.</a:t>
                      </a:r>
                      <a:endParaRPr lang="en-IN" sz="1400" dirty="0"/>
                    </a:p>
                  </a:txBody>
                  <a:tcPr/>
                </a:tc>
                <a:extLst>
                  <a:ext uri="{0D108BD9-81ED-4DB2-BD59-A6C34878D82A}">
                    <a16:rowId xmlns:a16="http://schemas.microsoft.com/office/drawing/2014/main" xmlns="" val="1579619296"/>
                  </a:ext>
                </a:extLst>
              </a:tr>
              <a:tr h="1754973">
                <a:tc>
                  <a:txBody>
                    <a:bodyPr/>
                    <a:lstStyle/>
                    <a:p>
                      <a:r>
                        <a:rPr lang="en-US" sz="1400" dirty="0" smtClean="0"/>
                        <a:t>Courier Service Tracking System: NIPOST Adamawa State Nigeria </a:t>
                      </a:r>
                    </a:p>
                    <a:p>
                      <a:r>
                        <a:rPr lang="en-US" sz="1400" dirty="0" smtClean="0"/>
                        <a:t> </a:t>
                      </a:r>
                    </a:p>
                  </a:txBody>
                  <a:tcPr/>
                </a:tc>
                <a:tc>
                  <a:txBody>
                    <a:bodyPr/>
                    <a:lstStyle/>
                    <a:p>
                      <a:r>
                        <a:rPr lang="en-US" sz="1400" dirty="0" smtClean="0"/>
                        <a:t>Ibrahim </a:t>
                      </a:r>
                      <a:r>
                        <a:rPr lang="en-US" sz="1400" dirty="0" err="1" smtClean="0"/>
                        <a:t>Inuwa</a:t>
                      </a:r>
                      <a:r>
                        <a:rPr lang="en-US" sz="1400" dirty="0" smtClean="0"/>
                        <a:t> Department of Information Technology </a:t>
                      </a:r>
                      <a:r>
                        <a:rPr lang="en-US" sz="1400" dirty="0" err="1" smtClean="0"/>
                        <a:t>Modibbo</a:t>
                      </a:r>
                      <a:r>
                        <a:rPr lang="en-US" sz="1400" dirty="0" smtClean="0"/>
                        <a:t> </a:t>
                      </a:r>
                      <a:r>
                        <a:rPr lang="en-US" sz="1400" dirty="0" err="1" smtClean="0"/>
                        <a:t>Adama</a:t>
                      </a:r>
                      <a:r>
                        <a:rPr lang="en-US" sz="1400" dirty="0" smtClean="0"/>
                        <a:t> University of Technology  Yola, Nigeria. And Dr. </a:t>
                      </a:r>
                      <a:r>
                        <a:rPr lang="en-US" sz="1400" dirty="0" err="1" smtClean="0"/>
                        <a:t>Oye</a:t>
                      </a:r>
                      <a:r>
                        <a:rPr lang="en-US" sz="1400" dirty="0" smtClean="0"/>
                        <a:t> N.D. Computer Science Department  </a:t>
                      </a:r>
                      <a:r>
                        <a:rPr lang="en-US" sz="1400" dirty="0" err="1" smtClean="0"/>
                        <a:t>Modibbo</a:t>
                      </a:r>
                      <a:r>
                        <a:rPr lang="en-US" sz="1400" dirty="0" smtClean="0"/>
                        <a:t> </a:t>
                      </a:r>
                      <a:r>
                        <a:rPr lang="en-US" sz="1400" dirty="0" err="1" smtClean="0"/>
                        <a:t>Adama</a:t>
                      </a:r>
                      <a:r>
                        <a:rPr lang="en-US" sz="1400" dirty="0" smtClean="0"/>
                        <a:t> University of Technology  Yola, Nigeria</a:t>
                      </a:r>
                      <a:endParaRPr lang="en-IN" sz="1400" dirty="0"/>
                    </a:p>
                  </a:txBody>
                  <a:tcPr/>
                </a:tc>
                <a:tc>
                  <a:txBody>
                    <a:bodyPr/>
                    <a:lstStyle/>
                    <a:p>
                      <a:r>
                        <a:rPr lang="en-US" sz="1400" dirty="0" smtClean="0"/>
                        <a:t>2015</a:t>
                      </a:r>
                      <a:endParaRPr lang="en-IN" sz="1400" dirty="0"/>
                    </a:p>
                  </a:txBody>
                  <a:tcPr/>
                </a:tc>
                <a:tc>
                  <a:txBody>
                    <a:bodyPr/>
                    <a:lstStyle/>
                    <a:p>
                      <a:r>
                        <a:rPr lang="en-IN" sz="1400" dirty="0" smtClean="0"/>
                        <a:t>Efficient ways to tracking package</a:t>
                      </a:r>
                      <a:endParaRPr lang="en-IN" sz="1400" dirty="0"/>
                    </a:p>
                  </a:txBody>
                  <a:tcPr/>
                </a:tc>
                <a:extLst>
                  <a:ext uri="{0D108BD9-81ED-4DB2-BD59-A6C34878D82A}">
                    <a16:rowId xmlns:a16="http://schemas.microsoft.com/office/drawing/2014/main" xmlns="" val="898205554"/>
                  </a:ext>
                </a:extLst>
              </a:tr>
              <a:tr h="923961">
                <a:tc>
                  <a:txBody>
                    <a:bodyPr/>
                    <a:lstStyle/>
                    <a:p>
                      <a:r>
                        <a:rPr lang="en-US" sz="1400" dirty="0" smtClean="0"/>
                        <a:t>“Front-End &amp; Back-End Web-Technologies in social networking sites”,2014</a:t>
                      </a:r>
                    </a:p>
                  </a:txBody>
                  <a:tcPr/>
                </a:tc>
                <a:tc>
                  <a:txBody>
                    <a:bodyPr/>
                    <a:lstStyle/>
                    <a:p>
                      <a:r>
                        <a:rPr lang="en-IN" sz="1400" dirty="0" smtClean="0"/>
                        <a:t>Ahmed M. </a:t>
                      </a:r>
                      <a:r>
                        <a:rPr lang="en-IN" sz="1400" dirty="0" err="1" smtClean="0"/>
                        <a:t>Zeki</a:t>
                      </a:r>
                      <a:endParaRPr lang="en-IN" sz="1400" dirty="0" smtClean="0"/>
                    </a:p>
                    <a:p>
                      <a:r>
                        <a:rPr lang="en-IN" sz="1400" dirty="0" err="1" smtClean="0"/>
                        <a:t>Hanin</a:t>
                      </a:r>
                      <a:r>
                        <a:rPr lang="en-IN" sz="1400" dirty="0" smtClean="0"/>
                        <a:t> </a:t>
                      </a:r>
                      <a:r>
                        <a:rPr lang="en-IN" sz="1400" dirty="0" err="1" smtClean="0"/>
                        <a:t>M.Abdullah</a:t>
                      </a:r>
                      <a:endParaRPr lang="en-IN" sz="1400" dirty="0"/>
                    </a:p>
                  </a:txBody>
                  <a:tcPr/>
                </a:tc>
                <a:tc>
                  <a:txBody>
                    <a:bodyPr/>
                    <a:lstStyle/>
                    <a:p>
                      <a:r>
                        <a:rPr lang="en-US" sz="1400" dirty="0" smtClean="0"/>
                        <a:t>2014</a:t>
                      </a:r>
                      <a:endParaRPr lang="en-IN" sz="1400" dirty="0"/>
                    </a:p>
                  </a:txBody>
                  <a:tcPr/>
                </a:tc>
                <a:tc>
                  <a:txBody>
                    <a:bodyPr/>
                    <a:lstStyle/>
                    <a:p>
                      <a:r>
                        <a:rPr lang="en-IN" sz="1400" dirty="0" smtClean="0"/>
                        <a:t>There is comparison between .JSP,ASP,PHP. Through this paper we can say that PHP is better.</a:t>
                      </a:r>
                      <a:endParaRPr lang="en-IN" sz="1400" dirty="0"/>
                    </a:p>
                  </a:txBody>
                  <a:tcPr/>
                </a:tc>
                <a:extLst>
                  <a:ext uri="{0D108BD9-81ED-4DB2-BD59-A6C34878D82A}">
                    <a16:rowId xmlns:a16="http://schemas.microsoft.com/office/drawing/2014/main" xmlns="" val="1732503998"/>
                  </a:ext>
                </a:extLst>
              </a:tr>
              <a:tr h="923961">
                <a:tc>
                  <a:txBody>
                    <a:bodyPr/>
                    <a:lstStyle/>
                    <a:p>
                      <a:r>
                        <a:rPr lang="en-US" sz="1400" dirty="0" smtClean="0"/>
                        <a:t>“Analysis Tracking Online Payment System”</a:t>
                      </a:r>
                    </a:p>
                  </a:txBody>
                  <a:tcPr/>
                </a:tc>
                <a:tc>
                  <a:txBody>
                    <a:bodyPr/>
                    <a:lstStyle/>
                    <a:p>
                      <a:r>
                        <a:rPr lang="en-IN" sz="1400" dirty="0" err="1" smtClean="0"/>
                        <a:t>Sudarno</a:t>
                      </a:r>
                      <a:r>
                        <a:rPr lang="en-IN" sz="1400" dirty="0" smtClean="0"/>
                        <a:t>, </a:t>
                      </a:r>
                      <a:r>
                        <a:rPr lang="en-IN" sz="1400" dirty="0" err="1" smtClean="0"/>
                        <a:t>Bambang</a:t>
                      </a:r>
                      <a:r>
                        <a:rPr lang="en-IN" sz="1400" dirty="0" smtClean="0"/>
                        <a:t> </a:t>
                      </a:r>
                      <a:r>
                        <a:rPr lang="en-IN" sz="1400" dirty="0" err="1" smtClean="0"/>
                        <a:t>Eka</a:t>
                      </a:r>
                      <a:r>
                        <a:rPr lang="en-IN" sz="1400" dirty="0" smtClean="0"/>
                        <a:t> </a:t>
                      </a:r>
                      <a:r>
                        <a:rPr lang="en-IN" sz="1400" dirty="0" err="1" smtClean="0"/>
                        <a:t>Purnama</a:t>
                      </a:r>
                      <a:endParaRPr lang="en-IN" sz="1400" dirty="0"/>
                    </a:p>
                  </a:txBody>
                  <a:tcPr/>
                </a:tc>
                <a:tc>
                  <a:txBody>
                    <a:bodyPr/>
                    <a:lstStyle/>
                    <a:p>
                      <a:r>
                        <a:rPr lang="en-US" sz="1400" dirty="0" smtClean="0"/>
                        <a:t>NOV.2012</a:t>
                      </a:r>
                      <a:endParaRPr lang="en-IN" sz="1400" dirty="0"/>
                    </a:p>
                  </a:txBody>
                  <a:tcPr/>
                </a:tc>
                <a:tc>
                  <a:txBody>
                    <a:bodyPr/>
                    <a:lstStyle/>
                    <a:p>
                      <a:r>
                        <a:rPr lang="en-IN" sz="1400" dirty="0" smtClean="0"/>
                        <a:t>Online Payment</a:t>
                      </a:r>
                      <a:endParaRPr lang="en-IN" sz="1400" dirty="0"/>
                    </a:p>
                  </a:txBody>
                  <a:tcPr/>
                </a:tc>
                <a:extLst>
                  <a:ext uri="{0D108BD9-81ED-4DB2-BD59-A6C34878D82A}">
                    <a16:rowId xmlns:a16="http://schemas.microsoft.com/office/drawing/2014/main" xmlns="" val="735891661"/>
                  </a:ext>
                </a:extLst>
              </a:tr>
            </a:tbl>
          </a:graphicData>
        </a:graphic>
      </p:graphicFrame>
    </p:spTree>
    <p:extLst>
      <p:ext uri="{BB962C8B-B14F-4D97-AF65-F5344CB8AC3E}">
        <p14:creationId xmlns:p14="http://schemas.microsoft.com/office/powerpoint/2010/main" val="389583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7915"/>
            <a:ext cx="10515600" cy="1251858"/>
          </a:xfrm>
        </p:spPr>
        <p:txBody>
          <a:bodyPr>
            <a:normAutofit/>
          </a:bodyPr>
          <a:lstStyle/>
          <a:p>
            <a:pPr algn="ctr"/>
            <a:r>
              <a:rPr lang="en-IN" b="1" dirty="0" smtClean="0"/>
              <a:t>REQUIREMENTS</a:t>
            </a:r>
            <a:endParaRPr lang="en-IN" b="1" dirty="0"/>
          </a:p>
        </p:txBody>
      </p:sp>
      <p:sp>
        <p:nvSpPr>
          <p:cNvPr id="6" name="Text Placeholder 5"/>
          <p:cNvSpPr>
            <a:spLocks noGrp="1"/>
          </p:cNvSpPr>
          <p:nvPr>
            <p:ph type="body" idx="1"/>
          </p:nvPr>
        </p:nvSpPr>
        <p:spPr>
          <a:xfrm>
            <a:off x="1599098" y="1600200"/>
            <a:ext cx="4649787" cy="576262"/>
          </a:xfrm>
        </p:spPr>
        <p:txBody>
          <a:bodyPr/>
          <a:lstStyle/>
          <a:p>
            <a:r>
              <a:rPr lang="en-IN" b="1" dirty="0" smtClean="0"/>
              <a:t>Software Requirement</a:t>
            </a:r>
            <a:endParaRPr lang="en-IN" b="1" dirty="0"/>
          </a:p>
        </p:txBody>
      </p:sp>
      <p:sp>
        <p:nvSpPr>
          <p:cNvPr id="7" name="Content Placeholder 6"/>
          <p:cNvSpPr>
            <a:spLocks noGrp="1"/>
          </p:cNvSpPr>
          <p:nvPr>
            <p:ph sz="half" idx="2"/>
          </p:nvPr>
        </p:nvSpPr>
        <p:spPr>
          <a:xfrm>
            <a:off x="1599098" y="2489729"/>
            <a:ext cx="4937655" cy="3030538"/>
          </a:xfrm>
        </p:spPr>
        <p:txBody>
          <a:bodyPr/>
          <a:lstStyle/>
          <a:p>
            <a:pPr>
              <a:buFont typeface="Wingdings" panose="05000000000000000000" pitchFamily="2" charset="2"/>
              <a:buChar char="v"/>
            </a:pPr>
            <a:r>
              <a:rPr lang="en-IN" dirty="0"/>
              <a:t>PHP</a:t>
            </a:r>
          </a:p>
          <a:p>
            <a:pPr>
              <a:buFont typeface="Wingdings" panose="05000000000000000000" pitchFamily="2" charset="2"/>
              <a:buChar char="v"/>
            </a:pPr>
            <a:r>
              <a:rPr lang="en-IN" dirty="0"/>
              <a:t>HTML</a:t>
            </a:r>
          </a:p>
          <a:p>
            <a:pPr>
              <a:buFont typeface="Wingdings" panose="05000000000000000000" pitchFamily="2" charset="2"/>
              <a:buChar char="v"/>
            </a:pPr>
            <a:r>
              <a:rPr lang="en-IN" dirty="0"/>
              <a:t>CSS</a:t>
            </a:r>
          </a:p>
          <a:p>
            <a:pPr>
              <a:buFont typeface="Wingdings" panose="05000000000000000000" pitchFamily="2" charset="2"/>
              <a:buChar char="v"/>
            </a:pPr>
            <a:r>
              <a:rPr lang="en-IN" dirty="0"/>
              <a:t>SQL </a:t>
            </a:r>
          </a:p>
          <a:p>
            <a:pPr>
              <a:buFont typeface="Wingdings" panose="05000000000000000000" pitchFamily="2" charset="2"/>
              <a:buChar char="v"/>
            </a:pPr>
            <a:r>
              <a:rPr lang="en-IN" dirty="0" err="1"/>
              <a:t>Wamp</a:t>
            </a:r>
            <a:r>
              <a:rPr lang="en-IN" dirty="0"/>
              <a:t>  server</a:t>
            </a:r>
          </a:p>
          <a:p>
            <a:endParaRPr lang="en-IN" dirty="0"/>
          </a:p>
        </p:txBody>
      </p:sp>
    </p:spTree>
    <p:extLst>
      <p:ext uri="{BB962C8B-B14F-4D97-AF65-F5344CB8AC3E}">
        <p14:creationId xmlns:p14="http://schemas.microsoft.com/office/powerpoint/2010/main" val="656132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911634" y="69669"/>
            <a:ext cx="1698172" cy="40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Login</a:t>
            </a:r>
            <a:endParaRPr lang="en-IN" dirty="0"/>
          </a:p>
        </p:txBody>
      </p:sp>
      <p:sp>
        <p:nvSpPr>
          <p:cNvPr id="5" name="Rounded Rectangle 4"/>
          <p:cNvSpPr/>
          <p:nvPr/>
        </p:nvSpPr>
        <p:spPr>
          <a:xfrm>
            <a:off x="4328160" y="818606"/>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 Pickup &amp; Destination point</a:t>
            </a:r>
            <a:endParaRPr lang="en-IN" dirty="0"/>
          </a:p>
        </p:txBody>
      </p:sp>
      <p:sp>
        <p:nvSpPr>
          <p:cNvPr id="6" name="Rounded Rectangle 5"/>
          <p:cNvSpPr/>
          <p:nvPr/>
        </p:nvSpPr>
        <p:spPr>
          <a:xfrm>
            <a:off x="4336869" y="1706874"/>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Enter Parcel Details &amp; Pickup time</a:t>
            </a:r>
            <a:endParaRPr lang="en-IN" dirty="0"/>
          </a:p>
        </p:txBody>
      </p:sp>
      <p:sp>
        <p:nvSpPr>
          <p:cNvPr id="7" name="Rounded Rectangle 6"/>
          <p:cNvSpPr/>
          <p:nvPr/>
        </p:nvSpPr>
        <p:spPr>
          <a:xfrm>
            <a:off x="4328161" y="2577741"/>
            <a:ext cx="2891246" cy="452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List of Courier Service Providers with charges</a:t>
            </a:r>
            <a:endParaRPr lang="en-IN" dirty="0"/>
          </a:p>
        </p:txBody>
      </p:sp>
      <p:sp>
        <p:nvSpPr>
          <p:cNvPr id="8" name="Rounded Rectangle 7"/>
          <p:cNvSpPr/>
          <p:nvPr/>
        </p:nvSpPr>
        <p:spPr>
          <a:xfrm>
            <a:off x="4328160" y="3431175"/>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Service Provider Selection</a:t>
            </a:r>
            <a:endParaRPr lang="en-IN" dirty="0"/>
          </a:p>
        </p:txBody>
      </p:sp>
      <p:sp>
        <p:nvSpPr>
          <p:cNvPr id="9" name="Rounded Rectangle 8"/>
          <p:cNvSpPr/>
          <p:nvPr/>
        </p:nvSpPr>
        <p:spPr>
          <a:xfrm>
            <a:off x="4341221" y="4288968"/>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Payment Option</a:t>
            </a:r>
            <a:endParaRPr lang="en-IN" dirty="0"/>
          </a:p>
        </p:txBody>
      </p:sp>
      <p:sp>
        <p:nvSpPr>
          <p:cNvPr id="10" name="Rounded Rectangle 9"/>
          <p:cNvSpPr/>
          <p:nvPr/>
        </p:nvSpPr>
        <p:spPr>
          <a:xfrm>
            <a:off x="4336869" y="5098866"/>
            <a:ext cx="2882537" cy="814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will be notified with pickup man’s ID &amp; Contact</a:t>
            </a:r>
            <a:endParaRPr lang="en-IN" dirty="0"/>
          </a:p>
        </p:txBody>
      </p:sp>
      <p:sp>
        <p:nvSpPr>
          <p:cNvPr id="11" name="Rounded Rectangle 10"/>
          <p:cNvSpPr/>
          <p:nvPr/>
        </p:nvSpPr>
        <p:spPr>
          <a:xfrm>
            <a:off x="4349929" y="6204871"/>
            <a:ext cx="2882537" cy="505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Finish</a:t>
            </a:r>
            <a:endParaRPr lang="en-IN" dirty="0"/>
          </a:p>
        </p:txBody>
      </p:sp>
      <p:sp>
        <p:nvSpPr>
          <p:cNvPr id="14" name="Down Arrow 13"/>
          <p:cNvSpPr/>
          <p:nvPr/>
        </p:nvSpPr>
        <p:spPr>
          <a:xfrm>
            <a:off x="5782492" y="500732"/>
            <a:ext cx="357052" cy="330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791202" y="1354172"/>
            <a:ext cx="304800" cy="335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760720" y="2242455"/>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5760720" y="3030582"/>
            <a:ext cx="343989" cy="400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5760720" y="3923215"/>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5760720" y="4759242"/>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5760720" y="5873939"/>
            <a:ext cx="343989" cy="3613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1104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266" y="203200"/>
            <a:ext cx="10058400" cy="6133940"/>
          </a:xfrm>
          <a:prstGeom prst="rect">
            <a:avLst/>
          </a:prstGeom>
        </p:spPr>
      </p:pic>
      <p:sp>
        <p:nvSpPr>
          <p:cNvPr id="2" name="TextBox 1"/>
          <p:cNvSpPr txBox="1"/>
          <p:nvPr/>
        </p:nvSpPr>
        <p:spPr>
          <a:xfrm>
            <a:off x="162560" y="203200"/>
            <a:ext cx="2228495" cy="400110"/>
          </a:xfrm>
          <a:prstGeom prst="rect">
            <a:avLst/>
          </a:prstGeom>
          <a:noFill/>
        </p:spPr>
        <p:txBody>
          <a:bodyPr wrap="none" rtlCol="0">
            <a:spAutoFit/>
          </a:bodyPr>
          <a:lstStyle/>
          <a:p>
            <a:r>
              <a:rPr lang="en-IN" sz="2000" b="1" dirty="0" smtClean="0">
                <a:latin typeface="Times New Roman" panose="02020603050405020304" pitchFamily="18" charset="0"/>
                <a:cs typeface="Times New Roman" panose="02020603050405020304" pitchFamily="18" charset="0"/>
              </a:rPr>
              <a:t>Use-Case Diagram</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862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000" y="1269000"/>
            <a:ext cx="10058400" cy="4303058"/>
          </a:xfrm>
          <a:prstGeom prst="rect">
            <a:avLst/>
          </a:prstGeom>
        </p:spPr>
      </p:pic>
      <p:sp>
        <p:nvSpPr>
          <p:cNvPr id="3" name="TextBox 2"/>
          <p:cNvSpPr txBox="1"/>
          <p:nvPr/>
        </p:nvSpPr>
        <p:spPr>
          <a:xfrm flipH="1">
            <a:off x="1047000" y="812800"/>
            <a:ext cx="3560561"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Data Flow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1739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960</TotalTime>
  <Words>437</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                                                         E-COURIER SERVICE     Guide name: Prof. V.M.Nair </vt:lpstr>
      <vt:lpstr>ABSTRACT</vt:lpstr>
      <vt:lpstr>Introduction</vt:lpstr>
      <vt:lpstr>ADVANTAGES OVER EXISTING SYSTEM</vt:lpstr>
      <vt:lpstr>LITERATURE REVIEW</vt:lpstr>
      <vt:lpstr>REQUIREMENTS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Kotkar</dc:creator>
  <cp:lastModifiedBy>Windows User</cp:lastModifiedBy>
  <cp:revision>56</cp:revision>
  <dcterms:created xsi:type="dcterms:W3CDTF">2019-04-01T17:15:36Z</dcterms:created>
  <dcterms:modified xsi:type="dcterms:W3CDTF">2023-09-04T09:57:23Z</dcterms:modified>
</cp:coreProperties>
</file>