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9" d="100"/>
          <a:sy n="89" d="100"/>
        </p:scale>
        <p:origin x="-12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945DCC-FCE7-4D39-A6B3-4E69961ABD65}" type="datetimeFigureOut">
              <a:rPr lang="en-IN" smtClean="0"/>
              <a:t>04-09-2023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379488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D945DCC-FCE7-4D39-A6B3-4E69961ABD65}"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2822654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945DCC-FCE7-4D39-A6B3-4E69961ABD6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899435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945DCC-FCE7-4D39-A6B3-4E69961ABD6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322251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945DCC-FCE7-4D39-A6B3-4E69961ABD6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2190497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945DCC-FCE7-4D39-A6B3-4E69961ABD6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1387863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945DCC-FCE7-4D39-A6B3-4E69961ABD6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1637899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45DCC-FCE7-4D39-A6B3-4E69961ABD6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1606983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45DCC-FCE7-4D39-A6B3-4E69961ABD6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85786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45DCC-FCE7-4D39-A6B3-4E69961ABD6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1655808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945DCC-FCE7-4D39-A6B3-4E69961ABD6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198811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945DCC-FCE7-4D39-A6B3-4E69961ABD65}"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294982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945DCC-FCE7-4D39-A6B3-4E69961ABD65}" type="datetimeFigureOut">
              <a:rPr lang="en-IN" smtClean="0"/>
              <a:t>04-09-2023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1904120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945DCC-FCE7-4D39-A6B3-4E69961ABD65}" type="datetimeFigureOut">
              <a:rPr lang="en-IN" smtClean="0"/>
              <a:t>04-09-2023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1271014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45DCC-FCE7-4D39-A6B3-4E69961ABD65}" type="datetimeFigureOut">
              <a:rPr lang="en-IN" smtClean="0"/>
              <a:t>04-09-2023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2613046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D945DCC-FCE7-4D39-A6B3-4E69961ABD65}"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3246955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D945DCC-FCE7-4D39-A6B3-4E69961ABD65}"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B43EEA-D5B7-4F00-A048-8DC8FF6B9996}" type="slidenum">
              <a:rPr lang="en-IN" smtClean="0"/>
              <a:t>‹#›</a:t>
            </a:fld>
            <a:endParaRPr lang="en-IN"/>
          </a:p>
        </p:txBody>
      </p:sp>
    </p:spTree>
    <p:extLst>
      <p:ext uri="{BB962C8B-B14F-4D97-AF65-F5344CB8AC3E}">
        <p14:creationId xmlns:p14="http://schemas.microsoft.com/office/powerpoint/2010/main" val="2993987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945DCC-FCE7-4D39-A6B3-4E69961ABD65}" type="datetimeFigureOut">
              <a:rPr lang="en-IN" smtClean="0"/>
              <a:t>04-09-2023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B43EEA-D5B7-4F00-A048-8DC8FF6B9996}" type="slidenum">
              <a:rPr lang="en-IN" smtClean="0"/>
              <a:t>‹#›</a:t>
            </a:fld>
            <a:endParaRPr lang="en-IN"/>
          </a:p>
        </p:txBody>
      </p:sp>
    </p:spTree>
    <p:extLst>
      <p:ext uri="{BB962C8B-B14F-4D97-AF65-F5344CB8AC3E}">
        <p14:creationId xmlns:p14="http://schemas.microsoft.com/office/powerpoint/2010/main" val="2796605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004A68-9854-4AD3-B935-2D173E7A1F87}"/>
              </a:ext>
            </a:extLst>
          </p:cNvPr>
          <p:cNvSpPr>
            <a:spLocks noGrp="1"/>
          </p:cNvSpPr>
          <p:nvPr>
            <p:ph type="ctrTitle"/>
          </p:nvPr>
        </p:nvSpPr>
        <p:spPr>
          <a:xfrm>
            <a:off x="2928401" y="729762"/>
            <a:ext cx="8574622" cy="2131971"/>
          </a:xfrm>
        </p:spPr>
        <p:txBody>
          <a:bodyPr>
            <a:normAutofit/>
          </a:bodyPr>
          <a:lstStyle/>
          <a:p>
            <a:r>
              <a:rPr lang="en-US" sz="3500" b="1" dirty="0"/>
              <a:t>MULTI-FACE MULTI-DIRECTIONAL SINGLE SHOOT ATTENDANCE SYSTEM</a:t>
            </a:r>
            <a:endParaRPr lang="en-IN" sz="3500" dirty="0"/>
          </a:p>
        </p:txBody>
      </p:sp>
      <p:sp>
        <p:nvSpPr>
          <p:cNvPr id="3" name="Subtitle 2">
            <a:extLst>
              <a:ext uri="{FF2B5EF4-FFF2-40B4-BE49-F238E27FC236}">
                <a16:creationId xmlns:a16="http://schemas.microsoft.com/office/drawing/2014/main" xmlns="" id="{9D8F8867-5D87-40DA-9754-597AEA792836}"/>
              </a:ext>
            </a:extLst>
          </p:cNvPr>
          <p:cNvSpPr>
            <a:spLocks noGrp="1"/>
          </p:cNvSpPr>
          <p:nvPr>
            <p:ph type="subTitle" idx="1"/>
          </p:nvPr>
        </p:nvSpPr>
        <p:spPr/>
        <p:txBody>
          <a:bodyPr>
            <a:normAutofit/>
          </a:bodyPr>
          <a:lstStyle/>
          <a:p>
            <a:r>
              <a:rPr lang="en-IN" smtClean="0"/>
              <a:t>Kiran</a:t>
            </a:r>
            <a:r>
              <a:rPr lang="en-IN" dirty="0" smtClean="0"/>
              <a:t> </a:t>
            </a:r>
            <a:r>
              <a:rPr lang="en-IN" dirty="0"/>
              <a:t>Kotwal</a:t>
            </a:r>
          </a:p>
          <a:p>
            <a:endParaRPr lang="en-IN" dirty="0"/>
          </a:p>
        </p:txBody>
      </p:sp>
    </p:spTree>
    <p:extLst>
      <p:ext uri="{BB962C8B-B14F-4D97-AF65-F5344CB8AC3E}">
        <p14:creationId xmlns:p14="http://schemas.microsoft.com/office/powerpoint/2010/main" val="2605472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D2D1DB-6674-4152-8E03-C13F7D24878C}"/>
              </a:ext>
            </a:extLst>
          </p:cNvPr>
          <p:cNvSpPr>
            <a:spLocks noGrp="1"/>
          </p:cNvSpPr>
          <p:nvPr>
            <p:ph type="title"/>
          </p:nvPr>
        </p:nvSpPr>
        <p:spPr/>
        <p:txBody>
          <a:bodyPr/>
          <a:lstStyle/>
          <a:p>
            <a:r>
              <a:rPr lang="en-IN" dirty="0"/>
              <a:t>Design</a:t>
            </a:r>
          </a:p>
        </p:txBody>
      </p:sp>
      <p:pic>
        <p:nvPicPr>
          <p:cNvPr id="4" name="Content Placeholder 3">
            <a:extLst>
              <a:ext uri="{FF2B5EF4-FFF2-40B4-BE49-F238E27FC236}">
                <a16:creationId xmlns:a16="http://schemas.microsoft.com/office/drawing/2014/main" xmlns="" id="{56ECBC8B-8CA8-460D-B2BB-DB17D1400FB9}"/>
              </a:ext>
            </a:extLst>
          </p:cNvPr>
          <p:cNvPicPr>
            <a:picLocks noGrp="1" noChangeAspect="1"/>
          </p:cNvPicPr>
          <p:nvPr>
            <p:ph idx="1"/>
          </p:nvPr>
        </p:nvPicPr>
        <p:blipFill>
          <a:blip r:embed="rId2"/>
          <a:stretch>
            <a:fillRect/>
          </a:stretch>
        </p:blipFill>
        <p:spPr>
          <a:xfrm>
            <a:off x="1529862" y="2233246"/>
            <a:ext cx="9337430" cy="2787223"/>
          </a:xfrm>
          <a:prstGeom prst="rect">
            <a:avLst/>
          </a:prstGeom>
        </p:spPr>
      </p:pic>
    </p:spTree>
    <p:extLst>
      <p:ext uri="{BB962C8B-B14F-4D97-AF65-F5344CB8AC3E}">
        <p14:creationId xmlns:p14="http://schemas.microsoft.com/office/powerpoint/2010/main" val="2813426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5CA835-05BD-4F4A-BD4F-8441B53ADF0E}"/>
              </a:ext>
            </a:extLst>
          </p:cNvPr>
          <p:cNvSpPr>
            <a:spLocks noGrp="1"/>
          </p:cNvSpPr>
          <p:nvPr>
            <p:ph type="title"/>
          </p:nvPr>
        </p:nvSpPr>
        <p:spPr>
          <a:xfrm>
            <a:off x="1484311" y="685801"/>
            <a:ext cx="10018713" cy="624254"/>
          </a:xfrm>
        </p:spPr>
        <p:txBody>
          <a:bodyPr>
            <a:normAutofit fontScale="90000"/>
          </a:bodyPr>
          <a:lstStyle/>
          <a:p>
            <a:r>
              <a:rPr lang="en-IN" dirty="0"/>
              <a:t>Algorithm</a:t>
            </a:r>
          </a:p>
        </p:txBody>
      </p:sp>
      <p:sp>
        <p:nvSpPr>
          <p:cNvPr id="3" name="Content Placeholder 2">
            <a:extLst>
              <a:ext uri="{FF2B5EF4-FFF2-40B4-BE49-F238E27FC236}">
                <a16:creationId xmlns:a16="http://schemas.microsoft.com/office/drawing/2014/main" xmlns="" id="{A622501A-72BE-4BE0-B4E2-DEF8CAEB0C7C}"/>
              </a:ext>
            </a:extLst>
          </p:cNvPr>
          <p:cNvSpPr>
            <a:spLocks noGrp="1"/>
          </p:cNvSpPr>
          <p:nvPr>
            <p:ph idx="1"/>
          </p:nvPr>
        </p:nvSpPr>
        <p:spPr>
          <a:xfrm>
            <a:off x="1484310" y="1943101"/>
            <a:ext cx="10018713" cy="3848100"/>
          </a:xfrm>
        </p:spPr>
        <p:txBody>
          <a:bodyPr>
            <a:noAutofit/>
          </a:bodyPr>
          <a:lstStyle/>
          <a:p>
            <a:pPr marL="914400" lvl="2" indent="0">
              <a:buNone/>
            </a:pPr>
            <a:r>
              <a:rPr lang="en-US" dirty="0"/>
              <a:t>Face Detection</a:t>
            </a:r>
            <a:endParaRPr lang="en-IN" dirty="0"/>
          </a:p>
          <a:p>
            <a:pPr marL="0" indent="0">
              <a:buNone/>
            </a:pPr>
            <a:r>
              <a:rPr lang="en-US" sz="1800" dirty="0"/>
              <a:t>Step 1: Import required package</a:t>
            </a:r>
            <a:endParaRPr lang="en-IN" sz="1800" dirty="0"/>
          </a:p>
          <a:p>
            <a:pPr marL="0" indent="0">
              <a:buNone/>
            </a:pPr>
            <a:r>
              <a:rPr lang="en-US" sz="1800" dirty="0"/>
              <a:t>Step 2: Read input image</a:t>
            </a:r>
            <a:endParaRPr lang="en-IN" sz="1800" dirty="0"/>
          </a:p>
          <a:p>
            <a:pPr marL="0" indent="0">
              <a:buNone/>
            </a:pPr>
            <a:r>
              <a:rPr lang="en-US" sz="1800" dirty="0"/>
              <a:t>            If image=none</a:t>
            </a:r>
            <a:endParaRPr lang="en-IN" sz="1800" dirty="0"/>
          </a:p>
          <a:p>
            <a:pPr marL="0" indent="0">
              <a:buNone/>
            </a:pPr>
            <a:r>
              <a:rPr lang="en-US" sz="1800" dirty="0"/>
              <a:t>		Exit ()</a:t>
            </a:r>
            <a:endParaRPr lang="en-IN" sz="1800" dirty="0"/>
          </a:p>
          <a:p>
            <a:pPr marL="0" indent="0">
              <a:buNone/>
            </a:pPr>
            <a:r>
              <a:rPr lang="en-US" sz="1800" dirty="0"/>
              <a:t>Step 3: Initialize hog + </a:t>
            </a:r>
            <a:r>
              <a:rPr lang="en-US" sz="1800" dirty="0" err="1"/>
              <a:t>svm</a:t>
            </a:r>
            <a:r>
              <a:rPr lang="en-US" sz="1800" dirty="0"/>
              <a:t> based face detector</a:t>
            </a:r>
            <a:endParaRPr lang="en-IN" sz="1800" dirty="0"/>
          </a:p>
          <a:p>
            <a:pPr marL="0" indent="0">
              <a:buNone/>
            </a:pPr>
            <a:r>
              <a:rPr lang="en-US" sz="1800" dirty="0"/>
              <a:t>Step 4: Loop over detected faces</a:t>
            </a:r>
            <a:endParaRPr lang="en-IN" sz="1800" dirty="0"/>
          </a:p>
          <a:p>
            <a:pPr marL="0" indent="0">
              <a:buNone/>
            </a:pPr>
            <a:r>
              <a:rPr lang="en-US" sz="1800" dirty="0"/>
              <a:t>	For face in detector</a:t>
            </a:r>
            <a:endParaRPr lang="en-IN" sz="1800" dirty="0"/>
          </a:p>
          <a:p>
            <a:pPr marL="0" indent="0">
              <a:buNone/>
            </a:pPr>
            <a:r>
              <a:rPr lang="en-US" sz="1800" dirty="0"/>
              <a:t>		Draw box over face</a:t>
            </a:r>
            <a:endParaRPr lang="en-IN" sz="1800" dirty="0"/>
          </a:p>
          <a:p>
            <a:pPr marL="0" indent="0">
              <a:buNone/>
            </a:pPr>
            <a:r>
              <a:rPr lang="en-US" sz="1800" dirty="0"/>
              <a:t>Step 5: Show output image</a:t>
            </a:r>
            <a:endParaRPr lang="en-IN" sz="1800" dirty="0"/>
          </a:p>
          <a:p>
            <a:pPr marL="0" indent="0">
              <a:buNone/>
            </a:pPr>
            <a:endParaRPr lang="en-IN" sz="1800" dirty="0"/>
          </a:p>
        </p:txBody>
      </p:sp>
    </p:spTree>
    <p:extLst>
      <p:ext uri="{BB962C8B-B14F-4D97-AF65-F5344CB8AC3E}">
        <p14:creationId xmlns:p14="http://schemas.microsoft.com/office/powerpoint/2010/main" val="10328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A1247C-2AC3-478B-B0E5-E81E4D008E08}"/>
              </a:ext>
            </a:extLst>
          </p:cNvPr>
          <p:cNvSpPr>
            <a:spLocks noGrp="1"/>
          </p:cNvSpPr>
          <p:nvPr>
            <p:ph type="title"/>
          </p:nvPr>
        </p:nvSpPr>
        <p:spPr>
          <a:xfrm>
            <a:off x="838200" y="365125"/>
            <a:ext cx="10515600" cy="716329"/>
          </a:xfrm>
        </p:spPr>
        <p:txBody>
          <a:bodyPr/>
          <a:lstStyle/>
          <a:p>
            <a:endParaRPr lang="en-IN" dirty="0"/>
          </a:p>
        </p:txBody>
      </p:sp>
      <p:sp>
        <p:nvSpPr>
          <p:cNvPr id="3" name="Content Placeholder 2">
            <a:extLst>
              <a:ext uri="{FF2B5EF4-FFF2-40B4-BE49-F238E27FC236}">
                <a16:creationId xmlns:a16="http://schemas.microsoft.com/office/drawing/2014/main" xmlns="" id="{5876CFF9-8B17-486F-8851-F5A18AA0CE0E}"/>
              </a:ext>
            </a:extLst>
          </p:cNvPr>
          <p:cNvSpPr>
            <a:spLocks noGrp="1"/>
          </p:cNvSpPr>
          <p:nvPr>
            <p:ph idx="1"/>
          </p:nvPr>
        </p:nvSpPr>
        <p:spPr>
          <a:xfrm>
            <a:off x="1336430" y="1081454"/>
            <a:ext cx="10017369" cy="5095509"/>
          </a:xfrm>
        </p:spPr>
        <p:txBody>
          <a:bodyPr>
            <a:normAutofit/>
          </a:bodyPr>
          <a:lstStyle/>
          <a:p>
            <a:pPr marL="914400" lvl="2" indent="0">
              <a:buNone/>
            </a:pPr>
            <a:r>
              <a:rPr lang="en-US" dirty="0"/>
              <a:t>Face Recognition</a:t>
            </a:r>
            <a:endParaRPr lang="en-IN" dirty="0"/>
          </a:p>
          <a:p>
            <a:pPr marL="0" indent="0">
              <a:buNone/>
            </a:pPr>
            <a:r>
              <a:rPr lang="en-US" sz="1800" dirty="0"/>
              <a:t>Step 1: Import required packages</a:t>
            </a:r>
            <a:endParaRPr lang="en-IN" sz="1800" dirty="0"/>
          </a:p>
          <a:p>
            <a:pPr marL="0" indent="0">
              <a:buNone/>
            </a:pPr>
            <a:r>
              <a:rPr lang="en-US" sz="1800" dirty="0"/>
              <a:t>Step 2: Read input image</a:t>
            </a:r>
            <a:endParaRPr lang="en-IN" sz="1800" dirty="0"/>
          </a:p>
          <a:p>
            <a:pPr marL="0" indent="0">
              <a:buNone/>
            </a:pPr>
            <a:r>
              <a:rPr lang="en-US" sz="1800" dirty="0"/>
              <a:t>	If image=none</a:t>
            </a:r>
            <a:endParaRPr lang="en-IN" sz="1800" dirty="0"/>
          </a:p>
          <a:p>
            <a:pPr marL="0" indent="0">
              <a:buNone/>
            </a:pPr>
            <a:r>
              <a:rPr lang="en-US" sz="1800" dirty="0"/>
              <a:t>		Exit ()</a:t>
            </a:r>
            <a:endParaRPr lang="en-IN" sz="1800" dirty="0"/>
          </a:p>
          <a:p>
            <a:pPr marL="0" indent="0">
              <a:buNone/>
            </a:pPr>
            <a:r>
              <a:rPr lang="en-US" sz="1800" dirty="0"/>
              <a:t>Step 3: Initialize LBPH detector</a:t>
            </a:r>
            <a:endParaRPr lang="en-IN" sz="1800" dirty="0"/>
          </a:p>
          <a:p>
            <a:pPr marL="0" indent="0">
              <a:buNone/>
            </a:pPr>
            <a:r>
              <a:rPr lang="en-US" sz="1800" dirty="0"/>
              <a:t>Step 4: Detect face from image</a:t>
            </a:r>
            <a:endParaRPr lang="en-IN" sz="1800" dirty="0"/>
          </a:p>
          <a:p>
            <a:pPr marL="0" indent="0">
              <a:buNone/>
            </a:pPr>
            <a:r>
              <a:rPr lang="en-US" sz="1800" dirty="0"/>
              <a:t>Step 5: Compare detected face with database image</a:t>
            </a:r>
            <a:endParaRPr lang="en-IN" sz="1800" dirty="0"/>
          </a:p>
          <a:p>
            <a:pPr marL="0" indent="0">
              <a:buNone/>
            </a:pPr>
            <a:r>
              <a:rPr lang="en-US" sz="1800" dirty="0"/>
              <a:t>	If match found</a:t>
            </a:r>
            <a:endParaRPr lang="en-IN" sz="1800" dirty="0"/>
          </a:p>
          <a:p>
            <a:pPr marL="0" indent="0">
              <a:buNone/>
            </a:pPr>
            <a:r>
              <a:rPr lang="en-US" sz="1800" dirty="0"/>
              <a:t>		Mark the attendance in sheet</a:t>
            </a:r>
            <a:endParaRPr lang="en-IN" sz="1800" dirty="0"/>
          </a:p>
          <a:p>
            <a:pPr marL="0" indent="0">
              <a:buNone/>
            </a:pPr>
            <a:r>
              <a:rPr lang="en-US" sz="1800" dirty="0"/>
              <a:t>Step 6: Display output image.</a:t>
            </a:r>
            <a:endParaRPr lang="en-IN" sz="1800" dirty="0"/>
          </a:p>
          <a:p>
            <a:pPr marL="0" indent="0">
              <a:buNone/>
            </a:pPr>
            <a:endParaRPr lang="en-IN" sz="1800" dirty="0"/>
          </a:p>
        </p:txBody>
      </p:sp>
    </p:spTree>
    <p:extLst>
      <p:ext uri="{BB962C8B-B14F-4D97-AF65-F5344CB8AC3E}">
        <p14:creationId xmlns:p14="http://schemas.microsoft.com/office/powerpoint/2010/main" val="2515617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E8A933-9ED1-4BC4-B0BB-8A825E95604D}"/>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xmlns="" id="{4CFC1A23-04F3-4CB8-B6C1-18FF8DB77055}"/>
              </a:ext>
            </a:extLst>
          </p:cNvPr>
          <p:cNvSpPr>
            <a:spLocks noGrp="1"/>
          </p:cNvSpPr>
          <p:nvPr>
            <p:ph idx="1"/>
          </p:nvPr>
        </p:nvSpPr>
        <p:spPr/>
        <p:txBody>
          <a:bodyPr>
            <a:normAutofit fontScale="92500" lnSpcReduction="10000"/>
          </a:bodyPr>
          <a:lstStyle/>
          <a:p>
            <a:r>
              <a:rPr lang="en-US" b="1" dirty="0" err="1"/>
              <a:t>Haar</a:t>
            </a:r>
            <a:r>
              <a:rPr lang="en-US" b="1" dirty="0"/>
              <a:t> Cascade Classifier</a:t>
            </a:r>
            <a:endParaRPr lang="en-IN" b="1" dirty="0"/>
          </a:p>
          <a:p>
            <a:r>
              <a:rPr lang="en-US" b="1" dirty="0"/>
              <a:t>HOG (Histogram of oriented gradients):</a:t>
            </a:r>
            <a:endParaRPr lang="en-IN" dirty="0"/>
          </a:p>
          <a:p>
            <a:r>
              <a:rPr lang="en-US" b="1" dirty="0"/>
              <a:t>DNN (Deep Neural Network):</a:t>
            </a:r>
            <a:endParaRPr lang="en-IN" dirty="0"/>
          </a:p>
          <a:p>
            <a:r>
              <a:rPr lang="en-US" b="1" dirty="0"/>
              <a:t>LBPH (Local Binary Pattern Histogram):</a:t>
            </a:r>
            <a:endParaRPr lang="en-IN" dirty="0"/>
          </a:p>
          <a:p>
            <a:r>
              <a:rPr lang="en-IN" b="1" dirty="0"/>
              <a:t>PIL</a:t>
            </a:r>
          </a:p>
          <a:p>
            <a:r>
              <a:rPr lang="en-IN" b="1" dirty="0"/>
              <a:t>XLWT</a:t>
            </a:r>
          </a:p>
          <a:p>
            <a:pPr marL="0" indent="0">
              <a:buNone/>
            </a:pPr>
            <a:r>
              <a:rPr lang="en-IN" dirty="0"/>
              <a:t>We will see its documentation in word document</a:t>
            </a:r>
          </a:p>
        </p:txBody>
      </p:sp>
    </p:spTree>
    <p:extLst>
      <p:ext uri="{BB962C8B-B14F-4D97-AF65-F5344CB8AC3E}">
        <p14:creationId xmlns:p14="http://schemas.microsoft.com/office/powerpoint/2010/main" val="1347120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F95038-0EC8-4E56-AA78-CE12AF8D556C}"/>
              </a:ext>
            </a:extLst>
          </p:cNvPr>
          <p:cNvSpPr>
            <a:spLocks noGrp="1"/>
          </p:cNvSpPr>
          <p:nvPr>
            <p:ph type="title"/>
          </p:nvPr>
        </p:nvSpPr>
        <p:spPr/>
        <p:txBody>
          <a:bodyPr/>
          <a:lstStyle/>
          <a:p>
            <a:r>
              <a:rPr lang="en-IN" dirty="0"/>
              <a:t>Discussion</a:t>
            </a:r>
          </a:p>
        </p:txBody>
      </p:sp>
      <p:sp>
        <p:nvSpPr>
          <p:cNvPr id="3" name="Content Placeholder 2">
            <a:extLst>
              <a:ext uri="{FF2B5EF4-FFF2-40B4-BE49-F238E27FC236}">
                <a16:creationId xmlns:a16="http://schemas.microsoft.com/office/drawing/2014/main" xmlns="" id="{2921A6AC-32FC-4385-B8CE-A907A5615D8A}"/>
              </a:ext>
            </a:extLst>
          </p:cNvPr>
          <p:cNvSpPr>
            <a:spLocks noGrp="1"/>
          </p:cNvSpPr>
          <p:nvPr>
            <p:ph idx="1"/>
          </p:nvPr>
        </p:nvSpPr>
        <p:spPr>
          <a:xfrm>
            <a:off x="1484310" y="1995855"/>
            <a:ext cx="10018713" cy="3795346"/>
          </a:xfrm>
        </p:spPr>
        <p:txBody>
          <a:bodyPr>
            <a:normAutofit fontScale="92500" lnSpcReduction="10000"/>
          </a:bodyPr>
          <a:lstStyle/>
          <a:p>
            <a:pPr lvl="0"/>
            <a:r>
              <a:rPr lang="en-US" dirty="0"/>
              <a:t>We have implemented various method for detection and recognition of image. The testing of our proposed system is done separately for detection and recognition. We have collected databases according to literature review. For our class of 44 student we have created separate database.</a:t>
            </a:r>
            <a:endParaRPr lang="en-IN" dirty="0"/>
          </a:p>
          <a:p>
            <a:pPr lvl="0"/>
            <a:r>
              <a:rPr lang="en-US" dirty="0"/>
              <a:t>On account of our different database, our results are not matching with all literature.</a:t>
            </a:r>
            <a:endParaRPr lang="en-IN" dirty="0"/>
          </a:p>
          <a:p>
            <a:pPr lvl="0"/>
            <a:r>
              <a:rPr lang="en-US" dirty="0"/>
              <a:t>The google images which were tested on HOG didn’t gave a satisfying output, so we tested the same on database images as well as our collected database images. The result obtained were little improved from the google images result but were not satisfying as per concern of our project.</a:t>
            </a:r>
            <a:endParaRPr lang="en-IN" dirty="0"/>
          </a:p>
          <a:p>
            <a:pPr marL="0" indent="0">
              <a:buNone/>
            </a:pPr>
            <a:endParaRPr lang="en-IN" dirty="0"/>
          </a:p>
        </p:txBody>
      </p:sp>
    </p:spTree>
    <p:extLst>
      <p:ext uri="{BB962C8B-B14F-4D97-AF65-F5344CB8AC3E}">
        <p14:creationId xmlns:p14="http://schemas.microsoft.com/office/powerpoint/2010/main" val="2062494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416C92-F672-41FD-9089-413A0B6ED652}"/>
              </a:ext>
            </a:extLst>
          </p:cNvPr>
          <p:cNvSpPr>
            <a:spLocks noGrp="1"/>
          </p:cNvSpPr>
          <p:nvPr>
            <p:ph type="title"/>
          </p:nvPr>
        </p:nvSpPr>
        <p:spPr>
          <a:xfrm>
            <a:off x="838200" y="365126"/>
            <a:ext cx="10515600" cy="52289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52031146-0288-4E4E-9FFA-5F49554FE7E8}"/>
              </a:ext>
            </a:extLst>
          </p:cNvPr>
          <p:cNvSpPr>
            <a:spLocks noGrp="1"/>
          </p:cNvSpPr>
          <p:nvPr>
            <p:ph idx="1"/>
          </p:nvPr>
        </p:nvSpPr>
        <p:spPr>
          <a:xfrm>
            <a:off x="1301262" y="1107831"/>
            <a:ext cx="10052538" cy="5069132"/>
          </a:xfrm>
        </p:spPr>
        <p:txBody>
          <a:bodyPr/>
          <a:lstStyle/>
          <a:p>
            <a:pPr lvl="0"/>
            <a:r>
              <a:rPr lang="en-US" dirty="0"/>
              <a:t>Increasing the scaling factor and some adjustment in image size does not give satisfying result, though there is improvement in (70-75 % accuracy).</a:t>
            </a:r>
            <a:endParaRPr lang="en-IN" dirty="0"/>
          </a:p>
          <a:p>
            <a:pPr lvl="0"/>
            <a:r>
              <a:rPr lang="en-US" dirty="0"/>
              <a:t>We tested the images on DNN. Performance of DNN is poor then HOG for crowded image </a:t>
            </a:r>
            <a:endParaRPr lang="en-IN" dirty="0"/>
          </a:p>
          <a:p>
            <a:pPr lvl="0"/>
            <a:r>
              <a:rPr lang="en-US" dirty="0"/>
              <a:t>We tested another method namely HAAR cascade, but there is negligible improvement in the performance as compared to hog on our whole database.</a:t>
            </a:r>
            <a:endParaRPr lang="en-IN" dirty="0"/>
          </a:p>
          <a:p>
            <a:pPr lvl="0"/>
            <a:r>
              <a:rPr lang="en-US" dirty="0"/>
              <a:t>Various image processing techniques like histogram equalization and background removal also failed in performance.</a:t>
            </a:r>
            <a:endParaRPr lang="en-IN" dirty="0"/>
          </a:p>
        </p:txBody>
      </p:sp>
    </p:spTree>
    <p:extLst>
      <p:ext uri="{BB962C8B-B14F-4D97-AF65-F5344CB8AC3E}">
        <p14:creationId xmlns:p14="http://schemas.microsoft.com/office/powerpoint/2010/main" val="2005668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7940FD-179C-47B3-B045-20357347C91F}"/>
              </a:ext>
            </a:extLst>
          </p:cNvPr>
          <p:cNvSpPr>
            <a:spLocks noGrp="1"/>
          </p:cNvSpPr>
          <p:nvPr>
            <p:ph type="title"/>
          </p:nvPr>
        </p:nvSpPr>
        <p:spPr>
          <a:xfrm>
            <a:off x="838200" y="365125"/>
            <a:ext cx="10515600" cy="47893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818AC8C8-7B40-450B-B9E7-8F81CB317F99}"/>
              </a:ext>
            </a:extLst>
          </p:cNvPr>
          <p:cNvSpPr>
            <a:spLocks noGrp="1"/>
          </p:cNvSpPr>
          <p:nvPr>
            <p:ph idx="1"/>
          </p:nvPr>
        </p:nvSpPr>
        <p:spPr>
          <a:xfrm>
            <a:off x="1266092" y="931985"/>
            <a:ext cx="10087708" cy="5244978"/>
          </a:xfrm>
        </p:spPr>
        <p:txBody>
          <a:bodyPr/>
          <a:lstStyle/>
          <a:p>
            <a:pPr lvl="0"/>
            <a:r>
              <a:rPr lang="en-US" dirty="0"/>
              <a:t>The proposed method of combination of HOG and HAAR cascade detector gives significant increase in the efficiency on all variety of database, which prove our contribution (95%-97% accuracy).</a:t>
            </a:r>
            <a:endParaRPr lang="en-IN" dirty="0"/>
          </a:p>
          <a:p>
            <a:pPr lvl="0"/>
            <a:r>
              <a:rPr lang="en-US" dirty="0"/>
              <a:t>By considering the importance of histogram with respect to face recognition given in literature, we used LBPH for face recognition, but we found it efficient only for less number of people in images.</a:t>
            </a:r>
            <a:endParaRPr lang="en-IN" dirty="0"/>
          </a:p>
          <a:p>
            <a:pPr lvl="0"/>
            <a:r>
              <a:rPr lang="en-US" dirty="0"/>
              <a:t>To increase the accuracy, we used PIL library and tested it on images with few number of faces in image and we got 50 % accuracy, but it also gave similar poor performance as that of LBPH. Then we tested it on group image with greater number of faces. The result from it was very poor.</a:t>
            </a:r>
            <a:endParaRPr lang="en-IN" dirty="0"/>
          </a:p>
        </p:txBody>
      </p:sp>
    </p:spTree>
    <p:extLst>
      <p:ext uri="{BB962C8B-B14F-4D97-AF65-F5344CB8AC3E}">
        <p14:creationId xmlns:p14="http://schemas.microsoft.com/office/powerpoint/2010/main" val="2378373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7557AC-CF79-446F-88C6-2F2872A33CC6}"/>
              </a:ext>
            </a:extLst>
          </p:cNvPr>
          <p:cNvSpPr>
            <a:spLocks noGrp="1"/>
          </p:cNvSpPr>
          <p:nvPr>
            <p:ph type="title"/>
          </p:nvPr>
        </p:nvSpPr>
        <p:spPr>
          <a:xfrm>
            <a:off x="838200" y="365126"/>
            <a:ext cx="10515600" cy="46135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B6E0EBFB-2BF3-4B9A-BE5B-57D2DF885037}"/>
              </a:ext>
            </a:extLst>
          </p:cNvPr>
          <p:cNvSpPr>
            <a:spLocks noGrp="1"/>
          </p:cNvSpPr>
          <p:nvPr>
            <p:ph idx="1"/>
          </p:nvPr>
        </p:nvSpPr>
        <p:spPr>
          <a:xfrm>
            <a:off x="1345222" y="1072662"/>
            <a:ext cx="10008577" cy="5104301"/>
          </a:xfrm>
        </p:spPr>
        <p:txBody>
          <a:bodyPr/>
          <a:lstStyle/>
          <a:p>
            <a:pPr lvl="0"/>
            <a:r>
              <a:rPr lang="en-US" dirty="0"/>
              <a:t>To increase the accuracy, we modified the code by adding some extra parameter and the result we got was remotely satisfying.</a:t>
            </a:r>
            <a:endParaRPr lang="en-IN" dirty="0"/>
          </a:p>
          <a:p>
            <a:pPr lvl="0"/>
            <a:r>
              <a:rPr lang="en-US" dirty="0"/>
              <a:t>Our contribution in face detection and face recognition show significant improvement in the performance over the literature review.</a:t>
            </a:r>
            <a:endParaRPr lang="en-IN" dirty="0"/>
          </a:p>
          <a:p>
            <a:pPr lvl="0"/>
            <a:r>
              <a:rPr lang="en-US" dirty="0"/>
              <a:t>Recognized images are tested for automatic </a:t>
            </a:r>
            <a:r>
              <a:rPr lang="en-US" dirty="0" err="1"/>
              <a:t>updation</a:t>
            </a:r>
            <a:r>
              <a:rPr lang="en-US" dirty="0"/>
              <a:t> of attendance where unknown person is marked as unknown.</a:t>
            </a:r>
            <a:endParaRPr lang="en-IN" dirty="0"/>
          </a:p>
        </p:txBody>
      </p:sp>
    </p:spTree>
    <p:extLst>
      <p:ext uri="{BB962C8B-B14F-4D97-AF65-F5344CB8AC3E}">
        <p14:creationId xmlns:p14="http://schemas.microsoft.com/office/powerpoint/2010/main" val="1599870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E43924-515B-42A9-906A-C4659BB1A8A9}"/>
              </a:ext>
            </a:extLst>
          </p:cNvPr>
          <p:cNvSpPr>
            <a:spLocks noGrp="1"/>
          </p:cNvSpPr>
          <p:nvPr>
            <p:ph type="title"/>
          </p:nvPr>
        </p:nvSpPr>
        <p:spPr>
          <a:xfrm>
            <a:off x="1484311" y="685800"/>
            <a:ext cx="10018713" cy="940777"/>
          </a:xfrm>
        </p:spPr>
        <p:txBody>
          <a:bodyPr/>
          <a:lstStyle/>
          <a:p>
            <a:r>
              <a:rPr lang="en-IN" dirty="0"/>
              <a:t>Conclusion</a:t>
            </a:r>
          </a:p>
        </p:txBody>
      </p:sp>
      <p:sp>
        <p:nvSpPr>
          <p:cNvPr id="3" name="Content Placeholder 2">
            <a:extLst>
              <a:ext uri="{FF2B5EF4-FFF2-40B4-BE49-F238E27FC236}">
                <a16:creationId xmlns:a16="http://schemas.microsoft.com/office/drawing/2014/main" xmlns="" id="{C1265F53-74C7-4D24-A771-9C774A4DB1F4}"/>
              </a:ext>
            </a:extLst>
          </p:cNvPr>
          <p:cNvSpPr>
            <a:spLocks noGrp="1"/>
          </p:cNvSpPr>
          <p:nvPr>
            <p:ph idx="1"/>
          </p:nvPr>
        </p:nvSpPr>
        <p:spPr>
          <a:xfrm>
            <a:off x="1406768" y="1714499"/>
            <a:ext cx="9947031" cy="4462463"/>
          </a:xfrm>
        </p:spPr>
        <p:txBody>
          <a:bodyPr>
            <a:normAutofit fontScale="92500" lnSpcReduction="10000"/>
          </a:bodyPr>
          <a:lstStyle/>
          <a:p>
            <a:r>
              <a:rPr lang="en-US" dirty="0"/>
              <a:t>After testing different methods for detection and recognition we can conclude that the proposed system is more efficient with 95% accuracy than previously mentioned method. This face detection and recognition system will save time, reduce the amount of work done by the administration and replace the stationery material currently in use with already existent electronic equipment.  </a:t>
            </a:r>
            <a:endParaRPr lang="en-IN" dirty="0"/>
          </a:p>
          <a:p>
            <a:r>
              <a:rPr lang="en-US" dirty="0"/>
              <a:t>There is no need for specialized hardware for installing the system as it only uses a computer and a camera. The camera plays a crucial role in the working of the system hence the image quality and performance of the camera in real time scenario must be tested especially if the system is operated from a live camera feed.</a:t>
            </a:r>
            <a:endParaRPr lang="en-IN" dirty="0"/>
          </a:p>
          <a:p>
            <a:r>
              <a:rPr lang="en-US" dirty="0"/>
              <a:t>Our contribution in proposing this smart attendance system will surely produce sizable improvement over the current trend.</a:t>
            </a:r>
            <a:endParaRPr lang="en-IN" dirty="0"/>
          </a:p>
          <a:p>
            <a:endParaRPr lang="en-IN" dirty="0"/>
          </a:p>
        </p:txBody>
      </p:sp>
    </p:spTree>
    <p:extLst>
      <p:ext uri="{BB962C8B-B14F-4D97-AF65-F5344CB8AC3E}">
        <p14:creationId xmlns:p14="http://schemas.microsoft.com/office/powerpoint/2010/main" val="3994785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0E2CDC-370F-4CD4-888C-270FAC4B7901}"/>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xmlns="" id="{54D0AB82-0F5A-43C7-9A32-FF6148A82323}"/>
              </a:ext>
            </a:extLst>
          </p:cNvPr>
          <p:cNvSpPr>
            <a:spLocks noGrp="1"/>
          </p:cNvSpPr>
          <p:nvPr>
            <p:ph idx="1"/>
          </p:nvPr>
        </p:nvSpPr>
        <p:spPr>
          <a:xfrm>
            <a:off x="1484310" y="1960685"/>
            <a:ext cx="10018713" cy="3830515"/>
          </a:xfrm>
        </p:spPr>
        <p:txBody>
          <a:bodyPr>
            <a:normAutofit/>
          </a:bodyPr>
          <a:lstStyle/>
          <a:p>
            <a:pPr lvl="0"/>
            <a:r>
              <a:rPr lang="en-US" dirty="0"/>
              <a:t>There are some facts that can further modified such as recognized distance can be extended, graphics processing unit (GPU) can be used for large amount of database and quick processing. </a:t>
            </a:r>
            <a:endParaRPr lang="en-IN" dirty="0"/>
          </a:p>
          <a:p>
            <a:pPr lvl="0"/>
            <a:r>
              <a:rPr lang="en-US" dirty="0"/>
              <a:t>Data storage can be made server based and can be integrated with multiple cameras at the same time.</a:t>
            </a:r>
            <a:endParaRPr lang="en-IN" dirty="0"/>
          </a:p>
          <a:p>
            <a:pPr lvl="0"/>
            <a:r>
              <a:rPr lang="en-US" dirty="0"/>
              <a:t>This system can be made real time monitoring for security issue.</a:t>
            </a:r>
            <a:endParaRPr lang="en-IN" dirty="0"/>
          </a:p>
          <a:p>
            <a:r>
              <a:rPr lang="en-US" dirty="0"/>
              <a:t>This technology can be further developed to be used in other avenues such as ATMs, accessing confidential files, or other sensitive materials.</a:t>
            </a:r>
            <a:endParaRPr lang="en-IN" dirty="0"/>
          </a:p>
        </p:txBody>
      </p:sp>
    </p:spTree>
    <p:extLst>
      <p:ext uri="{BB962C8B-B14F-4D97-AF65-F5344CB8AC3E}">
        <p14:creationId xmlns:p14="http://schemas.microsoft.com/office/powerpoint/2010/main" val="76799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C059D0-33AE-4158-9D43-DA137E1A911F}"/>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xmlns="" id="{CEEC7EB9-BE99-44F2-8EAF-842A2980F975}"/>
              </a:ext>
            </a:extLst>
          </p:cNvPr>
          <p:cNvSpPr>
            <a:spLocks noGrp="1"/>
          </p:cNvSpPr>
          <p:nvPr>
            <p:ph idx="1"/>
          </p:nvPr>
        </p:nvSpPr>
        <p:spPr/>
        <p:txBody>
          <a:bodyPr>
            <a:normAutofit fontScale="92500" lnSpcReduction="10000"/>
          </a:bodyPr>
          <a:lstStyle/>
          <a:p>
            <a:r>
              <a:rPr lang="en-US" sz="2400" dirty="0"/>
              <a:t>In this system a smart way of taking attendance for each lecture is proposed which will capture single shot from camera connected in respective class. The highlighted advantage of proposed system is face detection and separation will be done for any orientation of object in picture. Thus, person/student looking from any direction will be identified by the system and automatic attendance will be uploaded in sheet(like excel sheet).We propose to auto-capture an image after 15 min of a lecture ,so that proper </a:t>
            </a:r>
            <a:r>
              <a:rPr lang="en-US" sz="2400" dirty="0" err="1"/>
              <a:t>updation</a:t>
            </a:r>
            <a:r>
              <a:rPr lang="en-US" sz="2400" dirty="0"/>
              <a:t> will be made in remaining time. It will not require real time processing except single shot capturing. The database will be one-time stored which will contain minimum time three images of each student captured with different angles.</a:t>
            </a:r>
            <a:endParaRPr lang="en-IN" sz="2400" dirty="0"/>
          </a:p>
        </p:txBody>
      </p:sp>
    </p:spTree>
    <p:extLst>
      <p:ext uri="{BB962C8B-B14F-4D97-AF65-F5344CB8AC3E}">
        <p14:creationId xmlns:p14="http://schemas.microsoft.com/office/powerpoint/2010/main" val="1053504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BD6F1-0A65-4925-98EA-2271ACDF5E07}"/>
              </a:ext>
            </a:extLst>
          </p:cNvPr>
          <p:cNvSpPr>
            <a:spLocks noGrp="1"/>
          </p:cNvSpPr>
          <p:nvPr>
            <p:ph type="title"/>
          </p:nvPr>
        </p:nvSpPr>
        <p:spPr>
          <a:xfrm>
            <a:off x="838200" y="365126"/>
            <a:ext cx="10515600" cy="56686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1E9D217A-95A4-496B-9A77-2FBD91515A23}"/>
              </a:ext>
            </a:extLst>
          </p:cNvPr>
          <p:cNvSpPr>
            <a:spLocks noGrp="1"/>
          </p:cNvSpPr>
          <p:nvPr>
            <p:ph idx="1"/>
          </p:nvPr>
        </p:nvSpPr>
        <p:spPr>
          <a:xfrm>
            <a:off x="1415562" y="1213338"/>
            <a:ext cx="9938238" cy="4963625"/>
          </a:xfrm>
        </p:spPr>
        <p:txBody>
          <a:bodyPr/>
          <a:lstStyle/>
          <a:p>
            <a:pPr lvl="0"/>
            <a:r>
              <a:rPr lang="en-US" dirty="0"/>
              <a:t>A way to utilize face recognition technology is by placing cameras in retail outlets. That way it is possible to analyze and improve the customer purchasing process by accessing customer information from their social media profiles and offering customized offers and products.</a:t>
            </a:r>
            <a:endParaRPr lang="en-IN" dirty="0"/>
          </a:p>
          <a:p>
            <a:pPr lvl="0"/>
            <a:r>
              <a:rPr lang="en-US" dirty="0"/>
              <a:t>On site of an accident or during the transportation to a hospital, patients are often uncommunicative or unresponsive, which makes it hard to obtain medical information vital to the medical care. Facial recognition offers a fast way to access the medical information and, in many cases, speed up the process of providing necessary medical care.</a:t>
            </a:r>
            <a:endParaRPr lang="en-IN" dirty="0"/>
          </a:p>
        </p:txBody>
      </p:sp>
    </p:spTree>
    <p:extLst>
      <p:ext uri="{BB962C8B-B14F-4D97-AF65-F5344CB8AC3E}">
        <p14:creationId xmlns:p14="http://schemas.microsoft.com/office/powerpoint/2010/main" val="380163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9EB09E-28B8-4216-82E1-402305EEFE0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86876B6A-AC85-4812-B73C-FC7360D265E3}"/>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At current age human being try to develop a system that minimizes manual human efforts by implementing automation in the existing system with the help of software and hardware platform’s available.</a:t>
            </a:r>
          </a:p>
          <a:p>
            <a:r>
              <a:rPr lang="en-US" sz="2400" dirty="0">
                <a:latin typeface="Times New Roman" panose="02020603050405020304" pitchFamily="18" charset="0"/>
                <a:cs typeface="Times New Roman" panose="02020603050405020304" pitchFamily="18" charset="0"/>
              </a:rPr>
              <a:t> By considering above fact, we decide to implement an automated attendance system that will put attendance of student through camera. </a:t>
            </a:r>
          </a:p>
          <a:p>
            <a:r>
              <a:rPr lang="en-US" sz="2400" dirty="0">
                <a:latin typeface="Times New Roman" panose="02020603050405020304" pitchFamily="18" charset="0"/>
                <a:cs typeface="Times New Roman" panose="02020603050405020304" pitchFamily="18" charset="0"/>
              </a:rPr>
              <a:t>The camera will capture image of the whole class and in the back end faces will get detected and the attendance will get marked.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140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13C83F-43DC-40AE-A207-3A2CD95F67AC}"/>
              </a:ext>
            </a:extLst>
          </p:cNvPr>
          <p:cNvSpPr>
            <a:spLocks noGrp="1"/>
          </p:cNvSpPr>
          <p:nvPr>
            <p:ph type="title"/>
          </p:nvPr>
        </p:nvSpPr>
        <p:spPr>
          <a:xfrm>
            <a:off x="1484311" y="685801"/>
            <a:ext cx="10018713" cy="694592"/>
          </a:xfrm>
        </p:spPr>
        <p:txBody>
          <a:bodyPr>
            <a:normAutofit fontScale="90000"/>
          </a:bodyPr>
          <a:lstStyle/>
          <a:p>
            <a:r>
              <a:rPr lang="en-IN" dirty="0"/>
              <a:t>Literature Review</a:t>
            </a:r>
          </a:p>
        </p:txBody>
      </p:sp>
      <p:graphicFrame>
        <p:nvGraphicFramePr>
          <p:cNvPr id="4" name="Content Placeholder 3">
            <a:extLst>
              <a:ext uri="{FF2B5EF4-FFF2-40B4-BE49-F238E27FC236}">
                <a16:creationId xmlns:a16="http://schemas.microsoft.com/office/drawing/2014/main" xmlns="" id="{DF80644B-C9E5-4BDA-B31C-093803017B5E}"/>
              </a:ext>
            </a:extLst>
          </p:cNvPr>
          <p:cNvGraphicFramePr>
            <a:graphicFrameLocks noGrp="1"/>
          </p:cNvGraphicFramePr>
          <p:nvPr>
            <p:ph idx="1"/>
            <p:extLst>
              <p:ext uri="{D42A27DB-BD31-4B8C-83A1-F6EECF244321}">
                <p14:modId xmlns:p14="http://schemas.microsoft.com/office/powerpoint/2010/main" val="1779908255"/>
              </p:ext>
            </p:extLst>
          </p:nvPr>
        </p:nvGraphicFramePr>
        <p:xfrm>
          <a:off x="1484313" y="1477110"/>
          <a:ext cx="10018711" cy="5296193"/>
        </p:xfrm>
        <a:graphic>
          <a:graphicData uri="http://schemas.openxmlformats.org/drawingml/2006/table">
            <a:tbl>
              <a:tblPr firstRow="1" bandRow="1">
                <a:tableStyleId>{2D5ABB26-0587-4C30-8999-92F81FD0307C}</a:tableStyleId>
              </a:tblPr>
              <a:tblGrid>
                <a:gridCol w="617095">
                  <a:extLst>
                    <a:ext uri="{9D8B030D-6E8A-4147-A177-3AD203B41FA5}">
                      <a16:colId xmlns:a16="http://schemas.microsoft.com/office/drawing/2014/main" xmlns="" val="327789579"/>
                    </a:ext>
                  </a:extLst>
                </a:gridCol>
                <a:gridCol w="2722476">
                  <a:extLst>
                    <a:ext uri="{9D8B030D-6E8A-4147-A177-3AD203B41FA5}">
                      <a16:colId xmlns:a16="http://schemas.microsoft.com/office/drawing/2014/main" xmlns="" val="177851863"/>
                    </a:ext>
                  </a:extLst>
                </a:gridCol>
                <a:gridCol w="1669785">
                  <a:extLst>
                    <a:ext uri="{9D8B030D-6E8A-4147-A177-3AD203B41FA5}">
                      <a16:colId xmlns:a16="http://schemas.microsoft.com/office/drawing/2014/main" xmlns="" val="818668553"/>
                    </a:ext>
                  </a:extLst>
                </a:gridCol>
                <a:gridCol w="1669785">
                  <a:extLst>
                    <a:ext uri="{9D8B030D-6E8A-4147-A177-3AD203B41FA5}">
                      <a16:colId xmlns:a16="http://schemas.microsoft.com/office/drawing/2014/main" xmlns="" val="2234513621"/>
                    </a:ext>
                  </a:extLst>
                </a:gridCol>
                <a:gridCol w="1669785">
                  <a:extLst>
                    <a:ext uri="{9D8B030D-6E8A-4147-A177-3AD203B41FA5}">
                      <a16:colId xmlns:a16="http://schemas.microsoft.com/office/drawing/2014/main" xmlns="" val="4064316519"/>
                    </a:ext>
                  </a:extLst>
                </a:gridCol>
                <a:gridCol w="1669785">
                  <a:extLst>
                    <a:ext uri="{9D8B030D-6E8A-4147-A177-3AD203B41FA5}">
                      <a16:colId xmlns:a16="http://schemas.microsoft.com/office/drawing/2014/main" xmlns="" val="1085990852"/>
                    </a:ext>
                  </a:extLst>
                </a:gridCol>
              </a:tblGrid>
              <a:tr h="541313">
                <a:tc>
                  <a:txBody>
                    <a:bodyPr/>
                    <a:lstStyle/>
                    <a:p>
                      <a:r>
                        <a:rPr lang="en-US" sz="1300" kern="1200" dirty="0">
                          <a:solidFill>
                            <a:schemeClr val="tx1"/>
                          </a:solidFill>
                          <a:effectLst/>
                          <a:latin typeface="+mn-lt"/>
                          <a:ea typeface="+mn-ea"/>
                          <a:cs typeface="+mn-cs"/>
                        </a:rPr>
                        <a:t>Ref. No</a:t>
                      </a:r>
                      <a:endParaRPr lang="en-IN" sz="1300" dirty="0"/>
                    </a:p>
                  </a:txBody>
                  <a:tcPr marL="87119" marR="871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kern="1200" dirty="0">
                          <a:solidFill>
                            <a:schemeClr val="tx1"/>
                          </a:solidFill>
                          <a:effectLst/>
                          <a:latin typeface="+mn-lt"/>
                          <a:ea typeface="+mn-ea"/>
                          <a:cs typeface="+mn-cs"/>
                        </a:rPr>
                        <a:t>Title</a:t>
                      </a:r>
                      <a:endParaRPr lang="en-IN" sz="1300" dirty="0"/>
                    </a:p>
                  </a:txBody>
                  <a:tcPr marL="87119" marR="871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kern="1200" dirty="0">
                          <a:solidFill>
                            <a:schemeClr val="tx1"/>
                          </a:solidFill>
                          <a:effectLst/>
                          <a:latin typeface="+mn-lt"/>
                          <a:ea typeface="+mn-ea"/>
                          <a:cs typeface="+mn-cs"/>
                        </a:rPr>
                        <a:t>Author</a:t>
                      </a:r>
                      <a:endParaRPr lang="en-IN" sz="1300" dirty="0"/>
                    </a:p>
                  </a:txBody>
                  <a:tcPr marL="87119" marR="871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kern="1200" dirty="0">
                          <a:solidFill>
                            <a:schemeClr val="tx1"/>
                          </a:solidFill>
                          <a:effectLst/>
                          <a:latin typeface="+mn-lt"/>
                          <a:ea typeface="+mn-ea"/>
                          <a:cs typeface="+mn-cs"/>
                        </a:rPr>
                        <a:t>Database</a:t>
                      </a:r>
                      <a:endParaRPr lang="en-IN" sz="1300" dirty="0"/>
                    </a:p>
                  </a:txBody>
                  <a:tcPr marL="87119" marR="871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kern="1200" dirty="0">
                          <a:solidFill>
                            <a:schemeClr val="tx1"/>
                          </a:solidFill>
                          <a:effectLst/>
                          <a:latin typeface="+mn-lt"/>
                          <a:ea typeface="+mn-ea"/>
                          <a:cs typeface="+mn-cs"/>
                        </a:rPr>
                        <a:t>Methodology</a:t>
                      </a:r>
                      <a:endParaRPr lang="en-IN" sz="1300" dirty="0"/>
                    </a:p>
                  </a:txBody>
                  <a:tcPr marL="87119" marR="871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kern="1200" dirty="0">
                          <a:solidFill>
                            <a:schemeClr val="tx1"/>
                          </a:solidFill>
                          <a:effectLst/>
                          <a:latin typeface="+mn-lt"/>
                          <a:ea typeface="+mn-ea"/>
                          <a:cs typeface="+mn-cs"/>
                        </a:rPr>
                        <a:t>Remark</a:t>
                      </a:r>
                      <a:endParaRPr lang="en-IN" sz="1300" dirty="0"/>
                    </a:p>
                  </a:txBody>
                  <a:tcPr marL="87119" marR="871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53423035"/>
                  </a:ext>
                </a:extLst>
              </a:tr>
              <a:tr h="4268078">
                <a:tc>
                  <a:txBody>
                    <a:bodyPr/>
                    <a:lstStyle/>
                    <a:p>
                      <a:r>
                        <a:rPr lang="en-IN" sz="1300" dirty="0"/>
                        <a:t>1</a:t>
                      </a:r>
                    </a:p>
                  </a:txBody>
                  <a:tcPr marL="87119" marR="871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kern="1200" dirty="0">
                          <a:solidFill>
                            <a:schemeClr val="tx1"/>
                          </a:solidFill>
                          <a:effectLst/>
                          <a:latin typeface="+mn-lt"/>
                          <a:ea typeface="+mn-ea"/>
                          <a:cs typeface="+mn-cs"/>
                        </a:rPr>
                        <a:t>High-Performance Rotation Invariant Multiview Face Detection(2007)</a:t>
                      </a:r>
                      <a:endParaRPr lang="en-IN" sz="1300" dirty="0"/>
                    </a:p>
                  </a:txBody>
                  <a:tcPr marL="87119" marR="871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kern="1200" dirty="0">
                          <a:solidFill>
                            <a:schemeClr val="tx1"/>
                          </a:solidFill>
                          <a:effectLst/>
                          <a:latin typeface="+mn-lt"/>
                          <a:ea typeface="+mn-ea"/>
                          <a:cs typeface="+mn-cs"/>
                        </a:rPr>
                        <a:t>Chang Huang, </a:t>
                      </a:r>
                      <a:r>
                        <a:rPr lang="en-US" sz="1300" kern="1200" dirty="0" err="1">
                          <a:solidFill>
                            <a:schemeClr val="tx1"/>
                          </a:solidFill>
                          <a:effectLst/>
                          <a:latin typeface="+mn-lt"/>
                          <a:ea typeface="+mn-ea"/>
                          <a:cs typeface="+mn-cs"/>
                        </a:rPr>
                        <a:t>Haizhou</a:t>
                      </a:r>
                      <a:r>
                        <a:rPr lang="en-US" sz="1300" kern="1200" dirty="0">
                          <a:solidFill>
                            <a:schemeClr val="tx1"/>
                          </a:solidFill>
                          <a:effectLst/>
                          <a:latin typeface="+mn-lt"/>
                          <a:ea typeface="+mn-ea"/>
                          <a:cs typeface="+mn-cs"/>
                        </a:rPr>
                        <a:t> Ai, Yuan Li, and Shihong Lao</a:t>
                      </a:r>
                      <a:endParaRPr lang="en-IN" sz="1300" dirty="0"/>
                    </a:p>
                  </a:txBody>
                  <a:tcPr marL="87119" marR="871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kern="1200" dirty="0">
                          <a:solidFill>
                            <a:schemeClr val="tx1"/>
                          </a:solidFill>
                          <a:effectLst/>
                          <a:latin typeface="+mn-lt"/>
                          <a:ea typeface="+mn-ea"/>
                          <a:cs typeface="+mn-cs"/>
                        </a:rPr>
                        <a:t>labeled faces in the wild (LFW) dataset</a:t>
                      </a:r>
                      <a:endParaRPr lang="en-IN" sz="1300" dirty="0"/>
                    </a:p>
                  </a:txBody>
                  <a:tcPr marL="87119" marR="871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rotation-in-plane (RIP) and rotation off-plane (ROP).</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Width-First-Search (WFS) tree detector structure, the Vector Boosting algorithm for learning vector-output strong classifiers, the domain-partition-based weak learning method, the sparse feature in granular space, and the heuristic search for sparse feature selection.</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5339" marR="65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Requirement of small database due to auto-generation of four relevant images</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5339" marR="65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73145939"/>
                  </a:ext>
                </a:extLst>
              </a:tr>
            </a:tbl>
          </a:graphicData>
        </a:graphic>
      </p:graphicFrame>
    </p:spTree>
    <p:extLst>
      <p:ext uri="{BB962C8B-B14F-4D97-AF65-F5344CB8AC3E}">
        <p14:creationId xmlns:p14="http://schemas.microsoft.com/office/powerpoint/2010/main" val="2886790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A23A25-1967-4DF6-893F-69DB1643FF74}"/>
              </a:ext>
            </a:extLst>
          </p:cNvPr>
          <p:cNvSpPr>
            <a:spLocks noGrp="1"/>
          </p:cNvSpPr>
          <p:nvPr>
            <p:ph type="title"/>
          </p:nvPr>
        </p:nvSpPr>
        <p:spPr>
          <a:xfrm>
            <a:off x="838200" y="365126"/>
            <a:ext cx="10515600" cy="179998"/>
          </a:xfrm>
        </p:spPr>
        <p:txBody>
          <a:bodyPr>
            <a:normAutofit fontScale="90000"/>
          </a:bodyPr>
          <a:lstStyle/>
          <a:p>
            <a:endParaRPr lang="en-IN" dirty="0"/>
          </a:p>
        </p:txBody>
      </p:sp>
      <p:graphicFrame>
        <p:nvGraphicFramePr>
          <p:cNvPr id="4" name="Content Placeholder 3">
            <a:extLst>
              <a:ext uri="{FF2B5EF4-FFF2-40B4-BE49-F238E27FC236}">
                <a16:creationId xmlns:a16="http://schemas.microsoft.com/office/drawing/2014/main" xmlns="" id="{C6743495-9537-47A9-AAAA-83CAB4A8368F}"/>
              </a:ext>
            </a:extLst>
          </p:cNvPr>
          <p:cNvGraphicFramePr>
            <a:graphicFrameLocks noGrp="1"/>
          </p:cNvGraphicFramePr>
          <p:nvPr>
            <p:ph idx="1"/>
            <p:extLst>
              <p:ext uri="{D42A27DB-BD31-4B8C-83A1-F6EECF244321}">
                <p14:modId xmlns:p14="http://schemas.microsoft.com/office/powerpoint/2010/main" val="1864677462"/>
              </p:ext>
            </p:extLst>
          </p:nvPr>
        </p:nvGraphicFramePr>
        <p:xfrm>
          <a:off x="838200" y="365127"/>
          <a:ext cx="10515600" cy="6346385"/>
        </p:xfrm>
        <a:graphic>
          <a:graphicData uri="http://schemas.openxmlformats.org/drawingml/2006/table">
            <a:tbl>
              <a:tblPr firstRow="1" bandRow="1">
                <a:tableStyleId>{2D5ABB26-0587-4C30-8999-92F81FD0307C}</a:tableStyleId>
              </a:tblPr>
              <a:tblGrid>
                <a:gridCol w="735623">
                  <a:extLst>
                    <a:ext uri="{9D8B030D-6E8A-4147-A177-3AD203B41FA5}">
                      <a16:colId xmlns:a16="http://schemas.microsoft.com/office/drawing/2014/main" xmlns="" val="875816466"/>
                    </a:ext>
                  </a:extLst>
                </a:gridCol>
                <a:gridCol w="2769577">
                  <a:extLst>
                    <a:ext uri="{9D8B030D-6E8A-4147-A177-3AD203B41FA5}">
                      <a16:colId xmlns:a16="http://schemas.microsoft.com/office/drawing/2014/main" xmlns="" val="2717926176"/>
                    </a:ext>
                  </a:extLst>
                </a:gridCol>
                <a:gridCol w="1752600">
                  <a:extLst>
                    <a:ext uri="{9D8B030D-6E8A-4147-A177-3AD203B41FA5}">
                      <a16:colId xmlns:a16="http://schemas.microsoft.com/office/drawing/2014/main" xmlns="" val="295475509"/>
                    </a:ext>
                  </a:extLst>
                </a:gridCol>
                <a:gridCol w="1752600">
                  <a:extLst>
                    <a:ext uri="{9D8B030D-6E8A-4147-A177-3AD203B41FA5}">
                      <a16:colId xmlns:a16="http://schemas.microsoft.com/office/drawing/2014/main" xmlns="" val="2638073818"/>
                    </a:ext>
                  </a:extLst>
                </a:gridCol>
                <a:gridCol w="1752600">
                  <a:extLst>
                    <a:ext uri="{9D8B030D-6E8A-4147-A177-3AD203B41FA5}">
                      <a16:colId xmlns:a16="http://schemas.microsoft.com/office/drawing/2014/main" xmlns="" val="3348604878"/>
                    </a:ext>
                  </a:extLst>
                </a:gridCol>
                <a:gridCol w="1752600">
                  <a:extLst>
                    <a:ext uri="{9D8B030D-6E8A-4147-A177-3AD203B41FA5}">
                      <a16:colId xmlns:a16="http://schemas.microsoft.com/office/drawing/2014/main" xmlns="" val="4103635931"/>
                    </a:ext>
                  </a:extLst>
                </a:gridCol>
              </a:tblGrid>
              <a:tr h="1928006">
                <a:tc>
                  <a:txBody>
                    <a:bodyPr/>
                    <a:lstStyle/>
                    <a:p>
                      <a:r>
                        <a:rPr lang="en-IN"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Fast and Accurate System for Face Detection, Identiﬁcation, and Veriﬁcation(2015)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Rajeev Ranjan,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Ankan</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Bansal,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Jingxiao</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Zheng,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Hongyu</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Xu, Joshua Gleason,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Boyu</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Lu, Anirudh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Nanduri</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Jun-Cheng Chen, Carlos D. Castillo, Rama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Chellappa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WIDER Face  dataset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Novel face detector, Deep Pyramid Single Shot Face Detector (DPSSD)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(open cv) as an extension of SSD  (single shot detector)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With help of DPSSD it is possible to detect tiny faces.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72764507"/>
                  </a:ext>
                </a:extLst>
              </a:tr>
              <a:tr h="1368619">
                <a:tc>
                  <a:txBody>
                    <a:bodyPr/>
                    <a:lstStyle/>
                    <a:p>
                      <a:r>
                        <a:rPr lang="en-IN"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Robust point set matching for partial face recognition(2016)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Reliang</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Weng,Jiwen</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Lu,Yap</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-Peng Tan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WIDER FACE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Robust point set matching method (RPSM).   Detection of local textural feature from images.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matlab</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Work efficiently for partial face detection as well as in presence of occlusion, random partial crop.</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91587716"/>
                  </a:ext>
                </a:extLst>
              </a:tr>
              <a:tr h="3046779">
                <a:tc>
                  <a:txBody>
                    <a:bodyPr/>
                    <a:lstStyle/>
                    <a:p>
                      <a:r>
                        <a:rPr lang="en-IN" sz="1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Learning Pose-Aware Models for Pose-Invariant Face Recognition in the Wild(2016)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Iacopo</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Masi</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Feng-</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Chan,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Jongmoo</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Choi, Shai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Harel</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Jungyeon</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Kim,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KangGeon</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Kim,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Jatuporn</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Leksut</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Stephen Rawls, Yue Wu, Tal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Hassner</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Wael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AbdAlmageed</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Gerard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Medioni</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Louis-Philippe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Morency</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Prem</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Natarajan, Ram </a:t>
                      </a:r>
                      <a:r>
                        <a:rPr lang="en-IN"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Nevatia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a:solidFill>
                            <a:schemeClr val="tx1"/>
                          </a:solidFill>
                          <a:effectLst/>
                          <a:latin typeface="+mn-lt"/>
                          <a:ea typeface="+mn-ea"/>
                          <a:cs typeface="+mn-cs"/>
                        </a:rPr>
                        <a:t>LFW</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Pose-Aware Models (PAM).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convolutional neural networks (CNN).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3D rendering is used.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explicitly tackles pose variations.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With help of 3D rendering, face recognition is made easy.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66610153"/>
                  </a:ext>
                </a:extLst>
              </a:tr>
            </a:tbl>
          </a:graphicData>
        </a:graphic>
      </p:graphicFrame>
    </p:spTree>
    <p:extLst>
      <p:ext uri="{BB962C8B-B14F-4D97-AF65-F5344CB8AC3E}">
        <p14:creationId xmlns:p14="http://schemas.microsoft.com/office/powerpoint/2010/main" val="3419424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F0FC45-EA12-4363-8FBF-A07FD661CC52}"/>
              </a:ext>
            </a:extLst>
          </p:cNvPr>
          <p:cNvSpPr>
            <a:spLocks noGrp="1"/>
          </p:cNvSpPr>
          <p:nvPr>
            <p:ph type="title"/>
          </p:nvPr>
        </p:nvSpPr>
        <p:spPr>
          <a:xfrm>
            <a:off x="838200" y="365126"/>
            <a:ext cx="10515600" cy="109660"/>
          </a:xfrm>
        </p:spPr>
        <p:txBody>
          <a:bodyPr>
            <a:normAutofit fontScale="90000"/>
          </a:bodyPr>
          <a:lstStyle/>
          <a:p>
            <a:endParaRPr lang="en-IN" dirty="0"/>
          </a:p>
        </p:txBody>
      </p:sp>
      <p:graphicFrame>
        <p:nvGraphicFramePr>
          <p:cNvPr id="4" name="Content Placeholder 3">
            <a:extLst>
              <a:ext uri="{FF2B5EF4-FFF2-40B4-BE49-F238E27FC236}">
                <a16:creationId xmlns:a16="http://schemas.microsoft.com/office/drawing/2014/main" xmlns="" id="{834329C6-C953-4CA1-8D5D-CF83C8E540D5}"/>
              </a:ext>
            </a:extLst>
          </p:cNvPr>
          <p:cNvGraphicFramePr>
            <a:graphicFrameLocks noGrp="1"/>
          </p:cNvGraphicFramePr>
          <p:nvPr>
            <p:ph idx="1"/>
            <p:extLst>
              <p:ext uri="{D42A27DB-BD31-4B8C-83A1-F6EECF244321}">
                <p14:modId xmlns:p14="http://schemas.microsoft.com/office/powerpoint/2010/main" val="1386374487"/>
              </p:ext>
            </p:extLst>
          </p:nvPr>
        </p:nvGraphicFramePr>
        <p:xfrm>
          <a:off x="838200" y="606425"/>
          <a:ext cx="10515600" cy="5943600"/>
        </p:xfrm>
        <a:graphic>
          <a:graphicData uri="http://schemas.openxmlformats.org/drawingml/2006/table">
            <a:tbl>
              <a:tblPr firstRow="1" bandRow="1">
                <a:tableStyleId>{2D5ABB26-0587-4C30-8999-92F81FD0307C}</a:tableStyleId>
              </a:tblPr>
              <a:tblGrid>
                <a:gridCol w="718038">
                  <a:extLst>
                    <a:ext uri="{9D8B030D-6E8A-4147-A177-3AD203B41FA5}">
                      <a16:colId xmlns:a16="http://schemas.microsoft.com/office/drawing/2014/main" xmlns="" val="336167227"/>
                    </a:ext>
                  </a:extLst>
                </a:gridCol>
                <a:gridCol w="2787162">
                  <a:extLst>
                    <a:ext uri="{9D8B030D-6E8A-4147-A177-3AD203B41FA5}">
                      <a16:colId xmlns:a16="http://schemas.microsoft.com/office/drawing/2014/main" xmlns="" val="419948011"/>
                    </a:ext>
                  </a:extLst>
                </a:gridCol>
                <a:gridCol w="1752600">
                  <a:extLst>
                    <a:ext uri="{9D8B030D-6E8A-4147-A177-3AD203B41FA5}">
                      <a16:colId xmlns:a16="http://schemas.microsoft.com/office/drawing/2014/main" xmlns="" val="4284109148"/>
                    </a:ext>
                  </a:extLst>
                </a:gridCol>
                <a:gridCol w="1752600">
                  <a:extLst>
                    <a:ext uri="{9D8B030D-6E8A-4147-A177-3AD203B41FA5}">
                      <a16:colId xmlns:a16="http://schemas.microsoft.com/office/drawing/2014/main" xmlns="" val="3376740481"/>
                    </a:ext>
                  </a:extLst>
                </a:gridCol>
                <a:gridCol w="1752600">
                  <a:extLst>
                    <a:ext uri="{9D8B030D-6E8A-4147-A177-3AD203B41FA5}">
                      <a16:colId xmlns:a16="http://schemas.microsoft.com/office/drawing/2014/main" xmlns="" val="2848937092"/>
                    </a:ext>
                  </a:extLst>
                </a:gridCol>
                <a:gridCol w="1752600">
                  <a:extLst>
                    <a:ext uri="{9D8B030D-6E8A-4147-A177-3AD203B41FA5}">
                      <a16:colId xmlns:a16="http://schemas.microsoft.com/office/drawing/2014/main" xmlns="" val="184412726"/>
                    </a:ext>
                  </a:extLst>
                </a:gridCol>
              </a:tblGrid>
              <a:tr h="370840">
                <a:tc>
                  <a:txBody>
                    <a:bodyPr/>
                    <a:lstStyle/>
                    <a:p>
                      <a:r>
                        <a:rPr lang="en-IN" sz="13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HyperFace</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Deep Multi-task Learning Framework for Face Detection, Landmark Localization, Pose Estimation, and Gender Recognition</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(2017)</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Rajeev Ranjan, Vishal M. Patel, Rama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Chellappa</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AFLW dataset, AFW, PASCAL and FDDB datasets</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Algorithm for simultaneous face detection, landmarks localization, pose estimation and gender recognition using deep convolutional neural networks (CNN). </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deep CNN-based face detection methods</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Parallel implementation of the simultaneous face detection ,landmark localization ,pose estimation and gender recognition together in one technology.</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38786635"/>
                  </a:ext>
                </a:extLst>
              </a:tr>
              <a:tr h="370840">
                <a:tc>
                  <a:txBody>
                    <a:bodyPr/>
                    <a:lstStyle/>
                    <a:p>
                      <a:r>
                        <a:rPr lang="en-IN" sz="13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Towards a Comprehensive Face Detector in the Wild(2017)</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Jianshu</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Li,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Luoqi</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Liu,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Jianan</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Li,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Jiashi</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Feng,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Shuicheng</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Yan, Terence Sim</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WIDER, FDDB dataset</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deep convolutional neural network(CNN),a novel  blur-aware bi-channel network architecture, and a new self-learning mechanism capable of exploiting video contexts continuously.</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new technique of detecting blur faces and non-blur faces is implemented. The faces are detected from video contexts.</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78280591"/>
                  </a:ext>
                </a:extLst>
              </a:tr>
            </a:tbl>
          </a:graphicData>
        </a:graphic>
      </p:graphicFrame>
    </p:spTree>
    <p:extLst>
      <p:ext uri="{BB962C8B-B14F-4D97-AF65-F5344CB8AC3E}">
        <p14:creationId xmlns:p14="http://schemas.microsoft.com/office/powerpoint/2010/main" val="157404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619237-6BD1-4F50-A96E-BC2B4AB0635C}"/>
              </a:ext>
            </a:extLst>
          </p:cNvPr>
          <p:cNvSpPr>
            <a:spLocks noGrp="1"/>
          </p:cNvSpPr>
          <p:nvPr>
            <p:ph type="title"/>
          </p:nvPr>
        </p:nvSpPr>
        <p:spPr>
          <a:xfrm>
            <a:off x="838200" y="365126"/>
            <a:ext cx="10515600" cy="315912"/>
          </a:xfrm>
        </p:spPr>
        <p:txBody>
          <a:bodyPr>
            <a:normAutofit fontScale="90000"/>
          </a:bodyPr>
          <a:lstStyle/>
          <a:p>
            <a:endParaRPr lang="en-IN" dirty="0"/>
          </a:p>
        </p:txBody>
      </p:sp>
      <p:graphicFrame>
        <p:nvGraphicFramePr>
          <p:cNvPr id="4" name="Content Placeholder 3">
            <a:extLst>
              <a:ext uri="{FF2B5EF4-FFF2-40B4-BE49-F238E27FC236}">
                <a16:creationId xmlns:a16="http://schemas.microsoft.com/office/drawing/2014/main" xmlns="" id="{900493CD-9238-414C-9C77-7CD2954DF677}"/>
              </a:ext>
            </a:extLst>
          </p:cNvPr>
          <p:cNvGraphicFramePr>
            <a:graphicFrameLocks noGrp="1"/>
          </p:cNvGraphicFramePr>
          <p:nvPr>
            <p:ph idx="1"/>
            <p:extLst>
              <p:ext uri="{D42A27DB-BD31-4B8C-83A1-F6EECF244321}">
                <p14:modId xmlns:p14="http://schemas.microsoft.com/office/powerpoint/2010/main" val="981031399"/>
              </p:ext>
            </p:extLst>
          </p:nvPr>
        </p:nvGraphicFramePr>
        <p:xfrm>
          <a:off x="838200" y="941388"/>
          <a:ext cx="10515600" cy="5943600"/>
        </p:xfrm>
        <a:graphic>
          <a:graphicData uri="http://schemas.openxmlformats.org/drawingml/2006/table">
            <a:tbl>
              <a:tblPr firstRow="1" bandRow="1">
                <a:tableStyleId>{2D5ABB26-0587-4C30-8999-92F81FD0307C}</a:tableStyleId>
              </a:tblPr>
              <a:tblGrid>
                <a:gridCol w="691662">
                  <a:extLst>
                    <a:ext uri="{9D8B030D-6E8A-4147-A177-3AD203B41FA5}">
                      <a16:colId xmlns:a16="http://schemas.microsoft.com/office/drawing/2014/main" xmlns="" val="3369595861"/>
                    </a:ext>
                  </a:extLst>
                </a:gridCol>
                <a:gridCol w="2813538">
                  <a:extLst>
                    <a:ext uri="{9D8B030D-6E8A-4147-A177-3AD203B41FA5}">
                      <a16:colId xmlns:a16="http://schemas.microsoft.com/office/drawing/2014/main" xmlns="" val="3849941187"/>
                    </a:ext>
                  </a:extLst>
                </a:gridCol>
                <a:gridCol w="1752600">
                  <a:extLst>
                    <a:ext uri="{9D8B030D-6E8A-4147-A177-3AD203B41FA5}">
                      <a16:colId xmlns:a16="http://schemas.microsoft.com/office/drawing/2014/main" xmlns="" val="3113938342"/>
                    </a:ext>
                  </a:extLst>
                </a:gridCol>
                <a:gridCol w="1752600">
                  <a:extLst>
                    <a:ext uri="{9D8B030D-6E8A-4147-A177-3AD203B41FA5}">
                      <a16:colId xmlns:a16="http://schemas.microsoft.com/office/drawing/2014/main" xmlns="" val="3424833785"/>
                    </a:ext>
                  </a:extLst>
                </a:gridCol>
                <a:gridCol w="1752600">
                  <a:extLst>
                    <a:ext uri="{9D8B030D-6E8A-4147-A177-3AD203B41FA5}">
                      <a16:colId xmlns:a16="http://schemas.microsoft.com/office/drawing/2014/main" xmlns="" val="3590361480"/>
                    </a:ext>
                  </a:extLst>
                </a:gridCol>
                <a:gridCol w="1752600">
                  <a:extLst>
                    <a:ext uri="{9D8B030D-6E8A-4147-A177-3AD203B41FA5}">
                      <a16:colId xmlns:a16="http://schemas.microsoft.com/office/drawing/2014/main" xmlns="" val="1651495797"/>
                    </a:ext>
                  </a:extLst>
                </a:gridCol>
              </a:tblGrid>
              <a:tr h="370840">
                <a:tc>
                  <a:txBody>
                    <a:bodyPr/>
                    <a:lstStyle/>
                    <a:p>
                      <a:r>
                        <a:rPr lang="en-IN" sz="13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Facial Component-Landmark Detection With Weakly-Supervised LR-CNN(2018)</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RUIHENG ZHANG,CHENGPO, LIXIN, AND XIAOFENG </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landmark-region-based convolutional neural network (LR-CNN)</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can handle the situation where large blockage areas occur. It first detect the unblocked areas.</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67162880"/>
                  </a:ext>
                </a:extLst>
              </a:tr>
              <a:tr h="370840">
                <a:tc>
                  <a:txBody>
                    <a:bodyPr/>
                    <a:lstStyle/>
                    <a:p>
                      <a:r>
                        <a:rPr lang="en-IN" sz="13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Thermal Infrared Face Database With Facial Landmarks and Emotion Labels</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(2018)</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Marcin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Kopaczka</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Raphael Kolk, Justus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Schock</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Felix Burkhard, and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Dorit</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Merhof</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Infrared database</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(python)</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Compared to other database it gives 68 facial landmark points and also it help give the emotions.</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14547842"/>
                  </a:ext>
                </a:extLst>
              </a:tr>
              <a:tr h="370840">
                <a:tc>
                  <a:txBody>
                    <a:bodyPr/>
                    <a:lstStyle/>
                    <a:p>
                      <a:r>
                        <a:rPr lang="en-IN" sz="13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Simultaneous Face Detection and Pose Estimation Using Convolutional Neural Network Cascade(2018)</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HAO WU, KE ZHANG , AND GUOHUI TIAN</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WIDER FACE,AFLW</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kern="1200" dirty="0">
                          <a:solidFill>
                            <a:schemeClr val="tx1"/>
                          </a:solidFill>
                          <a:effectLst/>
                          <a:latin typeface="+mn-lt"/>
                          <a:ea typeface="+mn-ea"/>
                          <a:cs typeface="+mn-cs"/>
                        </a:rPr>
                        <a:t>Multi-task CNN cascade framework.</a:t>
                      </a:r>
                      <a:endParaRPr lang="en-IN" sz="1300" kern="1200" dirty="0">
                        <a:solidFill>
                          <a:schemeClr val="tx1"/>
                        </a:solidFill>
                        <a:effectLst/>
                        <a:latin typeface="+mn-lt"/>
                        <a:ea typeface="+mn-ea"/>
                        <a:cs typeface="+mn-cs"/>
                      </a:endParaRPr>
                    </a:p>
                    <a:p>
                      <a:r>
                        <a:rPr lang="en-US" sz="1300" kern="1200" dirty="0">
                          <a:solidFill>
                            <a:schemeClr val="tx1"/>
                          </a:solidFill>
                          <a:effectLst/>
                          <a:latin typeface="+mn-lt"/>
                          <a:ea typeface="+mn-ea"/>
                          <a:cs typeface="+mn-cs"/>
                        </a:rPr>
                        <a:t>face detection on FDDB benchmark, and evaluate pose estimation on AFW benchmark</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After combining the pose estimation and face detection together the performance is increased</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26363341"/>
                  </a:ext>
                </a:extLst>
              </a:tr>
              <a:tr h="370840">
                <a:tc>
                  <a:txBody>
                    <a:bodyPr/>
                    <a:lstStyle/>
                    <a:p>
                      <a:r>
                        <a:rPr lang="en-IN" sz="13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Anchor Cascade for Efﬁcient Face Detection(2018)</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Baosheng</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Yu and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Dacheng</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Tao</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CNN-based cascade face detector.</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Anchor-based face detector.</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introduction of new mechanism of anchor based face detector increase the efficacy in face detection.</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93448954"/>
                  </a:ext>
                </a:extLst>
              </a:tr>
            </a:tbl>
          </a:graphicData>
        </a:graphic>
      </p:graphicFrame>
    </p:spTree>
    <p:extLst>
      <p:ext uri="{BB962C8B-B14F-4D97-AF65-F5344CB8AC3E}">
        <p14:creationId xmlns:p14="http://schemas.microsoft.com/office/powerpoint/2010/main" val="3734203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E1D892-0264-4B31-BBC0-223DF3757DB3}"/>
              </a:ext>
            </a:extLst>
          </p:cNvPr>
          <p:cNvSpPr>
            <a:spLocks noGrp="1"/>
          </p:cNvSpPr>
          <p:nvPr>
            <p:ph type="title"/>
          </p:nvPr>
        </p:nvSpPr>
        <p:spPr>
          <a:xfrm>
            <a:off x="838200" y="365125"/>
            <a:ext cx="10515600" cy="382221"/>
          </a:xfrm>
        </p:spPr>
        <p:txBody>
          <a:bodyPr>
            <a:normAutofit fontScale="90000"/>
          </a:bodyPr>
          <a:lstStyle/>
          <a:p>
            <a:endParaRPr lang="en-IN" dirty="0"/>
          </a:p>
        </p:txBody>
      </p:sp>
      <p:graphicFrame>
        <p:nvGraphicFramePr>
          <p:cNvPr id="4" name="Content Placeholder 3">
            <a:extLst>
              <a:ext uri="{FF2B5EF4-FFF2-40B4-BE49-F238E27FC236}">
                <a16:creationId xmlns:a16="http://schemas.microsoft.com/office/drawing/2014/main" xmlns="" id="{4B67BD63-138F-40B3-AFDD-3257D3318BBC}"/>
              </a:ext>
            </a:extLst>
          </p:cNvPr>
          <p:cNvGraphicFramePr>
            <a:graphicFrameLocks noGrp="1"/>
          </p:cNvGraphicFramePr>
          <p:nvPr>
            <p:ph idx="1"/>
            <p:extLst>
              <p:ext uri="{D42A27DB-BD31-4B8C-83A1-F6EECF244321}">
                <p14:modId xmlns:p14="http://schemas.microsoft.com/office/powerpoint/2010/main" val="2192770312"/>
              </p:ext>
            </p:extLst>
          </p:nvPr>
        </p:nvGraphicFramePr>
        <p:xfrm>
          <a:off x="838200" y="1055077"/>
          <a:ext cx="10515600" cy="4754880"/>
        </p:xfrm>
        <a:graphic>
          <a:graphicData uri="http://schemas.openxmlformats.org/drawingml/2006/table">
            <a:tbl>
              <a:tblPr firstRow="1" bandRow="1">
                <a:tableStyleId>{2D5ABB26-0587-4C30-8999-92F81FD0307C}</a:tableStyleId>
              </a:tblPr>
              <a:tblGrid>
                <a:gridCol w="630115">
                  <a:extLst>
                    <a:ext uri="{9D8B030D-6E8A-4147-A177-3AD203B41FA5}">
                      <a16:colId xmlns:a16="http://schemas.microsoft.com/office/drawing/2014/main" xmlns="" val="1180152578"/>
                    </a:ext>
                  </a:extLst>
                </a:gridCol>
                <a:gridCol w="2875085">
                  <a:extLst>
                    <a:ext uri="{9D8B030D-6E8A-4147-A177-3AD203B41FA5}">
                      <a16:colId xmlns:a16="http://schemas.microsoft.com/office/drawing/2014/main" xmlns="" val="2667489088"/>
                    </a:ext>
                  </a:extLst>
                </a:gridCol>
                <a:gridCol w="1752600">
                  <a:extLst>
                    <a:ext uri="{9D8B030D-6E8A-4147-A177-3AD203B41FA5}">
                      <a16:colId xmlns:a16="http://schemas.microsoft.com/office/drawing/2014/main" xmlns="" val="1097754425"/>
                    </a:ext>
                  </a:extLst>
                </a:gridCol>
                <a:gridCol w="1752600">
                  <a:extLst>
                    <a:ext uri="{9D8B030D-6E8A-4147-A177-3AD203B41FA5}">
                      <a16:colId xmlns:a16="http://schemas.microsoft.com/office/drawing/2014/main" xmlns="" val="496577394"/>
                    </a:ext>
                  </a:extLst>
                </a:gridCol>
                <a:gridCol w="1752600">
                  <a:extLst>
                    <a:ext uri="{9D8B030D-6E8A-4147-A177-3AD203B41FA5}">
                      <a16:colId xmlns:a16="http://schemas.microsoft.com/office/drawing/2014/main" xmlns="" val="2182002979"/>
                    </a:ext>
                  </a:extLst>
                </a:gridCol>
                <a:gridCol w="1752600">
                  <a:extLst>
                    <a:ext uri="{9D8B030D-6E8A-4147-A177-3AD203B41FA5}">
                      <a16:colId xmlns:a16="http://schemas.microsoft.com/office/drawing/2014/main" xmlns="" val="1589295247"/>
                    </a:ext>
                  </a:extLst>
                </a:gridCol>
              </a:tblGrid>
              <a:tr h="2264510">
                <a:tc>
                  <a:txBody>
                    <a:bodyPr/>
                    <a:lstStyle/>
                    <a:p>
                      <a:r>
                        <a:rPr lang="en-IN" sz="13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Deep Unified Model For Face Recognition Based on Convolution Neural Network and Edge Computing(2019)</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MUHAMMAD ZEESHAN KHAN, SAAD HAROUS , SALEET UL HASSAN, MUHAMMAD USMAN GHANI KHAN, RAZI IQBAL , AND SHAHID MUMTAZ </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Faster R-CNN</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paper mostly tells about how the attendance is marked with the help of stored database.</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96930832"/>
                  </a:ext>
                </a:extLst>
              </a:tr>
              <a:tr h="1116948">
                <a:tc>
                  <a:txBody>
                    <a:bodyPr/>
                    <a:lstStyle/>
                    <a:p>
                      <a:r>
                        <a:rPr lang="en-IN" sz="13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Efﬁcient Hardware Implementation of HOG Feature Extraction for Human Detection(2014)</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Pei-Yin Chen,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Chien-Chuan</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Huang,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Chih</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-Yuan Lien, and Yu-Hsien Tsai</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INRIA(</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Institut</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National de Recherche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Informatique et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Automatique</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Histogram of oriented gradients</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paper tells about how the HOG works.</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50039449"/>
                  </a:ext>
                </a:extLst>
              </a:tr>
              <a:tr h="830057">
                <a:tc>
                  <a:txBody>
                    <a:bodyPr/>
                    <a:lstStyle/>
                    <a:p>
                      <a:r>
                        <a:rPr lang="en-IN" sz="13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Face Description with Local Binary Patterns: Application to Face Recognition(2016)</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Timo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Ahonen</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1300" dirty="0">
                          <a:effectLst/>
                          <a:latin typeface="Calibri" panose="020F0502020204030204" pitchFamily="34" charset="0"/>
                          <a:ea typeface="Calibri" panose="020F0502020204030204" pitchFamily="34" charset="0"/>
                          <a:cs typeface="Times New Roman" panose="02020603050405020304" pitchFamily="18" charset="0"/>
                        </a:rPr>
                        <a:t>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Abdenour</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Hadid,</a:t>
                      </a:r>
                      <a:r>
                        <a:rPr lang="en-IN" sz="1300" dirty="0">
                          <a:effectLst/>
                          <a:latin typeface="Calibri" panose="020F0502020204030204" pitchFamily="34" charset="0"/>
                          <a:ea typeface="Calibri" panose="020F0502020204030204" pitchFamily="34" charset="0"/>
                          <a:cs typeface="Times New Roman" panose="02020603050405020304" pitchFamily="18" charset="0"/>
                        </a:rPr>
                        <a:t> </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Matti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Pietika</a:t>
                      </a: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inen</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kern="1200" dirty="0">
                          <a:solidFill>
                            <a:schemeClr val="tx1"/>
                          </a:solidFill>
                          <a:effectLst/>
                          <a:latin typeface="+mn-lt"/>
                          <a:ea typeface="+mn-ea"/>
                          <a:cs typeface="+mn-cs"/>
                        </a:rPr>
                        <a:t>PCA,FERET</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local binary pattern (LBP)</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Aft>
                          <a:spcPts val="0"/>
                        </a:spcAft>
                      </a:pPr>
                      <a:r>
                        <a:rPr lang="en-IN"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Tells the working of LBP</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534786713"/>
                  </a:ext>
                </a:extLst>
              </a:tr>
            </a:tbl>
          </a:graphicData>
        </a:graphic>
      </p:graphicFrame>
    </p:spTree>
    <p:extLst>
      <p:ext uri="{BB962C8B-B14F-4D97-AF65-F5344CB8AC3E}">
        <p14:creationId xmlns:p14="http://schemas.microsoft.com/office/powerpoint/2010/main" val="1689262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D7466F-5CB8-42CC-AD09-51D778FA432E}"/>
              </a:ext>
            </a:extLst>
          </p:cNvPr>
          <p:cNvSpPr>
            <a:spLocks noGrp="1"/>
          </p:cNvSpPr>
          <p:nvPr>
            <p:ph type="title"/>
          </p:nvPr>
        </p:nvSpPr>
        <p:spPr>
          <a:xfrm>
            <a:off x="838200" y="365125"/>
            <a:ext cx="10515600" cy="1191113"/>
          </a:xfrm>
        </p:spPr>
        <p:txBody>
          <a:bodyPr/>
          <a:lstStyle/>
          <a:p>
            <a:r>
              <a:rPr lang="en-IN" dirty="0"/>
              <a:t>Existing system and proposed system</a:t>
            </a:r>
          </a:p>
        </p:txBody>
      </p:sp>
      <p:graphicFrame>
        <p:nvGraphicFramePr>
          <p:cNvPr id="4" name="Content Placeholder 3">
            <a:extLst>
              <a:ext uri="{FF2B5EF4-FFF2-40B4-BE49-F238E27FC236}">
                <a16:creationId xmlns:a16="http://schemas.microsoft.com/office/drawing/2014/main" xmlns="" id="{7D866325-52E5-49EC-8A6E-735EB82C6621}"/>
              </a:ext>
            </a:extLst>
          </p:cNvPr>
          <p:cNvGraphicFramePr>
            <a:graphicFrameLocks noGrp="1"/>
          </p:cNvGraphicFramePr>
          <p:nvPr>
            <p:ph idx="1"/>
            <p:extLst>
              <p:ext uri="{D42A27DB-BD31-4B8C-83A1-F6EECF244321}">
                <p14:modId xmlns:p14="http://schemas.microsoft.com/office/powerpoint/2010/main" val="960446780"/>
              </p:ext>
            </p:extLst>
          </p:nvPr>
        </p:nvGraphicFramePr>
        <p:xfrm>
          <a:off x="838200" y="2076744"/>
          <a:ext cx="10515600" cy="3383280"/>
        </p:xfrm>
        <a:graphic>
          <a:graphicData uri="http://schemas.openxmlformats.org/drawingml/2006/table">
            <a:tbl>
              <a:tblPr firstRow="1" bandRow="1">
                <a:tableStyleId>{2D5ABB26-0587-4C30-8999-92F81FD0307C}</a:tableStyleId>
              </a:tblPr>
              <a:tblGrid>
                <a:gridCol w="2045677">
                  <a:extLst>
                    <a:ext uri="{9D8B030D-6E8A-4147-A177-3AD203B41FA5}">
                      <a16:colId xmlns:a16="http://schemas.microsoft.com/office/drawing/2014/main" xmlns="" val="736747245"/>
                    </a:ext>
                  </a:extLst>
                </a:gridCol>
                <a:gridCol w="4246685">
                  <a:extLst>
                    <a:ext uri="{9D8B030D-6E8A-4147-A177-3AD203B41FA5}">
                      <a16:colId xmlns:a16="http://schemas.microsoft.com/office/drawing/2014/main" xmlns="" val="2529293793"/>
                    </a:ext>
                  </a:extLst>
                </a:gridCol>
                <a:gridCol w="4223238">
                  <a:extLst>
                    <a:ext uri="{9D8B030D-6E8A-4147-A177-3AD203B41FA5}">
                      <a16:colId xmlns:a16="http://schemas.microsoft.com/office/drawing/2014/main" xmlns="" val="1085037090"/>
                    </a:ext>
                  </a:extLst>
                </a:gridCol>
              </a:tblGrid>
              <a:tr h="0">
                <a:tc>
                  <a:txBody>
                    <a:bodyPr/>
                    <a:lstStyle/>
                    <a:p>
                      <a:r>
                        <a:rPr lang="en-US" sz="1800" kern="1200" dirty="0">
                          <a:solidFill>
                            <a:schemeClr val="tx1"/>
                          </a:solidFill>
                          <a:effectLst/>
                          <a:latin typeface="+mn-lt"/>
                          <a:ea typeface="+mn-ea"/>
                          <a:cs typeface="+mn-cs"/>
                        </a:rPr>
                        <a:t>System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solidFill>
                            <a:schemeClr val="tx1"/>
                          </a:solidFill>
                          <a:effectLst/>
                          <a:latin typeface="+mn-lt"/>
                          <a:ea typeface="+mn-ea"/>
                          <a:cs typeface="+mn-cs"/>
                        </a:rPr>
                        <a:t>Outcome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solidFill>
                            <a:schemeClr val="tx1"/>
                          </a:solidFill>
                          <a:effectLst/>
                          <a:latin typeface="+mn-lt"/>
                          <a:ea typeface="+mn-ea"/>
                          <a:cs typeface="+mn-cs"/>
                        </a:rPr>
                        <a:t>Cost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87112192"/>
                  </a:ext>
                </a:extLst>
              </a:tr>
              <a:tr h="0">
                <a:tc>
                  <a:txBody>
                    <a:bodyPr/>
                    <a:lstStyle/>
                    <a:p>
                      <a:r>
                        <a:rPr lang="en-US" sz="1800" kern="1200" dirty="0">
                          <a:solidFill>
                            <a:schemeClr val="tx1"/>
                          </a:solidFill>
                          <a:effectLst/>
                          <a:latin typeface="+mn-lt"/>
                          <a:ea typeface="+mn-ea"/>
                          <a:cs typeface="+mn-cs"/>
                        </a:rPr>
                        <a:t>Traditional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lvl="0" indent="-285750">
                        <a:buFont typeface="Arial" panose="020B0604020202020204" pitchFamily="34" charset="0"/>
                        <a:buChar char="•"/>
                      </a:pPr>
                      <a:r>
                        <a:rPr lang="en-US" sz="1800" kern="1200" dirty="0">
                          <a:solidFill>
                            <a:schemeClr val="tx1"/>
                          </a:solidFill>
                          <a:effectLst/>
                          <a:latin typeface="+mn-lt"/>
                          <a:ea typeface="+mn-ea"/>
                          <a:cs typeface="+mn-cs"/>
                        </a:rPr>
                        <a:t>Time consuming</a:t>
                      </a:r>
                      <a:endParaRPr lang="en-IN" sz="18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800" kern="1200" dirty="0">
                          <a:solidFill>
                            <a:schemeClr val="tx1"/>
                          </a:solidFill>
                          <a:effectLst/>
                          <a:latin typeface="+mn-lt"/>
                          <a:ea typeface="+mn-ea"/>
                          <a:cs typeface="+mn-cs"/>
                        </a:rPr>
                        <a:t>Proxy done by students</a:t>
                      </a:r>
                      <a:endParaRPr lang="en-IN" sz="180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800" kern="1200" dirty="0">
                          <a:solidFill>
                            <a:schemeClr val="tx1"/>
                          </a:solidFill>
                          <a:effectLst/>
                          <a:latin typeface="+mn-lt"/>
                          <a:ea typeface="+mn-ea"/>
                          <a:cs typeface="+mn-cs"/>
                        </a:rPr>
                        <a:t>Paper work needed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solidFill>
                            <a:schemeClr val="tx1"/>
                          </a:solidFill>
                          <a:effectLst/>
                          <a:latin typeface="+mn-lt"/>
                          <a:ea typeface="+mn-ea"/>
                          <a:cs typeface="+mn-cs"/>
                        </a:rPr>
                        <a:t>Cost requited by institute for paper work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26802681"/>
                  </a:ext>
                </a:extLst>
              </a:tr>
              <a:tr h="0">
                <a:tc>
                  <a:txBody>
                    <a:bodyPr/>
                    <a:lstStyle/>
                    <a:p>
                      <a:r>
                        <a:rPr lang="en-US" sz="1800" kern="1200" dirty="0">
                          <a:solidFill>
                            <a:schemeClr val="tx1"/>
                          </a:solidFill>
                          <a:effectLst/>
                          <a:latin typeface="+mn-lt"/>
                          <a:ea typeface="+mn-ea"/>
                          <a:cs typeface="+mn-cs"/>
                        </a:rPr>
                        <a:t>Biometric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lvl="0" indent="-285750">
                        <a:buFont typeface="Arial" panose="020B0604020202020204" pitchFamily="34" charset="0"/>
                        <a:buChar char="•"/>
                      </a:pPr>
                      <a:r>
                        <a:rPr lang="en-US" sz="1800" kern="1200" dirty="0">
                          <a:solidFill>
                            <a:schemeClr val="tx1"/>
                          </a:solidFill>
                          <a:effectLst/>
                          <a:latin typeface="+mn-lt"/>
                          <a:ea typeface="+mn-ea"/>
                          <a:cs typeface="+mn-cs"/>
                        </a:rPr>
                        <a:t>Time consuming</a:t>
                      </a:r>
                      <a:endParaRPr lang="en-IN" sz="18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800" kern="1200" dirty="0">
                          <a:solidFill>
                            <a:schemeClr val="tx1"/>
                          </a:solidFill>
                          <a:effectLst/>
                          <a:latin typeface="+mn-lt"/>
                          <a:ea typeface="+mn-ea"/>
                          <a:cs typeface="+mn-cs"/>
                        </a:rPr>
                        <a:t>Heavy to carry/pass in class</a:t>
                      </a:r>
                      <a:endParaRPr lang="en-IN" sz="180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800" kern="1200" dirty="0">
                          <a:solidFill>
                            <a:schemeClr val="tx1"/>
                          </a:solidFill>
                          <a:effectLst/>
                          <a:latin typeface="+mn-lt"/>
                          <a:ea typeface="+mn-ea"/>
                          <a:cs typeface="+mn-cs"/>
                        </a:rPr>
                        <a:t>Delicate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solidFill>
                            <a:schemeClr val="tx1"/>
                          </a:solidFill>
                          <a:effectLst/>
                          <a:latin typeface="+mn-lt"/>
                          <a:ea typeface="+mn-ea"/>
                          <a:cs typeface="+mn-cs"/>
                        </a:rPr>
                        <a:t>Cost required for each biometric for different class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63664524"/>
                  </a:ext>
                </a:extLst>
              </a:tr>
              <a:tr h="0">
                <a:tc>
                  <a:txBody>
                    <a:bodyPr/>
                    <a:lstStyle/>
                    <a:p>
                      <a:r>
                        <a:rPr lang="en-US" sz="1800" kern="1200" dirty="0">
                          <a:solidFill>
                            <a:schemeClr val="tx1"/>
                          </a:solidFill>
                          <a:effectLst/>
                          <a:latin typeface="+mn-lt"/>
                          <a:ea typeface="+mn-ea"/>
                          <a:cs typeface="+mn-cs"/>
                        </a:rPr>
                        <a:t>Proposed System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lvl="0" indent="-285750">
                        <a:buFont typeface="Arial" panose="020B0604020202020204" pitchFamily="34" charset="0"/>
                        <a:buChar char="•"/>
                      </a:pPr>
                      <a:r>
                        <a:rPr lang="en-US" sz="1800" kern="1200" dirty="0">
                          <a:solidFill>
                            <a:schemeClr val="tx1"/>
                          </a:solidFill>
                          <a:effectLst/>
                          <a:latin typeface="+mn-lt"/>
                          <a:ea typeface="+mn-ea"/>
                          <a:cs typeface="+mn-cs"/>
                        </a:rPr>
                        <a:t>No time needed</a:t>
                      </a:r>
                      <a:endParaRPr lang="en-IN" sz="18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800" kern="1200" dirty="0">
                          <a:solidFill>
                            <a:schemeClr val="tx1"/>
                          </a:solidFill>
                          <a:effectLst/>
                          <a:latin typeface="+mn-lt"/>
                          <a:ea typeface="+mn-ea"/>
                          <a:cs typeface="+mn-cs"/>
                        </a:rPr>
                        <a:t>Avoid proxy</a:t>
                      </a:r>
                      <a:endParaRPr lang="en-IN" sz="18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800" kern="1200" dirty="0">
                          <a:solidFill>
                            <a:schemeClr val="tx1"/>
                          </a:solidFill>
                          <a:effectLst/>
                          <a:latin typeface="+mn-lt"/>
                          <a:ea typeface="+mn-ea"/>
                          <a:cs typeface="+mn-cs"/>
                        </a:rPr>
                        <a:t>Saves paper work </a:t>
                      </a:r>
                      <a:endParaRPr lang="en-IN" sz="180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800" kern="1200" dirty="0">
                          <a:solidFill>
                            <a:schemeClr val="tx1"/>
                          </a:solidFill>
                          <a:effectLst/>
                          <a:latin typeface="+mn-lt"/>
                          <a:ea typeface="+mn-ea"/>
                          <a:cs typeface="+mn-cs"/>
                        </a:rPr>
                        <a:t>No disturbance in class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Cost for the camera which are already present in infrastructure</a:t>
                      </a:r>
                      <a:endParaRPr lang="en-IN" sz="1800" kern="1200" dirty="0">
                        <a:solidFill>
                          <a:schemeClr val="tx1"/>
                        </a:solidFill>
                        <a:effectLst/>
                        <a:latin typeface="+mn-lt"/>
                        <a:ea typeface="+mn-ea"/>
                        <a:cs typeface="+mn-cs"/>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562955216"/>
                  </a:ext>
                </a:extLst>
              </a:tr>
            </a:tbl>
          </a:graphicData>
        </a:graphic>
      </p:graphicFrame>
    </p:spTree>
    <p:extLst>
      <p:ext uri="{BB962C8B-B14F-4D97-AF65-F5344CB8AC3E}">
        <p14:creationId xmlns:p14="http://schemas.microsoft.com/office/powerpoint/2010/main" val="2862429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53</TotalTime>
  <Words>1909</Words>
  <Application>Microsoft Office PowerPoint</Application>
  <PresentationFormat>Custom</PresentationFormat>
  <Paragraphs>181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Parallax</vt:lpstr>
      <vt:lpstr>MULTI-FACE MULTI-DIRECTIONAL SINGLE SHOOT ATTENDANCE SYSTEM</vt:lpstr>
      <vt:lpstr>Abstract</vt:lpstr>
      <vt:lpstr>Introduction</vt:lpstr>
      <vt:lpstr>Literature Review</vt:lpstr>
      <vt:lpstr>PowerPoint Presentation</vt:lpstr>
      <vt:lpstr>PowerPoint Presentation</vt:lpstr>
      <vt:lpstr>PowerPoint Presentation</vt:lpstr>
      <vt:lpstr>PowerPoint Presentation</vt:lpstr>
      <vt:lpstr>Existing system and proposed system</vt:lpstr>
      <vt:lpstr>Design</vt:lpstr>
      <vt:lpstr>Algorithm</vt:lpstr>
      <vt:lpstr>PowerPoint Presentation</vt:lpstr>
      <vt:lpstr>Methodology</vt:lpstr>
      <vt:lpstr>Discussion</vt:lpstr>
      <vt:lpstr>PowerPoint Presentation</vt:lpstr>
      <vt:lpstr>PowerPoint Presentation</vt:lpstr>
      <vt:lpstr>PowerPoint Presentation</vt:lpstr>
      <vt:lpstr>Conclusion</vt:lpstr>
      <vt:lpstr>Future scope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MULTI-FACE MULTI-DIRECTIONAL SINGLE SHOOT ATTENDANCE SYSTEM</dc:title>
  <dc:creator>HP</dc:creator>
  <cp:lastModifiedBy>Windows User</cp:lastModifiedBy>
  <cp:revision>8</cp:revision>
  <dcterms:created xsi:type="dcterms:W3CDTF">2020-05-13T14:02:51Z</dcterms:created>
  <dcterms:modified xsi:type="dcterms:W3CDTF">2023-09-04T09:58:13Z</dcterms:modified>
</cp:coreProperties>
</file>