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sldIdLst>
    <p:sldId id="256" r:id="rId2"/>
    <p:sldId id="257" r:id="rId3"/>
    <p:sldId id="258" r:id="rId4"/>
    <p:sldId id="259" r:id="rId5"/>
    <p:sldId id="264" r:id="rId6"/>
    <p:sldId id="267" r:id="rId7"/>
    <p:sldId id="263" r:id="rId8"/>
    <p:sldId id="271" r:id="rId9"/>
    <p:sldId id="274" r:id="rId10"/>
    <p:sldId id="275" r:id="rId11"/>
    <p:sldId id="276" r:id="rId12"/>
    <p:sldId id="277" r:id="rId13"/>
    <p:sldId id="269"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63585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509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8634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9683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7456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828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1693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8385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5879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37822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5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008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465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494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904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437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7/2/2020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369695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9C0C-8CAD-48D0-B59C-ED7BDD1715EF}"/>
              </a:ext>
            </a:extLst>
          </p:cNvPr>
          <p:cNvSpPr>
            <a:spLocks noGrp="1"/>
          </p:cNvSpPr>
          <p:nvPr>
            <p:ph type="ctrTitle"/>
          </p:nvPr>
        </p:nvSpPr>
        <p:spPr>
          <a:xfrm>
            <a:off x="-1140363" y="877110"/>
            <a:ext cx="10503877" cy="2163075"/>
          </a:xfrm>
        </p:spPr>
        <p:txBody>
          <a:bodyPr>
            <a:normAutofit/>
          </a:bodyPr>
          <a:lstStyle/>
          <a:p>
            <a:r>
              <a:rPr lang="en-US" sz="3200" b="1" dirty="0">
                <a:latin typeface="Times New Roman" panose="02020603050405020304" pitchFamily="18" charset="0"/>
                <a:cs typeface="Times New Roman" panose="02020603050405020304" pitchFamily="18" charset="0"/>
              </a:rPr>
              <a:t>Smart Application For Housing Society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5CF8043-9C49-4575-9720-1A555F1B788C}"/>
              </a:ext>
            </a:extLst>
          </p:cNvPr>
          <p:cNvSpPr>
            <a:spLocks noGrp="1"/>
          </p:cNvSpPr>
          <p:nvPr>
            <p:ph type="subTitle" idx="1"/>
          </p:nvPr>
        </p:nvSpPr>
        <p:spPr>
          <a:xfrm>
            <a:off x="1743562" y="3040185"/>
            <a:ext cx="10088930" cy="3024554"/>
          </a:xfrm>
        </p:spPr>
        <p:txBody>
          <a:bodyPr>
            <a:normAutofit/>
          </a:bodyPr>
          <a:lstStyle/>
          <a:p>
            <a:pPr algn="l"/>
            <a:r>
              <a:rPr lang="en-US" dirty="0">
                <a:solidFill>
                  <a:schemeClr val="tx1"/>
                </a:solidFill>
                <a:latin typeface="Times New Roman" panose="02020603050405020304" pitchFamily="18" charset="0"/>
                <a:cs typeface="Times New Roman" panose="02020603050405020304" pitchFamily="18" charset="0"/>
              </a:rPr>
              <a:t>Project members :                                                         Project Guide:</a:t>
            </a:r>
          </a:p>
          <a:p>
            <a:pPr algn="l"/>
            <a:r>
              <a:rPr lang="en-US" dirty="0">
                <a:solidFill>
                  <a:schemeClr val="tx1"/>
                </a:solidFill>
                <a:latin typeface="Times New Roman" panose="02020603050405020304" pitchFamily="18" charset="0"/>
                <a:cs typeface="Times New Roman" panose="02020603050405020304" pitchFamily="18" charset="0"/>
              </a:rPr>
              <a:t>Divya Jagannath Ingale                                                 Prof. V. M. Nair</a:t>
            </a:r>
          </a:p>
          <a:p>
            <a:pPr algn="l"/>
            <a:r>
              <a:rPr lang="en-US" dirty="0">
                <a:solidFill>
                  <a:schemeClr val="tx1"/>
                </a:solidFill>
                <a:latin typeface="Times New Roman" panose="02020603050405020304" pitchFamily="18" charset="0"/>
                <a:cs typeface="Times New Roman" panose="02020603050405020304" pitchFamily="18" charset="0"/>
              </a:rPr>
              <a:t>Rushikesh Kamlakar Mhashilkar</a:t>
            </a:r>
          </a:p>
          <a:p>
            <a:pPr algn="l"/>
            <a:r>
              <a:rPr lang="en-US" dirty="0">
                <a:solidFill>
                  <a:schemeClr val="tx1"/>
                </a:solidFill>
                <a:latin typeface="Times New Roman" panose="02020603050405020304" pitchFamily="18" charset="0"/>
                <a:cs typeface="Times New Roman" panose="02020603050405020304" pitchFamily="18" charset="0"/>
              </a:rPr>
              <a:t>Mayuresh Vasant Tawade</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158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31BB-687F-4C4C-9F76-4A90276FE9C7}"/>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Activity Diagram</a:t>
            </a:r>
            <a:endParaRPr lang="en-IN" sz="2800" dirty="0"/>
          </a:p>
        </p:txBody>
      </p:sp>
      <p:pic>
        <p:nvPicPr>
          <p:cNvPr id="3" name="Content Placeholder 6">
            <a:extLst>
              <a:ext uri="{FF2B5EF4-FFF2-40B4-BE49-F238E27FC236}">
                <a16:creationId xmlns:a16="http://schemas.microsoft.com/office/drawing/2014/main" id="{54852B41-1B78-4757-B761-7354D468B848}"/>
              </a:ext>
            </a:extLst>
          </p:cNvPr>
          <p:cNvPicPr>
            <a:picLocks noChangeAspect="1"/>
          </p:cNvPicPr>
          <p:nvPr/>
        </p:nvPicPr>
        <p:blipFill>
          <a:blip r:embed="rId2"/>
          <a:stretch>
            <a:fillRect/>
          </a:stretch>
        </p:blipFill>
        <p:spPr>
          <a:xfrm>
            <a:off x="1886657" y="2022382"/>
            <a:ext cx="7176334" cy="4351338"/>
          </a:xfrm>
          <a:prstGeom prst="rect">
            <a:avLst/>
          </a:prstGeom>
        </p:spPr>
      </p:pic>
    </p:spTree>
    <p:extLst>
      <p:ext uri="{BB962C8B-B14F-4D97-AF65-F5344CB8AC3E}">
        <p14:creationId xmlns:p14="http://schemas.microsoft.com/office/powerpoint/2010/main" val="179091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EE84-2509-4367-A0FA-AA86016FA3C0}"/>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Data Flow Diagram-0</a:t>
            </a:r>
            <a:endParaRPr lang="en-IN" sz="2800" b="1" dirty="0">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id="{C9F4F21C-2753-4D7A-A5C5-B31DEA53BB6A}"/>
              </a:ext>
            </a:extLst>
          </p:cNvPr>
          <p:cNvPicPr>
            <a:picLocks noChangeAspect="1"/>
          </p:cNvPicPr>
          <p:nvPr/>
        </p:nvPicPr>
        <p:blipFill>
          <a:blip r:embed="rId2"/>
          <a:stretch>
            <a:fillRect/>
          </a:stretch>
        </p:blipFill>
        <p:spPr>
          <a:xfrm>
            <a:off x="2819631" y="2175030"/>
            <a:ext cx="6677025" cy="3242022"/>
          </a:xfrm>
          <a:prstGeom prst="rect">
            <a:avLst/>
          </a:prstGeom>
        </p:spPr>
      </p:pic>
    </p:spTree>
    <p:extLst>
      <p:ext uri="{BB962C8B-B14F-4D97-AF65-F5344CB8AC3E}">
        <p14:creationId xmlns:p14="http://schemas.microsoft.com/office/powerpoint/2010/main" val="312917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D133-CEAE-4062-90FE-C4A77BF0878C}"/>
              </a:ext>
            </a:extLst>
          </p:cNvPr>
          <p:cNvSpPr>
            <a:spLocks noGrp="1"/>
          </p:cNvSpPr>
          <p:nvPr>
            <p:ph type="title"/>
          </p:nvPr>
        </p:nvSpPr>
        <p:spPr>
          <a:xfrm>
            <a:off x="718782" y="973584"/>
            <a:ext cx="8596668" cy="1320800"/>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Diagram-1</a:t>
            </a:r>
            <a:endParaRPr lang="en-IN" sz="2800" dirty="0"/>
          </a:p>
        </p:txBody>
      </p:sp>
      <p:pic>
        <p:nvPicPr>
          <p:cNvPr id="3" name="Content Placeholder 4">
            <a:extLst>
              <a:ext uri="{FF2B5EF4-FFF2-40B4-BE49-F238E27FC236}">
                <a16:creationId xmlns:a16="http://schemas.microsoft.com/office/drawing/2014/main" id="{C89CE0D4-8EC4-49CE-A66A-F4A2F53387D0}"/>
              </a:ext>
            </a:extLst>
          </p:cNvPr>
          <p:cNvPicPr>
            <a:picLocks noChangeAspect="1"/>
          </p:cNvPicPr>
          <p:nvPr/>
        </p:nvPicPr>
        <p:blipFill>
          <a:blip r:embed="rId2"/>
          <a:stretch>
            <a:fillRect/>
          </a:stretch>
        </p:blipFill>
        <p:spPr>
          <a:xfrm>
            <a:off x="2876550" y="2592280"/>
            <a:ext cx="6524902" cy="2890151"/>
          </a:xfrm>
          <a:prstGeom prst="rect">
            <a:avLst/>
          </a:prstGeom>
        </p:spPr>
      </p:pic>
    </p:spTree>
    <p:extLst>
      <p:ext uri="{BB962C8B-B14F-4D97-AF65-F5344CB8AC3E}">
        <p14:creationId xmlns:p14="http://schemas.microsoft.com/office/powerpoint/2010/main" val="143934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8F73-6A2A-4EE4-A353-6A34315B0B12}"/>
              </a:ext>
            </a:extLst>
          </p:cNvPr>
          <p:cNvSpPr>
            <a:spLocks noGrp="1"/>
          </p:cNvSpPr>
          <p:nvPr>
            <p:ph type="title"/>
          </p:nvPr>
        </p:nvSpPr>
        <p:spPr>
          <a:xfrm>
            <a:off x="2767874" y="1306887"/>
            <a:ext cx="7866530" cy="1325563"/>
          </a:xfrm>
        </p:spPr>
        <p:txBody>
          <a:bodyPr>
            <a:noAutofit/>
          </a:bodyPr>
          <a:lstStyle/>
          <a:p>
            <a:pPr algn="just"/>
            <a:r>
              <a:rPr lang="en-IN" sz="1800" dirty="0"/>
              <a:t>      				</a:t>
            </a:r>
            <a:r>
              <a:rPr lang="en-IN" sz="3600" b="1"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474E7F-F35E-470A-B337-945E68CE7EA0}"/>
              </a:ext>
            </a:extLst>
          </p:cNvPr>
          <p:cNvSpPr>
            <a:spLocks noGrp="1"/>
          </p:cNvSpPr>
          <p:nvPr>
            <p:ph idx="1"/>
          </p:nvPr>
        </p:nvSpPr>
        <p:spPr>
          <a:xfrm>
            <a:off x="1936375" y="2632450"/>
            <a:ext cx="8357679" cy="2405716"/>
          </a:xfrm>
        </p:spPr>
        <p:txBody>
          <a:bodyPr>
            <a:norm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We are developing an android application for housing society management to reduce the human efforts and errors to increase crystal clear transparency between society members and management. It also helps to reduce the time and efforts for manual communication in society by providing the notifications and important information to the society members in the reliable and transparent way. </a:t>
            </a:r>
          </a:p>
          <a:p>
            <a:pPr marL="0" indent="0">
              <a:buNone/>
            </a:pPr>
            <a:endParaRPr lang="en-IN" dirty="0"/>
          </a:p>
        </p:txBody>
      </p:sp>
    </p:spTree>
    <p:extLst>
      <p:ext uri="{BB962C8B-B14F-4D97-AF65-F5344CB8AC3E}">
        <p14:creationId xmlns:p14="http://schemas.microsoft.com/office/powerpoint/2010/main" val="10267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FA24-766B-4F6B-821A-C470A426D798}"/>
              </a:ext>
            </a:extLst>
          </p:cNvPr>
          <p:cNvSpPr>
            <a:spLocks noGrp="1"/>
          </p:cNvSpPr>
          <p:nvPr>
            <p:ph type="title"/>
          </p:nvPr>
        </p:nvSpPr>
        <p:spPr>
          <a:xfrm>
            <a:off x="733799" y="2766218"/>
            <a:ext cx="10515600" cy="1325563"/>
          </a:xfrm>
        </p:spPr>
        <p:txBody>
          <a:bodyPr/>
          <a:lstStyle/>
          <a:p>
            <a:r>
              <a:rPr lang="en-US" b="1" dirty="0">
                <a:latin typeface="Times New Roman" panose="02020603050405020304" pitchFamily="18" charset="0"/>
                <a:cs typeface="Times New Roman" panose="02020603050405020304" pitchFamily="18" charset="0"/>
              </a:rPr>
              <a:t>                           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00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8CF5-AF27-4CA1-BD09-F215B17D405E}"/>
              </a:ext>
            </a:extLst>
          </p:cNvPr>
          <p:cNvSpPr>
            <a:spLocks noGrp="1"/>
          </p:cNvSpPr>
          <p:nvPr>
            <p:ph type="title"/>
          </p:nvPr>
        </p:nvSpPr>
        <p:spPr>
          <a:xfrm>
            <a:off x="895350" y="703730"/>
            <a:ext cx="10018713" cy="929761"/>
          </a:xfrm>
        </p:spPr>
        <p:txBody>
          <a:bodyPr>
            <a:normAutofit/>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637B10-409F-4F2E-B725-95AF26069831}"/>
              </a:ext>
            </a:extLst>
          </p:cNvPr>
          <p:cNvSpPr>
            <a:spLocks noGrp="1"/>
          </p:cNvSpPr>
          <p:nvPr>
            <p:ph idx="1"/>
          </p:nvPr>
        </p:nvSpPr>
        <p:spPr>
          <a:xfrm>
            <a:off x="1141413" y="1775535"/>
            <a:ext cx="8490859" cy="4093820"/>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		The project entitled “Android application for smart society” provides user friendly interface. Through automation &amp; timely information, the proposed system helps to reduce time, effort &amp; manual errors, leading to lowering the overall costs of managing the complex. This system facilitates complaint logging and online payment in more ubiquitous manner.</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For online transaction</a:t>
            </a: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choose type of bill like water bill, maintenance bill, etc &amp; pay securely using popular payment options based on the respective region</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System enables user for online access and get information accordingly. We use android version </a:t>
            </a:r>
            <a:r>
              <a:rPr lang="en-US" sz="1800" dirty="0">
                <a:latin typeface="Times New Roman" panose="02020603050405020304" pitchFamily="18" charset="0"/>
                <a:cs typeface="Times New Roman" panose="02020603050405020304" pitchFamily="18" charset="0"/>
              </a:rPr>
              <a:t>4</a:t>
            </a:r>
            <a:r>
              <a:rPr lang="en-IN" sz="1800" dirty="0">
                <a:latin typeface="Times New Roman" panose="02020603050405020304" pitchFamily="18" charset="0"/>
                <a:cs typeface="Times New Roman" panose="02020603050405020304" pitchFamily="18" charset="0"/>
              </a:rPr>
              <a:t>.0 with front end XML and back end java to achieve a high level security without sacrificing efficiency.</a:t>
            </a:r>
          </a:p>
          <a:p>
            <a:pPr marL="0" indent="0" algn="just">
              <a:buNone/>
            </a:pPr>
            <a:r>
              <a:rPr lang="en-IN" sz="1800" i="1" dirty="0">
                <a:latin typeface="Times New Roman" panose="02020603050405020304" pitchFamily="18" charset="0"/>
                <a:cs typeface="Times New Roman" panose="02020603050405020304" pitchFamily="18" charset="0"/>
              </a:rPr>
              <a:t>Keywords</a:t>
            </a:r>
            <a:r>
              <a:rPr lang="en-I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Android application, user friendly, online payment, security, complaint logging</a:t>
            </a: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9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4A61-9D2D-4150-A354-0D7B3734932D}"/>
              </a:ext>
            </a:extLst>
          </p:cNvPr>
          <p:cNvSpPr>
            <a:spLocks noGrp="1"/>
          </p:cNvSpPr>
          <p:nvPr>
            <p:ph type="title"/>
          </p:nvPr>
        </p:nvSpPr>
        <p:spPr>
          <a:xfrm>
            <a:off x="1808827" y="923167"/>
            <a:ext cx="6943164" cy="1478570"/>
          </a:xfrm>
        </p:spPr>
        <p:txBody>
          <a:bodyPr>
            <a:normAutofit/>
          </a:bodyPr>
          <a:lstStyle/>
          <a:p>
            <a:r>
              <a:rPr lang="en-US" sz="28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5D4673-EBFD-41C5-AC8A-A13146E296BF}"/>
              </a:ext>
            </a:extLst>
          </p:cNvPr>
          <p:cNvSpPr>
            <a:spLocks noGrp="1"/>
          </p:cNvSpPr>
          <p:nvPr>
            <p:ph idx="1"/>
          </p:nvPr>
        </p:nvSpPr>
        <p:spPr>
          <a:xfrm>
            <a:off x="1579073" y="2097089"/>
            <a:ext cx="9159265" cy="4671034"/>
          </a:xfrm>
        </p:spPr>
        <p:txBody>
          <a:bodyPr>
            <a:normAutofit/>
          </a:bodyPr>
          <a:lstStyle/>
          <a:p>
            <a:pPr algn="just"/>
            <a:r>
              <a:rPr lang="en-US" sz="1900" dirty="0">
                <a:latin typeface="Times New Roman" panose="02020603050405020304" pitchFamily="18" charset="0"/>
                <a:cs typeface="Times New Roman" panose="02020603050405020304" pitchFamily="18" charset="0"/>
              </a:rPr>
              <a:t>This Application is developed to manage day-to-day activities of any co-operative housing society.</a:t>
            </a:r>
          </a:p>
          <a:p>
            <a:pPr algn="just"/>
            <a:r>
              <a:rPr lang="en-US" sz="1900" dirty="0">
                <a:latin typeface="Times New Roman" panose="02020603050405020304" pitchFamily="18" charset="0"/>
                <a:cs typeface="Times New Roman" panose="02020603050405020304" pitchFamily="18" charset="0"/>
              </a:rPr>
              <a:t>We are designing an android application for Nature’s Harmony Apartment ,</a:t>
            </a:r>
            <a:r>
              <a:rPr lang="en-US" sz="1900" dirty="0" err="1">
                <a:latin typeface="Times New Roman" panose="02020603050405020304" pitchFamily="18" charset="0"/>
                <a:cs typeface="Times New Roman" panose="02020603050405020304" pitchFamily="18" charset="0"/>
              </a:rPr>
              <a:t>chiplun</a:t>
            </a:r>
            <a:r>
              <a:rPr lang="en-US" sz="1900" dirty="0">
                <a:latin typeface="Times New Roman" panose="02020603050405020304" pitchFamily="18" charset="0"/>
                <a:cs typeface="Times New Roman" panose="02020603050405020304" pitchFamily="18" charset="0"/>
              </a:rPr>
              <a:t>.</a:t>
            </a:r>
          </a:p>
          <a:p>
            <a:pPr algn="just"/>
            <a:r>
              <a:rPr lang="en-US" sz="1900" dirty="0">
                <a:latin typeface="Times New Roman" panose="02020603050405020304" pitchFamily="18" charset="0"/>
                <a:cs typeface="Times New Roman" panose="02020603050405020304" pitchFamily="18" charset="0"/>
              </a:rPr>
              <a:t>This project provides login access to registered users. User will get the online alert of the due payment and can pay their bills.</a:t>
            </a:r>
          </a:p>
          <a:p>
            <a:pPr algn="just"/>
            <a:r>
              <a:rPr lang="en-US" sz="1900" dirty="0">
                <a:latin typeface="Times New Roman" panose="02020603050405020304" pitchFamily="18" charset="0"/>
                <a:cs typeface="Times New Roman" panose="02020603050405020304" pitchFamily="18" charset="0"/>
              </a:rPr>
              <a:t>Proposed system controls, maintains and manages information of  each and every society member with user friendly interface.</a:t>
            </a:r>
          </a:p>
          <a:p>
            <a:pPr algn="just"/>
            <a:r>
              <a:rPr lang="en-US" sz="1900" dirty="0">
                <a:latin typeface="Times New Roman" panose="02020603050405020304" pitchFamily="18" charset="0"/>
                <a:cs typeface="Times New Roman" panose="02020603050405020304" pitchFamily="18" charset="0"/>
              </a:rPr>
              <a:t>Proposed system is accessed by three roles:</a:t>
            </a:r>
          </a:p>
          <a:p>
            <a:pPr marL="0" indent="0" algn="just">
              <a:buNone/>
            </a:pPr>
            <a:r>
              <a:rPr lang="en-US" sz="1900" dirty="0">
                <a:latin typeface="Times New Roman" panose="02020603050405020304" pitchFamily="18" charset="0"/>
                <a:cs typeface="Times New Roman" panose="02020603050405020304" pitchFamily="18" charset="0"/>
              </a:rPr>
              <a:t>    1. Admin</a:t>
            </a:r>
          </a:p>
          <a:p>
            <a:pPr marL="0" indent="0" algn="just">
              <a:buNone/>
            </a:pPr>
            <a:r>
              <a:rPr lang="en-US" sz="1900" dirty="0">
                <a:latin typeface="Times New Roman" panose="02020603050405020304" pitchFamily="18" charset="0"/>
                <a:cs typeface="Times New Roman" panose="02020603050405020304" pitchFamily="18" charset="0"/>
              </a:rPr>
              <a:t>    2. User </a:t>
            </a:r>
          </a:p>
          <a:p>
            <a:pPr marL="0" indent="0" algn="just">
              <a:buNone/>
            </a:pPr>
            <a:r>
              <a:rPr lang="en-US" sz="1900" dirty="0">
                <a:latin typeface="Times New Roman" panose="02020603050405020304" pitchFamily="18" charset="0"/>
                <a:cs typeface="Times New Roman" panose="02020603050405020304" pitchFamily="18" charset="0"/>
              </a:rPr>
              <a:t>    3.Watchman</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00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9969-3B55-417B-AB70-502C1DC47910}"/>
              </a:ext>
            </a:extLst>
          </p:cNvPr>
          <p:cNvSpPr>
            <a:spLocks noGrp="1"/>
          </p:cNvSpPr>
          <p:nvPr>
            <p:ph type="title"/>
          </p:nvPr>
        </p:nvSpPr>
        <p:spPr>
          <a:xfrm>
            <a:off x="1484312" y="685801"/>
            <a:ext cx="7345924" cy="865094"/>
          </a:xfrm>
        </p:spPr>
        <p:txBody>
          <a:bodyPr>
            <a:normAutofit/>
          </a:bodyPr>
          <a:lstStyle/>
          <a:p>
            <a:r>
              <a:rPr lang="en-US"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LITERATURE REVIEW</a:t>
            </a:r>
            <a:endParaRPr lang="en-IN" sz="32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44BA881-F44F-4AF5-80FD-DF8544A05A9D}"/>
              </a:ext>
            </a:extLst>
          </p:cNvPr>
          <p:cNvGraphicFramePr>
            <a:graphicFrameLocks noGrp="1"/>
          </p:cNvGraphicFramePr>
          <p:nvPr>
            <p:ph idx="1"/>
            <p:extLst>
              <p:ext uri="{D42A27DB-BD31-4B8C-83A1-F6EECF244321}">
                <p14:modId xmlns:p14="http://schemas.microsoft.com/office/powerpoint/2010/main" val="4178874997"/>
              </p:ext>
            </p:extLst>
          </p:nvPr>
        </p:nvGraphicFramePr>
        <p:xfrm>
          <a:off x="1658471" y="1645864"/>
          <a:ext cx="9389303" cy="4751212"/>
        </p:xfrm>
        <a:graphic>
          <a:graphicData uri="http://schemas.openxmlformats.org/drawingml/2006/table">
            <a:tbl>
              <a:tblPr firstRow="1" bandRow="1">
                <a:tableStyleId>{5C22544A-7EE6-4342-B048-85BDC9FD1C3A}</a:tableStyleId>
              </a:tblPr>
              <a:tblGrid>
                <a:gridCol w="421675">
                  <a:extLst>
                    <a:ext uri="{9D8B030D-6E8A-4147-A177-3AD203B41FA5}">
                      <a16:colId xmlns:a16="http://schemas.microsoft.com/office/drawing/2014/main" val="1672634954"/>
                    </a:ext>
                  </a:extLst>
                </a:gridCol>
                <a:gridCol w="1750026">
                  <a:extLst>
                    <a:ext uri="{9D8B030D-6E8A-4147-A177-3AD203B41FA5}">
                      <a16:colId xmlns:a16="http://schemas.microsoft.com/office/drawing/2014/main" val="3880122300"/>
                    </a:ext>
                  </a:extLst>
                </a:gridCol>
                <a:gridCol w="1709809">
                  <a:extLst>
                    <a:ext uri="{9D8B030D-6E8A-4147-A177-3AD203B41FA5}">
                      <a16:colId xmlns:a16="http://schemas.microsoft.com/office/drawing/2014/main" val="4099793009"/>
                    </a:ext>
                  </a:extLst>
                </a:gridCol>
                <a:gridCol w="2637058">
                  <a:extLst>
                    <a:ext uri="{9D8B030D-6E8A-4147-A177-3AD203B41FA5}">
                      <a16:colId xmlns:a16="http://schemas.microsoft.com/office/drawing/2014/main" val="3004578371"/>
                    </a:ext>
                  </a:extLst>
                </a:gridCol>
                <a:gridCol w="2870735">
                  <a:extLst>
                    <a:ext uri="{9D8B030D-6E8A-4147-A177-3AD203B41FA5}">
                      <a16:colId xmlns:a16="http://schemas.microsoft.com/office/drawing/2014/main" val="43562437"/>
                    </a:ext>
                  </a:extLst>
                </a:gridCol>
              </a:tblGrid>
              <a:tr h="657342">
                <a:tc>
                  <a:txBody>
                    <a:bodyPr/>
                    <a:lstStyle/>
                    <a:p>
                      <a:r>
                        <a:rPr lang="en-US" sz="1200" dirty="0">
                          <a:latin typeface="Times New Roman" panose="02020603050405020304" pitchFamily="18" charset="0"/>
                          <a:cs typeface="Times New Roman" panose="02020603050405020304" pitchFamily="18" charset="0"/>
                        </a:rPr>
                        <a:t>Sr. 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Title of Paper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 Name</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Conference preceding , Date, Month , Year</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Relevance of the Project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9057468"/>
                  </a:ext>
                </a:extLst>
              </a:tr>
              <a:tr h="1209786">
                <a:tc>
                  <a:txBody>
                    <a:bodyPr/>
                    <a:lstStyle/>
                    <a:p>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Instant Secure Mobile Payment Scheme</a:t>
                      </a:r>
                    </a:p>
                  </a:txBody>
                  <a:tcPr/>
                </a:tc>
                <a:tc>
                  <a:txBody>
                    <a:bodyPr/>
                    <a:lstStyle/>
                    <a:p>
                      <a:r>
                        <a:rPr lang="en-US" sz="1200" dirty="0">
                          <a:latin typeface="Times New Roman" panose="02020603050405020304" pitchFamily="18" charset="0"/>
                          <a:cs typeface="Times New Roman" panose="02020603050405020304" pitchFamily="18" charset="0"/>
                        </a:rPr>
                        <a:t>M. Obaid, Z. Bayram and M. Saleh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IEEE Access</a:t>
                      </a:r>
                      <a:r>
                        <a:rPr lang="en-US" sz="1200" dirty="0">
                          <a:latin typeface="Times New Roman" panose="02020603050405020304" pitchFamily="18" charset="0"/>
                          <a:cs typeface="Times New Roman" panose="02020603050405020304" pitchFamily="18" charset="0"/>
                        </a:rPr>
                        <a:t>, vol. 7, pp. 55669-55678, 2019.</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DOI: 10.1109/ACCESS.2019.2913430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Online payment through mobile phones via PayPal  Gateway.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6896809"/>
                  </a:ext>
                </a:extLst>
              </a:tr>
              <a:tr h="1329604">
                <a:tc>
                  <a:txBody>
                    <a:bodyPr/>
                    <a:lstStyle/>
                    <a:p>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Multipurpose Android Based Mobile Notifier</a:t>
                      </a:r>
                    </a:p>
                  </a:txBody>
                  <a:tcPr/>
                </a:tc>
                <a:tc>
                  <a:txBody>
                    <a:bodyPr/>
                    <a:lstStyle/>
                    <a:p>
                      <a:r>
                        <a:rPr lang="en-IN" sz="1200" dirty="0">
                          <a:latin typeface="Times New Roman" panose="02020603050405020304" pitchFamily="18" charset="0"/>
                          <a:cs typeface="Times New Roman" panose="02020603050405020304" pitchFamily="18" charset="0"/>
                        </a:rPr>
                        <a:t>Saurabh </a:t>
                      </a:r>
                      <a:r>
                        <a:rPr lang="en-IN" sz="1200" dirty="0" err="1">
                          <a:latin typeface="Times New Roman" panose="02020603050405020304" pitchFamily="18" charset="0"/>
                          <a:cs typeface="Times New Roman" panose="02020603050405020304" pitchFamily="18" charset="0"/>
                        </a:rPr>
                        <a:t>Malgaonkar</a:t>
                      </a:r>
                      <a:r>
                        <a:rPr lang="en-IN" sz="1200" dirty="0">
                          <a:latin typeface="Times New Roman" panose="02020603050405020304" pitchFamily="18" charset="0"/>
                          <a:cs typeface="Times New Roman" panose="02020603050405020304" pitchFamily="18" charset="0"/>
                        </a:rPr>
                        <a:t> , Vivek Maurya, Mukul Kulkarni, Gurtej Singh </a:t>
                      </a:r>
                      <a:r>
                        <a:rPr lang="en-IN" sz="1200" dirty="0" err="1">
                          <a:latin typeface="Times New Roman" panose="02020603050405020304" pitchFamily="18" charset="0"/>
                          <a:cs typeface="Times New Roman" panose="02020603050405020304" pitchFamily="18" charset="0"/>
                        </a:rPr>
                        <a:t>Majithia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i="1" dirty="0">
                          <a:latin typeface="Times New Roman" panose="02020603050405020304" pitchFamily="18" charset="0"/>
                          <a:cs typeface="Times New Roman" panose="02020603050405020304" pitchFamily="18" charset="0"/>
                        </a:rPr>
                        <a:t>2014 International Conference on Advances in Electronics Computers and Communications</a:t>
                      </a:r>
                      <a:r>
                        <a:rPr lang="en-IN" sz="1200" dirty="0">
                          <a:latin typeface="Times New Roman" panose="02020603050405020304" pitchFamily="18" charset="0"/>
                          <a:cs typeface="Times New Roman" panose="02020603050405020304" pitchFamily="18" charset="0"/>
                        </a:rPr>
                        <a:t>, Bangalore, 2014, pp. 1-4.</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DOI: 10.1109/ICAECC.2014.7002408</a:t>
                      </a:r>
                    </a:p>
                  </a:txBody>
                  <a:tcPr/>
                </a:tc>
                <a:tc>
                  <a:txBody>
                    <a:bodyPr/>
                    <a:lstStyle/>
                    <a:p>
                      <a:r>
                        <a:rPr lang="en-US" sz="1200" baseline="0" dirty="0">
                          <a:latin typeface="Times New Roman" panose="02020603050405020304" pitchFamily="18" charset="0"/>
                          <a:cs typeface="Times New Roman" panose="02020603050405020304" pitchFamily="18" charset="0"/>
                        </a:rPr>
                        <a:t>GCM </a:t>
                      </a:r>
                      <a:r>
                        <a:rPr lang="en-US" sz="1200" dirty="0">
                          <a:latin typeface="Times New Roman" panose="02020603050405020304" pitchFamily="18" charset="0"/>
                          <a:cs typeface="Times New Roman" panose="02020603050405020304" pitchFamily="18" charset="0"/>
                        </a:rPr>
                        <a:t> is push notification service framework for android mobile.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301552"/>
                  </a:ext>
                </a:extLst>
              </a:tr>
              <a:tr h="1329604">
                <a:tc>
                  <a:txBody>
                    <a:bodyPr/>
                    <a:lstStyle/>
                    <a:p>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Android Application Development College Challenge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 Peng, J. Yue and C. </a:t>
                      </a:r>
                      <a:r>
                        <a:rPr lang="en-US" sz="1200" dirty="0" err="1">
                          <a:latin typeface="Times New Roman" panose="02020603050405020304" pitchFamily="18" charset="0"/>
                          <a:cs typeface="Times New Roman" panose="02020603050405020304" pitchFamily="18" charset="0"/>
                        </a:rPr>
                        <a:t>Tianzhou</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2012 IEEE 14th International Conference on High Performance Computing and Communication &amp; 2012 IEEE 9th International Conference on Embedded Software and Systems, Liverpool, 2012, pp. 1677-1681.</a:t>
                      </a:r>
                    </a:p>
                    <a:p>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10.1109/HPCC.2012.248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Information about Android development platform, about android.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8621321"/>
                  </a:ext>
                </a:extLst>
              </a:tr>
            </a:tbl>
          </a:graphicData>
        </a:graphic>
      </p:graphicFrame>
    </p:spTree>
    <p:extLst>
      <p:ext uri="{BB962C8B-B14F-4D97-AF65-F5344CB8AC3E}">
        <p14:creationId xmlns:p14="http://schemas.microsoft.com/office/powerpoint/2010/main" val="289958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14B6-A5FF-46FA-82E8-3E549E146BF9}"/>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10B686D3-0EA5-4E5E-96D5-BD5B203EFF7E}"/>
              </a:ext>
            </a:extLst>
          </p:cNvPr>
          <p:cNvGraphicFramePr>
            <a:graphicFrameLocks noGrp="1"/>
          </p:cNvGraphicFramePr>
          <p:nvPr>
            <p:ph idx="1"/>
            <p:extLst>
              <p:ext uri="{D42A27DB-BD31-4B8C-83A1-F6EECF244321}">
                <p14:modId xmlns:p14="http://schemas.microsoft.com/office/powerpoint/2010/main" val="2408789013"/>
              </p:ext>
            </p:extLst>
          </p:nvPr>
        </p:nvGraphicFramePr>
        <p:xfrm>
          <a:off x="672353" y="365125"/>
          <a:ext cx="10963836" cy="5662114"/>
        </p:xfrm>
        <a:graphic>
          <a:graphicData uri="http://schemas.openxmlformats.org/drawingml/2006/table">
            <a:tbl>
              <a:tblPr firstRow="1" firstCol="1" bandRow="1">
                <a:tableStyleId>{5C22544A-7EE6-4342-B048-85BDC9FD1C3A}</a:tableStyleId>
              </a:tblPr>
              <a:tblGrid>
                <a:gridCol w="594584">
                  <a:extLst>
                    <a:ext uri="{9D8B030D-6E8A-4147-A177-3AD203B41FA5}">
                      <a16:colId xmlns:a16="http://schemas.microsoft.com/office/drawing/2014/main" val="2662907753"/>
                    </a:ext>
                  </a:extLst>
                </a:gridCol>
                <a:gridCol w="2275368">
                  <a:extLst>
                    <a:ext uri="{9D8B030D-6E8A-4147-A177-3AD203B41FA5}">
                      <a16:colId xmlns:a16="http://schemas.microsoft.com/office/drawing/2014/main" val="1320506448"/>
                    </a:ext>
                  </a:extLst>
                </a:gridCol>
                <a:gridCol w="1874548">
                  <a:extLst>
                    <a:ext uri="{9D8B030D-6E8A-4147-A177-3AD203B41FA5}">
                      <a16:colId xmlns:a16="http://schemas.microsoft.com/office/drawing/2014/main" val="2167934115"/>
                    </a:ext>
                  </a:extLst>
                </a:gridCol>
                <a:gridCol w="3844317">
                  <a:extLst>
                    <a:ext uri="{9D8B030D-6E8A-4147-A177-3AD203B41FA5}">
                      <a16:colId xmlns:a16="http://schemas.microsoft.com/office/drawing/2014/main" val="2637128697"/>
                    </a:ext>
                  </a:extLst>
                </a:gridCol>
                <a:gridCol w="2375019">
                  <a:extLst>
                    <a:ext uri="{9D8B030D-6E8A-4147-A177-3AD203B41FA5}">
                      <a16:colId xmlns:a16="http://schemas.microsoft.com/office/drawing/2014/main" val="2803345474"/>
                    </a:ext>
                  </a:extLst>
                </a:gridCol>
              </a:tblGrid>
              <a:tr h="1507423">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4</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 </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 </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Implementation of an Android Application for Management of a</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Housing Society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Omkar Singh1, Aditee Lakhan2, Jyoti Gupta3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International Journal of Engineering And Computer Science ISSN:2319-7242</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Volume 4 Issue 6 June 2015, Page No. 12383-12389</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Information about </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How to pass information between the application and the database server.</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 </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extLst>
                  <a:ext uri="{0D108BD9-81ED-4DB2-BD59-A6C34878D82A}">
                    <a16:rowId xmlns:a16="http://schemas.microsoft.com/office/drawing/2014/main" val="867090235"/>
                  </a:ext>
                </a:extLst>
              </a:tr>
              <a:tr h="994702">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5</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Web Portal: Housing Society Management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 Kushal </a:t>
                      </a:r>
                      <a:r>
                        <a:rPr lang="en-IN" sz="1200" dirty="0" err="1">
                          <a:effectLst/>
                          <a:latin typeface="Times New Roman" panose="02020603050405020304" pitchFamily="18" charset="0"/>
                          <a:cs typeface="Times New Roman" panose="02020603050405020304" pitchFamily="18" charset="0"/>
                        </a:rPr>
                        <a:t>Patadia</a:t>
                      </a:r>
                      <a:r>
                        <a:rPr lang="en-IN" sz="1200" dirty="0">
                          <a:effectLst/>
                          <a:latin typeface="Times New Roman" panose="02020603050405020304" pitchFamily="18" charset="0"/>
                          <a:cs typeface="Times New Roman" panose="02020603050405020304" pitchFamily="18" charset="0"/>
                        </a:rPr>
                        <a:t>, Keshav Manjrekar </a:t>
                      </a:r>
                      <a:r>
                        <a:rPr lang="en-IN" sz="1200" dirty="0" err="1">
                          <a:effectLst/>
                          <a:latin typeface="Times New Roman" panose="02020603050405020304" pitchFamily="18" charset="0"/>
                          <a:cs typeface="Times New Roman" panose="02020603050405020304" pitchFamily="18" charset="0"/>
                        </a:rPr>
                        <a:t>Tejal</a:t>
                      </a:r>
                      <a:r>
                        <a:rPr lang="en-IN" sz="1200" dirty="0">
                          <a:effectLst/>
                          <a:latin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cs typeface="Times New Roman" panose="02020603050405020304" pitchFamily="18" charset="0"/>
                        </a:rPr>
                        <a:t>Zope</a:t>
                      </a:r>
                      <a:r>
                        <a:rPr lang="en-IN" sz="1200" dirty="0">
                          <a:effectLst/>
                          <a:latin typeface="Times New Roman" panose="02020603050405020304" pitchFamily="18" charset="0"/>
                          <a:cs typeface="Times New Roman" panose="02020603050405020304" pitchFamily="18" charset="0"/>
                        </a:rPr>
                        <a:t>, Pranav Patil,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Kushal </a:t>
                      </a:r>
                      <a:r>
                        <a:rPr lang="en-IN" sz="1200" dirty="0" err="1">
                          <a:effectLst/>
                          <a:latin typeface="Times New Roman" panose="02020603050405020304" pitchFamily="18" charset="0"/>
                          <a:cs typeface="Times New Roman" panose="02020603050405020304" pitchFamily="18" charset="0"/>
                        </a:rPr>
                        <a:t>Patadia</a:t>
                      </a:r>
                      <a:r>
                        <a:rPr lang="en-IN" sz="1200" dirty="0">
                          <a:effectLst/>
                          <a:latin typeface="Times New Roman" panose="02020603050405020304" pitchFamily="18" charset="0"/>
                          <a:cs typeface="Times New Roman" panose="02020603050405020304" pitchFamily="18" charset="0"/>
                        </a:rPr>
                        <a:t> et al Int. Journal of Engineering Research and Applications www.ijera.com ISSN : 2248-9622, Vol. 4, Issue 2( Version 1), February 2014, p.547-551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gn="just">
                        <a:lnSpc>
                          <a:spcPct val="150000"/>
                        </a:lnSpc>
                        <a:spcAft>
                          <a:spcPts val="0"/>
                        </a:spcAft>
                      </a:pPr>
                      <a:r>
                        <a:rPr lang="en-IN" sz="1200">
                          <a:effectLst/>
                          <a:latin typeface="Times New Roman" panose="02020603050405020304" pitchFamily="18" charset="0"/>
                          <a:cs typeface="Times New Roman" panose="02020603050405020304" pitchFamily="18" charset="0"/>
                        </a:rPr>
                        <a:t>How to members of the society an easy access to the society happenings and on goings. </a:t>
                      </a:r>
                    </a:p>
                    <a:p>
                      <a:pPr>
                        <a:lnSpc>
                          <a:spcPct val="150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extLst>
                  <a:ext uri="{0D108BD9-81ED-4DB2-BD59-A6C34878D82A}">
                    <a16:rowId xmlns:a16="http://schemas.microsoft.com/office/drawing/2014/main" val="4222247311"/>
                  </a:ext>
                </a:extLst>
              </a:tr>
              <a:tr h="1251063">
                <a:tc>
                  <a:txBody>
                    <a:bodyPr/>
                    <a:lstStyle/>
                    <a:p>
                      <a:pPr>
                        <a:lnSpc>
                          <a:spcPct val="150000"/>
                        </a:lnSpc>
                        <a:spcAft>
                          <a:spcPts val="0"/>
                        </a:spcAft>
                      </a:pPr>
                      <a:r>
                        <a:rPr lang="en-IN" sz="1200">
                          <a:effectLst/>
                          <a:latin typeface="Times New Roman" panose="02020603050405020304" pitchFamily="18" charset="0"/>
                          <a:cs typeface="Times New Roman" panose="02020603050405020304" pitchFamily="18" charset="0"/>
                        </a:rPr>
                        <a:t>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Society Management Application on Android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gn="just">
                        <a:lnSpc>
                          <a:spcPct val="150000"/>
                        </a:lnSpc>
                        <a:spcAft>
                          <a:spcPts val="0"/>
                        </a:spcAft>
                      </a:pPr>
                      <a:r>
                        <a:rPr lang="en-IN" sz="1200" dirty="0" err="1">
                          <a:effectLst/>
                          <a:latin typeface="Times New Roman" panose="02020603050405020304" pitchFamily="18" charset="0"/>
                          <a:cs typeface="Times New Roman" panose="02020603050405020304" pitchFamily="18" charset="0"/>
                        </a:rPr>
                        <a:t>RahulvBhagwat</a:t>
                      </a:r>
                      <a:r>
                        <a:rPr lang="en-IN" sz="1200" dirty="0">
                          <a:effectLst/>
                          <a:latin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cs typeface="Times New Roman" panose="02020603050405020304" pitchFamily="18" charset="0"/>
                        </a:rPr>
                        <a:t>Aashay</a:t>
                      </a:r>
                      <a:r>
                        <a:rPr lang="en-IN" sz="1200" dirty="0">
                          <a:effectLst/>
                          <a:latin typeface="Times New Roman" panose="02020603050405020304" pitchFamily="18" charset="0"/>
                          <a:cs typeface="Times New Roman" panose="02020603050405020304" pitchFamily="18" charset="0"/>
                        </a:rPr>
                        <a:t> Bharadwaj, Vivek </a:t>
                      </a:r>
                      <a:r>
                        <a:rPr lang="en-IN" sz="1200" dirty="0" err="1">
                          <a:effectLst/>
                          <a:latin typeface="Times New Roman" panose="02020603050405020304" pitchFamily="18" charset="0"/>
                          <a:cs typeface="Times New Roman" panose="02020603050405020304" pitchFamily="18" charset="0"/>
                        </a:rPr>
                        <a:t>Harsode</a:t>
                      </a:r>
                      <a:r>
                        <a:rPr lang="en-IN" sz="1200" dirty="0">
                          <a:effectLst/>
                          <a:latin typeface="Times New Roman" panose="02020603050405020304" pitchFamily="18" charset="0"/>
                          <a:cs typeface="Times New Roman" panose="02020603050405020304" pitchFamily="18" charset="0"/>
                        </a:rPr>
                        <a:t>, Anurag </a:t>
                      </a:r>
                      <a:r>
                        <a:rPr lang="en-IN" sz="1200" dirty="0" err="1">
                          <a:effectLst/>
                          <a:latin typeface="Times New Roman" panose="02020603050405020304" pitchFamily="18" charset="0"/>
                          <a:cs typeface="Times New Roman" panose="02020603050405020304" pitchFamily="18" charset="0"/>
                        </a:rPr>
                        <a:t>Chawake</a:t>
                      </a:r>
                      <a:r>
                        <a:rPr lang="en-IN" sz="1200" dirty="0">
                          <a:effectLst/>
                          <a:latin typeface="Times New Roman" panose="02020603050405020304" pitchFamily="18" charset="0"/>
                          <a:cs typeface="Times New Roman" panose="02020603050405020304" pitchFamily="18" charset="0"/>
                        </a:rPr>
                        <a:t>, Mrs. Deepali </a:t>
                      </a:r>
                      <a:r>
                        <a:rPr lang="en-IN" sz="1200" dirty="0" err="1">
                          <a:effectLst/>
                          <a:latin typeface="Times New Roman" panose="02020603050405020304" pitchFamily="18" charset="0"/>
                          <a:cs typeface="Times New Roman" panose="02020603050405020304" pitchFamily="18" charset="0"/>
                        </a:rPr>
                        <a:t>Bhanage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International Research Journal of Engineering and Technology (IRJET) e-ISSN: 2395-0056</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Volume: 05 Issue: 05 | May-2018 www.irjet.net p-ISSN: 2395-0072</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 2018,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Online Payment, Society Maintenance Amount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extLst>
                  <a:ext uri="{0D108BD9-81ED-4DB2-BD59-A6C34878D82A}">
                    <a16:rowId xmlns:a16="http://schemas.microsoft.com/office/drawing/2014/main" val="2353100035"/>
                  </a:ext>
                </a:extLst>
              </a:tr>
              <a:tr h="1645993">
                <a:tc>
                  <a:txBody>
                    <a:bodyPr/>
                    <a:lstStyle/>
                    <a:p>
                      <a:pPr>
                        <a:lnSpc>
                          <a:spcPct val="150000"/>
                        </a:lnSpc>
                        <a:spcAft>
                          <a:spcPts val="0"/>
                        </a:spcAft>
                      </a:pPr>
                      <a:r>
                        <a:rPr lang="en-IN" sz="1200">
                          <a:effectLst/>
                          <a:latin typeface="Times New Roman" panose="02020603050405020304" pitchFamily="18" charset="0"/>
                          <a:cs typeface="Times New Roman" panose="02020603050405020304" pitchFamily="18" charset="0"/>
                        </a:rPr>
                        <a:t>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Online Housing Society Management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Prachi </a:t>
                      </a:r>
                      <a:r>
                        <a:rPr lang="en-IN" sz="1200" dirty="0" err="1">
                          <a:effectLst/>
                          <a:latin typeface="Times New Roman" panose="02020603050405020304" pitchFamily="18" charset="0"/>
                          <a:cs typeface="Times New Roman" panose="02020603050405020304" pitchFamily="18" charset="0"/>
                        </a:rPr>
                        <a:t>Pakhale</a:t>
                      </a:r>
                      <a:r>
                        <a:rPr lang="en-IN" sz="1200" dirty="0">
                          <a:effectLst/>
                          <a:latin typeface="Times New Roman" panose="02020603050405020304" pitchFamily="18" charset="0"/>
                          <a:cs typeface="Times New Roman" panose="02020603050405020304" pitchFamily="18" charset="0"/>
                        </a:rPr>
                        <a:t>, Shweta </a:t>
                      </a:r>
                      <a:r>
                        <a:rPr lang="en-IN" sz="1200" dirty="0" err="1">
                          <a:effectLst/>
                          <a:latin typeface="Times New Roman" panose="02020603050405020304" pitchFamily="18" charset="0"/>
                          <a:cs typeface="Times New Roman" panose="02020603050405020304" pitchFamily="18" charset="0"/>
                        </a:rPr>
                        <a:t>Shirke</a:t>
                      </a:r>
                      <a:r>
                        <a:rPr lang="en-IN" sz="1200" dirty="0">
                          <a:effectLst/>
                          <a:latin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cs typeface="Times New Roman" panose="02020603050405020304" pitchFamily="18" charset="0"/>
                        </a:rPr>
                        <a:t>Swsati</a:t>
                      </a:r>
                      <a:r>
                        <a:rPr lang="en-IN" sz="1200" dirty="0">
                          <a:effectLst/>
                          <a:latin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cs typeface="Times New Roman" panose="02020603050405020304" pitchFamily="18" charset="0"/>
                        </a:rPr>
                        <a:t>Dhake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International Journal for Research in Applied Science &amp; Engineering</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Technology (IJRASET) International Journal for Research in Applied Science &amp; Engineering</a:t>
                      </a:r>
                    </a:p>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Technology (IJRASET)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tc>
                  <a:txBody>
                    <a:bodyPr/>
                    <a:lstStyle/>
                    <a:p>
                      <a:pPr>
                        <a:lnSpc>
                          <a:spcPct val="150000"/>
                        </a:lnSpc>
                        <a:spcAft>
                          <a:spcPts val="0"/>
                        </a:spcAft>
                      </a:pPr>
                      <a:r>
                        <a:rPr lang="en-IN" sz="1200" dirty="0">
                          <a:effectLst/>
                          <a:latin typeface="Times New Roman" panose="02020603050405020304" pitchFamily="18" charset="0"/>
                          <a:cs typeface="Times New Roman" panose="02020603050405020304" pitchFamily="18" charset="0"/>
                        </a:rPr>
                        <a:t>Online billing system and push notification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770" marR="34770" marT="0" marB="0"/>
                </a:tc>
                <a:extLst>
                  <a:ext uri="{0D108BD9-81ED-4DB2-BD59-A6C34878D82A}">
                    <a16:rowId xmlns:a16="http://schemas.microsoft.com/office/drawing/2014/main" val="736180819"/>
                  </a:ext>
                </a:extLst>
              </a:tr>
            </a:tbl>
          </a:graphicData>
        </a:graphic>
      </p:graphicFrame>
    </p:spTree>
    <p:extLst>
      <p:ext uri="{BB962C8B-B14F-4D97-AF65-F5344CB8AC3E}">
        <p14:creationId xmlns:p14="http://schemas.microsoft.com/office/powerpoint/2010/main" val="305816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0ED5-DB99-4417-A6D6-0023662BB10A}"/>
              </a:ext>
            </a:extLst>
          </p:cNvPr>
          <p:cNvSpPr>
            <a:spLocks noGrp="1"/>
          </p:cNvSpPr>
          <p:nvPr>
            <p:ph type="title"/>
          </p:nvPr>
        </p:nvSpPr>
        <p:spPr>
          <a:xfrm>
            <a:off x="1122285" y="630316"/>
            <a:ext cx="10515600" cy="1486502"/>
          </a:xfrm>
        </p:spPr>
        <p:txBody>
          <a:bodyPr/>
          <a:lstStyle/>
          <a:p>
            <a:pPr algn="ctr"/>
            <a:r>
              <a:rPr lang="en-US" sz="3200" dirty="0">
                <a:latin typeface="Times New Roman" panose="02020603050405020304" pitchFamily="18" charset="0"/>
                <a:cs typeface="Times New Roman" panose="02020603050405020304" pitchFamily="18" charset="0"/>
              </a:rPr>
              <a:t>Design and Architecture </a:t>
            </a:r>
            <a:br>
              <a:rPr lang="en-US" dirty="0"/>
            </a:br>
            <a:endParaRPr lang="en-IN" dirty="0"/>
          </a:p>
        </p:txBody>
      </p:sp>
      <p:sp>
        <p:nvSpPr>
          <p:cNvPr id="3" name="Rectangle 2">
            <a:extLst>
              <a:ext uri="{FF2B5EF4-FFF2-40B4-BE49-F238E27FC236}">
                <a16:creationId xmlns:a16="http://schemas.microsoft.com/office/drawing/2014/main" id="{7D748565-A530-4EE0-A43C-B34C26D2455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12">
            <a:extLst>
              <a:ext uri="{FF2B5EF4-FFF2-40B4-BE49-F238E27FC236}">
                <a16:creationId xmlns:a16="http://schemas.microsoft.com/office/drawing/2014/main" id="{C75F95CB-2335-463E-9523-B55434F8B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729" y="1957526"/>
            <a:ext cx="7528090" cy="33246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C5503A0-6CD1-4FA9-A3F7-C50044E66923}"/>
              </a:ext>
            </a:extLst>
          </p:cNvPr>
          <p:cNvSpPr>
            <a:spLocks noChangeArrowheads="1"/>
          </p:cNvSpPr>
          <p:nvPr/>
        </p:nvSpPr>
        <p:spPr bwMode="auto">
          <a:xfrm>
            <a:off x="0" y="32464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6010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0195"/>
          </a:xfrm>
        </p:spPr>
        <p:txBody>
          <a:bodyPr>
            <a:normAutofit/>
          </a:bodyPr>
          <a:lstStyle/>
          <a:p>
            <a:r>
              <a:rPr lang="en-IN" dirty="0"/>
              <a:t>      </a:t>
            </a:r>
            <a:r>
              <a:rPr lang="en-IN" sz="3600" b="1" dirty="0">
                <a:latin typeface="Times New Roman" panose="02020603050405020304" pitchFamily="18" charset="0"/>
                <a:cs typeface="Times New Roman" panose="02020603050405020304" pitchFamily="18" charset="0"/>
              </a:rPr>
              <a:t>Methodology</a:t>
            </a:r>
            <a:endParaRPr lang="en-US"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F2CD852-216E-4473-8F12-4FBF57682286}"/>
              </a:ext>
            </a:extLst>
          </p:cNvPr>
          <p:cNvSpPr>
            <a:spLocks noGrp="1"/>
          </p:cNvSpPr>
          <p:nvPr>
            <p:ph idx="1"/>
          </p:nvPr>
        </p:nvSpPr>
        <p:spPr>
          <a:xfrm>
            <a:off x="1434352" y="1317812"/>
            <a:ext cx="9919447" cy="4527177"/>
          </a:xfrm>
        </p:spPr>
        <p:txBody>
          <a:bodyPr>
            <a:normAutofit fontScale="25000" lnSpcReduction="20000"/>
          </a:bodyPr>
          <a:lstStyle/>
          <a:p>
            <a:pPr marL="0" indent="0">
              <a:buNone/>
            </a:pPr>
            <a:r>
              <a:rPr lang="en-US" sz="6400" dirty="0">
                <a:latin typeface="Times New Roman" panose="02020603050405020304" pitchFamily="18" charset="0"/>
                <a:cs typeface="Times New Roman" panose="02020603050405020304" pitchFamily="18" charset="0"/>
              </a:rPr>
              <a:t>Basically there are three types of roles in the system. The roles are</a:t>
            </a:r>
          </a:p>
          <a:p>
            <a:pPr marL="0" indent="0">
              <a:buNone/>
            </a:pPr>
            <a:endParaRPr lang="en-US" sz="1400" dirty="0"/>
          </a:p>
          <a:p>
            <a:pPr marL="0" indent="0">
              <a:buNone/>
            </a:pPr>
            <a:r>
              <a:rPr lang="en-US" sz="6400" b="1" dirty="0">
                <a:latin typeface="Times New Roman" panose="02020603050405020304" pitchFamily="18" charset="0"/>
                <a:cs typeface="Times New Roman" panose="02020603050405020304" pitchFamily="18" charset="0"/>
              </a:rPr>
              <a:t>    Administrator</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Manage Maintenance Record</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Account details</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Reply complaint</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Notifications</a:t>
            </a:r>
          </a:p>
          <a:p>
            <a:pPr lvl="0"/>
            <a:endParaRPr lang="en-IN" sz="6400" dirty="0">
              <a:latin typeface="Times New Roman" panose="02020603050405020304" pitchFamily="18" charset="0"/>
              <a:cs typeface="Times New Roman" panose="02020603050405020304" pitchFamily="18" charset="0"/>
            </a:endParaRPr>
          </a:p>
          <a:p>
            <a:pPr marL="0" lvl="0" indent="0">
              <a:buNone/>
            </a:pPr>
            <a:r>
              <a:rPr lang="en-US" sz="6400" b="1" dirty="0">
                <a:latin typeface="Times New Roman" panose="02020603050405020304" pitchFamily="18" charset="0"/>
                <a:cs typeface="Times New Roman" panose="02020603050405020304" pitchFamily="18" charset="0"/>
              </a:rPr>
              <a:t>    Society Member</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View Society Member Details</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Register Complaint</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View Complaint Status</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Receive Event Notification</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Pay Maintenance bills</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Receive Alert Message</a:t>
            </a:r>
          </a:p>
          <a:p>
            <a:pPr marL="0" lvl="0" indent="0">
              <a:buNone/>
            </a:pPr>
            <a:r>
              <a:rPr lang="en-US" sz="6400" dirty="0">
                <a:latin typeface="Times New Roman" panose="02020603050405020304" pitchFamily="18" charset="0"/>
                <a:cs typeface="Times New Roman" panose="02020603050405020304" pitchFamily="18" charset="0"/>
              </a:rPr>
              <a:t>    </a:t>
            </a:r>
            <a:r>
              <a:rPr lang="en-US" sz="6400" b="1" dirty="0">
                <a:latin typeface="Times New Roman" panose="02020603050405020304" pitchFamily="18" charset="0"/>
                <a:cs typeface="Times New Roman" panose="02020603050405020304" pitchFamily="18" charset="0"/>
              </a:rPr>
              <a:t>Watchman</a:t>
            </a:r>
            <a:r>
              <a:rPr lang="en-US" sz="6400" dirty="0">
                <a:latin typeface="Times New Roman" panose="02020603050405020304" pitchFamily="18" charset="0"/>
                <a:cs typeface="Times New Roman" panose="02020603050405020304" pitchFamily="18" charset="0"/>
              </a:rPr>
              <a:t> </a:t>
            </a:r>
          </a:p>
          <a:p>
            <a:pPr lvl="0"/>
            <a:r>
              <a:rPr lang="en-US" sz="6400" dirty="0">
                <a:latin typeface="Times New Roman" panose="02020603050405020304" pitchFamily="18" charset="0"/>
                <a:cs typeface="Times New Roman" panose="02020603050405020304" pitchFamily="18" charset="0"/>
              </a:rPr>
              <a:t>Victors update</a:t>
            </a:r>
          </a:p>
          <a:p>
            <a:pPr marL="0" indent="0">
              <a:lnSpc>
                <a:spcPct val="150000"/>
              </a:lnSpc>
              <a:spcAft>
                <a:spcPts val="800"/>
              </a:spcAft>
              <a:buNone/>
            </a:pPr>
            <a:endParaRPr lang="en-US" sz="6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en-IN" sz="6000" b="1" dirty="0">
              <a:latin typeface="Calibri" panose="020F0502020204030204" pitchFamily="34" charset="0"/>
              <a:ea typeface="Calibri" panose="020F0502020204030204" pitchFamily="34" charset="0"/>
              <a:cs typeface="Times New Roman" panose="02020603050405020304" pitchFamily="18" charset="0"/>
            </a:endParaRPr>
          </a:p>
          <a:p>
            <a:pPr lvl="0"/>
            <a:endParaRPr lang="en-US" sz="6400" dirty="0">
              <a:latin typeface="Times New Roman" panose="02020603050405020304" pitchFamily="18" charset="0"/>
              <a:cs typeface="Times New Roman" panose="02020603050405020304" pitchFamily="18" charset="0"/>
            </a:endParaRPr>
          </a:p>
          <a:p>
            <a:pPr lvl="0"/>
            <a:endParaRPr lang="en-US" sz="6400" dirty="0">
              <a:latin typeface="Times New Roman" panose="02020603050405020304" pitchFamily="18" charset="0"/>
              <a:cs typeface="Times New Roman" panose="02020603050405020304" pitchFamily="18" charset="0"/>
            </a:endParaRPr>
          </a:p>
          <a:p>
            <a:pPr lvl="0"/>
            <a:endParaRPr lang="en-US" sz="6400" dirty="0">
              <a:latin typeface="Times New Roman" panose="02020603050405020304" pitchFamily="18" charset="0"/>
              <a:cs typeface="Times New Roman" panose="02020603050405020304" pitchFamily="18" charset="0"/>
            </a:endParaRPr>
          </a:p>
          <a:p>
            <a:pPr lvl="0"/>
            <a:endParaRPr lang="en-US" sz="6400" dirty="0">
              <a:latin typeface="Times New Roman" panose="02020603050405020304" pitchFamily="18" charset="0"/>
              <a:cs typeface="Times New Roman" panose="02020603050405020304" pitchFamily="18" charset="0"/>
            </a:endParaRPr>
          </a:p>
          <a:p>
            <a:pPr lvl="0"/>
            <a:endParaRPr lang="en-US" sz="6400" dirty="0">
              <a:latin typeface="Times New Roman" panose="02020603050405020304" pitchFamily="18" charset="0"/>
              <a:cs typeface="Times New Roman" panose="02020603050405020304" pitchFamily="18" charset="0"/>
            </a:endParaRPr>
          </a:p>
          <a:p>
            <a:pPr lvl="0"/>
            <a:endParaRPr lang="en-IN" sz="6400"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9.3	Watchman</a:t>
            </a:r>
            <a:endParaRPr lang="en-IN" sz="6400" dirty="0">
              <a:latin typeface="Times New Roman" panose="02020603050405020304" pitchFamily="18" charset="0"/>
              <a:cs typeface="Times New Roman" panose="02020603050405020304" pitchFamily="18" charset="0"/>
            </a:endParaRPr>
          </a:p>
          <a:p>
            <a:pPr lvl="0"/>
            <a:r>
              <a:rPr lang="en-US" sz="6400" dirty="0">
                <a:latin typeface="Times New Roman" panose="02020603050405020304" pitchFamily="18" charset="0"/>
                <a:cs typeface="Times New Roman" panose="02020603050405020304" pitchFamily="18" charset="0"/>
              </a:rPr>
              <a:t>Visitor updates</a:t>
            </a:r>
            <a:endParaRPr lang="en-IN" sz="6400" dirty="0">
              <a:latin typeface="Times New Roman" panose="02020603050405020304" pitchFamily="18" charset="0"/>
              <a:cs typeface="Times New Roman" panose="02020603050405020304" pitchFamily="18" charset="0"/>
            </a:endParaRPr>
          </a:p>
          <a:p>
            <a:pPr marL="0" indent="0">
              <a:buNone/>
            </a:pPr>
            <a:endParaRPr lang="en-IN" sz="14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916E-BB21-47BB-8A4D-821D94E82E14}"/>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Hardware and Software detail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AE19DB-0FA2-4AEC-84AB-C425302B116E}"/>
              </a:ext>
            </a:extLst>
          </p:cNvPr>
          <p:cNvSpPr>
            <a:spLocks noGrp="1"/>
          </p:cNvSpPr>
          <p:nvPr>
            <p:ph idx="1"/>
          </p:nvPr>
        </p:nvSpPr>
        <p:spPr>
          <a:xfrm>
            <a:off x="730623" y="1690688"/>
            <a:ext cx="10515600" cy="4351338"/>
          </a:xfrm>
        </p:spPr>
        <p:txBody>
          <a:bodyPr/>
          <a:lstStyle/>
          <a:p>
            <a:pPr marL="0" indent="0">
              <a:buNone/>
            </a:pPr>
            <a:r>
              <a:rPr lang="en-US" sz="2000" b="1" dirty="0">
                <a:latin typeface="Times New Roman" panose="02020603050405020304" pitchFamily="18" charset="0"/>
                <a:cs typeface="Times New Roman" panose="02020603050405020304" pitchFamily="18" charset="0"/>
              </a:rPr>
              <a:t>        Software details</a:t>
            </a:r>
          </a:p>
          <a:p>
            <a:pPr lvl="1"/>
            <a:r>
              <a:rPr lang="en-US" sz="1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Android studio</a:t>
            </a:r>
          </a:p>
          <a:p>
            <a:pPr lvl="1"/>
            <a:r>
              <a:rPr lang="en-US" sz="1800" dirty="0">
                <a:latin typeface="Times New Roman" panose="02020603050405020304" pitchFamily="18" charset="0"/>
                <a:cs typeface="Times New Roman" panose="02020603050405020304" pitchFamily="18" charset="0"/>
              </a:rPr>
              <a:t>      Front End: XML</a:t>
            </a:r>
          </a:p>
          <a:p>
            <a:pPr lvl="1"/>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Back End: Java</a:t>
            </a:r>
          </a:p>
          <a:p>
            <a:pPr lvl="1"/>
            <a:r>
              <a:rPr lang="en-US" sz="1800" dirty="0">
                <a:latin typeface="Times New Roman" panose="02020603050405020304" pitchFamily="18" charset="0"/>
                <a:cs typeface="Times New Roman" panose="02020603050405020304" pitchFamily="18" charset="0"/>
              </a:rPr>
              <a:t>      Firebase</a:t>
            </a:r>
          </a:p>
          <a:p>
            <a:pPr lvl="1"/>
            <a:endParaRPr lang="en-US" sz="1800" dirty="0">
              <a:latin typeface="Times New Roman" panose="02020603050405020304" pitchFamily="18" charset="0"/>
              <a:cs typeface="Times New Roman" panose="02020603050405020304" pitchFamily="18" charset="0"/>
            </a:endParaRPr>
          </a:p>
          <a:p>
            <a:pPr marL="457200" lvl="1" indent="0">
              <a:buNone/>
            </a:pPr>
            <a:r>
              <a:rPr lang="en-US" sz="1800" b="1" dirty="0">
                <a:latin typeface="Times New Roman" panose="02020603050405020304" pitchFamily="18" charset="0"/>
                <a:cs typeface="Times New Roman" panose="02020603050405020304" pitchFamily="18" charset="0"/>
              </a:rPr>
              <a:t>Hardware details</a:t>
            </a:r>
          </a:p>
          <a:p>
            <a:pPr lvl="1"/>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Mobile phone </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98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F974-27C7-4DE2-8A32-058D70D2ABB4}"/>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Use case Diagram</a:t>
            </a:r>
            <a:endParaRPr lang="en-IN" sz="2800" dirty="0"/>
          </a:p>
        </p:txBody>
      </p:sp>
      <p:pic>
        <p:nvPicPr>
          <p:cNvPr id="3" name="Content Placeholder 3">
            <a:extLst>
              <a:ext uri="{FF2B5EF4-FFF2-40B4-BE49-F238E27FC236}">
                <a16:creationId xmlns:a16="http://schemas.microsoft.com/office/drawing/2014/main" id="{2572733E-C608-46BB-8655-80C0BDE96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778" y="2223247"/>
            <a:ext cx="7901796" cy="3890682"/>
          </a:xfrm>
          <a:prstGeom prst="rect">
            <a:avLst/>
          </a:prstGeom>
        </p:spPr>
      </p:pic>
    </p:spTree>
    <p:extLst>
      <p:ext uri="{BB962C8B-B14F-4D97-AF65-F5344CB8AC3E}">
        <p14:creationId xmlns:p14="http://schemas.microsoft.com/office/powerpoint/2010/main" val="19933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965</TotalTime>
  <Words>873</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Smart Application For Housing Society   </vt:lpstr>
      <vt:lpstr>Abstract</vt:lpstr>
      <vt:lpstr>                                Introduction</vt:lpstr>
      <vt:lpstr>            LITERATURE REVIEW</vt:lpstr>
      <vt:lpstr>PowerPoint Presentation</vt:lpstr>
      <vt:lpstr>Design and Architecture  </vt:lpstr>
      <vt:lpstr>      Methodology</vt:lpstr>
      <vt:lpstr>Hardware and Software detail</vt:lpstr>
      <vt:lpstr>Use case Diagram</vt:lpstr>
      <vt:lpstr>Activity Diagram</vt:lpstr>
      <vt:lpstr>Data Flow Diagram-0</vt:lpstr>
      <vt:lpstr>Data Flow Diagram-1</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society</dc:title>
  <dc:creator>Sharad Dagare</dc:creator>
  <cp:lastModifiedBy>Lalit Ingale</cp:lastModifiedBy>
  <cp:revision>113</cp:revision>
  <dcterms:created xsi:type="dcterms:W3CDTF">2019-07-25T14:42:22Z</dcterms:created>
  <dcterms:modified xsi:type="dcterms:W3CDTF">2020-07-02T12:25:17Z</dcterms:modified>
</cp:coreProperties>
</file>