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F974B9-556E-43BE-A737-001537C8C219}" type="datetimeFigureOut">
              <a:rPr lang="en-US" smtClean="0"/>
              <a:t>06/11/2019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48853-CD37-4F66-AC2B-78B4EABD8129}" type="slidenum">
              <a:rPr lang="en-US" smtClean="0"/>
              <a:t>‹#›</a:t>
            </a:fld>
            <a:endParaRPr lang="en-US" dirty="0"/>
          </a:p>
        </p:txBody>
      </p:sp>
    </p:spTree>
    <p:extLst>
      <p:ext uri="{BB962C8B-B14F-4D97-AF65-F5344CB8AC3E}">
        <p14:creationId xmlns:p14="http://schemas.microsoft.com/office/powerpoint/2010/main" val="138914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48853-CD37-4F66-AC2B-78B4EABD8129}" type="slidenum">
              <a:rPr lang="en-US" smtClean="0"/>
              <a:t>9</a:t>
            </a:fld>
            <a:endParaRPr lang="en-US" dirty="0"/>
          </a:p>
        </p:txBody>
      </p:sp>
    </p:spTree>
    <p:extLst>
      <p:ext uri="{BB962C8B-B14F-4D97-AF65-F5344CB8AC3E}">
        <p14:creationId xmlns:p14="http://schemas.microsoft.com/office/powerpoint/2010/main" val="328405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ABF656-7531-4472-9657-536FBA56375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ABF656-7531-4472-9657-536FBA56375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ABF656-7531-4472-9657-536FBA563757}" type="slidenum">
              <a:rPr lang="en-US" smtClean="0"/>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ABF656-7531-4472-9657-536FBA563757}"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ABF656-7531-4472-9657-536FBA56375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ABF656-7531-4472-9657-536FBA563757}" type="slidenum">
              <a:rPr lang="en-US" smtClean="0"/>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ABF656-7531-4472-9657-536FBA56375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ABF656-7531-4472-9657-536FBA56375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ABF656-7531-4472-9657-536FBA56375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ABF656-7531-4472-9657-536FBA563757}" type="slidenum">
              <a:rPr lang="en-US" smtClean="0"/>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6B609-BD58-4913-B9C7-8E6901BBD829}" type="datetimeFigureOut">
              <a:rPr lang="en-US" smtClean="0"/>
              <a:t>06/11/2019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ABF656-7531-4472-9657-536FBA563757}" type="slidenum">
              <a:rPr lang="en-US" smtClean="0"/>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096B609-BD58-4913-B9C7-8E6901BBD829}" type="datetimeFigureOut">
              <a:rPr lang="en-US" smtClean="0"/>
              <a:t>06/11/2019</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5ABF656-7531-4472-9657-536FBA563757}" type="slidenum">
              <a:rPr lang="en-US" smtClean="0"/>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rtificial_intelligence_in_healthcare" TargetMode="External"/><Relationship Id="rId2" Type="http://schemas.openxmlformats.org/officeDocument/2006/relationships/hyperlink" Target="https://svn.bmj.com/content/2/4/230" TargetMode="External"/><Relationship Id="rId1" Type="http://schemas.openxmlformats.org/officeDocument/2006/relationships/slideLayout" Target="../slideLayouts/slideLayout7.xml"/><Relationship Id="rId6" Type="http://schemas.openxmlformats.org/officeDocument/2006/relationships/hyperlink" Target="https://www.cbinsights.com/reports/CB-Insights-Artificial-Intelligence-Webinar.pdf" TargetMode="External"/><Relationship Id="rId5" Type="http://schemas.openxmlformats.org/officeDocument/2006/relationships/hyperlink" Target="https://www.asianhhm.com/technology-equipment/artificial-intelligence" TargetMode="External"/><Relationship Id="rId4" Type="http://schemas.openxmlformats.org/officeDocument/2006/relationships/hyperlink" Target="https://www.edureka.co/blog/artificial-intelligence-in-healthca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llig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7.xml"/><Relationship Id="rId6" Type="http://schemas.openxmlformats.org/officeDocument/2006/relationships/hyperlink" Target="https://en.wikipedia.org/wiki/Human_mind" TargetMode="External"/><Relationship Id="rId5" Type="http://schemas.openxmlformats.org/officeDocument/2006/relationships/hyperlink" Target="https://en.wikipedia.org/wiki/Intelligent_agent" TargetMode="External"/><Relationship Id="rId4" Type="http://schemas.openxmlformats.org/officeDocument/2006/relationships/hyperlink" Target="https://en.wikipedia.org/wiki/Mach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vn.bmj.com/content/2/4/230#F3"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image for artificial intelligence in health c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4" descr="Image result for image for artificial intelligence in health ca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LENOVO\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00400" y="685800"/>
            <a:ext cx="5334000" cy="3416320"/>
          </a:xfrm>
          <a:prstGeom prst="rect">
            <a:avLst/>
          </a:prstGeom>
          <a:noFill/>
        </p:spPr>
        <p:txBody>
          <a:bodyPr wrap="square" rtlCol="0">
            <a:spAutoFit/>
          </a:bodyPr>
          <a:lstStyle/>
          <a:p>
            <a:r>
              <a:rPr lang="en-US" sz="5400" b="1" dirty="0" smtClean="0">
                <a:solidFill>
                  <a:schemeClr val="bg1"/>
                </a:solidFill>
                <a:latin typeface="Arial Rounded MT Bold" pitchFamily="34" charset="0"/>
              </a:rPr>
              <a:t>ARTIFICIAL INTELLIGENCE IN HEALTH CARE</a:t>
            </a:r>
            <a:endParaRPr lang="en-US" sz="5400" b="1" dirty="0">
              <a:solidFill>
                <a:schemeClr val="bg1"/>
              </a:solidFill>
              <a:latin typeface="Arial Rounded MT Bold" pitchFamily="34" charset="0"/>
            </a:endParaRPr>
          </a:p>
        </p:txBody>
      </p:sp>
    </p:spTree>
    <p:extLst>
      <p:ext uri="{BB962C8B-B14F-4D97-AF65-F5344CB8AC3E}">
        <p14:creationId xmlns:p14="http://schemas.microsoft.com/office/powerpoint/2010/main" val="3564424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077200" cy="523220"/>
          </a:xfrm>
          <a:prstGeom prst="rect">
            <a:avLst/>
          </a:prstGeom>
          <a:noFill/>
        </p:spPr>
        <p:txBody>
          <a:bodyPr wrap="square" rtlCol="0">
            <a:spAutoFit/>
          </a:bodyPr>
          <a:lstStyle/>
          <a:p>
            <a:r>
              <a:rPr lang="en-US" sz="2800" dirty="0" smtClean="0">
                <a:latin typeface="Arial Rounded MT Bold" pitchFamily="34" charset="0"/>
              </a:rPr>
              <a:t>Advantages:</a:t>
            </a:r>
            <a:endParaRPr lang="en-US" sz="2800" dirty="0">
              <a:latin typeface="Arial Rounded MT Bold" pitchFamily="34" charset="0"/>
            </a:endParaRPr>
          </a:p>
        </p:txBody>
      </p:sp>
      <p:sp>
        <p:nvSpPr>
          <p:cNvPr id="3" name="TextBox 2"/>
          <p:cNvSpPr txBox="1"/>
          <p:nvPr/>
        </p:nvSpPr>
        <p:spPr>
          <a:xfrm>
            <a:off x="533400" y="1371600"/>
            <a:ext cx="8305800" cy="5170646"/>
          </a:xfrm>
          <a:prstGeom prst="rect">
            <a:avLst/>
          </a:prstGeom>
          <a:noFill/>
        </p:spPr>
        <p:txBody>
          <a:bodyPr wrap="square" rtlCol="0">
            <a:spAutoFit/>
          </a:bodyPr>
          <a:lstStyle/>
          <a:p>
            <a:pPr marL="285750" lvl="0" indent="-285750">
              <a:buFont typeface="Arial" pitchFamily="34" charset="0"/>
              <a:buChar char="•"/>
            </a:pPr>
            <a:r>
              <a:rPr lang="en-US" sz="2400" dirty="0"/>
              <a:t>AI would have a low error rate compared to humans, if coded properly. They would have incredible precision, accuracy, and speed.</a:t>
            </a:r>
          </a:p>
          <a:p>
            <a:pPr marL="285750" lvl="0" indent="-285750">
              <a:buFont typeface="Arial" pitchFamily="34" charset="0"/>
              <a:buChar char="•"/>
            </a:pPr>
            <a:r>
              <a:rPr lang="en-US" sz="2400" dirty="0"/>
              <a:t>Replace humans in repetitive, tedious tasks and in many laborious places of work.</a:t>
            </a:r>
          </a:p>
          <a:p>
            <a:pPr marL="285750" lvl="0" indent="-285750">
              <a:buFont typeface="Arial" pitchFamily="34" charset="0"/>
              <a:buChar char="•"/>
            </a:pPr>
            <a:r>
              <a:rPr lang="en-US" sz="2400" dirty="0"/>
              <a:t>Can detect fraud in card-based systems, and possibly other systems in the future.</a:t>
            </a:r>
          </a:p>
          <a:p>
            <a:pPr marL="285750" lvl="0" indent="-285750">
              <a:buFont typeface="Arial" pitchFamily="34" charset="0"/>
              <a:buChar char="•"/>
            </a:pPr>
            <a:r>
              <a:rPr lang="en-US" sz="2400" dirty="0"/>
              <a:t>Organized and manages records.</a:t>
            </a:r>
          </a:p>
          <a:p>
            <a:pPr marL="285750" lvl="0" indent="-285750">
              <a:buFont typeface="Arial" pitchFamily="34" charset="0"/>
              <a:buChar char="•"/>
            </a:pPr>
            <a:r>
              <a:rPr lang="en-US" sz="2400" dirty="0"/>
              <a:t>They can think logically without emotions, making rational decisions with less or no mistakes.</a:t>
            </a:r>
          </a:p>
          <a:p>
            <a:pPr marL="285750" lvl="0" indent="-285750">
              <a:buFont typeface="Arial" pitchFamily="34" charset="0"/>
              <a:buChar char="•"/>
            </a:pPr>
            <a:r>
              <a:rPr lang="en-US" sz="2400" dirty="0"/>
              <a:t>Can assess people.</a:t>
            </a:r>
          </a:p>
          <a:p>
            <a:pPr marL="285750" lvl="0" indent="-285750">
              <a:buFont typeface="Arial" pitchFamily="34" charset="0"/>
              <a:buChar char="•"/>
            </a:pPr>
            <a:r>
              <a:rPr lang="en-US" sz="2400" dirty="0"/>
              <a:t>They don't need to sleep, rest, take breaks, or get entertained, as they don't get bored or tired.</a:t>
            </a:r>
          </a:p>
          <a:p>
            <a:endParaRPr lang="en-US" dirty="0"/>
          </a:p>
        </p:txBody>
      </p:sp>
    </p:spTree>
    <p:extLst>
      <p:ext uri="{BB962C8B-B14F-4D97-AF65-F5344CB8AC3E}">
        <p14:creationId xmlns:p14="http://schemas.microsoft.com/office/powerpoint/2010/main" val="16099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044859"/>
            <a:ext cx="8077200" cy="523220"/>
          </a:xfrm>
          <a:prstGeom prst="rect">
            <a:avLst/>
          </a:prstGeom>
          <a:noFill/>
        </p:spPr>
        <p:txBody>
          <a:bodyPr wrap="square" rtlCol="0">
            <a:spAutoFit/>
          </a:bodyPr>
          <a:lstStyle/>
          <a:p>
            <a:r>
              <a:rPr lang="en-US" sz="2800" b="1" dirty="0" smtClean="0">
                <a:latin typeface="Arial Rounded MT Bold" pitchFamily="34" charset="0"/>
              </a:rPr>
              <a:t>Disadvantages:</a:t>
            </a:r>
            <a:endParaRPr lang="en-US" sz="2800" b="1" dirty="0">
              <a:latin typeface="Arial Rounded MT Bold" pitchFamily="34" charset="0"/>
            </a:endParaRPr>
          </a:p>
        </p:txBody>
      </p:sp>
      <p:sp>
        <p:nvSpPr>
          <p:cNvPr id="3" name="TextBox 2"/>
          <p:cNvSpPr txBox="1"/>
          <p:nvPr/>
        </p:nvSpPr>
        <p:spPr>
          <a:xfrm>
            <a:off x="533400" y="2057400"/>
            <a:ext cx="8077200" cy="2677656"/>
          </a:xfrm>
          <a:prstGeom prst="rect">
            <a:avLst/>
          </a:prstGeom>
          <a:noFill/>
        </p:spPr>
        <p:txBody>
          <a:bodyPr wrap="square" rtlCol="0">
            <a:spAutoFit/>
          </a:bodyPr>
          <a:lstStyle/>
          <a:p>
            <a:pPr marL="285750" lvl="0" indent="-285750">
              <a:buFont typeface="Arial" pitchFamily="34" charset="0"/>
              <a:buChar char="•"/>
            </a:pPr>
            <a:r>
              <a:rPr lang="en-US" sz="2400" dirty="0"/>
              <a:t>Can cost a lot of money and time to build, rebuild, and repair. Robotic repair can occur to reduce time and humans needing to fix it, but that'll cost more money and resources.</a:t>
            </a:r>
          </a:p>
          <a:p>
            <a:pPr marL="285750" lvl="0" indent="-285750">
              <a:buFont typeface="Arial" pitchFamily="34" charset="0"/>
              <a:buChar char="•"/>
            </a:pPr>
            <a:r>
              <a:rPr lang="en-US" sz="2400" dirty="0"/>
              <a:t>Machines can easily lead to destruction, if put in the wrong hands. That is, at least a fear of many humans.</a:t>
            </a:r>
          </a:p>
          <a:p>
            <a:endParaRPr lang="en-US" sz="2400" dirty="0"/>
          </a:p>
        </p:txBody>
      </p:sp>
    </p:spTree>
    <p:extLst>
      <p:ext uri="{BB962C8B-B14F-4D97-AF65-F5344CB8AC3E}">
        <p14:creationId xmlns:p14="http://schemas.microsoft.com/office/powerpoint/2010/main" val="387002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545" y="533400"/>
            <a:ext cx="8001000" cy="584775"/>
          </a:xfrm>
          <a:prstGeom prst="rect">
            <a:avLst/>
          </a:prstGeom>
          <a:noFill/>
        </p:spPr>
        <p:txBody>
          <a:bodyPr wrap="square" rtlCol="0">
            <a:spAutoFit/>
          </a:bodyPr>
          <a:lstStyle/>
          <a:p>
            <a:r>
              <a:rPr lang="en-US" sz="3200" b="1" dirty="0" smtClean="0">
                <a:latin typeface="Arial Rounded MT Bold" pitchFamily="34" charset="0"/>
              </a:rPr>
              <a:t>Conclusion:</a:t>
            </a:r>
            <a:endParaRPr lang="en-US" sz="3200" b="1" dirty="0">
              <a:latin typeface="Arial Rounded MT Bold" pitchFamily="34" charset="0"/>
            </a:endParaRPr>
          </a:p>
        </p:txBody>
      </p:sp>
      <p:sp>
        <p:nvSpPr>
          <p:cNvPr id="4" name="TextBox 3"/>
          <p:cNvSpPr txBox="1"/>
          <p:nvPr/>
        </p:nvSpPr>
        <p:spPr>
          <a:xfrm>
            <a:off x="519545" y="1295400"/>
            <a:ext cx="8167255" cy="3785652"/>
          </a:xfrm>
          <a:prstGeom prst="rect">
            <a:avLst/>
          </a:prstGeom>
          <a:noFill/>
        </p:spPr>
        <p:txBody>
          <a:bodyPr wrap="square" rtlCol="0">
            <a:spAutoFit/>
          </a:bodyPr>
          <a:lstStyle/>
          <a:p>
            <a:pPr marL="457200" indent="-457200">
              <a:buAutoNum type="arabicPeriod"/>
            </a:pPr>
            <a:r>
              <a:rPr lang="en-IN" sz="2000" dirty="0" smtClean="0"/>
              <a:t>Artificial </a:t>
            </a:r>
            <a:r>
              <a:rPr lang="en-IN" sz="2000" dirty="0"/>
              <a:t>Intelligence is maturing science which have applications in different fields including medicinal services framework</a:t>
            </a:r>
            <a:r>
              <a:rPr lang="en-IN" sz="2000" dirty="0" smtClean="0"/>
              <a:t>.</a:t>
            </a:r>
            <a:r>
              <a:rPr lang="en-IN" sz="2000" dirty="0"/>
              <a:t> </a:t>
            </a:r>
            <a:endParaRPr lang="en-IN" sz="2000" dirty="0" smtClean="0"/>
          </a:p>
          <a:p>
            <a:pPr marL="457200" indent="-457200">
              <a:buAutoNum type="arabicPeriod"/>
            </a:pPr>
            <a:r>
              <a:rPr lang="en-IN" sz="2000" dirty="0" smtClean="0"/>
              <a:t> </a:t>
            </a:r>
            <a:r>
              <a:rPr lang="en-IN" sz="2000" dirty="0"/>
              <a:t>The essential part of Artificial Intelligence in patient care is quiet finding and picture examination, the future holds incredible potential for applying AI to enhance numerous parts of the patient care handle</a:t>
            </a:r>
            <a:r>
              <a:rPr lang="en-IN" sz="2000" dirty="0" smtClean="0"/>
              <a:t>.</a:t>
            </a:r>
          </a:p>
          <a:p>
            <a:pPr marL="457200" indent="-457200">
              <a:buAutoNum type="arabicPeriod"/>
            </a:pPr>
            <a:r>
              <a:rPr lang="en-IN" sz="2000" dirty="0" smtClean="0"/>
              <a:t> </a:t>
            </a:r>
            <a:r>
              <a:rPr lang="en-IN" sz="2000" dirty="0"/>
              <a:t>Incredible difficulties stay because of the wellbeing information's </a:t>
            </a:r>
            <a:r>
              <a:rPr lang="en-IN" sz="2000" dirty="0" smtClean="0"/>
              <a:t>size  </a:t>
            </a:r>
            <a:r>
              <a:rPr lang="en-IN" sz="2000" dirty="0"/>
              <a:t>however, the AI people group is well on its approach to meeting these difficulties by growing new example recognition methods, adaptable </a:t>
            </a:r>
            <a:r>
              <a:rPr lang="en-IN" sz="2000" dirty="0" smtClean="0"/>
              <a:t>calculations</a:t>
            </a:r>
            <a:r>
              <a:rPr lang="en-IN" sz="2000" dirty="0"/>
              <a:t> </a:t>
            </a:r>
            <a:r>
              <a:rPr lang="en-IN" sz="2000" dirty="0" smtClean="0"/>
              <a:t>.</a:t>
            </a:r>
          </a:p>
          <a:p>
            <a:pPr marL="457200" indent="-457200">
              <a:buAutoNum type="arabicPeriod"/>
            </a:pPr>
            <a:r>
              <a:rPr lang="en-IN" sz="2000" dirty="0" smtClean="0"/>
              <a:t>Specially Use in neural network, detecting cancer &amp; cardiovascular diseases.</a:t>
            </a:r>
            <a:endParaRPr lang="en-US" sz="2000" dirty="0"/>
          </a:p>
          <a:p>
            <a:endParaRPr lang="en-US" sz="2000" dirty="0"/>
          </a:p>
        </p:txBody>
      </p:sp>
    </p:spTree>
    <p:extLst>
      <p:ext uri="{BB962C8B-B14F-4D97-AF65-F5344CB8AC3E}">
        <p14:creationId xmlns:p14="http://schemas.microsoft.com/office/powerpoint/2010/main" val="108742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7848600" cy="4247317"/>
          </a:xfrm>
          <a:prstGeom prst="rect">
            <a:avLst/>
          </a:prstGeom>
          <a:noFill/>
        </p:spPr>
        <p:txBody>
          <a:bodyPr wrap="square" rtlCol="0">
            <a:spAutoFit/>
          </a:bodyPr>
          <a:lstStyle/>
          <a:p>
            <a:r>
              <a:rPr lang="en-US" sz="3600" dirty="0" smtClean="0">
                <a:latin typeface="Arial Rounded MT Bold" pitchFamily="34" charset="0"/>
              </a:rPr>
              <a:t>Future scope:</a:t>
            </a:r>
          </a:p>
          <a:p>
            <a:endParaRPr lang="en-US" dirty="0"/>
          </a:p>
          <a:p>
            <a:r>
              <a:rPr lang="en-IN" sz="2400" dirty="0"/>
              <a:t>The best opportunities for AI in healthcare over the next few years are hybrid models, where clinicians are supported in diagnosis, treatment planning, and identifying risk factors, but retain ultimate responsibility for the patient’s care.  </a:t>
            </a:r>
            <a:endParaRPr lang="en-IN" sz="2400" dirty="0" smtClean="0"/>
          </a:p>
          <a:p>
            <a:r>
              <a:rPr lang="en-IN" sz="2400" dirty="0"/>
              <a:t>	</a:t>
            </a:r>
            <a:r>
              <a:rPr lang="en-IN" sz="2400" dirty="0" smtClean="0"/>
              <a:t>This </a:t>
            </a:r>
            <a:r>
              <a:rPr lang="en-IN" sz="2400" dirty="0"/>
              <a:t>will result in faster adoption by healthcare providers by mitigating perceived risk, and start to deliver measurable improvements in patient outcomes and operational efficiency at scale.</a:t>
            </a:r>
            <a:endParaRPr lang="en-US" sz="2400" dirty="0"/>
          </a:p>
        </p:txBody>
      </p:sp>
    </p:spTree>
    <p:extLst>
      <p:ext uri="{BB962C8B-B14F-4D97-AF65-F5344CB8AC3E}">
        <p14:creationId xmlns:p14="http://schemas.microsoft.com/office/powerpoint/2010/main" val="312329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7924800" cy="3631763"/>
          </a:xfrm>
          <a:prstGeom prst="rect">
            <a:avLst/>
          </a:prstGeom>
          <a:noFill/>
        </p:spPr>
        <p:txBody>
          <a:bodyPr wrap="square" rtlCol="0">
            <a:spAutoFit/>
          </a:bodyPr>
          <a:lstStyle/>
          <a:p>
            <a:r>
              <a:rPr lang="en-US" sz="3200" b="1" dirty="0" smtClean="0">
                <a:latin typeface="Arial Rounded MT Bold" pitchFamily="34" charset="0"/>
              </a:rPr>
              <a:t>References:</a:t>
            </a:r>
          </a:p>
          <a:p>
            <a:endParaRPr lang="en-US" dirty="0"/>
          </a:p>
          <a:p>
            <a:pPr marL="285750" lvl="0" indent="-285750">
              <a:buFont typeface="Arial" pitchFamily="34" charset="0"/>
              <a:buChar char="•"/>
            </a:pPr>
            <a:r>
              <a:rPr lang="en-IN" u="sng" dirty="0">
                <a:solidFill>
                  <a:schemeClr val="tx2">
                    <a:lumMod val="60000"/>
                    <a:lumOff val="40000"/>
                  </a:schemeClr>
                </a:solidFill>
                <a:hlinkClick r:id="rId2"/>
              </a:rPr>
              <a:t>https://svn.bmj.com/content/2/4/230</a:t>
            </a:r>
            <a:endParaRPr lang="en-US" dirty="0">
              <a:solidFill>
                <a:schemeClr val="tx2">
                  <a:lumMod val="60000"/>
                  <a:lumOff val="40000"/>
                </a:schemeClr>
              </a:solidFill>
            </a:endParaRPr>
          </a:p>
          <a:p>
            <a:pPr marL="285750" lvl="0" indent="-285750">
              <a:buFont typeface="Arial" pitchFamily="34" charset="0"/>
              <a:buChar char="•"/>
            </a:pPr>
            <a:r>
              <a:rPr lang="en-IN" u="sng" dirty="0">
                <a:solidFill>
                  <a:schemeClr val="tx2">
                    <a:lumMod val="60000"/>
                    <a:lumOff val="40000"/>
                  </a:schemeClr>
                </a:solidFill>
                <a:hlinkClick r:id="rId3"/>
              </a:rPr>
              <a:t>https://en.wikipedia.org/wiki/Artificial_intelligence_in_healthcare</a:t>
            </a:r>
            <a:endParaRPr lang="en-US" dirty="0">
              <a:solidFill>
                <a:schemeClr val="tx2">
                  <a:lumMod val="60000"/>
                  <a:lumOff val="40000"/>
                </a:schemeClr>
              </a:solidFill>
            </a:endParaRPr>
          </a:p>
          <a:p>
            <a:pPr marL="285750" lvl="0" indent="-285750">
              <a:buFont typeface="Arial" pitchFamily="34" charset="0"/>
              <a:buChar char="•"/>
            </a:pPr>
            <a:r>
              <a:rPr lang="en-IN" u="sng" dirty="0">
                <a:solidFill>
                  <a:schemeClr val="tx2">
                    <a:lumMod val="60000"/>
                    <a:lumOff val="40000"/>
                  </a:schemeClr>
                </a:solidFill>
                <a:hlinkClick r:id="rId4"/>
              </a:rPr>
              <a:t>https://www.edureka.co/blog/artificial-intelligence-in-healthcare/</a:t>
            </a:r>
            <a:endParaRPr lang="en-US" dirty="0">
              <a:solidFill>
                <a:schemeClr val="tx2">
                  <a:lumMod val="60000"/>
                  <a:lumOff val="40000"/>
                </a:schemeClr>
              </a:solidFill>
            </a:endParaRPr>
          </a:p>
          <a:p>
            <a:pPr marL="285750" lvl="0" indent="-285750">
              <a:buFont typeface="Arial" pitchFamily="34" charset="0"/>
              <a:buChar char="•"/>
            </a:pPr>
            <a:r>
              <a:rPr lang="en-IN" u="sng" dirty="0">
                <a:solidFill>
                  <a:schemeClr val="tx2">
                    <a:lumMod val="60000"/>
                    <a:lumOff val="40000"/>
                  </a:schemeClr>
                </a:solidFill>
                <a:hlinkClick r:id="rId5"/>
              </a:rPr>
              <a:t>https://www.asianhhm.com/technology-equipment/artificial-intelligence</a:t>
            </a:r>
            <a:endParaRPr lang="en-US" dirty="0">
              <a:solidFill>
                <a:schemeClr val="tx2">
                  <a:lumMod val="60000"/>
                  <a:lumOff val="40000"/>
                </a:schemeClr>
              </a:solidFill>
            </a:endParaRPr>
          </a:p>
          <a:p>
            <a:pPr marL="285750" lvl="0" indent="-285750">
              <a:buFont typeface="Arial" pitchFamily="34" charset="0"/>
              <a:buChar char="•"/>
            </a:pPr>
            <a:r>
              <a:rPr lang="en-IN" dirty="0">
                <a:solidFill>
                  <a:schemeClr val="tx2">
                    <a:lumMod val="60000"/>
                    <a:lumOff val="40000"/>
                  </a:schemeClr>
                </a:solidFill>
              </a:rPr>
              <a:t> </a:t>
            </a:r>
            <a:r>
              <a:rPr lang="en-IN" u="sng" dirty="0">
                <a:solidFill>
                  <a:schemeClr val="tx2">
                    <a:lumMod val="60000"/>
                    <a:lumOff val="40000"/>
                  </a:schemeClr>
                </a:solidFill>
                <a:hlinkClick r:id="rId6"/>
              </a:rPr>
              <a:t>https://www.cbinsights.com/reports/CB-Insights-Artificial-Intelligence-Webinar.pdf</a:t>
            </a:r>
            <a:endParaRPr lang="en-US" dirty="0">
              <a:solidFill>
                <a:schemeClr val="tx2">
                  <a:lumMod val="60000"/>
                  <a:lumOff val="40000"/>
                </a:schemeClr>
              </a:solidFill>
            </a:endParaRPr>
          </a:p>
          <a:p>
            <a:pPr marL="285750" lvl="0" indent="-285750">
              <a:buFont typeface="Arial" pitchFamily="34" charset="0"/>
              <a:buChar char="•"/>
            </a:pPr>
            <a:r>
              <a:rPr lang="en-IN" dirty="0">
                <a:solidFill>
                  <a:schemeClr val="tx2">
                    <a:lumMod val="60000"/>
                    <a:lumOff val="40000"/>
                  </a:schemeClr>
                </a:solidFill>
              </a:rPr>
              <a:t>https://searchhealthit.techtarget.com/feature/Predictive-analytics-in-healthcare-helps-improve-OR-utilization</a:t>
            </a:r>
            <a:endParaRPr lang="en-US" dirty="0">
              <a:solidFill>
                <a:schemeClr val="tx2">
                  <a:lumMod val="60000"/>
                  <a:lumOff val="40000"/>
                </a:schemeClr>
              </a:solidFill>
            </a:endParaRPr>
          </a:p>
          <a:p>
            <a:pPr marL="285750" indent="-285750">
              <a:buFont typeface="Arial" pitchFamily="34" charset="0"/>
              <a:buChar char="•"/>
            </a:pPr>
            <a:endParaRPr lang="en-US"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45903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362200"/>
            <a:ext cx="7696200" cy="1938992"/>
          </a:xfrm>
          <a:prstGeom prst="rect">
            <a:avLst/>
          </a:prstGeom>
          <a:noFill/>
        </p:spPr>
        <p:txBody>
          <a:bodyPr wrap="square" rtlCol="0">
            <a:spAutoFit/>
          </a:bodyPr>
          <a:lstStyle/>
          <a:p>
            <a:r>
              <a:rPr lang="en-US" sz="12000" dirty="0" smtClean="0"/>
              <a:t>Thank you</a:t>
            </a:r>
            <a:endParaRPr lang="en-US" sz="12000" dirty="0"/>
          </a:p>
        </p:txBody>
      </p:sp>
    </p:spTree>
    <p:extLst>
      <p:ext uri="{BB962C8B-B14F-4D97-AF65-F5344CB8AC3E}">
        <p14:creationId xmlns:p14="http://schemas.microsoft.com/office/powerpoint/2010/main" val="427365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88818"/>
            <a:ext cx="8001000" cy="6032421"/>
          </a:xfrm>
          <a:prstGeom prst="rect">
            <a:avLst/>
          </a:prstGeom>
          <a:noFill/>
        </p:spPr>
        <p:txBody>
          <a:bodyPr wrap="square" rtlCol="0">
            <a:spAutoFit/>
          </a:bodyPr>
          <a:lstStyle/>
          <a:p>
            <a:r>
              <a:rPr lang="en-US" sz="3200" b="1" dirty="0" smtClean="0">
                <a:latin typeface="Arial Rounded MT Bold" pitchFamily="34" charset="0"/>
              </a:rPr>
              <a:t>Contents:</a:t>
            </a:r>
          </a:p>
          <a:p>
            <a:endParaRPr lang="en-US" sz="2800" dirty="0" smtClean="0"/>
          </a:p>
          <a:p>
            <a:pPr marL="457200" indent="-457200">
              <a:buFont typeface="Arial" pitchFamily="34" charset="0"/>
              <a:buChar char="•"/>
            </a:pPr>
            <a:r>
              <a:rPr lang="en-US" sz="2800" dirty="0" smtClean="0"/>
              <a:t>Artificial Intelligence</a:t>
            </a:r>
          </a:p>
          <a:p>
            <a:pPr marL="457200" indent="-457200">
              <a:buFont typeface="Arial" pitchFamily="34" charset="0"/>
              <a:buChar char="•"/>
            </a:pPr>
            <a:r>
              <a:rPr lang="en-US" sz="2800" dirty="0" smtClean="0"/>
              <a:t>Healthcare</a:t>
            </a:r>
          </a:p>
          <a:p>
            <a:pPr marL="457200" indent="-457200">
              <a:buFont typeface="Arial" pitchFamily="34" charset="0"/>
              <a:buChar char="•"/>
            </a:pPr>
            <a:r>
              <a:rPr lang="en-US" sz="2800" dirty="0" smtClean="0"/>
              <a:t>Healthcare data</a:t>
            </a:r>
          </a:p>
          <a:p>
            <a:pPr marL="457200" indent="-457200">
              <a:buFont typeface="Arial" pitchFamily="34" charset="0"/>
              <a:buChar char="•"/>
            </a:pPr>
            <a:r>
              <a:rPr lang="en-US" sz="2800" dirty="0" smtClean="0"/>
              <a:t>AI devices</a:t>
            </a:r>
          </a:p>
          <a:p>
            <a:pPr marL="457200" indent="-457200">
              <a:buFont typeface="Arial" pitchFamily="34" charset="0"/>
              <a:buChar char="•"/>
            </a:pPr>
            <a:r>
              <a:rPr lang="en-US" sz="2800" dirty="0" smtClean="0"/>
              <a:t>Disease Focus</a:t>
            </a:r>
          </a:p>
          <a:p>
            <a:pPr marL="457200" indent="-457200">
              <a:buFont typeface="Arial" pitchFamily="34" charset="0"/>
              <a:buChar char="•"/>
            </a:pPr>
            <a:r>
              <a:rPr lang="en-US" sz="2800" dirty="0" smtClean="0"/>
              <a:t>Technology innovation in health care</a:t>
            </a:r>
          </a:p>
          <a:p>
            <a:pPr marL="457200" indent="-457200">
              <a:buFont typeface="Arial" pitchFamily="34" charset="0"/>
              <a:buChar char="•"/>
            </a:pPr>
            <a:r>
              <a:rPr lang="en-US" sz="2800" dirty="0" smtClean="0"/>
              <a:t>AI and Robotics are transforming health care</a:t>
            </a:r>
          </a:p>
          <a:p>
            <a:pPr marL="457200" indent="-457200">
              <a:buFont typeface="Arial" pitchFamily="34" charset="0"/>
              <a:buChar char="•"/>
            </a:pPr>
            <a:r>
              <a:rPr lang="en-US" sz="2800" dirty="0" smtClean="0"/>
              <a:t>Advantages &amp; Disadvantages</a:t>
            </a:r>
          </a:p>
          <a:p>
            <a:pPr marL="457200" indent="-457200">
              <a:buFont typeface="Arial" pitchFamily="34" charset="0"/>
              <a:buChar char="•"/>
            </a:pPr>
            <a:r>
              <a:rPr lang="en-US" sz="2800" dirty="0" smtClean="0"/>
              <a:t>Conclusion</a:t>
            </a:r>
          </a:p>
          <a:p>
            <a:pPr marL="457200" indent="-457200">
              <a:buFont typeface="Arial" pitchFamily="34" charset="0"/>
              <a:buChar char="•"/>
            </a:pPr>
            <a:r>
              <a:rPr lang="en-US" sz="2800" dirty="0" smtClean="0"/>
              <a:t>Future use</a:t>
            </a:r>
          </a:p>
          <a:p>
            <a:endParaRPr lang="en-US" sz="2800" dirty="0" smtClean="0"/>
          </a:p>
          <a:p>
            <a:endParaRPr lang="en-US" dirty="0"/>
          </a:p>
        </p:txBody>
      </p:sp>
    </p:spTree>
    <p:extLst>
      <p:ext uri="{BB962C8B-B14F-4D97-AF65-F5344CB8AC3E}">
        <p14:creationId xmlns:p14="http://schemas.microsoft.com/office/powerpoint/2010/main" val="514976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924800" cy="6032421"/>
          </a:xfrm>
          <a:prstGeom prst="rect">
            <a:avLst/>
          </a:prstGeom>
          <a:noFill/>
        </p:spPr>
        <p:txBody>
          <a:bodyPr wrap="square" rtlCol="0">
            <a:spAutoFit/>
          </a:bodyPr>
          <a:lstStyle/>
          <a:p>
            <a:r>
              <a:rPr lang="en-US" sz="4000" b="1" dirty="0" smtClean="0">
                <a:latin typeface="Arial Rounded MT Bold" pitchFamily="34" charset="0"/>
              </a:rPr>
              <a:t>What is Artificial intelligence?</a:t>
            </a:r>
          </a:p>
          <a:p>
            <a:pPr algn="just"/>
            <a:r>
              <a:rPr lang="en-IN" sz="2000" dirty="0" smtClean="0"/>
              <a:t>	In</a:t>
            </a:r>
            <a:r>
              <a:rPr lang="en-IN" sz="2000" dirty="0"/>
              <a:t> </a:t>
            </a:r>
            <a:r>
              <a:rPr lang="en-IN" sz="2000" dirty="0">
                <a:hlinkClick r:id="rId2" tooltip="Computer science"/>
              </a:rPr>
              <a:t>computer science</a:t>
            </a:r>
            <a:r>
              <a:rPr lang="en-IN" sz="2000" dirty="0"/>
              <a:t>, artificial intelligence (AI), sometimes called machine intelligence, is </a:t>
            </a:r>
            <a:r>
              <a:rPr lang="en-IN" sz="2000" dirty="0">
                <a:hlinkClick r:id="rId3" tooltip="Intelligence"/>
              </a:rPr>
              <a:t>intelligence</a:t>
            </a:r>
            <a:r>
              <a:rPr lang="en-IN" sz="2000" dirty="0"/>
              <a:t> demonstrated by </a:t>
            </a:r>
            <a:r>
              <a:rPr lang="en-IN" sz="2000" dirty="0">
                <a:hlinkClick r:id="rId4" tooltip="Machine"/>
              </a:rPr>
              <a:t>machines</a:t>
            </a:r>
            <a:r>
              <a:rPr lang="en-IN" sz="2000" dirty="0"/>
              <a:t>, in contrast to the natural intelligence displayed by humans. Leading AI textbooks define the field as the study of "</a:t>
            </a:r>
            <a:r>
              <a:rPr lang="en-IN" sz="2000" dirty="0">
                <a:hlinkClick r:id="rId5" tooltip="Intelligent agent"/>
              </a:rPr>
              <a:t>intelligent agents</a:t>
            </a:r>
            <a:r>
              <a:rPr lang="en-IN" sz="2000" dirty="0"/>
              <a:t>": any device that perceives its environment and takes actions that maximize its chance of successfully achieving its goals</a:t>
            </a:r>
            <a:r>
              <a:rPr lang="en-IN" sz="2000" dirty="0" smtClean="0"/>
              <a:t>. </a:t>
            </a:r>
            <a:r>
              <a:rPr lang="en-IN" sz="2000" dirty="0"/>
              <a:t>the term "artificial intelligence" is often used to describe machines (or computers) that mimic "cognitive" functions that humans associate with the </a:t>
            </a:r>
            <a:r>
              <a:rPr lang="en-IN" sz="2000" dirty="0">
                <a:hlinkClick r:id="rId6" tooltip="Human mind"/>
              </a:rPr>
              <a:t>human mind</a:t>
            </a:r>
            <a:r>
              <a:rPr lang="en-IN" sz="2000" dirty="0"/>
              <a:t>, such as "learning" and "problem solving</a:t>
            </a:r>
            <a:r>
              <a:rPr lang="en-IN" sz="2000" dirty="0" smtClean="0"/>
              <a:t>".</a:t>
            </a:r>
          </a:p>
          <a:p>
            <a:pPr algn="just"/>
            <a:endParaRPr lang="en-IN" sz="2000" dirty="0"/>
          </a:p>
          <a:p>
            <a:r>
              <a:rPr lang="en-US" sz="2400" b="1" dirty="0"/>
              <a:t>Artificial intelligence can be classified into three different types of systems: </a:t>
            </a:r>
          </a:p>
          <a:p>
            <a:r>
              <a:rPr lang="en-US" sz="2000" dirty="0"/>
              <a:t> Analytical </a:t>
            </a:r>
          </a:p>
          <a:p>
            <a:r>
              <a:rPr lang="en-US" sz="2000" dirty="0"/>
              <a:t> Human-inspired </a:t>
            </a:r>
          </a:p>
          <a:p>
            <a:r>
              <a:rPr lang="en-US" sz="2000" dirty="0"/>
              <a:t> Humanized artificial intelligence </a:t>
            </a:r>
          </a:p>
          <a:p>
            <a:pPr algn="just"/>
            <a:endParaRPr lang="en-US" sz="2000" dirty="0"/>
          </a:p>
          <a:p>
            <a:pPr algn="just"/>
            <a:endParaRPr lang="en-US" dirty="0"/>
          </a:p>
        </p:txBody>
      </p:sp>
    </p:spTree>
    <p:extLst>
      <p:ext uri="{BB962C8B-B14F-4D97-AF65-F5344CB8AC3E}">
        <p14:creationId xmlns:p14="http://schemas.microsoft.com/office/powerpoint/2010/main" val="1197083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1000" cy="5139869"/>
          </a:xfrm>
          <a:prstGeom prst="rect">
            <a:avLst/>
          </a:prstGeom>
          <a:noFill/>
        </p:spPr>
        <p:txBody>
          <a:bodyPr wrap="square" rtlCol="0">
            <a:spAutoFit/>
          </a:bodyPr>
          <a:lstStyle/>
          <a:p>
            <a:r>
              <a:rPr lang="en-US" sz="4000" b="1" dirty="0" smtClean="0">
                <a:latin typeface="Arial Rounded MT Bold" pitchFamily="34" charset="0"/>
              </a:rPr>
              <a:t>HealthCare:</a:t>
            </a:r>
          </a:p>
          <a:p>
            <a:pPr marL="342900" indent="-342900" algn="just">
              <a:buFont typeface="Arial" pitchFamily="34" charset="0"/>
              <a:buChar char="•"/>
            </a:pPr>
            <a:r>
              <a:rPr lang="en-US" sz="2400" dirty="0" smtClean="0"/>
              <a:t>Health care is a complex, sensitive &amp;high risk Activity &amp; process.</a:t>
            </a:r>
          </a:p>
          <a:p>
            <a:pPr algn="just"/>
            <a:endParaRPr lang="en-US" sz="2400" dirty="0" smtClean="0"/>
          </a:p>
          <a:p>
            <a:pPr marL="342900" indent="-342900" algn="just">
              <a:buFont typeface="Arial" pitchFamily="34" charset="0"/>
              <a:buChar char="•"/>
            </a:pPr>
            <a:r>
              <a:rPr lang="en-US" sz="2400" dirty="0" smtClean="0"/>
              <a:t>Complex</a:t>
            </a:r>
          </a:p>
          <a:p>
            <a:pPr marL="914400" lvl="1" indent="-457200" algn="just">
              <a:buFont typeface="+mj-lt"/>
              <a:buAutoNum type="arabicPeriod"/>
            </a:pPr>
            <a:r>
              <a:rPr lang="en-US" sz="2400" dirty="0" smtClean="0"/>
              <a:t>Patients see doctors with symptoms</a:t>
            </a:r>
          </a:p>
          <a:p>
            <a:pPr marL="914400" lvl="1" indent="-457200" algn="just">
              <a:buFont typeface="+mj-lt"/>
              <a:buAutoNum type="arabicPeriod"/>
            </a:pPr>
            <a:r>
              <a:rPr lang="en-US" sz="2400" dirty="0" smtClean="0"/>
              <a:t>Doctors manage the disease with different treatment 	options</a:t>
            </a:r>
          </a:p>
          <a:p>
            <a:pPr algn="just"/>
            <a:endParaRPr lang="en-US" sz="2400" dirty="0"/>
          </a:p>
          <a:p>
            <a:pPr marL="342900" indent="-342900" algn="just">
              <a:buFont typeface="Arial" pitchFamily="34" charset="0"/>
              <a:buChar char="•"/>
            </a:pPr>
            <a:r>
              <a:rPr lang="en-US" sz="2400" dirty="0" smtClean="0"/>
              <a:t>Sensitive &amp; high risk</a:t>
            </a:r>
          </a:p>
          <a:p>
            <a:pPr marL="914400" lvl="1" indent="-457200" algn="just">
              <a:buFont typeface="+mj-lt"/>
              <a:buAutoNum type="arabicPeriod"/>
            </a:pPr>
            <a:r>
              <a:rPr lang="en-US" sz="2400" dirty="0" smtClean="0"/>
              <a:t>Huge variation in disease presentation and treatment 	options</a:t>
            </a:r>
          </a:p>
          <a:p>
            <a:pPr marL="914400" lvl="1" indent="-457200" algn="just">
              <a:buFont typeface="+mj-lt"/>
              <a:buAutoNum type="arabicPeriod"/>
            </a:pPr>
            <a:r>
              <a:rPr lang="en-US" sz="2400" dirty="0" smtClean="0"/>
              <a:t>Dealing with human beings</a:t>
            </a:r>
          </a:p>
        </p:txBody>
      </p:sp>
    </p:spTree>
    <p:extLst>
      <p:ext uri="{BB962C8B-B14F-4D97-AF65-F5344CB8AC3E}">
        <p14:creationId xmlns:p14="http://schemas.microsoft.com/office/powerpoint/2010/main" val="2438119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153400" cy="2523768"/>
          </a:xfrm>
          <a:prstGeom prst="rect">
            <a:avLst/>
          </a:prstGeom>
          <a:noFill/>
        </p:spPr>
        <p:txBody>
          <a:bodyPr wrap="square" rtlCol="0">
            <a:spAutoFit/>
          </a:bodyPr>
          <a:lstStyle/>
          <a:p>
            <a:r>
              <a:rPr lang="en-US" sz="4000" b="1" dirty="0" smtClean="0">
                <a:latin typeface="Arial Rounded MT Bold" pitchFamily="34" charset="0"/>
              </a:rPr>
              <a:t>Healthcare data:</a:t>
            </a:r>
          </a:p>
          <a:p>
            <a:pPr algn="just"/>
            <a:r>
              <a:rPr lang="en-US" sz="2000" dirty="0"/>
              <a:t>Before AI systems can be deployed in healthcare applications, they need to be ‘trained’ through data that are generated from clinical activities, such as screening, diagnosis, treatment assignment and so on, so that they can learn similar groups of subjects, associations between subject features and outcomes of interest</a:t>
            </a:r>
            <a:r>
              <a:rPr lang="en-US" sz="2000" dirty="0" smtClean="0"/>
              <a:t>.</a:t>
            </a:r>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057168"/>
            <a:ext cx="5791200" cy="357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792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772400" cy="1138773"/>
          </a:xfrm>
          <a:prstGeom prst="rect">
            <a:avLst/>
          </a:prstGeom>
          <a:noFill/>
        </p:spPr>
        <p:txBody>
          <a:bodyPr wrap="square" rtlCol="0">
            <a:spAutoFit/>
          </a:bodyPr>
          <a:lstStyle/>
          <a:p>
            <a:r>
              <a:rPr lang="en-US" sz="3200" b="1" dirty="0" smtClean="0">
                <a:latin typeface="Arial Rounded MT Bold" pitchFamily="34" charset="0"/>
              </a:rPr>
              <a:t>AI Devices:</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78987"/>
            <a:ext cx="5029200" cy="552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368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23208"/>
            <a:ext cx="8229600" cy="1938992"/>
          </a:xfrm>
          <a:prstGeom prst="rect">
            <a:avLst/>
          </a:prstGeom>
          <a:noFill/>
        </p:spPr>
        <p:txBody>
          <a:bodyPr wrap="square" rtlCol="0">
            <a:spAutoFit/>
          </a:bodyPr>
          <a:lstStyle/>
          <a:p>
            <a:r>
              <a:rPr lang="en-US" sz="4000" b="1" dirty="0" smtClean="0">
                <a:latin typeface="Arial Rounded MT Bold" pitchFamily="34" charset="0"/>
              </a:rPr>
              <a:t>Disease Focus:</a:t>
            </a:r>
          </a:p>
          <a:p>
            <a:pPr algn="just"/>
            <a:r>
              <a:rPr lang="en-US" sz="2000" dirty="0" smtClean="0"/>
              <a:t>	</a:t>
            </a:r>
            <a:r>
              <a:rPr lang="en-US" sz="2000" dirty="0" smtClean="0"/>
              <a:t> </a:t>
            </a:r>
            <a:r>
              <a:rPr lang="en-US" sz="2000" dirty="0"/>
              <a:t>increasingly rich AI literature in healthcare, the research mainly concentrates around a few disease types: cancer, nervous system disease and cardiovascular disease (</a:t>
            </a:r>
            <a:r>
              <a:rPr lang="en-US" sz="2000" dirty="0">
                <a:hlinkClick r:id="rId2"/>
              </a:rPr>
              <a:t>figure 3</a:t>
            </a:r>
            <a:r>
              <a:rPr lang="en-US" sz="2000" dirty="0"/>
              <a:t>). We discuss several examples below</a:t>
            </a:r>
            <a:r>
              <a:rPr lang="en-US" sz="2000" dirty="0" smtClean="0"/>
              <a:t>.</a:t>
            </a:r>
          </a:p>
          <a:p>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62200"/>
            <a:ext cx="6553200" cy="423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1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09600"/>
            <a:ext cx="8001000" cy="6032421"/>
          </a:xfrm>
          <a:prstGeom prst="rect">
            <a:avLst/>
          </a:prstGeom>
          <a:noFill/>
        </p:spPr>
        <p:txBody>
          <a:bodyPr wrap="square" rtlCol="0">
            <a:spAutoFit/>
          </a:bodyPr>
          <a:lstStyle/>
          <a:p>
            <a:r>
              <a:rPr lang="en-US" sz="4000" b="1" dirty="0" smtClean="0">
                <a:latin typeface="Arial Rounded MT Bold" pitchFamily="34" charset="0"/>
              </a:rPr>
              <a:t>Technology innovation in health care:</a:t>
            </a:r>
          </a:p>
          <a:p>
            <a:pPr marL="457200" indent="-457200">
              <a:buFont typeface="Arial" pitchFamily="34" charset="0"/>
              <a:buChar char="•"/>
            </a:pPr>
            <a:r>
              <a:rPr lang="en-US" sz="3200" dirty="0" smtClean="0"/>
              <a:t>Successful health care delivery requires effective medical technology.</a:t>
            </a:r>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Combination of technology and health=boon!</a:t>
            </a:r>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Break barriers in the future &amp; change the health care scenario.</a:t>
            </a:r>
          </a:p>
          <a:p>
            <a:pPr marL="457200" indent="-457200">
              <a:buFont typeface="Arial" pitchFamily="34" charset="0"/>
              <a:buChar char="•"/>
            </a:pPr>
            <a:endParaRPr lang="en-US" sz="3200" dirty="0" smtClean="0"/>
          </a:p>
          <a:p>
            <a:endParaRPr lang="en-US" dirty="0"/>
          </a:p>
        </p:txBody>
      </p:sp>
    </p:spTree>
    <p:extLst>
      <p:ext uri="{BB962C8B-B14F-4D97-AF65-F5344CB8AC3E}">
        <p14:creationId xmlns:p14="http://schemas.microsoft.com/office/powerpoint/2010/main" val="418430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153400" cy="523220"/>
          </a:xfrm>
          <a:prstGeom prst="rect">
            <a:avLst/>
          </a:prstGeom>
          <a:noFill/>
        </p:spPr>
        <p:txBody>
          <a:bodyPr wrap="square" rtlCol="0">
            <a:spAutoFit/>
          </a:bodyPr>
          <a:lstStyle/>
          <a:p>
            <a:r>
              <a:rPr lang="en-US" sz="2800" dirty="0">
                <a:latin typeface="Arial Rounded MT Bold" pitchFamily="34" charset="0"/>
              </a:rPr>
              <a:t>AI and Robotics are transforming health </a:t>
            </a:r>
            <a:r>
              <a:rPr lang="en-US" sz="2800" dirty="0" smtClean="0">
                <a:latin typeface="Arial Rounded MT Bold" pitchFamily="34" charset="0"/>
              </a:rPr>
              <a:t>care:</a:t>
            </a:r>
            <a:endParaRPr lang="en-US" sz="2800" dirty="0">
              <a:latin typeface="Arial Rounded MT Bold"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7620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5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176</TotalTime>
  <Words>507</Words>
  <Application>Microsoft Office PowerPoint</Application>
  <PresentationFormat>On-screen Show (4:3)</PresentationFormat>
  <Paragraphs>72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22</cp:revision>
  <dcterms:created xsi:type="dcterms:W3CDTF">2019-11-05T09:46:39Z</dcterms:created>
  <dcterms:modified xsi:type="dcterms:W3CDTF">2019-11-05T22:27:39Z</dcterms:modified>
</cp:coreProperties>
</file>