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2"/>
  </p:notesMasterIdLst>
  <p:sldIdLst>
    <p:sldId id="256" r:id="rId2"/>
    <p:sldId id="257" r:id="rId3"/>
    <p:sldId id="258" r:id="rId4"/>
    <p:sldId id="259" r:id="rId5"/>
    <p:sldId id="260" r:id="rId6"/>
    <p:sldId id="261" r:id="rId7"/>
    <p:sldId id="278" r:id="rId8"/>
    <p:sldId id="266" r:id="rId9"/>
    <p:sldId id="269" r:id="rId10"/>
    <p:sldId id="270" r:id="rId11"/>
    <p:sldId id="271" r:id="rId12"/>
    <p:sldId id="262" r:id="rId13"/>
    <p:sldId id="263" r:id="rId14"/>
    <p:sldId id="265" r:id="rId15"/>
    <p:sldId id="272" r:id="rId16"/>
    <p:sldId id="273" r:id="rId17"/>
    <p:sldId id="277"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63" autoAdjust="0"/>
    <p:restoredTop sz="94660"/>
  </p:normalViewPr>
  <p:slideViewPr>
    <p:cSldViewPr>
      <p:cViewPr varScale="1">
        <p:scale>
          <a:sx n="63" d="100"/>
          <a:sy n="63" d="100"/>
        </p:scale>
        <p:origin x="156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53590-7141-40BB-BB5B-9E4C05966474}" type="datetimeFigureOut">
              <a:rPr lang="en-IN" smtClean="0"/>
              <a:t>06-06-2021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38365-11C0-4F04-AA16-59FD519036A4}" type="slidenum">
              <a:rPr lang="en-IN" smtClean="0"/>
              <a:t>‹#›</a:t>
            </a:fld>
            <a:endParaRPr lang="en-IN"/>
          </a:p>
        </p:txBody>
      </p:sp>
    </p:spTree>
    <p:extLst>
      <p:ext uri="{BB962C8B-B14F-4D97-AF65-F5344CB8AC3E}">
        <p14:creationId xmlns:p14="http://schemas.microsoft.com/office/powerpoint/2010/main" val="2602899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498FBBF-3E58-459E-8CBC-A82E4A987094}" type="datetime1">
              <a:rPr lang="en-US" smtClean="0"/>
              <a:t>6/6/2021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FEEAA1-AC44-4CDA-87DB-BC21EB4D5BE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E478F1F-07F7-4D70-B9BB-9CDB6CB5BCB7}"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FEEAA1-AC44-4CDA-87DB-BC21EB4D5BE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536514-FD24-4E87-A6F8-C5C6184C218D}" type="datetime1">
              <a:rPr lang="en-US" smtClean="0"/>
              <a:t>6/6/2021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FEEAA1-AC44-4CDA-87DB-BC21EB4D5BE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E90FBEA8-DBFD-455B-8CE7-2AF42A1BE977}" type="datetime1">
              <a:rPr lang="en-US" smtClean="0"/>
              <a:t>6/6/2021</a:t>
            </a:fld>
            <a:endParaRPr lang="en-US" dirty="0"/>
          </a:p>
        </p:txBody>
      </p:sp>
      <p:sp>
        <p:nvSpPr>
          <p:cNvPr id="9" name="Slide Number Placeholder 8"/>
          <p:cNvSpPr>
            <a:spLocks noGrp="1"/>
          </p:cNvSpPr>
          <p:nvPr>
            <p:ph type="sldNum" sz="quarter" idx="15"/>
          </p:nvPr>
        </p:nvSpPr>
        <p:spPr/>
        <p:txBody>
          <a:bodyPr rtlCol="0"/>
          <a:lstStyle/>
          <a:p>
            <a:fld id="{78FEEAA1-AC44-4CDA-87DB-BC21EB4D5BE1}"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E26458C-4C3C-44FB-A019-80E3E8F7928C}" type="datetime1">
              <a:rPr lang="en-US" smtClean="0"/>
              <a:t>6/6/2021</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78FEEAA1-AC44-4CDA-87DB-BC21EB4D5BE1}"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E2FFF29-CDF4-4D02-BF26-AA7ACFB71F76}" type="datetime1">
              <a:rPr lang="en-US" smtClean="0"/>
              <a:t>6/6/2021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FEEAA1-AC44-4CDA-87DB-BC21EB4D5BE1}"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E0B5E33-97C6-4B49-8AAA-F45E0E51DC5E}" type="datetime1">
              <a:rPr lang="en-US" smtClean="0"/>
              <a:t>6/6/2021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FEEAA1-AC44-4CDA-87DB-BC21EB4D5BE1}"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C15E9429-27EE-431C-96BA-3F8111746122}" type="datetime1">
              <a:rPr lang="en-US" smtClean="0"/>
              <a:t>6/6/2021</a:t>
            </a:fld>
            <a:endParaRPr lang="en-US" dirty="0"/>
          </a:p>
        </p:txBody>
      </p:sp>
      <p:sp>
        <p:nvSpPr>
          <p:cNvPr id="7" name="Slide Number Placeholder 6"/>
          <p:cNvSpPr>
            <a:spLocks noGrp="1"/>
          </p:cNvSpPr>
          <p:nvPr>
            <p:ph type="sldNum" sz="quarter" idx="11"/>
          </p:nvPr>
        </p:nvSpPr>
        <p:spPr/>
        <p:txBody>
          <a:bodyPr rtlCol="0"/>
          <a:lstStyle/>
          <a:p>
            <a:fld id="{78FEEAA1-AC44-4CDA-87DB-BC21EB4D5BE1}"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BD13E-0A13-4C25-8660-82FB416D48E7}" type="datetime1">
              <a:rPr lang="en-US" smtClean="0"/>
              <a:t>6/6/2021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FEEAA1-AC44-4CDA-87DB-BC21EB4D5BE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E971740-6FF1-4E37-8652-114C08822A1C}" type="datetime1">
              <a:rPr lang="en-US" smtClean="0"/>
              <a:t>6/6/2021</a:t>
            </a:fld>
            <a:endParaRPr lang="en-US" dirty="0"/>
          </a:p>
        </p:txBody>
      </p:sp>
      <p:sp>
        <p:nvSpPr>
          <p:cNvPr id="22" name="Slide Number Placeholder 21"/>
          <p:cNvSpPr>
            <a:spLocks noGrp="1"/>
          </p:cNvSpPr>
          <p:nvPr>
            <p:ph type="sldNum" sz="quarter" idx="15"/>
          </p:nvPr>
        </p:nvSpPr>
        <p:spPr/>
        <p:txBody>
          <a:bodyPr rtlCol="0"/>
          <a:lstStyle/>
          <a:p>
            <a:fld id="{78FEEAA1-AC44-4CDA-87DB-BC21EB4D5BE1}"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616C5A0-29B1-47F2-95C2-38955F0ED36D}" type="datetime1">
              <a:rPr lang="en-US" smtClean="0"/>
              <a:t>6/6/2021</a:t>
            </a:fld>
            <a:endParaRPr lang="en-US" dirty="0"/>
          </a:p>
        </p:txBody>
      </p:sp>
      <p:sp>
        <p:nvSpPr>
          <p:cNvPr id="18" name="Slide Number Placeholder 17"/>
          <p:cNvSpPr>
            <a:spLocks noGrp="1"/>
          </p:cNvSpPr>
          <p:nvPr>
            <p:ph type="sldNum" sz="quarter" idx="11"/>
          </p:nvPr>
        </p:nvSpPr>
        <p:spPr/>
        <p:txBody>
          <a:bodyPr rtlCol="0"/>
          <a:lstStyle/>
          <a:p>
            <a:fld id="{78FEEAA1-AC44-4CDA-87DB-BC21EB4D5BE1}"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9A0CF49-BC2E-4EAE-A75B-1D3EBBB557F6}" type="datetime1">
              <a:rPr lang="en-US" smtClean="0"/>
              <a:t>6/6/2021</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FEEAA1-AC44-4CDA-87DB-BC21EB4D5BE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685800"/>
            <a:ext cx="6477000" cy="1219200"/>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dirty="0"/>
              <a:t>Dr.Babasaheb Ambedkar Technological University, Lonere </a:t>
            </a:r>
          </a:p>
        </p:txBody>
      </p:sp>
      <p:pic>
        <p:nvPicPr>
          <p:cNvPr id="1029" name="Picture 5" descr="C:\Users\Kiran\Desktop\Seminar\logo-removebg-preview.png"/>
          <p:cNvPicPr>
            <a:picLocks noChangeAspect="1" noChangeArrowheads="1"/>
          </p:cNvPicPr>
          <p:nvPr/>
        </p:nvPicPr>
        <p:blipFill>
          <a:blip r:embed="rId2"/>
          <a:srcRect/>
          <a:stretch>
            <a:fillRect/>
          </a:stretch>
        </p:blipFill>
        <p:spPr bwMode="auto">
          <a:xfrm>
            <a:off x="4648200" y="2362200"/>
            <a:ext cx="1752600" cy="2438400"/>
          </a:xfrm>
          <a:prstGeom prst="rect">
            <a:avLst/>
          </a:prstGeom>
          <a:noFill/>
        </p:spPr>
      </p:pic>
      <p:sp>
        <p:nvSpPr>
          <p:cNvPr id="5" name="Subtitle 2"/>
          <p:cNvSpPr txBox="1">
            <a:spLocks/>
          </p:cNvSpPr>
          <p:nvPr/>
        </p:nvSpPr>
        <p:spPr>
          <a:xfrm>
            <a:off x="2514600" y="5105400"/>
            <a:ext cx="6172200" cy="1066800"/>
          </a:xfrm>
          <a:prstGeom prst="rect">
            <a:avLst/>
          </a:prstGeom>
        </p:spPr>
        <p:style>
          <a:lnRef idx="1">
            <a:schemeClr val="accent2"/>
          </a:lnRef>
          <a:fillRef idx="2">
            <a:schemeClr val="accent2"/>
          </a:fillRef>
          <a:effectRef idx="1">
            <a:schemeClr val="accent2"/>
          </a:effectRef>
          <a:fontRef idx="minor">
            <a:schemeClr val="dk1"/>
          </a:fontRef>
        </p:style>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800" b="1" i="0" u="none" strike="noStrike" kern="1200" cap="none" spc="0" normalizeH="0" baseline="0" noProof="0" dirty="0">
                <a:ln>
                  <a:noFill/>
                </a:ln>
                <a:solidFill>
                  <a:schemeClr val="tx2"/>
                </a:solidFill>
                <a:effectLst/>
                <a:uLnTx/>
                <a:uFillTx/>
                <a:latin typeface="Bahnschrift" pitchFamily="34" charset="0"/>
                <a:ea typeface="+mn-ea"/>
                <a:cs typeface="+mn-cs"/>
              </a:rPr>
              <a:t>Name:- Kiran Kailas Abhinav</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800" b="1" i="0" u="none" strike="noStrike" kern="1200" cap="none" spc="0" normalizeH="0" baseline="0" noProof="0" dirty="0">
                <a:ln>
                  <a:noFill/>
                </a:ln>
                <a:solidFill>
                  <a:schemeClr val="tx2"/>
                </a:solidFill>
                <a:effectLst/>
                <a:uLnTx/>
                <a:uFillTx/>
                <a:latin typeface="Bahnschrift" pitchFamily="34" charset="0"/>
                <a:ea typeface="+mn-ea"/>
                <a:cs typeface="+mn-cs"/>
              </a:rPr>
              <a:t>PRN:- 10303320181124510012</a:t>
            </a:r>
          </a:p>
        </p:txBody>
      </p:sp>
      <p:sp>
        <p:nvSpPr>
          <p:cNvPr id="3" name="Date Placeholder 2">
            <a:extLst>
              <a:ext uri="{FF2B5EF4-FFF2-40B4-BE49-F238E27FC236}">
                <a16:creationId xmlns:a16="http://schemas.microsoft.com/office/drawing/2014/main" id="{E68AA962-EDC1-4272-9F0D-0921AD6D0125}"/>
              </a:ext>
            </a:extLst>
          </p:cNvPr>
          <p:cNvSpPr>
            <a:spLocks noGrp="1"/>
          </p:cNvSpPr>
          <p:nvPr>
            <p:ph type="dt" sz="half" idx="10"/>
          </p:nvPr>
        </p:nvSpPr>
        <p:spPr/>
        <p:txBody>
          <a:bodyPr/>
          <a:lstStyle/>
          <a:p>
            <a:fld id="{2C79FEB3-3203-46BE-B85A-3394A2A01978}" type="datetime1">
              <a:rPr lang="en-US" smtClean="0"/>
              <a:t>6/6/2021</a:t>
            </a:fld>
            <a:endParaRPr lang="en-US" dirty="0"/>
          </a:p>
        </p:txBody>
      </p:sp>
      <p:sp>
        <p:nvSpPr>
          <p:cNvPr id="4" name="Footer Placeholder 3">
            <a:extLst>
              <a:ext uri="{FF2B5EF4-FFF2-40B4-BE49-F238E27FC236}">
                <a16:creationId xmlns:a16="http://schemas.microsoft.com/office/drawing/2014/main" id="{CED113A0-9B40-48F3-A2F1-B23D55F3AF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319F0B-5A23-469A-AB44-0B60529D6B05}"/>
              </a:ext>
            </a:extLst>
          </p:cNvPr>
          <p:cNvSpPr>
            <a:spLocks noGrp="1"/>
          </p:cNvSpPr>
          <p:nvPr>
            <p:ph type="sldNum" sz="quarter" idx="12"/>
          </p:nvPr>
        </p:nvSpPr>
        <p:spPr/>
        <p:txBody>
          <a:bodyPr/>
          <a:lstStyle/>
          <a:p>
            <a:fld id="{78FEEAA1-AC44-4CDA-87DB-BC21EB4D5BE1}" type="slidenum">
              <a:rPr lang="en-US" smtClean="0"/>
              <a:pPr/>
              <a:t>1</a:t>
            </a:fld>
            <a:endParaRPr lang="en-US" dirty="0"/>
          </a:p>
        </p:txBody>
      </p:sp>
    </p:spTree>
  </p:cSld>
  <p:clrMapOvr>
    <a:masterClrMapping/>
  </p:clrMapOvr>
  <p:transition>
    <p:check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Kiran\Desktop\Seminar\p7-removebg-preview.png"/>
          <p:cNvPicPr>
            <a:picLocks noChangeAspect="1" noChangeArrowheads="1"/>
          </p:cNvPicPr>
          <p:nvPr/>
        </p:nvPicPr>
        <p:blipFill>
          <a:blip r:embed="rId2"/>
          <a:srcRect/>
          <a:stretch>
            <a:fillRect/>
          </a:stretch>
        </p:blipFill>
        <p:spPr bwMode="auto">
          <a:xfrm>
            <a:off x="6172200" y="1963738"/>
            <a:ext cx="3956232" cy="3827462"/>
          </a:xfrm>
          <a:prstGeom prst="rect">
            <a:avLst/>
          </a:prstGeom>
          <a:noFill/>
        </p:spPr>
      </p:pic>
      <p:sp>
        <p:nvSpPr>
          <p:cNvPr id="2" name="Title 1"/>
          <p:cNvSpPr>
            <a:spLocks noGrp="1"/>
          </p:cNvSpPr>
          <p:nvPr>
            <p:ph type="title"/>
          </p:nvPr>
        </p:nvSpPr>
        <p:spPr/>
        <p:txBody>
          <a:bodyPr/>
          <a:lstStyle/>
          <a:p>
            <a:pPr>
              <a:buFont typeface="Wingdings" pitchFamily="2" charset="2"/>
              <a:buChar char="v"/>
            </a:pPr>
            <a:r>
              <a:rPr lang="en-US" dirty="0">
                <a:latin typeface="Bahnschrift SemiBold" pitchFamily="34" charset="0"/>
              </a:rPr>
              <a:t> </a:t>
            </a:r>
            <a:r>
              <a:rPr lang="en-US" dirty="0" err="1">
                <a:latin typeface="Bahnschrift SemiBold" pitchFamily="34" charset="0"/>
              </a:rPr>
              <a:t>UiPath</a:t>
            </a:r>
            <a:endParaRPr lang="en-US" dirty="0">
              <a:latin typeface="Bahnschrift SemiBold" pitchFamily="34" charset="0"/>
            </a:endParaRPr>
          </a:p>
        </p:txBody>
      </p:sp>
      <p:sp>
        <p:nvSpPr>
          <p:cNvPr id="3" name="Content Placeholder 2"/>
          <p:cNvSpPr>
            <a:spLocks noGrp="1"/>
          </p:cNvSpPr>
          <p:nvPr>
            <p:ph sz="quarter" idx="1"/>
          </p:nvPr>
        </p:nvSpPr>
        <p:spPr/>
        <p:txBody>
          <a:bodyPr>
            <a:normAutofit fontScale="92500" lnSpcReduction="20000"/>
          </a:bodyPr>
          <a:lstStyle/>
          <a:p>
            <a:r>
              <a:rPr lang="en-US" dirty="0"/>
              <a:t>UiPath is a highly extensible Robotic Process Automation (RPA) tool for automating any desktop or web apps.  It allows global enterprises to design, deploy a robotic workforce for their organization.</a:t>
            </a:r>
          </a:p>
          <a:p>
            <a:r>
              <a:rPr lang="en-US" u="sng" dirty="0"/>
              <a:t>Features:</a:t>
            </a:r>
          </a:p>
          <a:p>
            <a:pPr lvl="0"/>
            <a:r>
              <a:rPr lang="en-US" dirty="0" err="1"/>
              <a:t>Uipath</a:t>
            </a:r>
            <a:r>
              <a:rPr lang="en-US" dirty="0"/>
              <a:t> can be hosted in virtual terminals or cloud environments. It comes with the community edition which is free for lifetime and has the functionality of the studio version.</a:t>
            </a:r>
          </a:p>
          <a:p>
            <a:pPr lvl="0"/>
            <a:r>
              <a:rPr lang="en-US" dirty="0"/>
              <a:t>Provide support for a high range of applications to work with, which includes web and desktop applications</a:t>
            </a:r>
          </a:p>
          <a:p>
            <a:pPr lvl="0"/>
            <a:r>
              <a:rPr lang="en-US" dirty="0"/>
              <a:t>Auto-login features to run the bots.</a:t>
            </a:r>
          </a:p>
          <a:p>
            <a:pPr lvl="0"/>
            <a:r>
              <a:rPr lang="en-US" dirty="0"/>
              <a:t>Scraping solution which works with </a:t>
            </a:r>
            <a:r>
              <a:rPr lang="en-US" dirty="0" err="1"/>
              <a:t>.Net</a:t>
            </a:r>
            <a:r>
              <a:rPr lang="en-US" dirty="0"/>
              <a:t>, Java, Flash, PDF, Legacy, SAP, with absolute accuracy</a:t>
            </a:r>
          </a:p>
          <a:p>
            <a:endParaRPr lang="en-US" dirty="0"/>
          </a:p>
        </p:txBody>
      </p:sp>
      <p:pic>
        <p:nvPicPr>
          <p:cNvPr id="2050" name="Picture 2" descr="C:\Users\Kiran\Desktop\Seminar\uiPath.png"/>
          <p:cNvPicPr>
            <a:picLocks noChangeAspect="1" noChangeArrowheads="1"/>
          </p:cNvPicPr>
          <p:nvPr/>
        </p:nvPicPr>
        <p:blipFill>
          <a:blip r:embed="rId3"/>
          <a:srcRect/>
          <a:stretch>
            <a:fillRect/>
          </a:stretch>
        </p:blipFill>
        <p:spPr bwMode="auto">
          <a:xfrm>
            <a:off x="5860143" y="76200"/>
            <a:ext cx="2902857" cy="1524000"/>
          </a:xfrm>
          <a:prstGeom prst="rect">
            <a:avLst/>
          </a:prstGeom>
          <a:noFill/>
        </p:spPr>
      </p:pic>
      <p:sp>
        <p:nvSpPr>
          <p:cNvPr id="4" name="Date Placeholder 3">
            <a:extLst>
              <a:ext uri="{FF2B5EF4-FFF2-40B4-BE49-F238E27FC236}">
                <a16:creationId xmlns:a16="http://schemas.microsoft.com/office/drawing/2014/main" id="{41997A1D-5170-405F-A154-DF5294EFE3A3}"/>
              </a:ext>
            </a:extLst>
          </p:cNvPr>
          <p:cNvSpPr>
            <a:spLocks noGrp="1"/>
          </p:cNvSpPr>
          <p:nvPr>
            <p:ph type="dt" sz="half" idx="14"/>
          </p:nvPr>
        </p:nvSpPr>
        <p:spPr/>
        <p:txBody>
          <a:bodyPr/>
          <a:lstStyle/>
          <a:p>
            <a:fld id="{9D5DE209-366D-4E45-BC48-DC8EC1A43B25}" type="datetime1">
              <a:rPr lang="en-US" smtClean="0"/>
              <a:t>6/6/2021</a:t>
            </a:fld>
            <a:endParaRPr lang="en-US" dirty="0"/>
          </a:p>
        </p:txBody>
      </p:sp>
      <p:sp>
        <p:nvSpPr>
          <p:cNvPr id="5" name="Footer Placeholder 4">
            <a:extLst>
              <a:ext uri="{FF2B5EF4-FFF2-40B4-BE49-F238E27FC236}">
                <a16:creationId xmlns:a16="http://schemas.microsoft.com/office/drawing/2014/main" id="{67D4C037-CB4E-46C5-B227-0ED292736AA5}"/>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5827A73A-594C-479B-8700-FAFFFB078823}"/>
              </a:ext>
            </a:extLst>
          </p:cNvPr>
          <p:cNvSpPr>
            <a:spLocks noGrp="1"/>
          </p:cNvSpPr>
          <p:nvPr>
            <p:ph type="sldNum" sz="quarter" idx="15"/>
          </p:nvPr>
        </p:nvSpPr>
        <p:spPr/>
        <p:txBody>
          <a:bodyPr/>
          <a:lstStyle/>
          <a:p>
            <a:fld id="{78FEEAA1-AC44-4CDA-87DB-BC21EB4D5BE1}" type="slidenum">
              <a:rPr lang="en-US" smtClean="0"/>
              <a:pPr/>
              <a:t>10</a:t>
            </a:fld>
            <a:endParaRPr lang="en-US" dirty="0"/>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Kiran\Desktop\Seminar\AutomationAnywhere.png"/>
          <p:cNvPicPr>
            <a:picLocks noChangeAspect="1" noChangeArrowheads="1"/>
          </p:cNvPicPr>
          <p:nvPr/>
        </p:nvPicPr>
        <p:blipFill>
          <a:blip r:embed="rId2"/>
          <a:srcRect/>
          <a:stretch>
            <a:fillRect/>
          </a:stretch>
        </p:blipFill>
        <p:spPr bwMode="auto">
          <a:xfrm>
            <a:off x="4724400" y="76200"/>
            <a:ext cx="4038600" cy="1828800"/>
          </a:xfrm>
          <a:prstGeom prst="rect">
            <a:avLst/>
          </a:prstGeom>
          <a:noFill/>
        </p:spPr>
      </p:pic>
      <p:sp>
        <p:nvSpPr>
          <p:cNvPr id="2" name="Title 1"/>
          <p:cNvSpPr>
            <a:spLocks noGrp="1"/>
          </p:cNvSpPr>
          <p:nvPr>
            <p:ph type="title"/>
          </p:nvPr>
        </p:nvSpPr>
        <p:spPr/>
        <p:txBody>
          <a:bodyPr/>
          <a:lstStyle/>
          <a:p>
            <a:pPr>
              <a:buFont typeface="Wingdings" pitchFamily="2" charset="2"/>
              <a:buChar char="v"/>
            </a:pPr>
            <a:r>
              <a:rPr lang="en-US" dirty="0">
                <a:latin typeface="Bahnschrift SemiBold" pitchFamily="34" charset="0"/>
              </a:rPr>
              <a:t>Automation Anywhere</a:t>
            </a:r>
          </a:p>
        </p:txBody>
      </p:sp>
      <p:sp>
        <p:nvSpPr>
          <p:cNvPr id="3" name="Content Placeholder 2"/>
          <p:cNvSpPr>
            <a:spLocks noGrp="1"/>
          </p:cNvSpPr>
          <p:nvPr>
            <p:ph sz="quarter" idx="1"/>
          </p:nvPr>
        </p:nvSpPr>
        <p:spPr/>
        <p:txBody>
          <a:bodyPr>
            <a:normAutofit/>
          </a:bodyPr>
          <a:lstStyle/>
          <a:p>
            <a:r>
              <a:rPr lang="en-US" dirty="0"/>
              <a:t>Automation Anywhere is an RPA tool whose motive  is to provide its users scalable, secure and resilient services.</a:t>
            </a:r>
          </a:p>
          <a:p>
            <a:r>
              <a:rPr lang="en-US" u="sng" dirty="0"/>
              <a:t>Features:</a:t>
            </a:r>
          </a:p>
          <a:p>
            <a:pPr lvl="0"/>
            <a:r>
              <a:rPr lang="en-US" dirty="0"/>
              <a:t>Intelligent automation for business and IT operations</a:t>
            </a:r>
          </a:p>
          <a:p>
            <a:pPr lvl="0"/>
            <a:r>
              <a:rPr lang="en-US" dirty="0"/>
              <a:t>Uses SMART Automation Technology</a:t>
            </a:r>
          </a:p>
          <a:p>
            <a:pPr lvl="0"/>
            <a:r>
              <a:rPr lang="en-US" dirty="0"/>
              <a:t>Rapidly Automates complex and complicated tasks</a:t>
            </a:r>
          </a:p>
          <a:p>
            <a:pPr lvl="0"/>
            <a:r>
              <a:rPr lang="en-US" dirty="0"/>
              <a:t>Distribute tasks to multiple computers</a:t>
            </a:r>
          </a:p>
          <a:p>
            <a:pPr lvl="0"/>
            <a:r>
              <a:rPr lang="en-US" dirty="0"/>
              <a:t>offers script less automation</a:t>
            </a:r>
          </a:p>
          <a:p>
            <a:endParaRPr lang="en-US" dirty="0"/>
          </a:p>
        </p:txBody>
      </p:sp>
      <p:pic>
        <p:nvPicPr>
          <p:cNvPr id="29698" name="Picture 2" descr="C:\Users\Kiran\Desktop\Seminar\p6-removebg-preview.png"/>
          <p:cNvPicPr>
            <a:picLocks noChangeAspect="1" noChangeArrowheads="1"/>
          </p:cNvPicPr>
          <p:nvPr/>
        </p:nvPicPr>
        <p:blipFill>
          <a:blip r:embed="rId3"/>
          <a:srcRect/>
          <a:stretch>
            <a:fillRect/>
          </a:stretch>
        </p:blipFill>
        <p:spPr bwMode="auto">
          <a:xfrm>
            <a:off x="5943600" y="2362200"/>
            <a:ext cx="4660900" cy="4660900"/>
          </a:xfrm>
          <a:prstGeom prst="rect">
            <a:avLst/>
          </a:prstGeom>
          <a:noFill/>
        </p:spPr>
      </p:pic>
      <p:sp>
        <p:nvSpPr>
          <p:cNvPr id="4" name="Date Placeholder 3">
            <a:extLst>
              <a:ext uri="{FF2B5EF4-FFF2-40B4-BE49-F238E27FC236}">
                <a16:creationId xmlns:a16="http://schemas.microsoft.com/office/drawing/2014/main" id="{B6623DE2-D6C9-4663-9CD0-5850BABEE70D}"/>
              </a:ext>
            </a:extLst>
          </p:cNvPr>
          <p:cNvSpPr>
            <a:spLocks noGrp="1"/>
          </p:cNvSpPr>
          <p:nvPr>
            <p:ph type="dt" sz="half" idx="14"/>
          </p:nvPr>
        </p:nvSpPr>
        <p:spPr/>
        <p:txBody>
          <a:bodyPr/>
          <a:lstStyle/>
          <a:p>
            <a:fld id="{AA7204D8-A676-4356-91EC-BBA5FC6694EB}" type="datetime1">
              <a:rPr lang="en-US" smtClean="0"/>
              <a:t>6/6/2021</a:t>
            </a:fld>
            <a:endParaRPr lang="en-US" dirty="0"/>
          </a:p>
        </p:txBody>
      </p:sp>
      <p:sp>
        <p:nvSpPr>
          <p:cNvPr id="5" name="Footer Placeholder 4">
            <a:extLst>
              <a:ext uri="{FF2B5EF4-FFF2-40B4-BE49-F238E27FC236}">
                <a16:creationId xmlns:a16="http://schemas.microsoft.com/office/drawing/2014/main" id="{ED1C5912-9944-4CAC-A827-BE0DBD563978}"/>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C8796684-0A14-40A6-A109-D91024B75DDA}"/>
              </a:ext>
            </a:extLst>
          </p:cNvPr>
          <p:cNvSpPr>
            <a:spLocks noGrp="1"/>
          </p:cNvSpPr>
          <p:nvPr>
            <p:ph type="sldNum" sz="quarter" idx="15"/>
          </p:nvPr>
        </p:nvSpPr>
        <p:spPr/>
        <p:txBody>
          <a:bodyPr/>
          <a:lstStyle/>
          <a:p>
            <a:fld id="{78FEEAA1-AC44-4CDA-87DB-BC21EB4D5BE1}" type="slidenum">
              <a:rPr lang="en-US" smtClean="0"/>
              <a:pPr/>
              <a:t>11</a:t>
            </a:fld>
            <a:endParaRPr lang="en-US" dirty="0"/>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63562"/>
            <a:ext cx="7467600" cy="427038"/>
          </a:xfrm>
        </p:spPr>
        <p:txBody>
          <a:bodyPr>
            <a:normAutofit fontScale="90000"/>
          </a:bodyPr>
          <a:lstStyle/>
          <a:p>
            <a:r>
              <a:rPr lang="en-US" u="sng" dirty="0">
                <a:latin typeface="Bahnschrift" pitchFamily="34" charset="0"/>
              </a:rPr>
              <a:t>Applications of RPA</a:t>
            </a:r>
          </a:p>
        </p:txBody>
      </p:sp>
      <p:sp>
        <p:nvSpPr>
          <p:cNvPr id="3" name="Content Placeholder 2"/>
          <p:cNvSpPr>
            <a:spLocks noGrp="1"/>
          </p:cNvSpPr>
          <p:nvPr>
            <p:ph sz="quarter" idx="1"/>
          </p:nvPr>
        </p:nvSpPr>
        <p:spPr>
          <a:xfrm>
            <a:off x="304800" y="1298448"/>
            <a:ext cx="7467600" cy="4873752"/>
          </a:xfrm>
        </p:spPr>
        <p:txBody>
          <a:bodyPr>
            <a:normAutofit lnSpcReduction="10000"/>
          </a:bodyPr>
          <a:lstStyle/>
          <a:p>
            <a:r>
              <a:rPr lang="en-US" dirty="0"/>
              <a:t>Robotic process automation technology can help organizations on their digital transformation journeys by: </a:t>
            </a:r>
          </a:p>
          <a:p>
            <a:r>
              <a:rPr lang="en-US" sz="2200" dirty="0"/>
              <a:t>1) Enabling better customer service. </a:t>
            </a:r>
          </a:p>
          <a:p>
            <a:r>
              <a:rPr lang="en-US" sz="2200" dirty="0"/>
              <a:t>2) Ensuring business operations and processes comply with regulations and standards. </a:t>
            </a:r>
          </a:p>
          <a:p>
            <a:r>
              <a:rPr lang="en-US" sz="2200" dirty="0"/>
              <a:t> 3) Allowing processes to be completed much more rapidly. </a:t>
            </a:r>
          </a:p>
          <a:p>
            <a:r>
              <a:rPr lang="en-US" sz="2200" dirty="0"/>
              <a:t> 4) Providing improved efficiency by digitizing and auditing process data. </a:t>
            </a:r>
          </a:p>
          <a:p>
            <a:r>
              <a:rPr lang="en-US" sz="2200" dirty="0"/>
              <a:t>5) Creating cost savings for manual and repetitive tasks. </a:t>
            </a:r>
          </a:p>
          <a:p>
            <a:r>
              <a:rPr lang="en-US" sz="2200" dirty="0"/>
              <a:t> 6) Enabling employees to be more productive.</a:t>
            </a:r>
          </a:p>
        </p:txBody>
      </p:sp>
      <p:pic>
        <p:nvPicPr>
          <p:cNvPr id="6146" name="Picture 2" descr="C:\Users\Kiran\Desktop\Seminar\p4-removebg-preview.png"/>
          <p:cNvPicPr>
            <a:picLocks noChangeAspect="1" noChangeArrowheads="1"/>
          </p:cNvPicPr>
          <p:nvPr/>
        </p:nvPicPr>
        <p:blipFill>
          <a:blip r:embed="rId2"/>
          <a:srcRect/>
          <a:stretch>
            <a:fillRect/>
          </a:stretch>
        </p:blipFill>
        <p:spPr bwMode="auto">
          <a:xfrm>
            <a:off x="6553199" y="3962400"/>
            <a:ext cx="2743201" cy="2743200"/>
          </a:xfrm>
          <a:prstGeom prst="rect">
            <a:avLst/>
          </a:prstGeom>
          <a:noFill/>
        </p:spPr>
      </p:pic>
      <p:sp>
        <p:nvSpPr>
          <p:cNvPr id="4" name="Date Placeholder 3">
            <a:extLst>
              <a:ext uri="{FF2B5EF4-FFF2-40B4-BE49-F238E27FC236}">
                <a16:creationId xmlns:a16="http://schemas.microsoft.com/office/drawing/2014/main" id="{DD69DD9B-B85A-4E87-86A5-28815544CA6D}"/>
              </a:ext>
            </a:extLst>
          </p:cNvPr>
          <p:cNvSpPr>
            <a:spLocks noGrp="1"/>
          </p:cNvSpPr>
          <p:nvPr>
            <p:ph type="dt" sz="half" idx="14"/>
          </p:nvPr>
        </p:nvSpPr>
        <p:spPr/>
        <p:txBody>
          <a:bodyPr/>
          <a:lstStyle/>
          <a:p>
            <a:fld id="{1AD7B025-5CFE-4091-B7ED-7E1C4DDDF92F}" type="datetime1">
              <a:rPr lang="en-US" smtClean="0"/>
              <a:t>6/6/2021</a:t>
            </a:fld>
            <a:endParaRPr lang="en-US" dirty="0"/>
          </a:p>
        </p:txBody>
      </p:sp>
      <p:sp>
        <p:nvSpPr>
          <p:cNvPr id="5" name="Footer Placeholder 4">
            <a:extLst>
              <a:ext uri="{FF2B5EF4-FFF2-40B4-BE49-F238E27FC236}">
                <a16:creationId xmlns:a16="http://schemas.microsoft.com/office/drawing/2014/main" id="{32072DB4-1004-4295-99D6-FA00C1BB1D09}"/>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F0485D1A-44D4-4C68-84B6-3B78F0A484E3}"/>
              </a:ext>
            </a:extLst>
          </p:cNvPr>
          <p:cNvSpPr>
            <a:spLocks noGrp="1"/>
          </p:cNvSpPr>
          <p:nvPr>
            <p:ph type="sldNum" sz="quarter" idx="15"/>
          </p:nvPr>
        </p:nvSpPr>
        <p:spPr/>
        <p:txBody>
          <a:bodyPr/>
          <a:lstStyle/>
          <a:p>
            <a:fld id="{78FEEAA1-AC44-4CDA-87DB-BC21EB4D5BE1}" type="slidenum">
              <a:rPr lang="en-US" smtClean="0"/>
              <a:pPr/>
              <a:t>12</a:t>
            </a:fld>
            <a:endParaRPr lang="en-US"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7467600" cy="579438"/>
          </a:xfrm>
        </p:spPr>
        <p:txBody>
          <a:bodyPr/>
          <a:lstStyle/>
          <a:p>
            <a:pPr>
              <a:buFont typeface="Arial" pitchFamily="34" charset="0"/>
              <a:buChar char="•"/>
            </a:pPr>
            <a:r>
              <a:rPr lang="en-US" dirty="0">
                <a:latin typeface="Bahnschrift" pitchFamily="34" charset="0"/>
              </a:rPr>
              <a:t>Insurance</a:t>
            </a:r>
          </a:p>
        </p:txBody>
      </p:sp>
      <p:sp>
        <p:nvSpPr>
          <p:cNvPr id="3" name="Content Placeholder 2"/>
          <p:cNvSpPr>
            <a:spLocks noGrp="1"/>
          </p:cNvSpPr>
          <p:nvPr>
            <p:ph sz="quarter" idx="1"/>
          </p:nvPr>
        </p:nvSpPr>
        <p:spPr>
          <a:xfrm>
            <a:off x="381000" y="762000"/>
            <a:ext cx="7467600" cy="2895600"/>
          </a:xfrm>
        </p:spPr>
        <p:txBody>
          <a:bodyPr/>
          <a:lstStyle/>
          <a:p>
            <a:pPr lvl="0"/>
            <a:r>
              <a:rPr lang="en-US" dirty="0">
                <a:latin typeface="Bahnschrift SemiBold" pitchFamily="34" charset="0"/>
              </a:rPr>
              <a:t>Form Registration</a:t>
            </a:r>
            <a:endParaRPr lang="en-US" dirty="0"/>
          </a:p>
          <a:p>
            <a:pPr lvl="0"/>
            <a:r>
              <a:rPr lang="en-US" dirty="0">
                <a:latin typeface="Bahnschrift SemiBold" pitchFamily="34" charset="0"/>
              </a:rPr>
              <a:t>Policy Cancellation</a:t>
            </a:r>
          </a:p>
          <a:p>
            <a:pPr>
              <a:buNone/>
            </a:pPr>
            <a:r>
              <a:rPr lang="en-US" dirty="0"/>
              <a:t>			      </a:t>
            </a:r>
            <a:r>
              <a:rPr lang="en-US" sz="2000" dirty="0"/>
              <a:t>Policy cancellation involves many transactional tasks such as tallying cancellation date, inception date, policy terms, etc. With RPA in Insurance, policy cancellation can be carried out in just one-third of the time.</a:t>
            </a:r>
          </a:p>
          <a:p>
            <a:endParaRPr lang="en-US" dirty="0"/>
          </a:p>
        </p:txBody>
      </p:sp>
      <p:pic>
        <p:nvPicPr>
          <p:cNvPr id="6" name="Picture 2" descr="C:\Users\Kiran\Desktop\Seminar\p5-removebg-preview.png"/>
          <p:cNvPicPr>
            <a:picLocks noChangeAspect="1" noChangeArrowheads="1"/>
          </p:cNvPicPr>
          <p:nvPr/>
        </p:nvPicPr>
        <p:blipFill>
          <a:blip r:embed="rId2"/>
          <a:srcRect/>
          <a:stretch>
            <a:fillRect/>
          </a:stretch>
        </p:blipFill>
        <p:spPr bwMode="auto">
          <a:xfrm>
            <a:off x="6172199" y="3886200"/>
            <a:ext cx="2971801" cy="2971800"/>
          </a:xfrm>
          <a:prstGeom prst="rect">
            <a:avLst/>
          </a:prstGeom>
          <a:noFill/>
        </p:spPr>
      </p:pic>
      <p:sp>
        <p:nvSpPr>
          <p:cNvPr id="8" name="Title 4"/>
          <p:cNvSpPr txBox="1">
            <a:spLocks/>
          </p:cNvSpPr>
          <p:nvPr/>
        </p:nvSpPr>
        <p:spPr>
          <a:xfrm>
            <a:off x="381000" y="3581400"/>
            <a:ext cx="7467600" cy="579438"/>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 typeface="Arial" pitchFamily="34" charset="0"/>
              <a:buChar char="•"/>
              <a:tabLst/>
              <a:defRPr/>
            </a:pPr>
            <a:r>
              <a:rPr kumimoji="0" lang="en-US" sz="3000" b="0" i="0" u="none" strike="noStrike" kern="1200" cap="small" spc="0" normalizeH="0" baseline="0" noProof="0" dirty="0">
                <a:ln>
                  <a:noFill/>
                </a:ln>
                <a:solidFill>
                  <a:schemeClr val="tx2"/>
                </a:solidFill>
                <a:effectLst/>
                <a:uLnTx/>
                <a:uFillTx/>
                <a:latin typeface="Bahnschrift" pitchFamily="34" charset="0"/>
                <a:ea typeface="+mj-ea"/>
                <a:cs typeface="+mj-cs"/>
              </a:rPr>
              <a:t>Telecom</a:t>
            </a:r>
          </a:p>
        </p:txBody>
      </p:sp>
      <p:cxnSp>
        <p:nvCxnSpPr>
          <p:cNvPr id="10" name="Straight Connector 9"/>
          <p:cNvCxnSpPr/>
          <p:nvPr/>
        </p:nvCxnSpPr>
        <p:spPr>
          <a:xfrm>
            <a:off x="152400" y="3427412"/>
            <a:ext cx="853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09600" y="4191000"/>
            <a:ext cx="7543800" cy="1785104"/>
          </a:xfrm>
          <a:prstGeom prst="rect">
            <a:avLst/>
          </a:prstGeom>
        </p:spPr>
        <p:txBody>
          <a:bodyPr wrap="square">
            <a:spAutoFit/>
          </a:bodyPr>
          <a:lstStyle/>
          <a:p>
            <a:pPr lvl="0">
              <a:buFont typeface="Arial" pitchFamily="34" charset="0"/>
              <a:buChar char="•"/>
            </a:pPr>
            <a:r>
              <a:rPr lang="en-US" sz="2000" dirty="0">
                <a:latin typeface="Bahnschrift SemiBold" pitchFamily="34" charset="0"/>
              </a:rPr>
              <a:t>Responding to partner queries</a:t>
            </a:r>
          </a:p>
          <a:p>
            <a:pPr>
              <a:buNone/>
            </a:pPr>
            <a:r>
              <a:rPr lang="en-US" dirty="0"/>
              <a:t>		Software robots are smart enough to interpret emails, respond to simple questions, and forward complex ones to humans. This is particularly useful for telecom companies, which usually rely on partners like independent brokers to sell their services.</a:t>
            </a:r>
          </a:p>
        </p:txBody>
      </p:sp>
      <p:sp>
        <p:nvSpPr>
          <p:cNvPr id="12" name="Rectangle 11"/>
          <p:cNvSpPr/>
          <p:nvPr/>
        </p:nvSpPr>
        <p:spPr>
          <a:xfrm>
            <a:off x="762000" y="5943600"/>
            <a:ext cx="6019800" cy="369332"/>
          </a:xfrm>
          <a:prstGeom prst="rect">
            <a:avLst/>
          </a:prstGeom>
        </p:spPr>
        <p:txBody>
          <a:bodyPr wrap="square">
            <a:spAutoFit/>
          </a:bodyPr>
          <a:lstStyle/>
          <a:p>
            <a:pPr lvl="0">
              <a:buFont typeface="Arial" pitchFamily="34" charset="0"/>
              <a:buChar char="•"/>
            </a:pPr>
            <a:r>
              <a:rPr lang="en-US" dirty="0">
                <a:latin typeface="Bahnschrift SemiBold" pitchFamily="34" charset="0"/>
              </a:rPr>
              <a:t>Reducing manual sales order processing effort</a:t>
            </a:r>
          </a:p>
        </p:txBody>
      </p:sp>
      <p:pic>
        <p:nvPicPr>
          <p:cNvPr id="13" name="Picture 2" descr="C:\Users\Kiran\Desktop\Seminar\0e97bf6a7a5ad0c5a9a996f095e62255.png"/>
          <p:cNvPicPr>
            <a:picLocks noChangeAspect="1" noChangeArrowheads="1"/>
          </p:cNvPicPr>
          <p:nvPr/>
        </p:nvPicPr>
        <p:blipFill>
          <a:blip r:embed="rId3" cstate="print"/>
          <a:srcRect/>
          <a:stretch>
            <a:fillRect/>
          </a:stretch>
        </p:blipFill>
        <p:spPr bwMode="auto">
          <a:xfrm>
            <a:off x="7467600" y="587887"/>
            <a:ext cx="1219200" cy="2688713"/>
          </a:xfrm>
          <a:prstGeom prst="rect">
            <a:avLst/>
          </a:prstGeom>
          <a:noFill/>
        </p:spPr>
      </p:pic>
      <p:sp>
        <p:nvSpPr>
          <p:cNvPr id="2" name="Date Placeholder 1">
            <a:extLst>
              <a:ext uri="{FF2B5EF4-FFF2-40B4-BE49-F238E27FC236}">
                <a16:creationId xmlns:a16="http://schemas.microsoft.com/office/drawing/2014/main" id="{C4E7BA18-2565-4AFA-8D5D-88F14E37FC0E}"/>
              </a:ext>
            </a:extLst>
          </p:cNvPr>
          <p:cNvSpPr>
            <a:spLocks noGrp="1"/>
          </p:cNvSpPr>
          <p:nvPr>
            <p:ph type="dt" sz="half" idx="14"/>
          </p:nvPr>
        </p:nvSpPr>
        <p:spPr/>
        <p:txBody>
          <a:bodyPr/>
          <a:lstStyle/>
          <a:p>
            <a:fld id="{17C4125D-E2DA-4F0B-A845-C326F19F4B4B}" type="datetime1">
              <a:rPr lang="en-US" smtClean="0"/>
              <a:t>6/6/2021</a:t>
            </a:fld>
            <a:endParaRPr lang="en-US" dirty="0"/>
          </a:p>
        </p:txBody>
      </p:sp>
      <p:sp>
        <p:nvSpPr>
          <p:cNvPr id="4" name="Footer Placeholder 3">
            <a:extLst>
              <a:ext uri="{FF2B5EF4-FFF2-40B4-BE49-F238E27FC236}">
                <a16:creationId xmlns:a16="http://schemas.microsoft.com/office/drawing/2014/main" id="{220AAB0E-691D-425F-ADB7-5DB807043438}"/>
              </a:ext>
            </a:extLst>
          </p:cNvPr>
          <p:cNvSpPr>
            <a:spLocks noGrp="1"/>
          </p:cNvSpPr>
          <p:nvPr>
            <p:ph type="ftr" sz="quarter" idx="16"/>
          </p:nvPr>
        </p:nvSpPr>
        <p:spPr/>
        <p:txBody>
          <a:bodyPr/>
          <a:lstStyle/>
          <a:p>
            <a:endParaRPr lang="en-US" dirty="0"/>
          </a:p>
        </p:txBody>
      </p:sp>
      <p:sp>
        <p:nvSpPr>
          <p:cNvPr id="7" name="Slide Number Placeholder 6">
            <a:extLst>
              <a:ext uri="{FF2B5EF4-FFF2-40B4-BE49-F238E27FC236}">
                <a16:creationId xmlns:a16="http://schemas.microsoft.com/office/drawing/2014/main" id="{D794CF62-DFFD-4D17-B032-DBD21C6A3E72}"/>
              </a:ext>
            </a:extLst>
          </p:cNvPr>
          <p:cNvSpPr>
            <a:spLocks noGrp="1"/>
          </p:cNvSpPr>
          <p:nvPr>
            <p:ph type="sldNum" sz="quarter" idx="15"/>
          </p:nvPr>
        </p:nvSpPr>
        <p:spPr/>
        <p:txBody>
          <a:bodyPr/>
          <a:lstStyle/>
          <a:p>
            <a:fld id="{78FEEAA1-AC44-4CDA-87DB-BC21EB4D5BE1}" type="slidenum">
              <a:rPr lang="en-US" smtClean="0"/>
              <a:pPr/>
              <a:t>13</a:t>
            </a:fld>
            <a:endParaRPr lang="en-US" dirty="0"/>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iran\Desktop\Seminar\Healthcare-Robot.jpg"/>
          <p:cNvPicPr>
            <a:picLocks noChangeAspect="1" noChangeArrowheads="1"/>
          </p:cNvPicPr>
          <p:nvPr/>
        </p:nvPicPr>
        <p:blipFill>
          <a:blip r:embed="rId2" cstate="print"/>
          <a:srcRect/>
          <a:stretch>
            <a:fillRect/>
          </a:stretch>
        </p:blipFill>
        <p:spPr bwMode="auto">
          <a:xfrm>
            <a:off x="6629400" y="1"/>
            <a:ext cx="2057401" cy="2057400"/>
          </a:xfrm>
          <a:prstGeom prst="rect">
            <a:avLst/>
          </a:prstGeom>
          <a:noFill/>
        </p:spPr>
      </p:pic>
      <p:sp>
        <p:nvSpPr>
          <p:cNvPr id="2" name="Title 1"/>
          <p:cNvSpPr>
            <a:spLocks noGrp="1"/>
          </p:cNvSpPr>
          <p:nvPr>
            <p:ph type="title"/>
          </p:nvPr>
        </p:nvSpPr>
        <p:spPr/>
        <p:txBody>
          <a:bodyPr/>
          <a:lstStyle/>
          <a:p>
            <a:pPr>
              <a:buFont typeface="Arial" pitchFamily="34" charset="0"/>
              <a:buChar char="•"/>
            </a:pPr>
            <a:r>
              <a:rPr lang="en-US" dirty="0">
                <a:latin typeface="Bahnschrift" pitchFamily="34" charset="0"/>
              </a:rPr>
              <a:t>Health care</a:t>
            </a:r>
          </a:p>
        </p:txBody>
      </p:sp>
      <p:sp>
        <p:nvSpPr>
          <p:cNvPr id="3" name="Content Placeholder 2"/>
          <p:cNvSpPr>
            <a:spLocks noGrp="1"/>
          </p:cNvSpPr>
          <p:nvPr>
            <p:ph sz="quarter" idx="1"/>
          </p:nvPr>
        </p:nvSpPr>
        <p:spPr/>
        <p:txBody>
          <a:bodyPr>
            <a:normAutofit fontScale="70000" lnSpcReduction="20000"/>
          </a:bodyPr>
          <a:lstStyle/>
          <a:p>
            <a:pPr lvl="0"/>
            <a:r>
              <a:rPr lang="en-US" sz="2900" dirty="0">
                <a:latin typeface="Bahnschrift SemiBold" pitchFamily="34" charset="0"/>
              </a:rPr>
              <a:t>Member enrollment</a:t>
            </a:r>
          </a:p>
          <a:p>
            <a:pPr>
              <a:buNone/>
            </a:pPr>
            <a:r>
              <a:rPr lang="en-US" dirty="0"/>
              <a:t>    The need for healthcare insurance keeps growing every year. Payers have to process a huge influx of new member enrollment requests. It is a manual process that involves a tone of paper work, the physical movement of paperwork, and tremendous attention to detail through human eyes. RPA can automate the entire process seamlessly, and bring down the processing errors and incomplete applications; subsequently reducing the turnaround of enrollment cycle times.</a:t>
            </a:r>
          </a:p>
          <a:p>
            <a:pPr>
              <a:buNone/>
            </a:pPr>
            <a:endParaRPr lang="en-US" dirty="0"/>
          </a:p>
          <a:p>
            <a:pPr lvl="0"/>
            <a:r>
              <a:rPr lang="en-US" sz="2900" dirty="0">
                <a:latin typeface="Bahnschrift" pitchFamily="34" charset="0"/>
              </a:rPr>
              <a:t>Medical billing</a:t>
            </a:r>
          </a:p>
          <a:p>
            <a:pPr>
              <a:buNone/>
            </a:pPr>
            <a:r>
              <a:rPr lang="en-US" dirty="0"/>
              <a:t>     The medical billing process, performed by healthcare providers, is a multi-step process that involves the use of medical codes, claim processing with payers, and recovery of out-of-pocket expenses from the patient. It requires the collaboration of both internal and external stakeholders, with the manual collection of data from each stakeholder. RPA can combine all of the sub-processes performed by each stakeholder into a seamless, centralized process. Medical billing service providers, with the help of RPA, automate the billing process for their healthcare provider customers, which will result in significant time savings.</a:t>
            </a:r>
          </a:p>
          <a:p>
            <a:endParaRPr lang="en-US" dirty="0"/>
          </a:p>
        </p:txBody>
      </p:sp>
      <p:sp>
        <p:nvSpPr>
          <p:cNvPr id="4" name="Date Placeholder 3">
            <a:extLst>
              <a:ext uri="{FF2B5EF4-FFF2-40B4-BE49-F238E27FC236}">
                <a16:creationId xmlns:a16="http://schemas.microsoft.com/office/drawing/2014/main" id="{AF4FD2CB-1800-4230-A167-F5823FB5A7BE}"/>
              </a:ext>
            </a:extLst>
          </p:cNvPr>
          <p:cNvSpPr>
            <a:spLocks noGrp="1"/>
          </p:cNvSpPr>
          <p:nvPr>
            <p:ph type="dt" sz="half" idx="14"/>
          </p:nvPr>
        </p:nvSpPr>
        <p:spPr/>
        <p:txBody>
          <a:bodyPr/>
          <a:lstStyle/>
          <a:p>
            <a:fld id="{3CF5C678-35AB-4CD0-8407-4992FF9D0349}" type="datetime1">
              <a:rPr lang="en-US" smtClean="0"/>
              <a:t>6/6/2021</a:t>
            </a:fld>
            <a:endParaRPr lang="en-US" dirty="0"/>
          </a:p>
        </p:txBody>
      </p:sp>
      <p:sp>
        <p:nvSpPr>
          <p:cNvPr id="5" name="Footer Placeholder 4">
            <a:extLst>
              <a:ext uri="{FF2B5EF4-FFF2-40B4-BE49-F238E27FC236}">
                <a16:creationId xmlns:a16="http://schemas.microsoft.com/office/drawing/2014/main" id="{BF59C927-F8F4-4168-91A3-B8CE0E9C4D48}"/>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9E68E8FF-7CBA-44F2-89F8-DE0349289C8B}"/>
              </a:ext>
            </a:extLst>
          </p:cNvPr>
          <p:cNvSpPr>
            <a:spLocks noGrp="1"/>
          </p:cNvSpPr>
          <p:nvPr>
            <p:ph type="sldNum" sz="quarter" idx="15"/>
          </p:nvPr>
        </p:nvSpPr>
        <p:spPr/>
        <p:txBody>
          <a:bodyPr/>
          <a:lstStyle/>
          <a:p>
            <a:fld id="{78FEEAA1-AC44-4CDA-87DB-BC21EB4D5BE1}" type="slidenum">
              <a:rPr lang="en-US" smtClean="0"/>
              <a:pPr/>
              <a:t>14</a:t>
            </a:fld>
            <a:endParaRPr lang="en-US" dirty="0"/>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itchFamily="34" charset="0"/>
              </a:rPr>
              <a:t>Disadvantages Of RPA</a:t>
            </a:r>
          </a:p>
        </p:txBody>
      </p:sp>
      <p:sp>
        <p:nvSpPr>
          <p:cNvPr id="3" name="Content Placeholder 2"/>
          <p:cNvSpPr>
            <a:spLocks noGrp="1"/>
          </p:cNvSpPr>
          <p:nvPr>
            <p:ph sz="quarter" idx="1"/>
          </p:nvPr>
        </p:nvSpPr>
        <p:spPr/>
        <p:txBody>
          <a:bodyPr>
            <a:normAutofit fontScale="62500" lnSpcReduction="20000"/>
          </a:bodyPr>
          <a:lstStyle/>
          <a:p>
            <a:r>
              <a:rPr lang="en-US" sz="3200" u="sng" dirty="0">
                <a:latin typeface="Bahnschrift" pitchFamily="34" charset="0"/>
              </a:rPr>
              <a:t>Potential Job Losses</a:t>
            </a:r>
          </a:p>
          <a:p>
            <a:pPr>
              <a:buNone/>
            </a:pPr>
            <a:r>
              <a:rPr lang="en-US" dirty="0"/>
              <a:t>	Loss is by far the most significant opposition frequently brought against the use of robots in the manufacturing industry. Industry workers of all levels, from entry-level to veterans, worry about the security of their employment status, and the ability of their job to be replaced by a robot. This panic is more widespread in this industry compared to others because of the closer immanence of a robot takeover in manufacturing.</a:t>
            </a:r>
          </a:p>
          <a:p>
            <a:pPr>
              <a:buNone/>
            </a:pPr>
            <a:endParaRPr lang="en-US" dirty="0"/>
          </a:p>
          <a:p>
            <a:pPr lvl="0"/>
            <a:r>
              <a:rPr lang="en-US" sz="3200" u="sng" dirty="0">
                <a:latin typeface="Bahnschrift" pitchFamily="34" charset="0"/>
              </a:rPr>
              <a:t>Macro effects</a:t>
            </a:r>
          </a:p>
          <a:p>
            <a:pPr>
              <a:buNone/>
            </a:pPr>
            <a:r>
              <a:rPr lang="en-US" dirty="0"/>
              <a:t>	Are another topic that usually comes up with job loss. More “big picture” thinkers wonder how the national and eventually global economy will be affected when manufacturing workers’ jobs are displaced. How can this mass unemployment possibly be compensated for, and how can the robots’ presumed success be limited from seeping into other industries? CNN offered an incredibly poignant parallel, saying that horses to cars are what human workers are to robots. The horse population peaked in the US about a century ago since they were the main form of transportation. But these numbers have steadily declined ever since cars hit the mainstream. Jobs that do not require as much human analytical thought are more vulnerable because they are easier for machines to handle, with the replacement of EZ Pass toll operators being a good example.</a:t>
            </a:r>
          </a:p>
          <a:p>
            <a:endParaRPr lang="en-US" dirty="0"/>
          </a:p>
        </p:txBody>
      </p:sp>
      <p:pic>
        <p:nvPicPr>
          <p:cNvPr id="30722" name="Picture 2" descr="C:\Users\Kiran\Desktop\Seminar\p4-removebg-preview.png"/>
          <p:cNvPicPr>
            <a:picLocks noChangeAspect="1" noChangeArrowheads="1"/>
          </p:cNvPicPr>
          <p:nvPr/>
        </p:nvPicPr>
        <p:blipFill>
          <a:blip r:embed="rId2"/>
          <a:srcRect/>
          <a:stretch>
            <a:fillRect/>
          </a:stretch>
        </p:blipFill>
        <p:spPr bwMode="auto">
          <a:xfrm>
            <a:off x="7307262" y="4716462"/>
            <a:ext cx="1912938" cy="2141538"/>
          </a:xfrm>
          <a:prstGeom prst="rect">
            <a:avLst/>
          </a:prstGeom>
          <a:noFill/>
        </p:spPr>
      </p:pic>
      <p:sp>
        <p:nvSpPr>
          <p:cNvPr id="4" name="Date Placeholder 3">
            <a:extLst>
              <a:ext uri="{FF2B5EF4-FFF2-40B4-BE49-F238E27FC236}">
                <a16:creationId xmlns:a16="http://schemas.microsoft.com/office/drawing/2014/main" id="{EBADE0B3-6A19-41D3-8A13-42CA30EB595C}"/>
              </a:ext>
            </a:extLst>
          </p:cNvPr>
          <p:cNvSpPr>
            <a:spLocks noGrp="1"/>
          </p:cNvSpPr>
          <p:nvPr>
            <p:ph type="dt" sz="half" idx="14"/>
          </p:nvPr>
        </p:nvSpPr>
        <p:spPr/>
        <p:txBody>
          <a:bodyPr/>
          <a:lstStyle/>
          <a:p>
            <a:fld id="{7EBECD9F-4DB5-485F-939D-30AEE53BB56A}" type="datetime1">
              <a:rPr lang="en-US" smtClean="0"/>
              <a:t>6/6/2021</a:t>
            </a:fld>
            <a:endParaRPr lang="en-US" dirty="0"/>
          </a:p>
        </p:txBody>
      </p:sp>
      <p:sp>
        <p:nvSpPr>
          <p:cNvPr id="5" name="Footer Placeholder 4">
            <a:extLst>
              <a:ext uri="{FF2B5EF4-FFF2-40B4-BE49-F238E27FC236}">
                <a16:creationId xmlns:a16="http://schemas.microsoft.com/office/drawing/2014/main" id="{EADD62D6-758C-493B-8055-DCE049C61D23}"/>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194AD513-858C-418F-B009-A0F8B49C4E93}"/>
              </a:ext>
            </a:extLst>
          </p:cNvPr>
          <p:cNvSpPr>
            <a:spLocks noGrp="1"/>
          </p:cNvSpPr>
          <p:nvPr>
            <p:ph type="sldNum" sz="quarter" idx="15"/>
          </p:nvPr>
        </p:nvSpPr>
        <p:spPr/>
        <p:txBody>
          <a:bodyPr/>
          <a:lstStyle/>
          <a:p>
            <a:fld id="{78FEEAA1-AC44-4CDA-87DB-BC21EB4D5BE1}" type="slidenum">
              <a:rPr lang="en-US" smtClean="0"/>
              <a:pPr/>
              <a:t>15</a:t>
            </a:fld>
            <a:endParaRPr lang="en-US" dirty="0"/>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1066800"/>
            <a:ext cx="7467600" cy="4873752"/>
          </a:xfrm>
        </p:spPr>
        <p:txBody>
          <a:bodyPr>
            <a:normAutofit fontScale="92500" lnSpcReduction="20000"/>
          </a:bodyPr>
          <a:lstStyle/>
          <a:p>
            <a:pPr lvl="0"/>
            <a:r>
              <a:rPr lang="en-US" u="sng" dirty="0">
                <a:latin typeface="Bahnschrift" pitchFamily="34" charset="0"/>
              </a:rPr>
              <a:t>Increased investment costs</a:t>
            </a:r>
          </a:p>
          <a:p>
            <a:pPr>
              <a:buNone/>
            </a:pPr>
            <a:r>
              <a:rPr lang="en-US" dirty="0"/>
              <a:t>    </a:t>
            </a:r>
            <a:r>
              <a:rPr lang="en-US" sz="2100" dirty="0"/>
              <a:t>Are a financial counterpoint to industrial robots, with the idea that manufacturing companies will rack up their debt investing in robotic technology. Firms that do not have the funding might even go bankrupt in an effort to keep up with industry trends rather than continue on with normalized operations.</a:t>
            </a:r>
          </a:p>
          <a:p>
            <a:r>
              <a:rPr lang="en-US" b="1" u="sng" dirty="0"/>
              <a:t>Hiring Skilled Staff</a:t>
            </a:r>
          </a:p>
          <a:p>
            <a:pPr>
              <a:buNone/>
            </a:pPr>
            <a:r>
              <a:rPr lang="en-US" dirty="0"/>
              <a:t>	</a:t>
            </a:r>
            <a:r>
              <a:rPr lang="en-US" sz="2100" dirty="0"/>
              <a:t>Many organizations believe that to work with RPA, the staff must have significant technical knowledge of automation as robots may require programming skills and an awareness of how to operate them. It further forces organizations to either hire a skilled staff or train existing employees to expand their skills.</a:t>
            </a:r>
          </a:p>
          <a:p>
            <a:pPr>
              <a:buNone/>
            </a:pPr>
            <a:r>
              <a:rPr lang="en-US" sz="2100" dirty="0"/>
              <a:t>	An automation company can be a little beneficial during initial installation and set-up. But the skilled staff can only adopt and manage the robots in the long-term.</a:t>
            </a:r>
          </a:p>
        </p:txBody>
      </p:sp>
      <p:pic>
        <p:nvPicPr>
          <p:cNvPr id="31746" name="Picture 2" descr="C:\Users\Kiran\Desktop\Seminar\p5-removebg-preview.png"/>
          <p:cNvPicPr>
            <a:picLocks noChangeAspect="1" noChangeArrowheads="1"/>
          </p:cNvPicPr>
          <p:nvPr/>
        </p:nvPicPr>
        <p:blipFill>
          <a:blip r:embed="rId2"/>
          <a:srcRect/>
          <a:stretch>
            <a:fillRect/>
          </a:stretch>
        </p:blipFill>
        <p:spPr bwMode="auto">
          <a:xfrm>
            <a:off x="6510337" y="2895601"/>
            <a:ext cx="2633663" cy="3962400"/>
          </a:xfrm>
          <a:prstGeom prst="rect">
            <a:avLst/>
          </a:prstGeom>
          <a:noFill/>
        </p:spPr>
      </p:pic>
      <p:sp>
        <p:nvSpPr>
          <p:cNvPr id="2" name="Date Placeholder 1">
            <a:extLst>
              <a:ext uri="{FF2B5EF4-FFF2-40B4-BE49-F238E27FC236}">
                <a16:creationId xmlns:a16="http://schemas.microsoft.com/office/drawing/2014/main" id="{03B6D414-1025-4122-8A7D-1BA2900DAFF6}"/>
              </a:ext>
            </a:extLst>
          </p:cNvPr>
          <p:cNvSpPr>
            <a:spLocks noGrp="1"/>
          </p:cNvSpPr>
          <p:nvPr>
            <p:ph type="dt" sz="half" idx="14"/>
          </p:nvPr>
        </p:nvSpPr>
        <p:spPr/>
        <p:txBody>
          <a:bodyPr/>
          <a:lstStyle/>
          <a:p>
            <a:fld id="{1E308FAF-DC07-4D1E-9EAB-8DCBDD892676}" type="datetime1">
              <a:rPr lang="en-US" smtClean="0"/>
              <a:t>6/6/2021</a:t>
            </a:fld>
            <a:endParaRPr lang="en-US" dirty="0"/>
          </a:p>
        </p:txBody>
      </p:sp>
      <p:sp>
        <p:nvSpPr>
          <p:cNvPr id="4" name="Footer Placeholder 3">
            <a:extLst>
              <a:ext uri="{FF2B5EF4-FFF2-40B4-BE49-F238E27FC236}">
                <a16:creationId xmlns:a16="http://schemas.microsoft.com/office/drawing/2014/main" id="{56DD86A3-7EAB-4FC0-AC70-A8C6004324DB}"/>
              </a:ext>
            </a:extLst>
          </p:cNvPr>
          <p:cNvSpPr>
            <a:spLocks noGrp="1"/>
          </p:cNvSpPr>
          <p:nvPr>
            <p:ph type="ftr" sz="quarter" idx="16"/>
          </p:nvPr>
        </p:nvSpPr>
        <p:spPr/>
        <p:txBody>
          <a:bodyPr/>
          <a:lstStyle/>
          <a:p>
            <a:endParaRPr lang="en-US" dirty="0"/>
          </a:p>
        </p:txBody>
      </p:sp>
      <p:sp>
        <p:nvSpPr>
          <p:cNvPr id="5" name="Slide Number Placeholder 4">
            <a:extLst>
              <a:ext uri="{FF2B5EF4-FFF2-40B4-BE49-F238E27FC236}">
                <a16:creationId xmlns:a16="http://schemas.microsoft.com/office/drawing/2014/main" id="{E1303F8D-CA04-4B7D-9C24-8400ED326121}"/>
              </a:ext>
            </a:extLst>
          </p:cNvPr>
          <p:cNvSpPr>
            <a:spLocks noGrp="1"/>
          </p:cNvSpPr>
          <p:nvPr>
            <p:ph type="sldNum" sz="quarter" idx="15"/>
          </p:nvPr>
        </p:nvSpPr>
        <p:spPr/>
        <p:txBody>
          <a:bodyPr/>
          <a:lstStyle/>
          <a:p>
            <a:fld id="{78FEEAA1-AC44-4CDA-87DB-BC21EB4D5BE1}" type="slidenum">
              <a:rPr lang="en-US" smtClean="0"/>
              <a:pPr/>
              <a:t>16</a:t>
            </a:fld>
            <a:endParaRPr lang="en-US" dirty="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655638"/>
          </a:xfrm>
        </p:spPr>
        <p:txBody>
          <a:bodyPr>
            <a:normAutofit/>
          </a:bodyPr>
          <a:lstStyle/>
          <a:p>
            <a:r>
              <a:rPr lang="en-US" dirty="0">
                <a:latin typeface="Bahnschrift" pitchFamily="34" charset="0"/>
              </a:rPr>
              <a:t>Myths Of RPA</a:t>
            </a:r>
          </a:p>
        </p:txBody>
      </p:sp>
      <p:sp>
        <p:nvSpPr>
          <p:cNvPr id="3" name="Content Placeholder 2"/>
          <p:cNvSpPr>
            <a:spLocks noGrp="1"/>
          </p:cNvSpPr>
          <p:nvPr>
            <p:ph sz="quarter" idx="1"/>
          </p:nvPr>
        </p:nvSpPr>
        <p:spPr>
          <a:xfrm>
            <a:off x="381000" y="1374648"/>
            <a:ext cx="7467600" cy="4873752"/>
          </a:xfrm>
        </p:spPr>
        <p:txBody>
          <a:bodyPr>
            <a:normAutofit fontScale="85000" lnSpcReduction="20000"/>
          </a:bodyPr>
          <a:lstStyle/>
          <a:p>
            <a:pPr lvl="0"/>
            <a:r>
              <a:rPr lang="en-US" b="1" dirty="0"/>
              <a:t>Coding is required to use RPA software</a:t>
            </a:r>
            <a:endParaRPr lang="en-US" dirty="0"/>
          </a:p>
          <a:p>
            <a:pPr>
              <a:buNone/>
            </a:pPr>
            <a:r>
              <a:rPr lang="en-US" dirty="0"/>
              <a:t>    That’s not true. To use Robotics Process Automation tools, one needs to understand how the software works on the front-end and can how they can use  for automation.</a:t>
            </a:r>
          </a:p>
          <a:p>
            <a:pPr lvl="0"/>
            <a:r>
              <a:rPr lang="en-US" b="1" dirty="0"/>
              <a:t>RPA software does not require human supervision</a:t>
            </a:r>
            <a:endParaRPr lang="en-US" dirty="0"/>
          </a:p>
          <a:p>
            <a:pPr>
              <a:buNone/>
            </a:pPr>
            <a:r>
              <a:rPr lang="en-US" dirty="0"/>
              <a:t>    This is an illusion because humans are needed to program the RPA bot, feed them tasks for automation and manage them.</a:t>
            </a:r>
          </a:p>
          <a:p>
            <a:pPr lvl="0"/>
            <a:r>
              <a:rPr lang="en-US" b="1" dirty="0"/>
              <a:t>Only large big companies can afford to develop RPA</a:t>
            </a:r>
            <a:endParaRPr lang="en-US" dirty="0"/>
          </a:p>
          <a:p>
            <a:pPr>
              <a:buNone/>
            </a:pPr>
            <a:r>
              <a:rPr lang="en-US" dirty="0"/>
              <a:t>    Small to medium-sized organizations can deploy RPA to automate their business. However, initial costing will be high but can be recovered in 4-5 years.</a:t>
            </a:r>
          </a:p>
          <a:p>
            <a:pPr lvl="0"/>
            <a:r>
              <a:rPr lang="en-US" b="1" dirty="0"/>
              <a:t>RPA is useful only in industries that rely heavily on software</a:t>
            </a:r>
            <a:endParaRPr lang="en-US" dirty="0"/>
          </a:p>
          <a:p>
            <a:pPr>
              <a:buNone/>
            </a:pPr>
            <a:r>
              <a:rPr lang="en-US" dirty="0"/>
              <a:t>    RPA can be used to generate automated bills, invoice, telephone service, etc. which are used across industries irrespective of their software exposure.</a:t>
            </a:r>
          </a:p>
          <a:p>
            <a:endParaRPr lang="en-US" dirty="0"/>
          </a:p>
        </p:txBody>
      </p:sp>
      <p:sp>
        <p:nvSpPr>
          <p:cNvPr id="4" name="Date Placeholder 3">
            <a:extLst>
              <a:ext uri="{FF2B5EF4-FFF2-40B4-BE49-F238E27FC236}">
                <a16:creationId xmlns:a16="http://schemas.microsoft.com/office/drawing/2014/main" id="{5CD64739-FB3F-4970-954A-B676198F4FDF}"/>
              </a:ext>
            </a:extLst>
          </p:cNvPr>
          <p:cNvSpPr>
            <a:spLocks noGrp="1"/>
          </p:cNvSpPr>
          <p:nvPr>
            <p:ph type="dt" sz="half" idx="14"/>
          </p:nvPr>
        </p:nvSpPr>
        <p:spPr/>
        <p:txBody>
          <a:bodyPr/>
          <a:lstStyle/>
          <a:p>
            <a:fld id="{463EA02B-E989-4D4D-8573-6C8AA5B89790}" type="datetime1">
              <a:rPr lang="en-US" smtClean="0"/>
              <a:t>6/6/2021</a:t>
            </a:fld>
            <a:endParaRPr lang="en-US" dirty="0"/>
          </a:p>
        </p:txBody>
      </p:sp>
      <p:sp>
        <p:nvSpPr>
          <p:cNvPr id="5" name="Footer Placeholder 4">
            <a:extLst>
              <a:ext uri="{FF2B5EF4-FFF2-40B4-BE49-F238E27FC236}">
                <a16:creationId xmlns:a16="http://schemas.microsoft.com/office/drawing/2014/main" id="{7D3F5A3F-CCD1-4D55-BC3F-89E4F0B5904E}"/>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28B67649-EFD0-4C42-9584-904A6E686D0E}"/>
              </a:ext>
            </a:extLst>
          </p:cNvPr>
          <p:cNvSpPr>
            <a:spLocks noGrp="1"/>
          </p:cNvSpPr>
          <p:nvPr>
            <p:ph type="sldNum" sz="quarter" idx="15"/>
          </p:nvPr>
        </p:nvSpPr>
        <p:spPr/>
        <p:txBody>
          <a:bodyPr/>
          <a:lstStyle/>
          <a:p>
            <a:fld id="{78FEEAA1-AC44-4CDA-87DB-BC21EB4D5BE1}" type="slidenum">
              <a:rPr lang="en-US" smtClean="0"/>
              <a:pPr/>
              <a:t>17</a:t>
            </a:fld>
            <a:endParaRPr lang="en-US" dirty="0"/>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Bahnschrift SemiBold" pitchFamily="34" charset="0"/>
              </a:rPr>
              <a:t>Where the RPA market is going:-</a:t>
            </a:r>
          </a:p>
        </p:txBody>
      </p:sp>
      <p:sp>
        <p:nvSpPr>
          <p:cNvPr id="3" name="Content Placeholder 2"/>
          <p:cNvSpPr>
            <a:spLocks noGrp="1"/>
          </p:cNvSpPr>
          <p:nvPr>
            <p:ph sz="quarter" idx="1"/>
          </p:nvPr>
        </p:nvSpPr>
        <p:spPr>
          <a:xfrm>
            <a:off x="304800" y="1371600"/>
            <a:ext cx="7467600" cy="4873752"/>
          </a:xfrm>
        </p:spPr>
        <p:txBody>
          <a:bodyPr/>
          <a:lstStyle/>
          <a:p>
            <a:pPr>
              <a:buNone/>
            </a:pPr>
            <a:endParaRPr lang="en-US" dirty="0"/>
          </a:p>
          <a:p>
            <a:pPr>
              <a:buFont typeface="Wingdings" pitchFamily="2" charset="2"/>
              <a:buChar char="v"/>
            </a:pPr>
            <a:r>
              <a:rPr lang="en-US" dirty="0"/>
              <a:t>A Global Market Insights Inc. report expects the RPA market to reach $5 billion by 2024. </a:t>
            </a:r>
          </a:p>
          <a:p>
            <a:pPr>
              <a:buNone/>
            </a:pPr>
            <a:endParaRPr lang="en-US" dirty="0"/>
          </a:p>
          <a:p>
            <a:pPr>
              <a:buFont typeface="Wingdings" pitchFamily="2" charset="2"/>
              <a:buChar char="v"/>
            </a:pPr>
            <a:r>
              <a:rPr lang="en-US" dirty="0"/>
              <a:t>The increased adoption of RPA technologies </a:t>
            </a:r>
          </a:p>
          <a:p>
            <a:pPr>
              <a:buNone/>
            </a:pPr>
            <a:r>
              <a:rPr lang="en-US" dirty="0"/>
              <a:t>   by organizations to enhance their capabilities</a:t>
            </a:r>
          </a:p>
          <a:p>
            <a:pPr>
              <a:buNone/>
            </a:pPr>
            <a:r>
              <a:rPr lang="en-US" dirty="0"/>
              <a:t>   and performance and boost cost savings will reportedly drive the growth of the robotic </a:t>
            </a:r>
          </a:p>
          <a:p>
            <a:pPr>
              <a:buNone/>
            </a:pPr>
            <a:r>
              <a:rPr lang="en-US" dirty="0"/>
              <a:t>   process automation market most during that time.</a:t>
            </a:r>
          </a:p>
        </p:txBody>
      </p:sp>
      <p:pic>
        <p:nvPicPr>
          <p:cNvPr id="32770" name="Picture 2" descr="C:\Users\Kiran\Desktop\Seminar\p3-removebg-preview.png"/>
          <p:cNvPicPr>
            <a:picLocks noChangeAspect="1" noChangeArrowheads="1"/>
          </p:cNvPicPr>
          <p:nvPr/>
        </p:nvPicPr>
        <p:blipFill>
          <a:blip r:embed="rId2"/>
          <a:srcRect/>
          <a:stretch>
            <a:fillRect/>
          </a:stretch>
        </p:blipFill>
        <p:spPr bwMode="auto">
          <a:xfrm>
            <a:off x="6400800" y="2168525"/>
            <a:ext cx="3287713" cy="4689475"/>
          </a:xfrm>
          <a:prstGeom prst="rect">
            <a:avLst/>
          </a:prstGeom>
          <a:noFill/>
        </p:spPr>
      </p:pic>
      <p:sp>
        <p:nvSpPr>
          <p:cNvPr id="4" name="Date Placeholder 3">
            <a:extLst>
              <a:ext uri="{FF2B5EF4-FFF2-40B4-BE49-F238E27FC236}">
                <a16:creationId xmlns:a16="http://schemas.microsoft.com/office/drawing/2014/main" id="{2F676D12-D2C6-4CD2-81EB-1B419F1E2735}"/>
              </a:ext>
            </a:extLst>
          </p:cNvPr>
          <p:cNvSpPr>
            <a:spLocks noGrp="1"/>
          </p:cNvSpPr>
          <p:nvPr>
            <p:ph type="dt" sz="half" idx="14"/>
          </p:nvPr>
        </p:nvSpPr>
        <p:spPr/>
        <p:txBody>
          <a:bodyPr/>
          <a:lstStyle/>
          <a:p>
            <a:fld id="{6D9043B8-98FF-4441-8BBE-D7340CBDB6F7}" type="datetime1">
              <a:rPr lang="en-US" smtClean="0"/>
              <a:t>6/6/2021</a:t>
            </a:fld>
            <a:endParaRPr lang="en-US" dirty="0"/>
          </a:p>
        </p:txBody>
      </p:sp>
      <p:sp>
        <p:nvSpPr>
          <p:cNvPr id="5" name="Footer Placeholder 4">
            <a:extLst>
              <a:ext uri="{FF2B5EF4-FFF2-40B4-BE49-F238E27FC236}">
                <a16:creationId xmlns:a16="http://schemas.microsoft.com/office/drawing/2014/main" id="{ECFC56C1-40AF-4220-B633-1EC488F8B3FC}"/>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2DD6B59D-A358-4095-ABEE-117C13C78C00}"/>
              </a:ext>
            </a:extLst>
          </p:cNvPr>
          <p:cNvSpPr>
            <a:spLocks noGrp="1"/>
          </p:cNvSpPr>
          <p:nvPr>
            <p:ph type="sldNum" sz="quarter" idx="15"/>
          </p:nvPr>
        </p:nvSpPr>
        <p:spPr/>
        <p:txBody>
          <a:bodyPr/>
          <a:lstStyle/>
          <a:p>
            <a:fld id="{78FEEAA1-AC44-4CDA-87DB-BC21EB4D5BE1}" type="slidenum">
              <a:rPr lang="en-US" smtClean="0"/>
              <a:pPr/>
              <a:t>18</a:t>
            </a:fld>
            <a:endParaRPr lang="en-US" dirty="0"/>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png"/>
          <p:cNvPicPr>
            <a:picLocks noGrp="1"/>
          </p:cNvPicPr>
          <p:nvPr>
            <p:ph sz="quarter" idx="1"/>
          </p:nvPr>
        </p:nvPicPr>
        <p:blipFill>
          <a:blip r:embed="rId2" cstate="print"/>
          <a:stretch>
            <a:fillRect/>
          </a:stretch>
        </p:blipFill>
        <p:spPr>
          <a:xfrm>
            <a:off x="1066800" y="990601"/>
            <a:ext cx="7010400" cy="4774984"/>
          </a:xfrm>
          <a:prstGeom prst="rect">
            <a:avLst/>
          </a:prstGeom>
        </p:spPr>
      </p:pic>
      <p:sp>
        <p:nvSpPr>
          <p:cNvPr id="2" name="Date Placeholder 1">
            <a:extLst>
              <a:ext uri="{FF2B5EF4-FFF2-40B4-BE49-F238E27FC236}">
                <a16:creationId xmlns:a16="http://schemas.microsoft.com/office/drawing/2014/main" id="{6B417FDE-A480-4234-86FD-99A72D05DF87}"/>
              </a:ext>
            </a:extLst>
          </p:cNvPr>
          <p:cNvSpPr>
            <a:spLocks noGrp="1"/>
          </p:cNvSpPr>
          <p:nvPr>
            <p:ph type="dt" sz="half" idx="14"/>
          </p:nvPr>
        </p:nvSpPr>
        <p:spPr/>
        <p:txBody>
          <a:bodyPr/>
          <a:lstStyle/>
          <a:p>
            <a:fld id="{542E7874-672B-44BE-95EB-A5EE2D9DAB85}" type="datetime1">
              <a:rPr lang="en-US" smtClean="0"/>
              <a:t>6/6/2021</a:t>
            </a:fld>
            <a:endParaRPr lang="en-US" dirty="0"/>
          </a:p>
        </p:txBody>
      </p:sp>
      <p:sp>
        <p:nvSpPr>
          <p:cNvPr id="3" name="Footer Placeholder 2">
            <a:extLst>
              <a:ext uri="{FF2B5EF4-FFF2-40B4-BE49-F238E27FC236}">
                <a16:creationId xmlns:a16="http://schemas.microsoft.com/office/drawing/2014/main" id="{0A16D0B4-9E49-42D7-B5C1-09C264E42251}"/>
              </a:ext>
            </a:extLst>
          </p:cNvPr>
          <p:cNvSpPr>
            <a:spLocks noGrp="1"/>
          </p:cNvSpPr>
          <p:nvPr>
            <p:ph type="ftr" sz="quarter" idx="16"/>
          </p:nvPr>
        </p:nvSpPr>
        <p:spPr/>
        <p:txBody>
          <a:bodyPr/>
          <a:lstStyle/>
          <a:p>
            <a:endParaRPr lang="en-US" dirty="0"/>
          </a:p>
        </p:txBody>
      </p:sp>
      <p:sp>
        <p:nvSpPr>
          <p:cNvPr id="5" name="Slide Number Placeholder 4">
            <a:extLst>
              <a:ext uri="{FF2B5EF4-FFF2-40B4-BE49-F238E27FC236}">
                <a16:creationId xmlns:a16="http://schemas.microsoft.com/office/drawing/2014/main" id="{97274AEE-61D4-415B-B5B7-FA7129C15DD1}"/>
              </a:ext>
            </a:extLst>
          </p:cNvPr>
          <p:cNvSpPr>
            <a:spLocks noGrp="1"/>
          </p:cNvSpPr>
          <p:nvPr>
            <p:ph type="sldNum" sz="quarter" idx="15"/>
          </p:nvPr>
        </p:nvSpPr>
        <p:spPr/>
        <p:txBody>
          <a:bodyPr/>
          <a:lstStyle/>
          <a:p>
            <a:fld id="{78FEEAA1-AC44-4CDA-87DB-BC21EB4D5BE1}" type="slidenum">
              <a:rPr lang="en-US" smtClean="0"/>
              <a:pPr/>
              <a:t>19</a:t>
            </a:fld>
            <a:endParaRPr lang="en-US"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152400"/>
            <a:ext cx="5867400" cy="1752600"/>
          </a:xfrm>
        </p:spPr>
        <p:style>
          <a:lnRef idx="2">
            <a:schemeClr val="dk1"/>
          </a:lnRef>
          <a:fillRef idx="1">
            <a:schemeClr val="lt1"/>
          </a:fillRef>
          <a:effectRef idx="0">
            <a:schemeClr val="dk1"/>
          </a:effectRef>
          <a:fontRef idx="minor">
            <a:schemeClr val="dk1"/>
          </a:fontRef>
        </p:style>
        <p:txBody>
          <a:bodyPr>
            <a:normAutofit/>
          </a:bodyPr>
          <a:lstStyle/>
          <a:p>
            <a:pPr algn="ctr"/>
            <a:r>
              <a:rPr lang="en-US" dirty="0">
                <a:latin typeface="Arial Rounded MT Bold" pitchFamily="34" charset="0"/>
              </a:rPr>
              <a:t>Robotics Process Automation</a:t>
            </a:r>
            <a:br>
              <a:rPr lang="en-US" dirty="0">
                <a:latin typeface="Arial Rounded MT Bold" pitchFamily="34" charset="0"/>
              </a:rPr>
            </a:br>
            <a:r>
              <a:rPr lang="en-US" dirty="0">
                <a:latin typeface="Arial Rounded MT Bold" pitchFamily="34" charset="0"/>
              </a:rPr>
              <a:t>(RPA)</a:t>
            </a:r>
            <a:br>
              <a:rPr lang="en-US" dirty="0">
                <a:latin typeface="Arial Rounded MT Bold" pitchFamily="34" charset="0"/>
              </a:rPr>
            </a:br>
            <a:endParaRPr lang="en-US" dirty="0">
              <a:latin typeface="Arial Rounded MT Bold" pitchFamily="34" charset="0"/>
            </a:endParaRPr>
          </a:p>
        </p:txBody>
      </p:sp>
      <p:sp>
        <p:nvSpPr>
          <p:cNvPr id="3" name="Subtitle 2"/>
          <p:cNvSpPr>
            <a:spLocks noGrp="1"/>
          </p:cNvSpPr>
          <p:nvPr>
            <p:ph type="subTitle" idx="1"/>
          </p:nvPr>
        </p:nvSpPr>
        <p:spPr>
          <a:xfrm>
            <a:off x="4114800" y="5003322"/>
            <a:ext cx="2667000" cy="1371600"/>
          </a:xfrm>
        </p:spPr>
        <p:txBody>
          <a:bodyPr/>
          <a:lstStyle/>
          <a:p>
            <a:endParaRPr lang="en-US" dirty="0"/>
          </a:p>
        </p:txBody>
      </p:sp>
      <p:pic>
        <p:nvPicPr>
          <p:cNvPr id="2050" name="Picture 2" descr="C:\Users\Kiran\Desktop\Seminar\p2.png"/>
          <p:cNvPicPr>
            <a:picLocks noChangeAspect="1" noChangeArrowheads="1"/>
          </p:cNvPicPr>
          <p:nvPr/>
        </p:nvPicPr>
        <p:blipFill>
          <a:blip r:embed="rId2"/>
          <a:srcRect/>
          <a:stretch>
            <a:fillRect/>
          </a:stretch>
        </p:blipFill>
        <p:spPr bwMode="auto">
          <a:xfrm>
            <a:off x="2438400" y="2057400"/>
            <a:ext cx="5867400" cy="4586288"/>
          </a:xfrm>
          <a:prstGeom prst="rect">
            <a:avLst/>
          </a:prstGeom>
          <a:noFill/>
        </p:spPr>
      </p:pic>
      <p:sp>
        <p:nvSpPr>
          <p:cNvPr id="4" name="Date Placeholder 3">
            <a:extLst>
              <a:ext uri="{FF2B5EF4-FFF2-40B4-BE49-F238E27FC236}">
                <a16:creationId xmlns:a16="http://schemas.microsoft.com/office/drawing/2014/main" id="{7CDBF495-ECA9-4849-9097-4065B0C5F3AA}"/>
              </a:ext>
            </a:extLst>
          </p:cNvPr>
          <p:cNvSpPr>
            <a:spLocks noGrp="1"/>
          </p:cNvSpPr>
          <p:nvPr>
            <p:ph type="dt" sz="half" idx="10"/>
          </p:nvPr>
        </p:nvSpPr>
        <p:spPr/>
        <p:txBody>
          <a:bodyPr/>
          <a:lstStyle/>
          <a:p>
            <a:fld id="{7DCC2D7E-59BC-411E-8893-186D2F13A05F}" type="datetime1">
              <a:rPr lang="en-US" smtClean="0"/>
              <a:t>6/6/2021</a:t>
            </a:fld>
            <a:endParaRPr lang="en-US" dirty="0"/>
          </a:p>
        </p:txBody>
      </p:sp>
      <p:sp>
        <p:nvSpPr>
          <p:cNvPr id="5" name="Footer Placeholder 4">
            <a:extLst>
              <a:ext uri="{FF2B5EF4-FFF2-40B4-BE49-F238E27FC236}">
                <a16:creationId xmlns:a16="http://schemas.microsoft.com/office/drawing/2014/main" id="{C6BABD8B-39A4-4103-AD35-2B18F798B2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D87B64-99B8-473B-AB56-450F141B0C7D}"/>
              </a:ext>
            </a:extLst>
          </p:cNvPr>
          <p:cNvSpPr>
            <a:spLocks noGrp="1"/>
          </p:cNvSpPr>
          <p:nvPr>
            <p:ph type="sldNum" sz="quarter" idx="12"/>
          </p:nvPr>
        </p:nvSpPr>
        <p:spPr/>
        <p:txBody>
          <a:bodyPr/>
          <a:lstStyle/>
          <a:p>
            <a:fld id="{78FEEAA1-AC44-4CDA-87DB-BC21EB4D5BE1}" type="slidenum">
              <a:rPr lang="en-US" smtClean="0"/>
              <a:pPr/>
              <a:t>2</a:t>
            </a:fld>
            <a:endParaRPr lang="en-US" dirty="0"/>
          </a:p>
        </p:txBody>
      </p:sp>
    </p:spTree>
  </p:cSld>
  <p:clrMapOvr>
    <a:masterClrMapping/>
  </p:clrMapOvr>
  <p:transition>
    <p:comb/>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667000" y="1981200"/>
            <a:ext cx="7467600" cy="2667000"/>
          </a:xfrm>
        </p:spPr>
        <p:txBody>
          <a:bodyPr>
            <a:normAutofit/>
          </a:bodyPr>
          <a:lstStyle/>
          <a:p>
            <a:pPr algn="ctr">
              <a:buNone/>
            </a:pPr>
            <a:r>
              <a:rPr lang="en-US" sz="8000" dirty="0">
                <a:solidFill>
                  <a:srgbClr val="7030A0"/>
                </a:solidFill>
                <a:effectLst>
                  <a:outerShdw blurRad="38100" dist="38100" dir="2700000" algn="tl">
                    <a:srgbClr val="000000">
                      <a:alpha val="43137"/>
                    </a:srgbClr>
                  </a:outerShdw>
                </a:effectLst>
                <a:latin typeface="Bahnschrift SemiLight" pitchFamily="34" charset="0"/>
              </a:rPr>
              <a:t>THANK </a:t>
            </a:r>
          </a:p>
          <a:p>
            <a:pPr algn="ctr">
              <a:buNone/>
            </a:pPr>
            <a:r>
              <a:rPr lang="en-US" sz="8000" dirty="0">
                <a:solidFill>
                  <a:srgbClr val="7030A0"/>
                </a:solidFill>
                <a:effectLst>
                  <a:outerShdw blurRad="38100" dist="38100" dir="2700000" algn="tl">
                    <a:srgbClr val="000000">
                      <a:alpha val="43137"/>
                    </a:srgbClr>
                  </a:outerShdw>
                </a:effectLst>
                <a:latin typeface="Bahnschrift SemiLight" pitchFamily="34" charset="0"/>
              </a:rPr>
              <a:t>YOU…!!!!!</a:t>
            </a:r>
          </a:p>
        </p:txBody>
      </p:sp>
      <p:pic>
        <p:nvPicPr>
          <p:cNvPr id="33794" name="Picture 2" descr="C:\Users\Kiran\Desktop\Seminar\p6-removebg-preview.png"/>
          <p:cNvPicPr>
            <a:picLocks noChangeAspect="1" noChangeArrowheads="1"/>
          </p:cNvPicPr>
          <p:nvPr/>
        </p:nvPicPr>
        <p:blipFill>
          <a:blip r:embed="rId2"/>
          <a:srcRect/>
          <a:stretch>
            <a:fillRect/>
          </a:stretch>
        </p:blipFill>
        <p:spPr bwMode="auto">
          <a:xfrm>
            <a:off x="1981200" y="2895600"/>
            <a:ext cx="3200400" cy="3678238"/>
          </a:xfrm>
          <a:prstGeom prst="rect">
            <a:avLst/>
          </a:prstGeom>
          <a:noFill/>
        </p:spPr>
      </p:pic>
      <p:pic>
        <p:nvPicPr>
          <p:cNvPr id="33795" name="Picture 3" descr="C:\Users\Kiran\Desktop\Seminar\p7-removebg-preview.png"/>
          <p:cNvPicPr>
            <a:picLocks noChangeAspect="1" noChangeArrowheads="1"/>
          </p:cNvPicPr>
          <p:nvPr/>
        </p:nvPicPr>
        <p:blipFill>
          <a:blip r:embed="rId3"/>
          <a:srcRect/>
          <a:stretch>
            <a:fillRect/>
          </a:stretch>
        </p:blipFill>
        <p:spPr bwMode="auto">
          <a:xfrm>
            <a:off x="-1905000" y="825500"/>
            <a:ext cx="7326313" cy="5499100"/>
          </a:xfrm>
          <a:prstGeom prst="rect">
            <a:avLst/>
          </a:prstGeom>
          <a:noFill/>
        </p:spPr>
      </p:pic>
      <p:sp>
        <p:nvSpPr>
          <p:cNvPr id="2" name="Date Placeholder 1">
            <a:extLst>
              <a:ext uri="{FF2B5EF4-FFF2-40B4-BE49-F238E27FC236}">
                <a16:creationId xmlns:a16="http://schemas.microsoft.com/office/drawing/2014/main" id="{EE45B917-00F8-4FF5-8BB9-FA20E4444688}"/>
              </a:ext>
            </a:extLst>
          </p:cNvPr>
          <p:cNvSpPr>
            <a:spLocks noGrp="1"/>
          </p:cNvSpPr>
          <p:nvPr>
            <p:ph type="dt" sz="half" idx="14"/>
          </p:nvPr>
        </p:nvSpPr>
        <p:spPr/>
        <p:txBody>
          <a:bodyPr/>
          <a:lstStyle/>
          <a:p>
            <a:fld id="{7DC67EB8-84D2-40E6-BA83-4200A920084C}" type="datetime1">
              <a:rPr lang="en-US" smtClean="0"/>
              <a:t>6/6/2021</a:t>
            </a:fld>
            <a:endParaRPr lang="en-US" dirty="0"/>
          </a:p>
        </p:txBody>
      </p:sp>
      <p:sp>
        <p:nvSpPr>
          <p:cNvPr id="4" name="Footer Placeholder 3">
            <a:extLst>
              <a:ext uri="{FF2B5EF4-FFF2-40B4-BE49-F238E27FC236}">
                <a16:creationId xmlns:a16="http://schemas.microsoft.com/office/drawing/2014/main" id="{D393EFC8-06B0-4D38-8ED4-F05151A1756D}"/>
              </a:ext>
            </a:extLst>
          </p:cNvPr>
          <p:cNvSpPr>
            <a:spLocks noGrp="1"/>
          </p:cNvSpPr>
          <p:nvPr>
            <p:ph type="ftr" sz="quarter" idx="16"/>
          </p:nvPr>
        </p:nvSpPr>
        <p:spPr/>
        <p:txBody>
          <a:bodyPr/>
          <a:lstStyle/>
          <a:p>
            <a:endParaRPr lang="en-US" dirty="0"/>
          </a:p>
        </p:txBody>
      </p:sp>
      <p:sp>
        <p:nvSpPr>
          <p:cNvPr id="5" name="Slide Number Placeholder 4">
            <a:extLst>
              <a:ext uri="{FF2B5EF4-FFF2-40B4-BE49-F238E27FC236}">
                <a16:creationId xmlns:a16="http://schemas.microsoft.com/office/drawing/2014/main" id="{E9055AEB-D7E3-43B2-B712-D302577E7E6F}"/>
              </a:ext>
            </a:extLst>
          </p:cNvPr>
          <p:cNvSpPr>
            <a:spLocks noGrp="1"/>
          </p:cNvSpPr>
          <p:nvPr>
            <p:ph type="sldNum" sz="quarter" idx="15"/>
          </p:nvPr>
        </p:nvSpPr>
        <p:spPr/>
        <p:txBody>
          <a:bodyPr/>
          <a:lstStyle/>
          <a:p>
            <a:fld id="{78FEEAA1-AC44-4CDA-87DB-BC21EB4D5BE1}" type="slidenum">
              <a:rPr lang="en-US" smtClean="0"/>
              <a:pPr/>
              <a:t>20</a:t>
            </a:fld>
            <a:endParaRPr lang="en-US" dirty="0"/>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pitchFamily="34" charset="0"/>
              </a:rPr>
              <a:t>Index :-</a:t>
            </a:r>
          </a:p>
        </p:txBody>
      </p:sp>
      <p:sp>
        <p:nvSpPr>
          <p:cNvPr id="3" name="Content Placeholder 2"/>
          <p:cNvSpPr>
            <a:spLocks noGrp="1"/>
          </p:cNvSpPr>
          <p:nvPr>
            <p:ph sz="quarter" idx="1"/>
          </p:nvPr>
        </p:nvSpPr>
        <p:spPr>
          <a:xfrm>
            <a:off x="381000" y="2133600"/>
            <a:ext cx="7467600" cy="3886200"/>
          </a:xfrm>
        </p:spPr>
        <p:txBody>
          <a:bodyPr>
            <a:normAutofit/>
          </a:bodyPr>
          <a:lstStyle/>
          <a:p>
            <a:r>
              <a:rPr lang="en-US" dirty="0"/>
              <a:t>What is Robotic Process Automation(RPA)</a:t>
            </a:r>
          </a:p>
          <a:p>
            <a:r>
              <a:rPr lang="en-US" dirty="0"/>
              <a:t>Evolution of RPA</a:t>
            </a:r>
          </a:p>
          <a:p>
            <a:r>
              <a:rPr lang="en-US" dirty="0"/>
              <a:t>Robotic process automation tools</a:t>
            </a:r>
          </a:p>
          <a:p>
            <a:r>
              <a:rPr lang="en-US" dirty="0"/>
              <a:t>Applications of RPA</a:t>
            </a:r>
          </a:p>
          <a:p>
            <a:r>
              <a:rPr lang="en-US" dirty="0"/>
              <a:t>Disadvantages of RPA</a:t>
            </a:r>
          </a:p>
          <a:p>
            <a:r>
              <a:rPr lang="en-US" dirty="0"/>
              <a:t>Myths Of RPA</a:t>
            </a:r>
          </a:p>
          <a:p>
            <a:r>
              <a:rPr lang="en-US" dirty="0"/>
              <a:t>Where the Robotic Process Automation Market is going.</a:t>
            </a:r>
          </a:p>
          <a:p>
            <a:pPr>
              <a:buNone/>
            </a:pPr>
            <a:endParaRPr lang="en-US" dirty="0"/>
          </a:p>
        </p:txBody>
      </p:sp>
      <p:pic>
        <p:nvPicPr>
          <p:cNvPr id="3075" name="Picture 3" descr="C:\Users\Kiran\Desktop\Seminar\p6-removebg-preview.png"/>
          <p:cNvPicPr>
            <a:picLocks noChangeAspect="1" noChangeArrowheads="1"/>
          </p:cNvPicPr>
          <p:nvPr/>
        </p:nvPicPr>
        <p:blipFill>
          <a:blip r:embed="rId2"/>
          <a:srcRect/>
          <a:stretch>
            <a:fillRect/>
          </a:stretch>
        </p:blipFill>
        <p:spPr bwMode="auto">
          <a:xfrm>
            <a:off x="5638800" y="1752600"/>
            <a:ext cx="4953000" cy="4953000"/>
          </a:xfrm>
          <a:prstGeom prst="rect">
            <a:avLst/>
          </a:prstGeom>
          <a:noFill/>
        </p:spPr>
      </p:pic>
      <p:sp>
        <p:nvSpPr>
          <p:cNvPr id="4" name="Date Placeholder 3">
            <a:extLst>
              <a:ext uri="{FF2B5EF4-FFF2-40B4-BE49-F238E27FC236}">
                <a16:creationId xmlns:a16="http://schemas.microsoft.com/office/drawing/2014/main" id="{B2A75D72-54F0-4AA6-B0DA-C8C15D398725}"/>
              </a:ext>
            </a:extLst>
          </p:cNvPr>
          <p:cNvSpPr>
            <a:spLocks noGrp="1"/>
          </p:cNvSpPr>
          <p:nvPr>
            <p:ph type="dt" sz="half" idx="14"/>
          </p:nvPr>
        </p:nvSpPr>
        <p:spPr/>
        <p:txBody>
          <a:bodyPr/>
          <a:lstStyle/>
          <a:p>
            <a:fld id="{541DBC6E-A3DD-4CAA-8121-B2D85F4C3FC6}" type="datetime1">
              <a:rPr lang="en-US" smtClean="0"/>
              <a:t>6/6/2021</a:t>
            </a:fld>
            <a:endParaRPr lang="en-US" dirty="0"/>
          </a:p>
        </p:txBody>
      </p:sp>
      <p:sp>
        <p:nvSpPr>
          <p:cNvPr id="5" name="Footer Placeholder 4">
            <a:extLst>
              <a:ext uri="{FF2B5EF4-FFF2-40B4-BE49-F238E27FC236}">
                <a16:creationId xmlns:a16="http://schemas.microsoft.com/office/drawing/2014/main" id="{39924236-34D5-4A00-B251-5DC0618E683F}"/>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0941F0F2-4130-4E5E-B230-51286F1A302C}"/>
              </a:ext>
            </a:extLst>
          </p:cNvPr>
          <p:cNvSpPr>
            <a:spLocks noGrp="1"/>
          </p:cNvSpPr>
          <p:nvPr>
            <p:ph type="sldNum" sz="quarter" idx="15"/>
          </p:nvPr>
        </p:nvSpPr>
        <p:spPr/>
        <p:txBody>
          <a:bodyPr/>
          <a:lstStyle/>
          <a:p>
            <a:fld id="{78FEEAA1-AC44-4CDA-87DB-BC21EB4D5BE1}" type="slidenum">
              <a:rPr lang="en-US" smtClean="0"/>
              <a:pPr/>
              <a:t>3</a:t>
            </a:fld>
            <a:endParaRPr lang="en-US" dirty="0"/>
          </a:p>
        </p:txBody>
      </p:sp>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iran\Desktop\Seminar\p4-removebg-preview.png"/>
          <p:cNvPicPr>
            <a:picLocks noChangeAspect="1" noChangeArrowheads="1"/>
          </p:cNvPicPr>
          <p:nvPr/>
        </p:nvPicPr>
        <p:blipFill>
          <a:blip r:embed="rId2"/>
          <a:srcRect/>
          <a:stretch>
            <a:fillRect/>
          </a:stretch>
        </p:blipFill>
        <p:spPr bwMode="auto">
          <a:xfrm>
            <a:off x="6477000" y="3962400"/>
            <a:ext cx="2438400" cy="2438400"/>
          </a:xfrm>
          <a:prstGeom prst="rect">
            <a:avLst/>
          </a:prstGeom>
          <a:noFill/>
        </p:spPr>
      </p:pic>
      <p:sp>
        <p:nvSpPr>
          <p:cNvPr id="2" name="Title 1"/>
          <p:cNvSpPr>
            <a:spLocks noGrp="1"/>
          </p:cNvSpPr>
          <p:nvPr>
            <p:ph type="title"/>
          </p:nvPr>
        </p:nvSpPr>
        <p:spPr>
          <a:xfrm>
            <a:off x="381000" y="-152400"/>
            <a:ext cx="7467600" cy="1143000"/>
          </a:xfrm>
        </p:spPr>
        <p:txBody>
          <a:bodyPr>
            <a:normAutofit/>
          </a:bodyPr>
          <a:lstStyle/>
          <a:p>
            <a:r>
              <a:rPr lang="en-US" dirty="0">
                <a:latin typeface="Bahnschrift" pitchFamily="34" charset="0"/>
              </a:rPr>
              <a:t>What is Robotic Process Automation</a:t>
            </a:r>
          </a:p>
        </p:txBody>
      </p:sp>
      <p:sp>
        <p:nvSpPr>
          <p:cNvPr id="3" name="Content Placeholder 2"/>
          <p:cNvSpPr>
            <a:spLocks noGrp="1"/>
          </p:cNvSpPr>
          <p:nvPr>
            <p:ph sz="quarter" idx="1"/>
          </p:nvPr>
        </p:nvSpPr>
        <p:spPr>
          <a:xfrm>
            <a:off x="381000" y="1222248"/>
            <a:ext cx="7467600" cy="4873752"/>
          </a:xfrm>
        </p:spPr>
        <p:txBody>
          <a:bodyPr>
            <a:normAutofit/>
          </a:bodyPr>
          <a:lstStyle/>
          <a:p>
            <a:r>
              <a:rPr lang="en-US" sz="2000" dirty="0"/>
              <a:t>Robotic process automation (RPA) is the use of software with artificial intelligence (AI) and machine learning capabilities to handle high-volume, repeatable tasks that previously required humans to perform. These tasks can include queries, calculations and maintenance of records and transactions</a:t>
            </a:r>
          </a:p>
          <a:p>
            <a:r>
              <a:rPr lang="en-US" sz="2000" dirty="0"/>
              <a:t>RPA technology, sometimes called a software robot or bot, mimics a human worker, logging into applications, entering data, calculating and completing tasks and logging out</a:t>
            </a:r>
          </a:p>
          <a:p>
            <a:r>
              <a:rPr lang="en-US" sz="2000" dirty="0"/>
              <a:t>RPA software is not part of an organization's IT infrastructure. Instead, it sits on top of it, enabling a company to implement the technology quickly and efficiently all without changing the existing infrastruct</a:t>
            </a:r>
            <a:r>
              <a:rPr lang="en-US" sz="2000" dirty="0">
                <a:solidFill>
                  <a:schemeClr val="bg1"/>
                </a:solidFill>
              </a:rPr>
              <a:t>ure</a:t>
            </a:r>
            <a:r>
              <a:rPr lang="en-US" sz="2000" dirty="0"/>
              <a:t> and systems.</a:t>
            </a:r>
          </a:p>
        </p:txBody>
      </p:sp>
      <p:sp>
        <p:nvSpPr>
          <p:cNvPr id="4" name="Date Placeholder 3">
            <a:extLst>
              <a:ext uri="{FF2B5EF4-FFF2-40B4-BE49-F238E27FC236}">
                <a16:creationId xmlns:a16="http://schemas.microsoft.com/office/drawing/2014/main" id="{889D0740-AA86-467E-B015-C37085FA972C}"/>
              </a:ext>
            </a:extLst>
          </p:cNvPr>
          <p:cNvSpPr>
            <a:spLocks noGrp="1"/>
          </p:cNvSpPr>
          <p:nvPr>
            <p:ph type="dt" sz="half" idx="14"/>
          </p:nvPr>
        </p:nvSpPr>
        <p:spPr/>
        <p:txBody>
          <a:bodyPr/>
          <a:lstStyle/>
          <a:p>
            <a:fld id="{907EB26F-0591-4EB9-9E16-74BC8B108081}" type="datetime1">
              <a:rPr lang="en-US" smtClean="0"/>
              <a:t>6/6/2021</a:t>
            </a:fld>
            <a:endParaRPr lang="en-US" dirty="0"/>
          </a:p>
        </p:txBody>
      </p:sp>
      <p:sp>
        <p:nvSpPr>
          <p:cNvPr id="5" name="Footer Placeholder 4">
            <a:extLst>
              <a:ext uri="{FF2B5EF4-FFF2-40B4-BE49-F238E27FC236}">
                <a16:creationId xmlns:a16="http://schemas.microsoft.com/office/drawing/2014/main" id="{A435C591-A912-47EE-832C-1EBC5E20DE94}"/>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33C90124-5B25-4B2E-B758-16DFB45384A5}"/>
              </a:ext>
            </a:extLst>
          </p:cNvPr>
          <p:cNvSpPr>
            <a:spLocks noGrp="1"/>
          </p:cNvSpPr>
          <p:nvPr>
            <p:ph type="sldNum" sz="quarter" idx="15"/>
          </p:nvPr>
        </p:nvSpPr>
        <p:spPr/>
        <p:txBody>
          <a:bodyPr/>
          <a:lstStyle/>
          <a:p>
            <a:fld id="{78FEEAA1-AC44-4CDA-87DB-BC21EB4D5BE1}" type="slidenum">
              <a:rPr lang="en-US" smtClean="0"/>
              <a:pPr/>
              <a:t>4</a:t>
            </a:fld>
            <a:endParaRPr lang="en-US" dirty="0"/>
          </a:p>
        </p:txBody>
      </p:sp>
    </p:spTree>
  </p:cSld>
  <p:clrMapOvr>
    <a:masterClrMapping/>
  </p:clrMapOvr>
  <p:transition>
    <p:checke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Kiran\Desktop\Seminar\p3-removebg-preview.png"/>
          <p:cNvPicPr>
            <a:picLocks noChangeAspect="1" noChangeArrowheads="1"/>
          </p:cNvPicPr>
          <p:nvPr/>
        </p:nvPicPr>
        <p:blipFill>
          <a:blip r:embed="rId2"/>
          <a:srcRect/>
          <a:stretch>
            <a:fillRect/>
          </a:stretch>
        </p:blipFill>
        <p:spPr bwMode="auto">
          <a:xfrm>
            <a:off x="7023100" y="4067175"/>
            <a:ext cx="2578100" cy="2790825"/>
          </a:xfrm>
          <a:prstGeom prst="rect">
            <a:avLst/>
          </a:prstGeom>
          <a:noFill/>
        </p:spPr>
      </p:pic>
      <p:sp>
        <p:nvSpPr>
          <p:cNvPr id="2" name="Title 1"/>
          <p:cNvSpPr>
            <a:spLocks noGrp="1"/>
          </p:cNvSpPr>
          <p:nvPr>
            <p:ph type="title"/>
          </p:nvPr>
        </p:nvSpPr>
        <p:spPr>
          <a:xfrm>
            <a:off x="457200" y="268035"/>
            <a:ext cx="7467600" cy="1143000"/>
          </a:xfrm>
        </p:spPr>
        <p:txBody>
          <a:bodyPr/>
          <a:lstStyle/>
          <a:p>
            <a:r>
              <a:rPr lang="en-US" u="sng" dirty="0">
                <a:latin typeface="Bahnschrift" pitchFamily="34" charset="0"/>
              </a:rPr>
              <a:t>Evolution Of RPA</a:t>
            </a:r>
          </a:p>
        </p:txBody>
      </p:sp>
      <p:sp>
        <p:nvSpPr>
          <p:cNvPr id="3" name="Content Placeholder 2"/>
          <p:cNvSpPr>
            <a:spLocks noGrp="1"/>
          </p:cNvSpPr>
          <p:nvPr>
            <p:ph sz="quarter" idx="1"/>
          </p:nvPr>
        </p:nvSpPr>
        <p:spPr>
          <a:xfrm>
            <a:off x="457200" y="1984248"/>
            <a:ext cx="7467600" cy="4873752"/>
          </a:xfrm>
        </p:spPr>
        <p:txBody>
          <a:bodyPr>
            <a:normAutofit/>
          </a:bodyPr>
          <a:lstStyle/>
          <a:p>
            <a:r>
              <a:rPr lang="en-US" sz="2000" dirty="0"/>
              <a:t>Although the term "robotic process automation" can be traced to the early 2000s, it had been developing for a number of years previously. </a:t>
            </a:r>
          </a:p>
          <a:p>
            <a:r>
              <a:rPr lang="en-US" sz="2000" dirty="0"/>
              <a:t>1959 machine learning-Sir </a:t>
            </a:r>
            <a:r>
              <a:rPr lang="en-US" sz="2000" b="1" dirty="0"/>
              <a:t>Arthur</a:t>
            </a:r>
            <a:r>
              <a:rPr lang="en-US" sz="2000" dirty="0"/>
              <a:t> </a:t>
            </a:r>
            <a:r>
              <a:rPr lang="en-US" sz="2000" b="1" dirty="0"/>
              <a:t>Samuel</a:t>
            </a:r>
          </a:p>
          <a:p>
            <a:pPr>
              <a:buFont typeface="Wingdings" pitchFamily="2" charset="2"/>
              <a:buChar char="Ø"/>
            </a:pPr>
            <a:r>
              <a:rPr lang="en-US" sz="2000" dirty="0"/>
              <a:t>    </a:t>
            </a:r>
            <a:r>
              <a:rPr lang="en-US" sz="2000" b="1" dirty="0"/>
              <a:t>ML</a:t>
            </a:r>
            <a:r>
              <a:rPr lang="en-US" sz="2000" dirty="0"/>
              <a:t> performs complex tasks</a:t>
            </a:r>
          </a:p>
          <a:p>
            <a:pPr>
              <a:buFont typeface="Wingdings" pitchFamily="2" charset="2"/>
              <a:buChar char="Ø"/>
            </a:pPr>
            <a:r>
              <a:rPr lang="en-US" sz="2000" dirty="0"/>
              <a:t>1960’s </a:t>
            </a:r>
            <a:r>
              <a:rPr lang="en-US" sz="2000" b="1" dirty="0"/>
              <a:t>NLP</a:t>
            </a:r>
            <a:r>
              <a:rPr lang="en-US" sz="2000" dirty="0"/>
              <a:t> combined with AI to establishing the interaction between computer and human language.</a:t>
            </a:r>
          </a:p>
          <a:p>
            <a:r>
              <a:rPr lang="en-US" sz="2000" dirty="0"/>
              <a:t> The history of RPA tells that there were three key predecessors of Robotic Process Automation that are given below:. </a:t>
            </a:r>
          </a:p>
          <a:p>
            <a:pPr>
              <a:buFont typeface="Wingdings" pitchFamily="2" charset="2"/>
              <a:buChar char="Ø"/>
            </a:pPr>
            <a:r>
              <a:rPr lang="en-US" sz="2200" dirty="0"/>
              <a:t> </a:t>
            </a:r>
            <a:r>
              <a:rPr lang="en-US" sz="2200" b="1" dirty="0"/>
              <a:t>Screen scraping:- </a:t>
            </a:r>
            <a:r>
              <a:rPr lang="en-US" sz="2000" dirty="0"/>
              <a:t>This technology is used to extract data from web, programs, and documents, which is further displayed by another application.</a:t>
            </a:r>
          </a:p>
        </p:txBody>
      </p:sp>
      <p:sp>
        <p:nvSpPr>
          <p:cNvPr id="5" name="Date Placeholder 4">
            <a:extLst>
              <a:ext uri="{FF2B5EF4-FFF2-40B4-BE49-F238E27FC236}">
                <a16:creationId xmlns:a16="http://schemas.microsoft.com/office/drawing/2014/main" id="{19CD908D-EDF7-4BE4-959A-B4F9ECEEF2C0}"/>
              </a:ext>
            </a:extLst>
          </p:cNvPr>
          <p:cNvSpPr>
            <a:spLocks noGrp="1"/>
          </p:cNvSpPr>
          <p:nvPr>
            <p:ph type="dt" sz="half" idx="14"/>
          </p:nvPr>
        </p:nvSpPr>
        <p:spPr/>
        <p:txBody>
          <a:bodyPr/>
          <a:lstStyle/>
          <a:p>
            <a:fld id="{50CD066D-7B0E-4690-9E00-6E127B76594E}" type="datetime1">
              <a:rPr lang="en-US" smtClean="0"/>
              <a:t>6/6/2021</a:t>
            </a:fld>
            <a:endParaRPr lang="en-US" dirty="0"/>
          </a:p>
        </p:txBody>
      </p:sp>
      <p:sp>
        <p:nvSpPr>
          <p:cNvPr id="6" name="Footer Placeholder 5">
            <a:extLst>
              <a:ext uri="{FF2B5EF4-FFF2-40B4-BE49-F238E27FC236}">
                <a16:creationId xmlns:a16="http://schemas.microsoft.com/office/drawing/2014/main" id="{E23EA461-26A5-4EB0-B579-F06A25DB765B}"/>
              </a:ext>
            </a:extLst>
          </p:cNvPr>
          <p:cNvSpPr>
            <a:spLocks noGrp="1"/>
          </p:cNvSpPr>
          <p:nvPr>
            <p:ph type="ftr" sz="quarter" idx="16"/>
          </p:nvPr>
        </p:nvSpPr>
        <p:spPr/>
        <p:txBody>
          <a:bodyPr/>
          <a:lstStyle/>
          <a:p>
            <a:endParaRPr lang="en-US" dirty="0"/>
          </a:p>
        </p:txBody>
      </p:sp>
      <p:sp>
        <p:nvSpPr>
          <p:cNvPr id="7" name="Slide Number Placeholder 6">
            <a:extLst>
              <a:ext uri="{FF2B5EF4-FFF2-40B4-BE49-F238E27FC236}">
                <a16:creationId xmlns:a16="http://schemas.microsoft.com/office/drawing/2014/main" id="{B6C5582A-0696-4AFF-9B1F-169D63DD81F7}"/>
              </a:ext>
            </a:extLst>
          </p:cNvPr>
          <p:cNvSpPr>
            <a:spLocks noGrp="1"/>
          </p:cNvSpPr>
          <p:nvPr>
            <p:ph type="sldNum" sz="quarter" idx="15"/>
          </p:nvPr>
        </p:nvSpPr>
        <p:spPr/>
        <p:txBody>
          <a:bodyPr/>
          <a:lstStyle/>
          <a:p>
            <a:fld id="{78FEEAA1-AC44-4CDA-87DB-BC21EB4D5BE1}" type="slidenum">
              <a:rPr lang="en-US" smtClean="0"/>
              <a:pPr/>
              <a:t>5</a:t>
            </a:fld>
            <a:endParaRPr lang="en-US" dirty="0"/>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Font typeface="Wingdings" pitchFamily="2" charset="2"/>
              <a:buChar char="Ø"/>
            </a:pPr>
            <a:r>
              <a:rPr lang="en-US" sz="2000" b="1" dirty="0"/>
              <a:t>The advantages of workflow automation software</a:t>
            </a:r>
            <a:r>
              <a:rPr lang="en-US" sz="2000" dirty="0"/>
              <a:t>, which eliminates the need for manual data entry and increases order fulfillment rates, include increased speed, efficiency and accuracy. </a:t>
            </a:r>
          </a:p>
          <a:p>
            <a:pPr>
              <a:buFont typeface="Wingdings" pitchFamily="2" charset="2"/>
              <a:buChar char="Ø"/>
            </a:pPr>
            <a:r>
              <a:rPr lang="en-US" sz="2000" dirty="0"/>
              <a:t> Lastly, </a:t>
            </a:r>
            <a:r>
              <a:rPr lang="en-US" sz="2000" b="1" dirty="0"/>
              <a:t>artificial intelligence </a:t>
            </a:r>
            <a:r>
              <a:rPr lang="en-US" sz="2000" dirty="0"/>
              <a:t>involves the ability of computer systems to perform tasks that normally require human intervention and intelligence.</a:t>
            </a:r>
          </a:p>
        </p:txBody>
      </p:sp>
      <p:pic>
        <p:nvPicPr>
          <p:cNvPr id="5122" name="Picture 2" descr="C:\Users\Kiran\Desktop\Seminar\p5-removebg-preview.png"/>
          <p:cNvPicPr>
            <a:picLocks noChangeAspect="1" noChangeArrowheads="1"/>
          </p:cNvPicPr>
          <p:nvPr/>
        </p:nvPicPr>
        <p:blipFill>
          <a:blip r:embed="rId2"/>
          <a:srcRect/>
          <a:stretch>
            <a:fillRect/>
          </a:stretch>
        </p:blipFill>
        <p:spPr bwMode="auto">
          <a:xfrm>
            <a:off x="5638800" y="3276600"/>
            <a:ext cx="3132138" cy="3132137"/>
          </a:xfrm>
          <a:prstGeom prst="rect">
            <a:avLst/>
          </a:prstGeom>
          <a:noFill/>
        </p:spPr>
      </p:pic>
      <p:sp>
        <p:nvSpPr>
          <p:cNvPr id="2" name="Date Placeholder 1">
            <a:extLst>
              <a:ext uri="{FF2B5EF4-FFF2-40B4-BE49-F238E27FC236}">
                <a16:creationId xmlns:a16="http://schemas.microsoft.com/office/drawing/2014/main" id="{5F0ABFBF-D720-4D98-8441-68D6EC925A39}"/>
              </a:ext>
            </a:extLst>
          </p:cNvPr>
          <p:cNvSpPr>
            <a:spLocks noGrp="1"/>
          </p:cNvSpPr>
          <p:nvPr>
            <p:ph type="dt" sz="half" idx="14"/>
          </p:nvPr>
        </p:nvSpPr>
        <p:spPr/>
        <p:txBody>
          <a:bodyPr/>
          <a:lstStyle/>
          <a:p>
            <a:fld id="{EB6515C1-83C2-42B8-967B-D692D6762CAE}" type="datetime1">
              <a:rPr lang="en-US" smtClean="0"/>
              <a:t>6/6/2021</a:t>
            </a:fld>
            <a:endParaRPr lang="en-US" dirty="0"/>
          </a:p>
        </p:txBody>
      </p:sp>
      <p:sp>
        <p:nvSpPr>
          <p:cNvPr id="4" name="Footer Placeholder 3">
            <a:extLst>
              <a:ext uri="{FF2B5EF4-FFF2-40B4-BE49-F238E27FC236}">
                <a16:creationId xmlns:a16="http://schemas.microsoft.com/office/drawing/2014/main" id="{8BCF7F89-7540-40D0-9438-FB9590448290}"/>
              </a:ext>
            </a:extLst>
          </p:cNvPr>
          <p:cNvSpPr>
            <a:spLocks noGrp="1"/>
          </p:cNvSpPr>
          <p:nvPr>
            <p:ph type="ftr" sz="quarter" idx="16"/>
          </p:nvPr>
        </p:nvSpPr>
        <p:spPr/>
        <p:txBody>
          <a:bodyPr/>
          <a:lstStyle/>
          <a:p>
            <a:endParaRPr lang="en-US" dirty="0"/>
          </a:p>
        </p:txBody>
      </p:sp>
      <p:sp>
        <p:nvSpPr>
          <p:cNvPr id="5" name="Slide Number Placeholder 4">
            <a:extLst>
              <a:ext uri="{FF2B5EF4-FFF2-40B4-BE49-F238E27FC236}">
                <a16:creationId xmlns:a16="http://schemas.microsoft.com/office/drawing/2014/main" id="{74628B2C-8726-4227-8266-305FEFC9E194}"/>
              </a:ext>
            </a:extLst>
          </p:cNvPr>
          <p:cNvSpPr>
            <a:spLocks noGrp="1"/>
          </p:cNvSpPr>
          <p:nvPr>
            <p:ph type="sldNum" sz="quarter" idx="15"/>
          </p:nvPr>
        </p:nvSpPr>
        <p:spPr/>
        <p:txBody>
          <a:bodyPr/>
          <a:lstStyle/>
          <a:p>
            <a:fld id="{78FEEAA1-AC44-4CDA-87DB-BC21EB4D5BE1}" type="slidenum">
              <a:rPr lang="en-US" smtClean="0"/>
              <a:pPr/>
              <a:t>6</a:t>
            </a:fld>
            <a:endParaRPr lang="en-US" dirty="0"/>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467600" cy="427038"/>
          </a:xfrm>
        </p:spPr>
        <p:txBody>
          <a:bodyPr>
            <a:normAutofit fontScale="90000"/>
          </a:bodyPr>
          <a:lstStyle/>
          <a:p>
            <a:r>
              <a:rPr lang="en-US" dirty="0"/>
              <a:t>How RPA Works:- </a:t>
            </a:r>
          </a:p>
        </p:txBody>
      </p:sp>
      <p:sp>
        <p:nvSpPr>
          <p:cNvPr id="3" name="Content Placeholder 2"/>
          <p:cNvSpPr>
            <a:spLocks noGrp="1"/>
          </p:cNvSpPr>
          <p:nvPr>
            <p:ph sz="quarter" idx="1"/>
          </p:nvPr>
        </p:nvSpPr>
        <p:spPr>
          <a:xfrm>
            <a:off x="304800" y="1374648"/>
            <a:ext cx="7467600" cy="5711952"/>
          </a:xfrm>
        </p:spPr>
        <p:txBody>
          <a:bodyPr>
            <a:normAutofit fontScale="62500" lnSpcReduction="20000"/>
          </a:bodyPr>
          <a:lstStyle/>
          <a:p>
            <a:pPr>
              <a:lnSpc>
                <a:spcPct val="170000"/>
              </a:lnSpc>
              <a:buFont typeface="Wingdings" pitchFamily="2" charset="2"/>
              <a:buChar char="v"/>
            </a:pPr>
            <a:r>
              <a:rPr lang="en-US" dirty="0"/>
              <a:t>The most common examples of RPA is the 'automated creation of invoices'.</a:t>
            </a:r>
          </a:p>
          <a:p>
            <a:endParaRPr lang="en-US" dirty="0"/>
          </a:p>
          <a:p>
            <a:r>
              <a:rPr lang="en-US" dirty="0"/>
              <a:t>A customer requests for an invoice through mail.</a:t>
            </a:r>
          </a:p>
          <a:p>
            <a:r>
              <a:rPr lang="en-US" dirty="0"/>
              <a:t>The operator checks the mail and opens the relevant billing software.</a:t>
            </a:r>
          </a:p>
          <a:p>
            <a:r>
              <a:rPr lang="en-US" dirty="0"/>
              <a:t>Information is copied from the email into the billing software.</a:t>
            </a:r>
          </a:p>
          <a:p>
            <a:r>
              <a:rPr lang="en-US" dirty="0"/>
              <a:t>The invoice is created using the given information and saved.</a:t>
            </a:r>
          </a:p>
          <a:p>
            <a:r>
              <a:rPr lang="en-US" dirty="0"/>
              <a:t>The original sender is informed that the process is complete.</a:t>
            </a:r>
          </a:p>
          <a:p>
            <a:pPr>
              <a:buNone/>
            </a:pPr>
            <a:endParaRPr lang="en-US" dirty="0"/>
          </a:p>
          <a:p>
            <a:pPr>
              <a:buNone/>
            </a:pPr>
            <a:r>
              <a:rPr lang="en-US" dirty="0"/>
              <a:t>	</a:t>
            </a:r>
            <a:r>
              <a:rPr lang="en-US" sz="2900" dirty="0"/>
              <a:t>All these steps can be automated with the help of the RPA tool. As soon as the customer generates an email request, all these steps will be performed automatically by RPA bots, and there will be no need for human input. Preparing and cleansing data in a structured format helps the software bots to easily copy and paste data from one field to another without oversight.</a:t>
            </a:r>
          </a:p>
          <a:p>
            <a:pPr>
              <a:buNone/>
            </a:pPr>
            <a:r>
              <a:rPr lang="en-US" sz="2900" dirty="0"/>
              <a:t>		In case of incomplete, inaccurate, or missing data, these software bots can send the acknowledgment to the original sender and request for the correct data. It prevents all kinds of mistakes that may arise as a result of user error</a:t>
            </a:r>
          </a:p>
          <a:p>
            <a:pPr>
              <a:buNone/>
            </a:pPr>
            <a:endParaRPr lang="en-US" sz="2900" dirty="0"/>
          </a:p>
        </p:txBody>
      </p:sp>
      <p:sp>
        <p:nvSpPr>
          <p:cNvPr id="4" name="Date Placeholder 3">
            <a:extLst>
              <a:ext uri="{FF2B5EF4-FFF2-40B4-BE49-F238E27FC236}">
                <a16:creationId xmlns:a16="http://schemas.microsoft.com/office/drawing/2014/main" id="{A0A138E5-0846-4BCF-A9E2-B8C79E3BDDEE}"/>
              </a:ext>
            </a:extLst>
          </p:cNvPr>
          <p:cNvSpPr>
            <a:spLocks noGrp="1"/>
          </p:cNvSpPr>
          <p:nvPr>
            <p:ph type="dt" sz="half" idx="14"/>
          </p:nvPr>
        </p:nvSpPr>
        <p:spPr/>
        <p:txBody>
          <a:bodyPr/>
          <a:lstStyle/>
          <a:p>
            <a:fld id="{753847AD-FAD8-4142-BC66-CB5F4BDD4D6B}" type="datetime1">
              <a:rPr lang="en-US" smtClean="0"/>
              <a:t>6/6/2021</a:t>
            </a:fld>
            <a:endParaRPr lang="en-US" dirty="0"/>
          </a:p>
        </p:txBody>
      </p:sp>
      <p:sp>
        <p:nvSpPr>
          <p:cNvPr id="5" name="Footer Placeholder 4">
            <a:extLst>
              <a:ext uri="{FF2B5EF4-FFF2-40B4-BE49-F238E27FC236}">
                <a16:creationId xmlns:a16="http://schemas.microsoft.com/office/drawing/2014/main" id="{15371F21-D3EC-4F85-ACD3-ADC0F38E2626}"/>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D1C6DD94-B6CD-474F-8C4F-2A3E05E9423E}"/>
              </a:ext>
            </a:extLst>
          </p:cNvPr>
          <p:cNvSpPr>
            <a:spLocks noGrp="1"/>
          </p:cNvSpPr>
          <p:nvPr>
            <p:ph type="sldNum" sz="quarter" idx="15"/>
          </p:nvPr>
        </p:nvSpPr>
        <p:spPr/>
        <p:txBody>
          <a:bodyPr/>
          <a:lstStyle/>
          <a:p>
            <a:fld id="{78FEEAA1-AC44-4CDA-87DB-BC21EB4D5BE1}"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ahnschrift SemiBold" pitchFamily="34" charset="0"/>
              </a:rPr>
              <a:t>RPA Tools</a:t>
            </a:r>
          </a:p>
        </p:txBody>
      </p:sp>
      <p:sp>
        <p:nvSpPr>
          <p:cNvPr id="3" name="Content Placeholder 2"/>
          <p:cNvSpPr>
            <a:spLocks noGrp="1"/>
          </p:cNvSpPr>
          <p:nvPr>
            <p:ph sz="quarter" idx="1"/>
          </p:nvPr>
        </p:nvSpPr>
        <p:spPr/>
        <p:txBody>
          <a:bodyPr>
            <a:normAutofit/>
          </a:bodyPr>
          <a:lstStyle/>
          <a:p>
            <a:r>
              <a:rPr lang="en-US" dirty="0"/>
              <a:t>Selection of RPA Tool should be based on following 4 parameters:</a:t>
            </a:r>
          </a:p>
          <a:p>
            <a:pPr lvl="0">
              <a:buNone/>
            </a:pPr>
            <a:r>
              <a:rPr lang="en-US" dirty="0"/>
              <a:t>		</a:t>
            </a:r>
            <a:r>
              <a:rPr lang="en-US" u="sng" dirty="0">
                <a:latin typeface="Bahnschrift" pitchFamily="34" charset="0"/>
              </a:rPr>
              <a:t>Data:</a:t>
            </a:r>
            <a:r>
              <a:rPr lang="en-US" dirty="0"/>
              <a:t> Easy of reading and writing business 		data into multiple systems</a:t>
            </a:r>
          </a:p>
          <a:p>
            <a:pPr lvl="0">
              <a:buNone/>
            </a:pPr>
            <a:r>
              <a:rPr lang="en-US" dirty="0"/>
              <a:t>		</a:t>
            </a:r>
            <a:r>
              <a:rPr lang="en-US" u="sng" dirty="0">
                <a:latin typeface="Bahnschrift SemiBold" pitchFamily="34" charset="0"/>
              </a:rPr>
              <a:t>Type of Tasks mainly performed</a:t>
            </a:r>
            <a:r>
              <a:rPr lang="en-US" dirty="0">
                <a:latin typeface="Bahnschrift SemiBold" pitchFamily="34" charset="0"/>
              </a:rPr>
              <a:t>: </a:t>
            </a:r>
            <a:r>
              <a:rPr lang="en-US" dirty="0"/>
              <a:t>Ease of 		configuring rules-based or knowledge- 		based processes.</a:t>
            </a:r>
          </a:p>
          <a:p>
            <a:pPr>
              <a:buNone/>
            </a:pPr>
            <a:r>
              <a:rPr lang="en-US" dirty="0"/>
              <a:t> 		</a:t>
            </a:r>
            <a:r>
              <a:rPr lang="en-US" u="sng" dirty="0">
                <a:latin typeface="Bahnschrift SemiBold" pitchFamily="34" charset="0"/>
              </a:rPr>
              <a:t>Interoperability</a:t>
            </a:r>
            <a:r>
              <a:rPr lang="en-US" dirty="0">
                <a:latin typeface="Bahnschrift SemiBold" pitchFamily="34" charset="0"/>
              </a:rPr>
              <a:t>:</a:t>
            </a:r>
            <a:r>
              <a:rPr lang="en-US" dirty="0"/>
              <a:t> Tools should work across 		multiple applications</a:t>
            </a:r>
          </a:p>
          <a:p>
            <a:pPr>
              <a:buNone/>
            </a:pPr>
            <a:r>
              <a:rPr lang="en-US" dirty="0"/>
              <a:t> 		</a:t>
            </a:r>
            <a:r>
              <a:rPr lang="en-US" u="sng" dirty="0">
                <a:latin typeface="Bahnschrift SemiBold" pitchFamily="34" charset="0"/>
              </a:rPr>
              <a:t>AI</a:t>
            </a:r>
            <a:r>
              <a:rPr lang="en-US" dirty="0">
                <a:latin typeface="Bahnschrift SemiBold" pitchFamily="34" charset="0"/>
              </a:rPr>
              <a:t>:</a:t>
            </a:r>
            <a:r>
              <a:rPr lang="en-US" dirty="0"/>
              <a:t> Built-in AI support to mimic human 		users Popular </a:t>
            </a:r>
          </a:p>
        </p:txBody>
      </p:sp>
      <p:pic>
        <p:nvPicPr>
          <p:cNvPr id="10241" name="Picture 1" descr="C:\Users\Kiran\Desktop\Seminar\p5-removebg-preview.png"/>
          <p:cNvPicPr>
            <a:picLocks noChangeAspect="1" noChangeArrowheads="1"/>
          </p:cNvPicPr>
          <p:nvPr/>
        </p:nvPicPr>
        <p:blipFill>
          <a:blip r:embed="rId2"/>
          <a:srcRect/>
          <a:stretch>
            <a:fillRect/>
          </a:stretch>
        </p:blipFill>
        <p:spPr bwMode="auto">
          <a:xfrm>
            <a:off x="5894387" y="3352800"/>
            <a:ext cx="3249613" cy="3505200"/>
          </a:xfrm>
          <a:prstGeom prst="rect">
            <a:avLst/>
          </a:prstGeom>
          <a:noFill/>
        </p:spPr>
      </p:pic>
      <p:sp>
        <p:nvSpPr>
          <p:cNvPr id="4" name="Date Placeholder 3">
            <a:extLst>
              <a:ext uri="{FF2B5EF4-FFF2-40B4-BE49-F238E27FC236}">
                <a16:creationId xmlns:a16="http://schemas.microsoft.com/office/drawing/2014/main" id="{96B558D1-CB8E-4425-91ED-8496852FBC1B}"/>
              </a:ext>
            </a:extLst>
          </p:cNvPr>
          <p:cNvSpPr>
            <a:spLocks noGrp="1"/>
          </p:cNvSpPr>
          <p:nvPr>
            <p:ph type="dt" sz="half" idx="14"/>
          </p:nvPr>
        </p:nvSpPr>
        <p:spPr/>
        <p:txBody>
          <a:bodyPr/>
          <a:lstStyle/>
          <a:p>
            <a:fld id="{618B6F19-BA24-411B-9EBE-49C22F8E3809}" type="datetime1">
              <a:rPr lang="en-US" smtClean="0"/>
              <a:t>6/6/2021</a:t>
            </a:fld>
            <a:endParaRPr lang="en-US" dirty="0"/>
          </a:p>
        </p:txBody>
      </p:sp>
      <p:sp>
        <p:nvSpPr>
          <p:cNvPr id="5" name="Footer Placeholder 4">
            <a:extLst>
              <a:ext uri="{FF2B5EF4-FFF2-40B4-BE49-F238E27FC236}">
                <a16:creationId xmlns:a16="http://schemas.microsoft.com/office/drawing/2014/main" id="{747052EB-8E84-40C9-AA18-7E64E020A31F}"/>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A480EE1E-C2A6-434B-B3A2-E28F08C79674}"/>
              </a:ext>
            </a:extLst>
          </p:cNvPr>
          <p:cNvSpPr>
            <a:spLocks noGrp="1"/>
          </p:cNvSpPr>
          <p:nvPr>
            <p:ph type="sldNum" sz="quarter" idx="15"/>
          </p:nvPr>
        </p:nvSpPr>
        <p:spPr/>
        <p:txBody>
          <a:bodyPr/>
          <a:lstStyle/>
          <a:p>
            <a:fld id="{78FEEAA1-AC44-4CDA-87DB-BC21EB4D5BE1}" type="slidenum">
              <a:rPr lang="en-US" smtClean="0"/>
              <a:pPr/>
              <a:t>8</a:t>
            </a:fld>
            <a:endParaRPr lang="en-US" dirty="0"/>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iran\Desktop\Seminar\blue_prism.jpg"/>
          <p:cNvPicPr>
            <a:picLocks noChangeAspect="1" noChangeArrowheads="1"/>
          </p:cNvPicPr>
          <p:nvPr/>
        </p:nvPicPr>
        <p:blipFill>
          <a:blip r:embed="rId2"/>
          <a:srcRect/>
          <a:stretch>
            <a:fillRect/>
          </a:stretch>
        </p:blipFill>
        <p:spPr bwMode="auto">
          <a:xfrm>
            <a:off x="6705600" y="0"/>
            <a:ext cx="1905000" cy="1905000"/>
          </a:xfrm>
          <a:prstGeom prst="rect">
            <a:avLst/>
          </a:prstGeom>
          <a:noFill/>
        </p:spPr>
      </p:pic>
      <p:pic>
        <p:nvPicPr>
          <p:cNvPr id="27650" name="Picture 2" descr="C:\Users\Kiran\Desktop\Seminar\p3-removebg-preview.png"/>
          <p:cNvPicPr>
            <a:picLocks noChangeAspect="1" noChangeArrowheads="1"/>
          </p:cNvPicPr>
          <p:nvPr/>
        </p:nvPicPr>
        <p:blipFill>
          <a:blip r:embed="rId3"/>
          <a:srcRect/>
          <a:stretch>
            <a:fillRect/>
          </a:stretch>
        </p:blipFill>
        <p:spPr bwMode="auto">
          <a:xfrm>
            <a:off x="6629401" y="3276600"/>
            <a:ext cx="3124199" cy="2819400"/>
          </a:xfrm>
          <a:prstGeom prst="rect">
            <a:avLst/>
          </a:prstGeom>
          <a:noFill/>
        </p:spPr>
      </p:pic>
      <p:sp>
        <p:nvSpPr>
          <p:cNvPr id="2" name="Title 1"/>
          <p:cNvSpPr>
            <a:spLocks noGrp="1"/>
          </p:cNvSpPr>
          <p:nvPr>
            <p:ph type="title"/>
          </p:nvPr>
        </p:nvSpPr>
        <p:spPr/>
        <p:txBody>
          <a:bodyPr/>
          <a:lstStyle/>
          <a:p>
            <a:pPr>
              <a:buFont typeface="Wingdings" pitchFamily="2" charset="2"/>
              <a:buChar char="v"/>
            </a:pPr>
            <a:r>
              <a:rPr lang="en-US" dirty="0">
                <a:latin typeface="Bahnschrift SemiBold" pitchFamily="34" charset="0"/>
              </a:rPr>
              <a:t> Blue Prism</a:t>
            </a:r>
          </a:p>
        </p:txBody>
      </p:sp>
      <p:sp>
        <p:nvSpPr>
          <p:cNvPr id="3" name="Content Placeholder 2"/>
          <p:cNvSpPr>
            <a:spLocks noGrp="1"/>
          </p:cNvSpPr>
          <p:nvPr>
            <p:ph sz="quarter" idx="1"/>
          </p:nvPr>
        </p:nvSpPr>
        <p:spPr/>
        <p:txBody>
          <a:bodyPr>
            <a:normAutofit fontScale="92500" lnSpcReduction="10000"/>
          </a:bodyPr>
          <a:lstStyle/>
          <a:p>
            <a:r>
              <a:rPr lang="en-US" dirty="0"/>
              <a:t>Blue Prism RPA tools help business operation to be agile and cost effective by automating, manual, rule-based back repetitive office processes. The tool provides a flow chart like a designer with drag and drops feature to automate various business processes.</a:t>
            </a:r>
            <a:endParaRPr lang="en-US" sz="2800" dirty="0"/>
          </a:p>
          <a:p>
            <a:r>
              <a:rPr lang="en-US" u="sng" dirty="0"/>
              <a:t>Features</a:t>
            </a:r>
            <a:r>
              <a:rPr lang="en-US" dirty="0"/>
              <a:t> </a:t>
            </a:r>
            <a:r>
              <a:rPr lang="en-US" u="sng" dirty="0"/>
              <a:t>:</a:t>
            </a:r>
            <a:endParaRPr lang="en-US" sz="2800" u="sng" dirty="0"/>
          </a:p>
          <a:p>
            <a:pPr lvl="0"/>
            <a:r>
              <a:rPr lang="en-US" dirty="0"/>
              <a:t>Platform independent so that it can be used </a:t>
            </a:r>
            <a:r>
              <a:rPr lang="en-US" dirty="0" err="1"/>
              <a:t>onany</a:t>
            </a:r>
            <a:r>
              <a:rPr lang="en-US" dirty="0"/>
              <a:t> platform</a:t>
            </a:r>
            <a:endParaRPr lang="en-US" sz="2000" dirty="0"/>
          </a:p>
          <a:p>
            <a:pPr lvl="0"/>
            <a:r>
              <a:rPr lang="en-US" dirty="0"/>
              <a:t>Robust and feature-rich analytics suite</a:t>
            </a:r>
            <a:endParaRPr lang="en-US" sz="2000" dirty="0"/>
          </a:p>
          <a:p>
            <a:pPr lvl="0"/>
            <a:r>
              <a:rPr lang="en-US" dirty="0"/>
              <a:t>The tool is based on </a:t>
            </a:r>
            <a:r>
              <a:rPr lang="en-US"/>
              <a:t>a C-sharp </a:t>
            </a:r>
            <a:r>
              <a:rPr lang="en-US" dirty="0"/>
              <a:t>programming language</a:t>
            </a:r>
            <a:endParaRPr lang="en-US" sz="2000" dirty="0"/>
          </a:p>
          <a:p>
            <a:pPr lvl="0"/>
            <a:r>
              <a:rPr lang="en-US" dirty="0"/>
              <a:t>Formed in 2001 and follows a Top-Down approach</a:t>
            </a:r>
          </a:p>
          <a:p>
            <a:r>
              <a:rPr lang="en-US" dirty="0"/>
              <a:t>Blue prism offers a visual designer with no recorder, scripts or any intervention</a:t>
            </a:r>
          </a:p>
        </p:txBody>
      </p:sp>
      <p:sp>
        <p:nvSpPr>
          <p:cNvPr id="4" name="Date Placeholder 3">
            <a:extLst>
              <a:ext uri="{FF2B5EF4-FFF2-40B4-BE49-F238E27FC236}">
                <a16:creationId xmlns:a16="http://schemas.microsoft.com/office/drawing/2014/main" id="{635A86CC-F03C-4845-9A4D-ED90DB2ED977}"/>
              </a:ext>
            </a:extLst>
          </p:cNvPr>
          <p:cNvSpPr>
            <a:spLocks noGrp="1"/>
          </p:cNvSpPr>
          <p:nvPr>
            <p:ph type="dt" sz="half" idx="14"/>
          </p:nvPr>
        </p:nvSpPr>
        <p:spPr/>
        <p:txBody>
          <a:bodyPr/>
          <a:lstStyle/>
          <a:p>
            <a:fld id="{86B4B5D7-9EE7-4A54-910E-1EC104B07AD6}" type="datetime1">
              <a:rPr lang="en-US" smtClean="0"/>
              <a:t>6/6/2021</a:t>
            </a:fld>
            <a:endParaRPr lang="en-US" dirty="0"/>
          </a:p>
        </p:txBody>
      </p:sp>
      <p:sp>
        <p:nvSpPr>
          <p:cNvPr id="5" name="Footer Placeholder 4">
            <a:extLst>
              <a:ext uri="{FF2B5EF4-FFF2-40B4-BE49-F238E27FC236}">
                <a16:creationId xmlns:a16="http://schemas.microsoft.com/office/drawing/2014/main" id="{69C68849-B239-4448-90A9-EA652E0F3E99}"/>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708C4F7B-0809-4DBE-9767-4C2A39333B43}"/>
              </a:ext>
            </a:extLst>
          </p:cNvPr>
          <p:cNvSpPr>
            <a:spLocks noGrp="1"/>
          </p:cNvSpPr>
          <p:nvPr>
            <p:ph type="sldNum" sz="quarter" idx="15"/>
          </p:nvPr>
        </p:nvSpPr>
        <p:spPr/>
        <p:txBody>
          <a:bodyPr/>
          <a:lstStyle/>
          <a:p>
            <a:fld id="{78FEEAA1-AC44-4CDA-87DB-BC21EB4D5BE1}" type="slidenum">
              <a:rPr lang="en-US" smtClean="0"/>
              <a:pPr/>
              <a:t>9</a:t>
            </a:fld>
            <a:endParaRPr lang="en-US" dirty="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2411</TotalTime>
  <Words>1871</Words>
  <Application>Microsoft Office PowerPoint</Application>
  <PresentationFormat>On-screen Show (4:3)</PresentationFormat>
  <Paragraphs>157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Rounded MT Bold</vt:lpstr>
      <vt:lpstr>Bahnschrift</vt:lpstr>
      <vt:lpstr>Bahnschrift SemiBold</vt:lpstr>
      <vt:lpstr>Bahnschrift SemiLight</vt:lpstr>
      <vt:lpstr>Calibri</vt:lpstr>
      <vt:lpstr>Century Schoolbook</vt:lpstr>
      <vt:lpstr>Wingdings</vt:lpstr>
      <vt:lpstr>Wingdings 2</vt:lpstr>
      <vt:lpstr>Oriel</vt:lpstr>
      <vt:lpstr>Dr.Babasaheb Ambedkar Technological University, Lonere </vt:lpstr>
      <vt:lpstr>Robotics Process Automation (RPA) </vt:lpstr>
      <vt:lpstr>Index :-</vt:lpstr>
      <vt:lpstr>What is Robotic Process Automation</vt:lpstr>
      <vt:lpstr>Evolution Of RPA</vt:lpstr>
      <vt:lpstr>PowerPoint Presentation</vt:lpstr>
      <vt:lpstr>How RPA Works:- </vt:lpstr>
      <vt:lpstr>RPA Tools</vt:lpstr>
      <vt:lpstr> Blue Prism</vt:lpstr>
      <vt:lpstr> UiPath</vt:lpstr>
      <vt:lpstr>Automation Anywhere</vt:lpstr>
      <vt:lpstr>Applications of RPA</vt:lpstr>
      <vt:lpstr>Insurance</vt:lpstr>
      <vt:lpstr>Health care</vt:lpstr>
      <vt:lpstr>Disadvantages Of RPA</vt:lpstr>
      <vt:lpstr>PowerPoint Presentation</vt:lpstr>
      <vt:lpstr>Myths Of RPA</vt:lpstr>
      <vt:lpstr>Where the RPA market is going:-</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Dr.Babasaheb Ambedkar Technological University, Lonere</dc:title>
  <dc:creator>Kiran</dc:creator>
  <cp:lastModifiedBy>Jyoti Khalkar</cp:lastModifiedBy>
  <cp:revision>118</cp:revision>
  <dcterms:created xsi:type="dcterms:W3CDTF">2020-12-15T16:25:06Z</dcterms:created>
  <dcterms:modified xsi:type="dcterms:W3CDTF">2021-06-06T13:03:43Z</dcterms:modified>
</cp:coreProperties>
</file>