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267e12dc1_0_3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267e12dc1_0_3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267e12dc1_0_3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267e12dc1_0_3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267e12dc1_0_3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267e12dc1_0_3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267e12dc1_0_3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267e12dc1_0_3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267e12dc1_0_3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267e12dc1_0_3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267e12dc1_0_3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267e12dc1_0_3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267e12dc1_0_3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267e12dc1_0_3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267e12dc1_0_3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267e12dc1_0_3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267e12dc1_0_2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267e12dc1_0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267e12dc1_0_2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267e12dc1_0_2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267e12dc1_0_3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267e12dc1_0_3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267e12dc1_0_3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267e12dc1_0_3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267e12dc1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267e12dc1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267e12dc1_0_3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267e12dc1_0_3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267e12dc1_0_3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267e12dc1_0_3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267e12dc1_0_3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267e12dc1_0_3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u"/>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blockchain-council.org/certifications/certified-solidity-developer/"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blockchain.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766925" y="264475"/>
            <a:ext cx="82221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rgbClr val="000000"/>
                </a:solidFill>
              </a:rPr>
              <a:t>Seminar on  Blockchain Technology</a:t>
            </a:r>
            <a:endParaRPr sz="4000" b="1">
              <a:solidFill>
                <a:srgbClr val="000000"/>
              </a:solidFill>
            </a:endParaRPr>
          </a:p>
        </p:txBody>
      </p:sp>
      <p:sp>
        <p:nvSpPr>
          <p:cNvPr id="129" name="Google Shape;129;p13"/>
          <p:cNvSpPr txBox="1">
            <a:spLocks noGrp="1"/>
          </p:cNvSpPr>
          <p:nvPr>
            <p:ph type="subTitle" idx="1"/>
          </p:nvPr>
        </p:nvSpPr>
        <p:spPr>
          <a:xfrm>
            <a:off x="214325" y="3407975"/>
            <a:ext cx="3236100" cy="6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B45F06"/>
                </a:solidFill>
                <a:latin typeface="Nunito"/>
                <a:ea typeface="Nunito"/>
                <a:cs typeface="Nunito"/>
                <a:sym typeface="Nunito"/>
              </a:rPr>
              <a:t>under the guidance of:</a:t>
            </a:r>
            <a:endParaRPr sz="1400">
              <a:solidFill>
                <a:srgbClr val="B45F06"/>
              </a:solidFill>
              <a:latin typeface="Nunito"/>
              <a:ea typeface="Nunito"/>
              <a:cs typeface="Nunito"/>
              <a:sym typeface="Nunito"/>
            </a:endParaRPr>
          </a:p>
          <a:p>
            <a:pPr marL="0" lvl="0" indent="0" algn="ctr" rtl="0">
              <a:spcBef>
                <a:spcPts val="0"/>
              </a:spcBef>
              <a:spcAft>
                <a:spcPts val="0"/>
              </a:spcAft>
              <a:buClr>
                <a:schemeClr val="dk2"/>
              </a:buClr>
              <a:buSzPts val="1100"/>
              <a:buFont typeface="Arial"/>
              <a:buNone/>
            </a:pPr>
            <a:r>
              <a:rPr lang="en" sz="1500">
                <a:latin typeface="Nunito"/>
                <a:ea typeface="Nunito"/>
                <a:cs typeface="Nunito"/>
                <a:sym typeface="Nunito"/>
              </a:rPr>
              <a:t>   Kavita C. Aher</a:t>
            </a:r>
            <a:endParaRPr sz="1500">
              <a:latin typeface="Nunito"/>
              <a:ea typeface="Nunito"/>
              <a:cs typeface="Nunito"/>
              <a:sym typeface="Nunito"/>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130" name="Google Shape;130;p13"/>
          <p:cNvSpPr txBox="1">
            <a:spLocks noGrp="1"/>
          </p:cNvSpPr>
          <p:nvPr>
            <p:ph type="subTitle" idx="1"/>
          </p:nvPr>
        </p:nvSpPr>
        <p:spPr>
          <a:xfrm flipH="1">
            <a:off x="5436825" y="4231750"/>
            <a:ext cx="3395100"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   </a:t>
            </a:r>
            <a:r>
              <a:rPr lang="en" sz="1500">
                <a:latin typeface="Nunito"/>
                <a:ea typeface="Nunito"/>
                <a:cs typeface="Nunito"/>
                <a:sym typeface="Nunito"/>
              </a:rPr>
              <a:t>Submitted by:</a:t>
            </a:r>
            <a:endParaRPr sz="1500">
              <a:latin typeface="Nunito"/>
              <a:ea typeface="Nunito"/>
              <a:cs typeface="Nunito"/>
              <a:sym typeface="Nunito"/>
            </a:endParaRPr>
          </a:p>
          <a:p>
            <a:pPr marL="0" lvl="0" indent="0" algn="l" rtl="0">
              <a:spcBef>
                <a:spcPts val="0"/>
              </a:spcBef>
              <a:spcAft>
                <a:spcPts val="0"/>
              </a:spcAft>
              <a:buNone/>
            </a:pPr>
            <a:r>
              <a:rPr lang="en" sz="1500">
                <a:latin typeface="Nunito"/>
                <a:ea typeface="Nunito"/>
                <a:cs typeface="Nunito"/>
                <a:sym typeface="Nunito"/>
              </a:rPr>
              <a:t>                 Manasi Rajendra Ghodake</a:t>
            </a:r>
            <a:endParaRPr sz="1500">
              <a:latin typeface="Nunito"/>
              <a:ea typeface="Nunito"/>
              <a:cs typeface="Nunito"/>
              <a:sym typeface="Nunito"/>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ctr" rtl="0">
              <a:spcBef>
                <a:spcPts val="0"/>
              </a:spcBef>
              <a:spcAft>
                <a:spcPts val="0"/>
              </a:spcAft>
              <a:buNone/>
            </a:pPr>
            <a:endParaRPr sz="1500"/>
          </a:p>
        </p:txBody>
      </p:sp>
      <p:pic>
        <p:nvPicPr>
          <p:cNvPr id="131" name="Google Shape;131;p13"/>
          <p:cNvPicPr preferRelativeResize="0"/>
          <p:nvPr/>
        </p:nvPicPr>
        <p:blipFill rotWithShape="1">
          <a:blip r:embed="rId3">
            <a:alphaModFix/>
          </a:blip>
          <a:srcRect l="2470" t="6140" r="-2469" b="-6139"/>
          <a:stretch/>
        </p:blipFill>
        <p:spPr>
          <a:xfrm>
            <a:off x="2592000" y="1667025"/>
            <a:ext cx="4571926" cy="2422775"/>
          </a:xfrm>
          <a:prstGeom prst="rect">
            <a:avLst/>
          </a:prstGeom>
          <a:noFill/>
          <a:ln>
            <a:noFill/>
          </a:ln>
        </p:spPr>
      </p:pic>
      <p:sp>
        <p:nvSpPr>
          <p:cNvPr id="2" name="Slide Number Placeholder 1">
            <a:extLst>
              <a:ext uri="{FF2B5EF4-FFF2-40B4-BE49-F238E27FC236}">
                <a16:creationId xmlns:a16="http://schemas.microsoft.com/office/drawing/2014/main" id="{82CDF9D0-0071-4FC5-A40A-260E80529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304550"/>
            <a:ext cx="7505700" cy="4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Applications of Blockchain</a:t>
            </a:r>
            <a:endParaRPr sz="2700"/>
          </a:p>
        </p:txBody>
      </p:sp>
      <p:sp>
        <p:nvSpPr>
          <p:cNvPr id="188" name="Google Shape;188;p22"/>
          <p:cNvSpPr txBox="1">
            <a:spLocks noGrp="1"/>
          </p:cNvSpPr>
          <p:nvPr>
            <p:ph type="body" idx="1"/>
          </p:nvPr>
        </p:nvSpPr>
        <p:spPr>
          <a:xfrm>
            <a:off x="383500" y="857250"/>
            <a:ext cx="8200200" cy="400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highlight>
                  <a:srgbClr val="FFFFFF"/>
                </a:highlight>
                <a:latin typeface="Nunito"/>
                <a:ea typeface="Nunito"/>
                <a:cs typeface="Nunito"/>
                <a:sym typeface="Nunito"/>
              </a:rPr>
              <a:t>     Blockchain is newly emerged technology which improve the legacy systems and digital processes in terms of transactions and record-keeping technology in favor of more flexible and efficient structures. Here are some applications/uses of blockchain listed below:</a:t>
            </a:r>
            <a:endParaRPr sz="1400">
              <a:solidFill>
                <a:srgbClr val="000000"/>
              </a:solidFill>
              <a:highlight>
                <a:srgbClr val="FFFFFF"/>
              </a:highlight>
              <a:latin typeface="Nunito"/>
              <a:ea typeface="Nunito"/>
              <a:cs typeface="Nunito"/>
              <a:sym typeface="Nunito"/>
            </a:endParaRPr>
          </a:p>
          <a:p>
            <a:pPr marL="0" lvl="0" indent="0" algn="l" rtl="0">
              <a:spcBef>
                <a:spcPts val="1600"/>
              </a:spcBef>
              <a:spcAft>
                <a:spcPts val="1600"/>
              </a:spcAft>
              <a:buNone/>
            </a:pPr>
            <a:endParaRPr sz="1400">
              <a:solidFill>
                <a:srgbClr val="666666"/>
              </a:solidFill>
              <a:highlight>
                <a:srgbClr val="FFFFFF"/>
              </a:highlight>
              <a:latin typeface="Nunito"/>
              <a:ea typeface="Nunito"/>
              <a:cs typeface="Nunito"/>
              <a:sym typeface="Nunito"/>
            </a:endParaRPr>
          </a:p>
        </p:txBody>
      </p:sp>
      <p:pic>
        <p:nvPicPr>
          <p:cNvPr id="189" name="Google Shape;189;p22"/>
          <p:cNvPicPr preferRelativeResize="0"/>
          <p:nvPr/>
        </p:nvPicPr>
        <p:blipFill rotWithShape="1">
          <a:blip r:embed="rId3">
            <a:alphaModFix/>
          </a:blip>
          <a:srcRect l="40106" t="8316" r="202" b="10150"/>
          <a:stretch/>
        </p:blipFill>
        <p:spPr>
          <a:xfrm>
            <a:off x="383525" y="1928825"/>
            <a:ext cx="3914002" cy="2786049"/>
          </a:xfrm>
          <a:prstGeom prst="rect">
            <a:avLst/>
          </a:prstGeom>
          <a:noFill/>
          <a:ln>
            <a:noFill/>
          </a:ln>
        </p:spPr>
      </p:pic>
      <p:pic>
        <p:nvPicPr>
          <p:cNvPr id="190" name="Google Shape;190;p22"/>
          <p:cNvPicPr preferRelativeResize="0"/>
          <p:nvPr/>
        </p:nvPicPr>
        <p:blipFill rotWithShape="1">
          <a:blip r:embed="rId4">
            <a:alphaModFix/>
          </a:blip>
          <a:srcRect l="12629" r="10030"/>
          <a:stretch/>
        </p:blipFill>
        <p:spPr>
          <a:xfrm>
            <a:off x="4523125" y="1725775"/>
            <a:ext cx="4320074" cy="3136475"/>
          </a:xfrm>
          <a:prstGeom prst="rect">
            <a:avLst/>
          </a:prstGeom>
          <a:noFill/>
          <a:ln>
            <a:noFill/>
          </a:ln>
        </p:spPr>
      </p:pic>
      <p:sp>
        <p:nvSpPr>
          <p:cNvPr id="2" name="Slide Number Placeholder 1">
            <a:extLst>
              <a:ext uri="{FF2B5EF4-FFF2-40B4-BE49-F238E27FC236}">
                <a16:creationId xmlns:a16="http://schemas.microsoft.com/office/drawing/2014/main" id="{B904559F-5943-4B01-A9FF-DADB6D3209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213850"/>
            <a:ext cx="75057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Advantages</a:t>
            </a:r>
            <a:endParaRPr sz="2700"/>
          </a:p>
        </p:txBody>
      </p:sp>
      <p:sp>
        <p:nvSpPr>
          <p:cNvPr id="196" name="Google Shape;196;p23"/>
          <p:cNvSpPr txBox="1">
            <a:spLocks noGrp="1"/>
          </p:cNvSpPr>
          <p:nvPr>
            <p:ph type="body" idx="1"/>
          </p:nvPr>
        </p:nvSpPr>
        <p:spPr>
          <a:xfrm>
            <a:off x="616575" y="799150"/>
            <a:ext cx="7505700" cy="4079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It is Decentralized System.</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The Blockchain is Transparent.</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The Blockchain is More Secure .</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It is Immutable.</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Ease of use</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It can Record Historical and Current Records in one place.</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User Empower.</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No Downtime.</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Peer 2 peer network.</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It  offers lower transaction cost</a:t>
            </a:r>
            <a:endParaRPr sz="1400">
              <a:solidFill>
                <a:srgbClr val="000000"/>
              </a:solidFill>
              <a:highlight>
                <a:srgbClr val="FFFFFF"/>
              </a:highlight>
              <a:latin typeface="Nunito"/>
              <a:ea typeface="Nunito"/>
              <a:cs typeface="Nunito"/>
              <a:sym typeface="Nunito"/>
            </a:endParaRPr>
          </a:p>
          <a:p>
            <a:pPr marL="457200" lvl="0" indent="-317500" algn="l" rtl="0">
              <a:lnSpc>
                <a:spcPct val="150000"/>
              </a:lnSpc>
              <a:spcBef>
                <a:spcPts val="0"/>
              </a:spcBef>
              <a:spcAft>
                <a:spcPts val="0"/>
              </a:spcAft>
              <a:buClr>
                <a:srgbClr val="000000"/>
              </a:buClr>
              <a:buSzPts val="1400"/>
              <a:buFont typeface="Nunito"/>
              <a:buChar char="➢"/>
            </a:pPr>
            <a:r>
              <a:rPr lang="en" sz="1400">
                <a:solidFill>
                  <a:srgbClr val="000000"/>
                </a:solidFill>
                <a:highlight>
                  <a:srgbClr val="FFFFFF"/>
                </a:highlight>
                <a:latin typeface="Nunito"/>
                <a:ea typeface="Nunito"/>
                <a:cs typeface="Nunito"/>
                <a:sym typeface="Nunito"/>
              </a:rPr>
              <a:t>It  provides faster processing of transactions</a:t>
            </a:r>
            <a:endParaRPr sz="1400">
              <a:solidFill>
                <a:srgbClr val="000000"/>
              </a:solidFill>
              <a:highlight>
                <a:srgbClr val="FFFFFF"/>
              </a:highlight>
              <a:latin typeface="Nunito"/>
              <a:ea typeface="Nunito"/>
              <a:cs typeface="Nunito"/>
              <a:sym typeface="Nunito"/>
            </a:endParaRPr>
          </a:p>
        </p:txBody>
      </p:sp>
      <p:sp>
        <p:nvSpPr>
          <p:cNvPr id="2" name="Slide Number Placeholder 1">
            <a:extLst>
              <a:ext uri="{FF2B5EF4-FFF2-40B4-BE49-F238E27FC236}">
                <a16:creationId xmlns:a16="http://schemas.microsoft.com/office/drawing/2014/main" id="{F4E48BAB-F05A-45D4-9113-5CD081F19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19150" y="146325"/>
            <a:ext cx="7505700" cy="5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Disadvantages</a:t>
            </a:r>
            <a:endParaRPr sz="2700"/>
          </a:p>
        </p:txBody>
      </p:sp>
      <p:sp>
        <p:nvSpPr>
          <p:cNvPr id="202" name="Google Shape;202;p24"/>
          <p:cNvSpPr txBox="1">
            <a:spLocks noGrp="1"/>
          </p:cNvSpPr>
          <p:nvPr>
            <p:ph type="body" idx="1"/>
          </p:nvPr>
        </p:nvSpPr>
        <p:spPr>
          <a:xfrm>
            <a:off x="819150" y="709125"/>
            <a:ext cx="7505700" cy="4344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1</a:t>
            </a:r>
            <a:r>
              <a:rPr lang="en" sz="1400" b="1" dirty="0">
                <a:solidFill>
                  <a:srgbClr val="000000"/>
                </a:solidFill>
                <a:highlight>
                  <a:srgbClr val="FFFFFF"/>
                </a:highlight>
                <a:latin typeface="Nunito"/>
                <a:ea typeface="Nunito"/>
                <a:cs typeface="Nunito"/>
                <a:sym typeface="Nunito"/>
              </a:rPr>
              <a:t>. </a:t>
            </a:r>
            <a:r>
              <a:rPr lang="en" sz="1400" dirty="0">
                <a:solidFill>
                  <a:srgbClr val="000000"/>
                </a:solidFill>
                <a:highlight>
                  <a:srgbClr val="FFFFFF"/>
                </a:highlight>
                <a:latin typeface="Nunito"/>
                <a:ea typeface="Nunito"/>
                <a:cs typeface="Nunito"/>
                <a:sym typeface="Nunito"/>
              </a:rPr>
              <a:t>Blockchain can slow down when there are too many users on network.</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2. Some solutions consumes too much of energy.</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3. Blockchains are sometimes inefficient due to how they operate.</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4. Blockchain implementation is a sometime costly process.</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5. Blockchain does not offer interoperability as of now.</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6. Blockchains are harder to scale due to their consensus method.</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r>
              <a:rPr lang="en" sz="1400" dirty="0">
                <a:solidFill>
                  <a:srgbClr val="000000"/>
                </a:solidFill>
                <a:highlight>
                  <a:srgbClr val="FFFFFF"/>
                </a:highlight>
                <a:latin typeface="Nunito"/>
                <a:ea typeface="Nunito"/>
                <a:cs typeface="Nunito"/>
                <a:sym typeface="Nunito"/>
              </a:rPr>
              <a:t>7. Blockchain cannot go back as data is immutable.</a:t>
            </a: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lnSpc>
                <a:spcPct val="100000"/>
              </a:lnSpc>
              <a:spcBef>
                <a:spcPts val="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spcBef>
                <a:spcPts val="50"/>
              </a:spcBef>
              <a:spcAft>
                <a:spcPts val="0"/>
              </a:spcAft>
              <a:buNone/>
            </a:pPr>
            <a:endParaRPr sz="1400" dirty="0">
              <a:solidFill>
                <a:srgbClr val="000000"/>
              </a:solidFill>
              <a:highlight>
                <a:srgbClr val="FFFFFF"/>
              </a:highlight>
              <a:latin typeface="Nunito"/>
              <a:ea typeface="Nunito"/>
              <a:cs typeface="Nunito"/>
              <a:sym typeface="Nunito"/>
            </a:endParaRPr>
          </a:p>
          <a:p>
            <a:pPr marL="0" lvl="0" indent="0" algn="just" rtl="0">
              <a:spcBef>
                <a:spcPts val="0"/>
              </a:spcBef>
              <a:spcAft>
                <a:spcPts val="0"/>
              </a:spcAft>
              <a:buNone/>
            </a:pPr>
            <a:endParaRPr dirty="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5C2EB85B-CF75-4061-9562-FB404B004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19150" y="451175"/>
            <a:ext cx="7505700" cy="9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Programming languages used for blockchain development</a:t>
            </a:r>
            <a:endParaRPr sz="2700"/>
          </a:p>
        </p:txBody>
      </p:sp>
      <p:sp>
        <p:nvSpPr>
          <p:cNvPr id="208" name="Google Shape;208;p25"/>
          <p:cNvSpPr txBox="1">
            <a:spLocks noGrp="1"/>
          </p:cNvSpPr>
          <p:nvPr>
            <p:ph type="body" idx="4294967295"/>
          </p:nvPr>
        </p:nvSpPr>
        <p:spPr>
          <a:xfrm>
            <a:off x="819150" y="1590425"/>
            <a:ext cx="7505700" cy="31701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Java</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Python</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Ruby</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Solidity</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Go</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Javascript</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Rust </a:t>
            </a:r>
            <a:endParaRPr sz="140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Php</a:t>
            </a:r>
            <a:endParaRPr sz="1400">
              <a:solidFill>
                <a:srgbClr val="000000"/>
              </a:solidFill>
              <a:latin typeface="Nunito"/>
              <a:ea typeface="Nunito"/>
              <a:cs typeface="Nunito"/>
              <a:sym typeface="Nunito"/>
            </a:endParaRPr>
          </a:p>
        </p:txBody>
      </p:sp>
      <p:sp>
        <p:nvSpPr>
          <p:cNvPr id="2" name="Slide Number Placeholder 1">
            <a:extLst>
              <a:ext uri="{FF2B5EF4-FFF2-40B4-BE49-F238E27FC236}">
                <a16:creationId xmlns:a16="http://schemas.microsoft.com/office/drawing/2014/main" id="{21C07617-F664-43A8-98B0-B24B629D1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rot="768">
            <a:off x="201975" y="2098001"/>
            <a:ext cx="2685000" cy="9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Blockchain Wheel of Opportunities </a:t>
            </a:r>
            <a:endParaRPr sz="2400"/>
          </a:p>
        </p:txBody>
      </p:sp>
      <p:pic>
        <p:nvPicPr>
          <p:cNvPr id="214" name="Google Shape;214;p26"/>
          <p:cNvPicPr preferRelativeResize="0"/>
          <p:nvPr/>
        </p:nvPicPr>
        <p:blipFill rotWithShape="1">
          <a:blip r:embed="rId3">
            <a:alphaModFix/>
          </a:blip>
          <a:srcRect l="3106" t="7843" r="3312" b="2614"/>
          <a:stretch/>
        </p:blipFill>
        <p:spPr>
          <a:xfrm>
            <a:off x="2825606" y="180475"/>
            <a:ext cx="6116525" cy="4782549"/>
          </a:xfrm>
          <a:prstGeom prst="rect">
            <a:avLst/>
          </a:prstGeom>
          <a:noFill/>
          <a:ln>
            <a:noFill/>
          </a:ln>
        </p:spPr>
      </p:pic>
      <p:sp>
        <p:nvSpPr>
          <p:cNvPr id="2" name="Slide Number Placeholder 1">
            <a:extLst>
              <a:ext uri="{FF2B5EF4-FFF2-40B4-BE49-F238E27FC236}">
                <a16:creationId xmlns:a16="http://schemas.microsoft.com/office/drawing/2014/main" id="{46F0435D-7EE1-4D7D-9545-22463B158F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819150" y="371400"/>
            <a:ext cx="75057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220" name="Google Shape;220;p27"/>
          <p:cNvSpPr txBox="1">
            <a:spLocks noGrp="1"/>
          </p:cNvSpPr>
          <p:nvPr>
            <p:ph type="body" idx="1"/>
          </p:nvPr>
        </p:nvSpPr>
        <p:spPr>
          <a:xfrm>
            <a:off x="819150" y="1035450"/>
            <a:ext cx="7505700" cy="34032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 It has a fantastic </a:t>
            </a:r>
            <a:r>
              <a:rPr lang="en" sz="1400" b="1" dirty="0">
                <a:solidFill>
                  <a:srgbClr val="000000"/>
                </a:solidFill>
                <a:highlight>
                  <a:srgbClr val="FFFFFF"/>
                </a:highlight>
                <a:latin typeface="Nunito"/>
                <a:ea typeface="Nunito"/>
                <a:cs typeface="Nunito"/>
                <a:sym typeface="Nunito"/>
              </a:rPr>
              <a:t>future</a:t>
            </a:r>
            <a:r>
              <a:rPr lang="en" sz="1400" dirty="0">
                <a:solidFill>
                  <a:srgbClr val="000000"/>
                </a:solidFill>
                <a:highlight>
                  <a:srgbClr val="FFFFFF"/>
                </a:highlight>
                <a:latin typeface="Nunito"/>
                <a:ea typeface="Nunito"/>
                <a:cs typeface="Nunito"/>
                <a:sym typeface="Nunito"/>
              </a:rPr>
              <a:t> in different sectors such as supply chain management, digital advertising, forecasting, cyber security, Internet of things, networking, etc.</a:t>
            </a:r>
          </a:p>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 </a:t>
            </a:r>
            <a:r>
              <a:rPr lang="en" sz="1400" b="1" dirty="0">
                <a:solidFill>
                  <a:srgbClr val="000000"/>
                </a:solidFill>
                <a:highlight>
                  <a:srgbClr val="FFFFFF"/>
                </a:highlight>
                <a:latin typeface="Nunito"/>
                <a:ea typeface="Nunito"/>
                <a:cs typeface="Nunito"/>
                <a:sym typeface="Nunito"/>
              </a:rPr>
              <a:t>Blockchain technology</a:t>
            </a:r>
            <a:r>
              <a:rPr lang="en" sz="1400" dirty="0">
                <a:solidFill>
                  <a:srgbClr val="000000"/>
                </a:solidFill>
                <a:highlight>
                  <a:srgbClr val="FFFFFF"/>
                </a:highlight>
                <a:latin typeface="Nunito"/>
                <a:ea typeface="Nunito"/>
                <a:cs typeface="Nunito"/>
                <a:sym typeface="Nunito"/>
              </a:rPr>
              <a:t> also has a huge prospective to provide the new openings for occupation in the industry.</a:t>
            </a:r>
          </a:p>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In the current day and age, there are endless opportunities for blockchain developers as umpteen number of jobs with handsome salaries are available. </a:t>
            </a:r>
          </a:p>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The demand for </a:t>
            </a:r>
            <a:r>
              <a:rPr lang="en" sz="1400" dirty="0">
                <a:solidFill>
                  <a:srgbClr val="000000"/>
                </a:solidFill>
                <a:highlight>
                  <a:srgbClr val="FFFFFF"/>
                </a:highlight>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blockchain developers</a:t>
            </a:r>
            <a:r>
              <a:rPr lang="en" sz="1400" dirty="0">
                <a:solidFill>
                  <a:srgbClr val="000000"/>
                </a:solidFill>
                <a:highlight>
                  <a:srgbClr val="FFFFFF"/>
                </a:highlight>
                <a:latin typeface="Nunito"/>
                <a:ea typeface="Nunito"/>
                <a:cs typeface="Nunito"/>
                <a:sym typeface="Nunito"/>
              </a:rPr>
              <a:t> is now at an all-time high. </a:t>
            </a:r>
          </a:p>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Being considered as the second most demanded skill in the market after robotics specialists, blockchain development/engineering will only grow higher in popularity. This is not just speculation. </a:t>
            </a:r>
          </a:p>
          <a:p>
            <a:pPr marL="285750" lvl="0" indent="-285750" algn="just" rtl="0">
              <a:spcBef>
                <a:spcPts val="0"/>
              </a:spcBef>
              <a:spcAft>
                <a:spcPts val="0"/>
              </a:spcAft>
              <a:buFont typeface="Arial" panose="020B0604020202020204" pitchFamily="34" charset="0"/>
              <a:buChar char="•"/>
            </a:pPr>
            <a:r>
              <a:rPr lang="en" sz="1400" dirty="0">
                <a:solidFill>
                  <a:srgbClr val="000000"/>
                </a:solidFill>
                <a:highlight>
                  <a:srgbClr val="FFFFFF"/>
                </a:highlight>
                <a:latin typeface="Nunito"/>
                <a:ea typeface="Nunito"/>
                <a:cs typeface="Nunito"/>
                <a:sym typeface="Nunito"/>
              </a:rPr>
              <a:t>With blockchain technology becoming more and more in demand in industries such as business and finance,  the companies in these sectors want to hire blockchain developers and architects to provide them with an edge over their competitors</a:t>
            </a:r>
            <a:r>
              <a:rPr lang="en" sz="1400" dirty="0">
                <a:solidFill>
                  <a:srgbClr val="333333"/>
                </a:solidFill>
                <a:highlight>
                  <a:srgbClr val="FFFFFF"/>
                </a:highlight>
                <a:latin typeface="Nunito"/>
                <a:ea typeface="Nunito"/>
                <a:cs typeface="Nunito"/>
                <a:sym typeface="Nunito"/>
              </a:rPr>
              <a:t>.</a:t>
            </a:r>
            <a:endParaRPr sz="1400" dirty="0">
              <a:solidFill>
                <a:srgbClr val="333333"/>
              </a:solidFill>
              <a:highlight>
                <a:srgbClr val="FFFFFF"/>
              </a:highlight>
              <a:latin typeface="Nunito"/>
              <a:ea typeface="Nunito"/>
              <a:cs typeface="Nunito"/>
              <a:sym typeface="Nunito"/>
            </a:endParaRPr>
          </a:p>
          <a:p>
            <a:pPr marL="0" lvl="0" indent="0" algn="l" rtl="0">
              <a:spcBef>
                <a:spcPts val="1600"/>
              </a:spcBef>
              <a:spcAft>
                <a:spcPts val="1600"/>
              </a:spcAft>
              <a:buNone/>
            </a:pPr>
            <a:endParaRPr sz="1400" dirty="0">
              <a:solidFill>
                <a:srgbClr val="333333"/>
              </a:solidFill>
              <a:highlight>
                <a:srgbClr val="FFFFFF"/>
              </a:highlight>
              <a:latin typeface="Nunito"/>
              <a:ea typeface="Nunito"/>
              <a:cs typeface="Nunito"/>
              <a:sym typeface="Nunito"/>
            </a:endParaRPr>
          </a:p>
        </p:txBody>
      </p:sp>
      <p:sp>
        <p:nvSpPr>
          <p:cNvPr id="2" name="Slide Number Placeholder 1">
            <a:extLst>
              <a:ext uri="{FF2B5EF4-FFF2-40B4-BE49-F238E27FC236}">
                <a16:creationId xmlns:a16="http://schemas.microsoft.com/office/drawing/2014/main" id="{8A56DFA8-66D2-4A39-8C4E-FE7977F7E1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819150" y="326400"/>
            <a:ext cx="7505700" cy="5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Conclusion</a:t>
            </a:r>
            <a:endParaRPr sz="2700" dirty="0"/>
          </a:p>
        </p:txBody>
      </p:sp>
      <p:sp>
        <p:nvSpPr>
          <p:cNvPr id="226" name="Google Shape;226;p28"/>
          <p:cNvSpPr txBox="1">
            <a:spLocks noGrp="1"/>
          </p:cNvSpPr>
          <p:nvPr>
            <p:ph type="body" idx="1"/>
          </p:nvPr>
        </p:nvSpPr>
        <p:spPr>
          <a:xfrm>
            <a:off x="819150" y="808100"/>
            <a:ext cx="7505700" cy="4153200"/>
          </a:xfrm>
          <a:prstGeom prst="rect">
            <a:avLst/>
          </a:prstGeom>
        </p:spPr>
        <p:txBody>
          <a:bodyPr spcFirstLastPara="1" wrap="square" lIns="91425" tIns="91425" rIns="91425" bIns="91425" anchor="t" anchorCtr="0">
            <a:noAutofit/>
          </a:bodyPr>
          <a:lstStyle/>
          <a:p>
            <a:pPr marL="285750" lvl="0" indent="-285750" algn="just" rtl="0">
              <a:lnSpc>
                <a:spcPct val="115000"/>
              </a:lnSpc>
              <a:spcBef>
                <a:spcPts val="0"/>
              </a:spcBef>
              <a:spcAft>
                <a:spcPts val="2000"/>
              </a:spcAft>
              <a:buFont typeface="Courier New" panose="02070309020205020404" pitchFamily="49" charset="0"/>
              <a:buChar char="o"/>
            </a:pPr>
            <a:r>
              <a:rPr lang="en" sz="1400" dirty="0">
                <a:solidFill>
                  <a:srgbClr val="000000"/>
                </a:solidFill>
                <a:highlight>
                  <a:srgbClr val="FFFFFF"/>
                </a:highlight>
                <a:latin typeface="Nunito"/>
                <a:ea typeface="Nunito"/>
                <a:cs typeface="Nunito"/>
                <a:sym typeface="Nunito"/>
              </a:rPr>
              <a:t>The Application of blockchain concept and technology has grown beyond its use for bitcoin generation and transactions.The properties of its security  ,privacy ,traceability ,inherent data provenance time-stamping has seen its adoption beyond its initial application areas.</a:t>
            </a:r>
          </a:p>
          <a:p>
            <a:pPr marL="285750" lvl="0" indent="-285750" algn="just" rtl="0">
              <a:lnSpc>
                <a:spcPct val="115000"/>
              </a:lnSpc>
              <a:spcBef>
                <a:spcPts val="0"/>
              </a:spcBef>
              <a:spcAft>
                <a:spcPts val="2000"/>
              </a:spcAft>
              <a:buFont typeface="Courier New" panose="02070309020205020404" pitchFamily="49" charset="0"/>
              <a:buChar char="o"/>
            </a:pPr>
            <a:r>
              <a:rPr lang="en" sz="1400" dirty="0">
                <a:solidFill>
                  <a:srgbClr val="000000"/>
                </a:solidFill>
                <a:highlight>
                  <a:srgbClr val="FFFFFF"/>
                </a:highlight>
                <a:latin typeface="Nunito"/>
                <a:ea typeface="Nunito"/>
                <a:cs typeface="Nunito"/>
                <a:sym typeface="Nunito"/>
              </a:rPr>
              <a:t>The blockchain itself and its variants are now used to secure any type of transactions,whether it be human-to-human communications or machine-to-machine.Its adoption appears to be secure especially with the global emergence of  the Internet of Things. </a:t>
            </a:r>
          </a:p>
          <a:p>
            <a:pPr marL="285750" lvl="0" indent="-285750" algn="just" rtl="0">
              <a:lnSpc>
                <a:spcPct val="115000"/>
              </a:lnSpc>
              <a:spcBef>
                <a:spcPts val="0"/>
              </a:spcBef>
              <a:spcAft>
                <a:spcPts val="2000"/>
              </a:spcAft>
              <a:buFont typeface="Courier New" panose="02070309020205020404" pitchFamily="49" charset="0"/>
              <a:buChar char="o"/>
            </a:pPr>
            <a:r>
              <a:rPr lang="en" sz="1400" dirty="0">
                <a:solidFill>
                  <a:srgbClr val="000000"/>
                </a:solidFill>
                <a:highlight>
                  <a:srgbClr val="FFFFFF"/>
                </a:highlight>
                <a:latin typeface="Nunito"/>
                <a:ea typeface="Nunito"/>
                <a:cs typeface="Nunito"/>
                <a:sym typeface="Nunito"/>
              </a:rPr>
              <a:t>The Blockchain has been especially identified to be suitable in developing nations where ensuring trust is a major concern. </a:t>
            </a:r>
          </a:p>
          <a:p>
            <a:pPr marL="285750" lvl="0" indent="-285750" algn="just" rtl="0">
              <a:lnSpc>
                <a:spcPct val="115000"/>
              </a:lnSpc>
              <a:spcBef>
                <a:spcPts val="0"/>
              </a:spcBef>
              <a:spcAft>
                <a:spcPts val="2000"/>
              </a:spcAft>
              <a:buFont typeface="Courier New" panose="02070309020205020404" pitchFamily="49" charset="0"/>
              <a:buChar char="o"/>
            </a:pPr>
            <a:r>
              <a:rPr lang="en" sz="1400" dirty="0">
                <a:solidFill>
                  <a:srgbClr val="000000"/>
                </a:solidFill>
                <a:highlight>
                  <a:srgbClr val="FFFFFF"/>
                </a:highlight>
                <a:latin typeface="Nunito"/>
                <a:ea typeface="Nunito"/>
                <a:cs typeface="Nunito"/>
                <a:sym typeface="Nunito"/>
              </a:rPr>
              <a:t>Thus the invention of blockchain can be seen to be vital and much needed additional  component of the internet that was lacking in security and trust before</a:t>
            </a:r>
            <a:endParaRPr sz="1400" dirty="0">
              <a:solidFill>
                <a:srgbClr val="000000"/>
              </a:solidFill>
              <a:latin typeface="Nunito"/>
              <a:ea typeface="Nunito"/>
              <a:cs typeface="Nunito"/>
              <a:sym typeface="Nunito"/>
            </a:endParaRPr>
          </a:p>
        </p:txBody>
      </p:sp>
      <p:sp>
        <p:nvSpPr>
          <p:cNvPr id="2" name="Slide Number Placeholder 1">
            <a:extLst>
              <a:ext uri="{FF2B5EF4-FFF2-40B4-BE49-F238E27FC236}">
                <a16:creationId xmlns:a16="http://schemas.microsoft.com/office/drawing/2014/main" id="{17479D4F-90E5-455D-B7B6-6869F0A98E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19150" y="845600"/>
            <a:ext cx="7505700" cy="32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just" rtl="0">
              <a:spcBef>
                <a:spcPts val="0"/>
              </a:spcBef>
              <a:spcAft>
                <a:spcPts val="0"/>
              </a:spcAft>
              <a:buNone/>
            </a:pPr>
            <a:r>
              <a:rPr lang="en"/>
              <a:t>                           </a:t>
            </a:r>
            <a:r>
              <a:rPr lang="en">
                <a:solidFill>
                  <a:srgbClr val="000000"/>
                </a:solidFill>
              </a:rPr>
              <a:t>Thank You</a:t>
            </a:r>
            <a:endParaRPr>
              <a:solidFill>
                <a:srgbClr val="000000"/>
              </a:solidFill>
            </a:endParaRPr>
          </a:p>
        </p:txBody>
      </p:sp>
      <p:sp>
        <p:nvSpPr>
          <p:cNvPr id="2" name="Slide Number Placeholder 1">
            <a:extLst>
              <a:ext uri="{FF2B5EF4-FFF2-40B4-BE49-F238E27FC236}">
                <a16:creationId xmlns:a16="http://schemas.microsoft.com/office/drawing/2014/main" id="{32904D5D-3B74-40CC-B660-3BD38D75FF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body" idx="1"/>
          </p:nvPr>
        </p:nvSpPr>
        <p:spPr>
          <a:xfrm>
            <a:off x="819150" y="979175"/>
            <a:ext cx="7505700" cy="3770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Introduction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What is Blockchain ?</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Inside of Blockchain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Need of Blockchain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Features Of Blockchain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How Blockchain works ?</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Blockchain Vs Bitcoin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Applications Of blockchain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Advantages</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Disadvantages</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Programming Languages for Blockchain</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Blockchain Wheel of opportunities</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0"/>
              </a:spcAft>
              <a:buClr>
                <a:srgbClr val="000000"/>
              </a:buClr>
              <a:buSzPts val="1400"/>
              <a:buFont typeface="Nunito"/>
              <a:buChar char="●"/>
            </a:pPr>
            <a:r>
              <a:rPr lang="en" sz="1400" dirty="0">
                <a:solidFill>
                  <a:srgbClr val="000000"/>
                </a:solidFill>
                <a:latin typeface="Nunito"/>
                <a:ea typeface="Nunito"/>
                <a:cs typeface="Nunito"/>
                <a:sym typeface="Nunito"/>
              </a:rPr>
              <a:t>Future Scope</a:t>
            </a:r>
            <a:endParaRPr sz="1400" dirty="0">
              <a:solidFill>
                <a:srgbClr val="000000"/>
              </a:solidFill>
              <a:latin typeface="Nunito"/>
              <a:ea typeface="Nunito"/>
              <a:cs typeface="Nunito"/>
              <a:sym typeface="Nunito"/>
            </a:endParaRPr>
          </a:p>
          <a:p>
            <a:pPr marL="457200" lvl="0" indent="-317500" algn="l" rtl="0">
              <a:lnSpc>
                <a:spcPct val="100000"/>
              </a:lnSpc>
              <a:spcBef>
                <a:spcPts val="200"/>
              </a:spcBef>
              <a:spcAft>
                <a:spcPts val="200"/>
              </a:spcAft>
              <a:buClr>
                <a:srgbClr val="000000"/>
              </a:buClr>
              <a:buSzPts val="1400"/>
              <a:buFont typeface="Nunito"/>
              <a:buChar char="●"/>
            </a:pPr>
            <a:r>
              <a:rPr lang="en" sz="1400" dirty="0">
                <a:solidFill>
                  <a:srgbClr val="000000"/>
                </a:solidFill>
                <a:latin typeface="Nunito"/>
                <a:ea typeface="Nunito"/>
                <a:cs typeface="Nunito"/>
                <a:sym typeface="Nunito"/>
              </a:rPr>
              <a:t>Conclusion</a:t>
            </a:r>
            <a:endParaRPr sz="1400" dirty="0">
              <a:solidFill>
                <a:srgbClr val="000000"/>
              </a:solidFill>
              <a:latin typeface="Nunito"/>
              <a:ea typeface="Nunito"/>
              <a:cs typeface="Nunito"/>
              <a:sym typeface="Nunito"/>
            </a:endParaRPr>
          </a:p>
        </p:txBody>
      </p:sp>
      <p:sp>
        <p:nvSpPr>
          <p:cNvPr id="137" name="Google Shape;137;p14"/>
          <p:cNvSpPr txBox="1">
            <a:spLocks noGrp="1"/>
          </p:cNvSpPr>
          <p:nvPr>
            <p:ph type="title"/>
          </p:nvPr>
        </p:nvSpPr>
        <p:spPr>
          <a:xfrm>
            <a:off x="819150" y="303875"/>
            <a:ext cx="75057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highlight>
                  <a:srgbClr val="FFFFFF"/>
                </a:highlight>
              </a:rPr>
              <a:t>Content </a:t>
            </a:r>
            <a:endParaRPr sz="2700">
              <a:highlight>
                <a:srgbClr val="FFFFFF"/>
              </a:highlight>
            </a:endParaRPr>
          </a:p>
        </p:txBody>
      </p:sp>
      <p:sp>
        <p:nvSpPr>
          <p:cNvPr id="2" name="Slide Number Placeholder 1">
            <a:extLst>
              <a:ext uri="{FF2B5EF4-FFF2-40B4-BE49-F238E27FC236}">
                <a16:creationId xmlns:a16="http://schemas.microsoft.com/office/drawing/2014/main" id="{D95CDB3E-2189-475E-9F98-A4C87DD885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19150" y="438950"/>
            <a:ext cx="75057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Introduction</a:t>
            </a:r>
            <a:endParaRPr sz="2700" dirty="0"/>
          </a:p>
        </p:txBody>
      </p:sp>
      <p:sp>
        <p:nvSpPr>
          <p:cNvPr id="143" name="Google Shape;143;p15"/>
          <p:cNvSpPr txBox="1">
            <a:spLocks noGrp="1"/>
          </p:cNvSpPr>
          <p:nvPr>
            <p:ph type="body" idx="1"/>
          </p:nvPr>
        </p:nvSpPr>
        <p:spPr>
          <a:xfrm>
            <a:off x="650325" y="1045300"/>
            <a:ext cx="8128500" cy="34680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Font typeface="Nunito"/>
              <a:buChar char="➢"/>
            </a:pPr>
            <a:r>
              <a:rPr lang="en" sz="1400" dirty="0">
                <a:solidFill>
                  <a:srgbClr val="7030A0"/>
                </a:solidFill>
                <a:latin typeface="Nunito"/>
                <a:ea typeface="Nunito"/>
                <a:cs typeface="Nunito"/>
                <a:sym typeface="Nunito"/>
              </a:rPr>
              <a:t>The 21st century is all about technology. With the increasing need for modernization in our day-to-day lives, people are open to accepting new technologies. Technologies like augmented reality and IoT that have gained pace in the past decade and now there’s a new addition to the pack i.e. Blockchain Technology.</a:t>
            </a:r>
            <a:endParaRPr sz="1400" dirty="0">
              <a:solidFill>
                <a:srgbClr val="7030A0"/>
              </a:solidFill>
              <a:latin typeface="Nunito"/>
              <a:ea typeface="Nunito"/>
              <a:cs typeface="Nunito"/>
              <a:sym typeface="Nunito"/>
            </a:endParaRPr>
          </a:p>
          <a:p>
            <a:pPr marL="457200" lvl="0" indent="-317500" algn="just" rtl="0">
              <a:spcBef>
                <a:spcPts val="500"/>
              </a:spcBef>
              <a:spcAft>
                <a:spcPts val="0"/>
              </a:spcAft>
              <a:buClr>
                <a:srgbClr val="000000"/>
              </a:buClr>
              <a:buSzPts val="1400"/>
              <a:buFont typeface="Nunito"/>
              <a:buChar char="➢"/>
            </a:pPr>
            <a:r>
              <a:rPr lang="en" sz="1400" dirty="0">
                <a:solidFill>
                  <a:srgbClr val="FF0000"/>
                </a:solidFill>
                <a:latin typeface="Nunito"/>
                <a:ea typeface="Nunito"/>
                <a:cs typeface="Nunito"/>
                <a:sym typeface="Nunito"/>
              </a:rPr>
              <a:t>Blockchain- The revolutionary technology impacting different industries miraculously was introduced in the markets with its very first modern application Bitcoin.</a:t>
            </a:r>
            <a:endParaRPr sz="1400" dirty="0">
              <a:solidFill>
                <a:srgbClr val="FF0000"/>
              </a:solidFill>
              <a:latin typeface="Nunito"/>
              <a:ea typeface="Nunito"/>
              <a:cs typeface="Nunito"/>
              <a:sym typeface="Nunito"/>
            </a:endParaRPr>
          </a:p>
          <a:p>
            <a:pPr marL="457200" lvl="0" indent="-317500" algn="just" rtl="0">
              <a:spcBef>
                <a:spcPts val="500"/>
              </a:spcBef>
              <a:spcAft>
                <a:spcPts val="0"/>
              </a:spcAft>
              <a:buClr>
                <a:srgbClr val="000000"/>
              </a:buClr>
              <a:buSzPts val="1400"/>
              <a:buFont typeface="Nunito"/>
              <a:buChar char="➢"/>
            </a:pPr>
            <a:r>
              <a:rPr lang="en" sz="1400" dirty="0">
                <a:solidFill>
                  <a:schemeClr val="accent6">
                    <a:lumMod val="75000"/>
                  </a:schemeClr>
                </a:solidFill>
                <a:latin typeface="Nunito"/>
                <a:ea typeface="Nunito"/>
                <a:cs typeface="Nunito"/>
                <a:sym typeface="Nunito"/>
              </a:rPr>
              <a:t>There’s a common misconception among people that Bitcoin and Blockchain are one and the same, however, that is not the case. Creating cryptocurrencies is one of the applications of Blockchain technology and other than Bitcoin, there are numerous applications that are being developed on the basis of the blockchain technology.</a:t>
            </a:r>
          </a:p>
          <a:p>
            <a:pPr marL="457200" lvl="0" indent="-317500" algn="just" rtl="0">
              <a:spcBef>
                <a:spcPts val="500"/>
              </a:spcBef>
              <a:spcAft>
                <a:spcPts val="0"/>
              </a:spcAft>
              <a:buClr>
                <a:srgbClr val="000000"/>
              </a:buClr>
              <a:buSzPts val="1400"/>
              <a:buFont typeface="Nunito"/>
              <a:buChar char="➢"/>
            </a:pPr>
            <a:r>
              <a:rPr lang="en-IN" sz="1400" dirty="0">
                <a:solidFill>
                  <a:schemeClr val="accent6">
                    <a:lumMod val="75000"/>
                  </a:schemeClr>
                </a:solidFill>
                <a:latin typeface="Nunito"/>
                <a:ea typeface="Nunito"/>
                <a:cs typeface="Nunito"/>
                <a:sym typeface="Nunito"/>
                <a:hlinkClick r:id="rId3"/>
              </a:rPr>
              <a:t>https://www.blockchain.com/</a:t>
            </a:r>
            <a:endParaRPr sz="1400" dirty="0">
              <a:solidFill>
                <a:schemeClr val="accent6">
                  <a:lumMod val="75000"/>
                </a:schemeClr>
              </a:solidFill>
              <a:latin typeface="Nunito"/>
              <a:ea typeface="Nunito"/>
              <a:cs typeface="Nunito"/>
              <a:sym typeface="Nunito"/>
            </a:endParaRPr>
          </a:p>
        </p:txBody>
      </p:sp>
      <p:sp>
        <p:nvSpPr>
          <p:cNvPr id="2" name="Slide Number Placeholder 1">
            <a:extLst>
              <a:ext uri="{FF2B5EF4-FFF2-40B4-BE49-F238E27FC236}">
                <a16:creationId xmlns:a16="http://schemas.microsoft.com/office/drawing/2014/main" id="{9109861A-6941-4579-90F1-802AABDD94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706600" y="294100"/>
            <a:ext cx="7505700" cy="6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What is Blockchain ?</a:t>
            </a:r>
            <a:endParaRPr sz="2700" dirty="0"/>
          </a:p>
        </p:txBody>
      </p:sp>
      <p:sp>
        <p:nvSpPr>
          <p:cNvPr id="149" name="Google Shape;149;p16"/>
          <p:cNvSpPr txBox="1">
            <a:spLocks noGrp="1"/>
          </p:cNvSpPr>
          <p:nvPr>
            <p:ph type="body" idx="1"/>
          </p:nvPr>
        </p:nvSpPr>
        <p:spPr>
          <a:xfrm>
            <a:off x="819150" y="922900"/>
            <a:ext cx="7505700" cy="3515700"/>
          </a:xfrm>
          <a:prstGeom prst="rect">
            <a:avLst/>
          </a:prstGeom>
          <a:solidFill>
            <a:srgbClr val="FFFFFF"/>
          </a:solidFill>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solidFill>
                  <a:srgbClr val="00B050"/>
                </a:solidFill>
                <a:latin typeface="Nunito"/>
                <a:ea typeface="Nunito"/>
                <a:cs typeface="Nunito"/>
                <a:sym typeface="Nunito"/>
              </a:rPr>
              <a:t>Blockchain can be described as a data structure that holds transactional records and while ensuring security, transparency, and decentralization.</a:t>
            </a:r>
            <a:r>
              <a:rPr lang="en" sz="1500" dirty="0">
                <a:solidFill>
                  <a:srgbClr val="00B050"/>
                </a:solidFill>
                <a:latin typeface="Arial"/>
                <a:ea typeface="Arial"/>
                <a:cs typeface="Arial"/>
                <a:sym typeface="Arial"/>
              </a:rPr>
              <a:t> </a:t>
            </a:r>
            <a:endParaRPr sz="1500" dirty="0">
              <a:solidFill>
                <a:srgbClr val="00B050"/>
              </a:solidFill>
              <a:latin typeface="Arial"/>
              <a:ea typeface="Arial"/>
              <a:cs typeface="Arial"/>
              <a:sym typeface="Arial"/>
            </a:endParaRPr>
          </a:p>
          <a:p>
            <a:pPr marL="0" lvl="0" indent="0" algn="just" rtl="0">
              <a:spcBef>
                <a:spcPts val="1600"/>
              </a:spcBef>
              <a:spcAft>
                <a:spcPts val="0"/>
              </a:spcAft>
              <a:buNone/>
            </a:pPr>
            <a:endParaRPr sz="1500" dirty="0">
              <a:solidFill>
                <a:srgbClr val="000000"/>
              </a:solidFill>
              <a:latin typeface="Arial"/>
              <a:ea typeface="Arial"/>
              <a:cs typeface="Arial"/>
              <a:sym typeface="Arial"/>
            </a:endParaRPr>
          </a:p>
          <a:p>
            <a:pPr marL="0" lvl="0" indent="0" algn="just" rtl="0">
              <a:spcBef>
                <a:spcPts val="1600"/>
              </a:spcBef>
              <a:spcAft>
                <a:spcPts val="0"/>
              </a:spcAft>
              <a:buNone/>
            </a:pPr>
            <a:endParaRPr sz="1500" dirty="0">
              <a:solidFill>
                <a:srgbClr val="000000"/>
              </a:solidFill>
              <a:latin typeface="Arial"/>
              <a:ea typeface="Arial"/>
              <a:cs typeface="Arial"/>
              <a:sym typeface="Arial"/>
            </a:endParaRPr>
          </a:p>
          <a:p>
            <a:pPr marL="0" lvl="0" indent="0" algn="just" rtl="0">
              <a:spcBef>
                <a:spcPts val="1600"/>
              </a:spcBef>
              <a:spcAft>
                <a:spcPts val="0"/>
              </a:spcAft>
              <a:buNone/>
            </a:pPr>
            <a:endParaRPr sz="1500" dirty="0">
              <a:solidFill>
                <a:srgbClr val="000000"/>
              </a:solidFill>
              <a:latin typeface="Arial"/>
              <a:ea typeface="Arial"/>
              <a:cs typeface="Arial"/>
              <a:sym typeface="Arial"/>
            </a:endParaRPr>
          </a:p>
          <a:p>
            <a:pPr marL="0" lvl="0" indent="0" algn="just" rtl="0">
              <a:spcBef>
                <a:spcPts val="1600"/>
              </a:spcBef>
              <a:spcAft>
                <a:spcPts val="1600"/>
              </a:spcAft>
              <a:buNone/>
            </a:pPr>
            <a:r>
              <a:rPr lang="en" sz="1400" dirty="0">
                <a:solidFill>
                  <a:srgbClr val="00B0F0"/>
                </a:solidFill>
                <a:latin typeface="Nunito"/>
                <a:ea typeface="Nunito"/>
                <a:cs typeface="Nunito"/>
                <a:sym typeface="Nunito"/>
              </a:rPr>
              <a:t>Blockchain technology allows all the network participants to reach an agreement, commonly known as consensus. All the data stored on a blockchain is recorded digitally and has a common history which is available for all the network participants. This way, the chances of any fraudulent activity or duplication of transactions is eliminated without the need of a third-party.</a:t>
            </a:r>
            <a:endParaRPr sz="1400" dirty="0">
              <a:solidFill>
                <a:srgbClr val="00B0F0"/>
              </a:solidFill>
              <a:latin typeface="Nunito"/>
              <a:ea typeface="Nunito"/>
              <a:cs typeface="Nunito"/>
              <a:sym typeface="Nunito"/>
            </a:endParaRPr>
          </a:p>
        </p:txBody>
      </p:sp>
      <p:sp>
        <p:nvSpPr>
          <p:cNvPr id="150" name="Google Shape;150;p16"/>
          <p:cNvSpPr/>
          <p:nvPr/>
        </p:nvSpPr>
        <p:spPr>
          <a:xfrm>
            <a:off x="1032325" y="1662250"/>
            <a:ext cx="6674100" cy="1249200"/>
          </a:xfrm>
          <a:prstGeom prst="flowChartAlternateProcess">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Times New Roman"/>
                <a:ea typeface="Times New Roman"/>
                <a:cs typeface="Times New Roman"/>
                <a:sym typeface="Times New Roman"/>
              </a:rPr>
              <a:t>A Blockchain is defined as peer to peer distributed ledger forged by consensus,combined by system of smart contracts.</a:t>
            </a:r>
            <a:endParaRPr i="1">
              <a:latin typeface="Times New Roman"/>
              <a:ea typeface="Times New Roman"/>
              <a:cs typeface="Times New Roman"/>
              <a:sym typeface="Times New Roman"/>
            </a:endParaRPr>
          </a:p>
          <a:p>
            <a:pPr marL="0" lvl="0" indent="0" algn="l" rtl="0">
              <a:spcBef>
                <a:spcPts val="0"/>
              </a:spcBef>
              <a:spcAft>
                <a:spcPts val="0"/>
              </a:spcAft>
              <a:buNone/>
            </a:pPr>
            <a:endParaRPr i="1">
              <a:latin typeface="Times New Roman"/>
              <a:ea typeface="Times New Roman"/>
              <a:cs typeface="Times New Roman"/>
              <a:sym typeface="Times New Roman"/>
            </a:endParaRPr>
          </a:p>
          <a:p>
            <a:pPr marL="0" lvl="0" indent="0" algn="l" rtl="0">
              <a:spcBef>
                <a:spcPts val="0"/>
              </a:spcBef>
              <a:spcAft>
                <a:spcPts val="0"/>
              </a:spcAft>
              <a:buNone/>
            </a:pPr>
            <a:r>
              <a:rPr lang="en" i="1">
                <a:latin typeface="Times New Roman"/>
                <a:ea typeface="Times New Roman"/>
                <a:cs typeface="Times New Roman"/>
                <a:sym typeface="Times New Roman"/>
              </a:rPr>
              <a:t>                                                                                    -Hyperledger,Linux Foundation</a:t>
            </a:r>
            <a:endParaRPr i="1">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8B36502B-B92A-4925-8FE9-7932FABFBC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717875" y="282850"/>
            <a:ext cx="7505700" cy="6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Inside of Blockchain</a:t>
            </a:r>
            <a:endParaRPr sz="2700"/>
          </a:p>
        </p:txBody>
      </p:sp>
      <p:sp>
        <p:nvSpPr>
          <p:cNvPr id="156" name="Google Shape;156;p17"/>
          <p:cNvSpPr txBox="1">
            <a:spLocks noGrp="1"/>
          </p:cNvSpPr>
          <p:nvPr>
            <p:ph type="body" idx="1"/>
          </p:nvPr>
        </p:nvSpPr>
        <p:spPr>
          <a:xfrm>
            <a:off x="875425" y="821525"/>
            <a:ext cx="7505700" cy="38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just" rtl="0">
              <a:lnSpc>
                <a:spcPct val="150000"/>
              </a:lnSpc>
              <a:spcBef>
                <a:spcPts val="1600"/>
              </a:spcBef>
              <a:spcAft>
                <a:spcPts val="0"/>
              </a:spcAft>
              <a:buNone/>
            </a:pPr>
            <a:endParaRPr/>
          </a:p>
        </p:txBody>
      </p:sp>
      <p:pic>
        <p:nvPicPr>
          <p:cNvPr id="157" name="Google Shape;157;p17" title="Click to enlarge"/>
          <p:cNvPicPr preferRelativeResize="0"/>
          <p:nvPr/>
        </p:nvPicPr>
        <p:blipFill>
          <a:blip r:embed="rId3">
            <a:alphaModFix/>
          </a:blip>
          <a:stretch>
            <a:fillRect/>
          </a:stretch>
        </p:blipFill>
        <p:spPr>
          <a:xfrm>
            <a:off x="1955250" y="968050"/>
            <a:ext cx="5030950" cy="2982425"/>
          </a:xfrm>
          <a:prstGeom prst="rect">
            <a:avLst/>
          </a:prstGeom>
          <a:noFill/>
          <a:ln>
            <a:noFill/>
          </a:ln>
        </p:spPr>
      </p:pic>
      <p:sp>
        <p:nvSpPr>
          <p:cNvPr id="2" name="Slide Number Placeholder 1">
            <a:extLst>
              <a:ext uri="{FF2B5EF4-FFF2-40B4-BE49-F238E27FC236}">
                <a16:creationId xmlns:a16="http://schemas.microsoft.com/office/drawing/2014/main" id="{3D146002-D391-4809-BC44-3FA3A80BA6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281375"/>
            <a:ext cx="7505700" cy="5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Need of Blockchain</a:t>
            </a:r>
            <a:endParaRPr sz="2700"/>
          </a:p>
        </p:txBody>
      </p:sp>
      <p:sp>
        <p:nvSpPr>
          <p:cNvPr id="163" name="Google Shape;163;p18"/>
          <p:cNvSpPr txBox="1">
            <a:spLocks noGrp="1"/>
          </p:cNvSpPr>
          <p:nvPr>
            <p:ph type="body" idx="1"/>
          </p:nvPr>
        </p:nvSpPr>
        <p:spPr>
          <a:xfrm>
            <a:off x="819150" y="911650"/>
            <a:ext cx="7505700" cy="39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4" name="Google Shape;164;p18" descr="Blockchain Introduction"/>
          <p:cNvPicPr preferRelativeResize="0"/>
          <p:nvPr/>
        </p:nvPicPr>
        <p:blipFill>
          <a:blip r:embed="rId3">
            <a:alphaModFix/>
          </a:blip>
          <a:stretch>
            <a:fillRect/>
          </a:stretch>
        </p:blipFill>
        <p:spPr>
          <a:xfrm>
            <a:off x="2066925" y="1402025"/>
            <a:ext cx="5010150" cy="2624800"/>
          </a:xfrm>
          <a:prstGeom prst="rect">
            <a:avLst/>
          </a:prstGeom>
          <a:noFill/>
          <a:ln>
            <a:noFill/>
          </a:ln>
        </p:spPr>
      </p:pic>
      <p:sp>
        <p:nvSpPr>
          <p:cNvPr id="2" name="Slide Number Placeholder 1">
            <a:extLst>
              <a:ext uri="{FF2B5EF4-FFF2-40B4-BE49-F238E27FC236}">
                <a16:creationId xmlns:a16="http://schemas.microsoft.com/office/drawing/2014/main" id="{A6597DCF-F068-4426-8C9E-C2400819DB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236350"/>
            <a:ext cx="7505700" cy="45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700"/>
          </a:p>
          <a:p>
            <a:pPr marL="0" lvl="0" indent="0" algn="l" rtl="0">
              <a:spcBef>
                <a:spcPts val="0"/>
              </a:spcBef>
              <a:spcAft>
                <a:spcPts val="0"/>
              </a:spcAft>
              <a:buNone/>
            </a:pPr>
            <a:r>
              <a:rPr lang="en" sz="2700"/>
              <a:t> Features</a:t>
            </a:r>
            <a:endParaRPr sz="2700"/>
          </a:p>
          <a:p>
            <a:pPr marL="0" lvl="0" indent="0" algn="l" rtl="0">
              <a:spcBef>
                <a:spcPts val="0"/>
              </a:spcBef>
              <a:spcAft>
                <a:spcPts val="0"/>
              </a:spcAft>
              <a:buNone/>
            </a:pPr>
            <a:endParaRPr sz="2700"/>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Cannot be corrupted</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Decentralized Technology</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Enhanced Security</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Distributed ledger</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Consensus</a:t>
            </a:r>
            <a:endParaRPr sz="1400">
              <a:solidFill>
                <a:srgbClr val="000000"/>
              </a:solidFill>
            </a:endParaRPr>
          </a:p>
          <a:p>
            <a:pPr marL="457200" lvl="0" indent="0" algn="l" rtl="0">
              <a:lnSpc>
                <a:spcPct val="100000"/>
              </a:lnSpc>
              <a:spcBef>
                <a:spcPts val="0"/>
              </a:spcBef>
              <a:spcAft>
                <a:spcPts val="0"/>
              </a:spcAft>
              <a:buNone/>
            </a:pP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Faster settlements</a:t>
            </a:r>
            <a:endParaRPr sz="1400">
              <a:solidFill>
                <a:srgbClr val="000000"/>
              </a:solidFill>
            </a:endParaRPr>
          </a:p>
          <a:p>
            <a:pPr marL="0" lvl="0" indent="0" algn="l" rtl="0">
              <a:spcBef>
                <a:spcPts val="0"/>
              </a:spcBef>
              <a:spcAft>
                <a:spcPts val="0"/>
              </a:spcAft>
              <a:buNone/>
            </a:pPr>
            <a:endParaRPr sz="1400">
              <a:solidFill>
                <a:srgbClr val="000000"/>
              </a:solidFill>
            </a:endParaRPr>
          </a:p>
        </p:txBody>
      </p:sp>
      <p:sp>
        <p:nvSpPr>
          <p:cNvPr id="2" name="Slide Number Placeholder 1">
            <a:extLst>
              <a:ext uri="{FF2B5EF4-FFF2-40B4-BE49-F238E27FC236}">
                <a16:creationId xmlns:a16="http://schemas.microsoft.com/office/drawing/2014/main" id="{12AB1512-E435-424B-8F46-B7DE24F630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19150" y="315150"/>
            <a:ext cx="75057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Working </a:t>
            </a:r>
            <a:endParaRPr sz="2700"/>
          </a:p>
        </p:txBody>
      </p:sp>
      <p:sp>
        <p:nvSpPr>
          <p:cNvPr id="175" name="Google Shape;175;p20"/>
          <p:cNvSpPr txBox="1">
            <a:spLocks noGrp="1"/>
          </p:cNvSpPr>
          <p:nvPr>
            <p:ph type="body" idx="1"/>
          </p:nvPr>
        </p:nvSpPr>
        <p:spPr>
          <a:xfrm>
            <a:off x="819150" y="900450"/>
            <a:ext cx="7505700" cy="27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6" name="Google Shape;176;p20"/>
          <p:cNvPicPr preferRelativeResize="0"/>
          <p:nvPr/>
        </p:nvPicPr>
        <p:blipFill rotWithShape="1">
          <a:blip r:embed="rId3">
            <a:alphaModFix/>
          </a:blip>
          <a:srcRect b="-2553"/>
          <a:stretch/>
        </p:blipFill>
        <p:spPr>
          <a:xfrm>
            <a:off x="1057975" y="1069225"/>
            <a:ext cx="6888000" cy="3612825"/>
          </a:xfrm>
          <a:prstGeom prst="rect">
            <a:avLst/>
          </a:prstGeom>
          <a:noFill/>
          <a:ln>
            <a:noFill/>
          </a:ln>
        </p:spPr>
      </p:pic>
      <p:sp>
        <p:nvSpPr>
          <p:cNvPr id="2" name="Slide Number Placeholder 1">
            <a:extLst>
              <a:ext uri="{FF2B5EF4-FFF2-40B4-BE49-F238E27FC236}">
                <a16:creationId xmlns:a16="http://schemas.microsoft.com/office/drawing/2014/main" id="{D51760EC-3DA0-4376-8F1B-12DE6688C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326400"/>
            <a:ext cx="75057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Blockchain Vs Bitcoin</a:t>
            </a:r>
            <a:endParaRPr sz="2700" dirty="0"/>
          </a:p>
        </p:txBody>
      </p:sp>
      <p:sp>
        <p:nvSpPr>
          <p:cNvPr id="182" name="Google Shape;182;p21"/>
          <p:cNvSpPr txBox="1">
            <a:spLocks noGrp="1"/>
          </p:cNvSpPr>
          <p:nvPr>
            <p:ph type="body" idx="1"/>
          </p:nvPr>
        </p:nvSpPr>
        <p:spPr>
          <a:xfrm>
            <a:off x="819150" y="1159250"/>
            <a:ext cx="7505700" cy="3612900"/>
          </a:xfrm>
          <a:prstGeom prst="rect">
            <a:avLst/>
          </a:prstGeom>
        </p:spPr>
        <p:txBody>
          <a:bodyPr spcFirstLastPara="1" wrap="square" lIns="91425" tIns="91425" rIns="91425" bIns="91425" anchor="t" anchorCtr="0">
            <a:noAutofit/>
          </a:bodyPr>
          <a:lstStyle/>
          <a:p>
            <a:pPr marL="457200" lvl="0" indent="-317500" algn="just" rtl="0">
              <a:lnSpc>
                <a:spcPct val="140000"/>
              </a:lnSpc>
              <a:spcBef>
                <a:spcPts val="800"/>
              </a:spcBef>
              <a:spcAft>
                <a:spcPts val="0"/>
              </a:spcAft>
              <a:buClr>
                <a:srgbClr val="000000"/>
              </a:buClr>
              <a:buSzPts val="1400"/>
              <a:buFont typeface="Nunito"/>
              <a:buChar char="●"/>
            </a:pPr>
            <a:r>
              <a:rPr lang="en" sz="1400" dirty="0">
                <a:solidFill>
                  <a:srgbClr val="000000"/>
                </a:solidFill>
                <a:highlight>
                  <a:srgbClr val="FFFFFF"/>
                </a:highlight>
                <a:latin typeface="Nunito"/>
                <a:ea typeface="Nunito"/>
                <a:cs typeface="Nunito"/>
                <a:sym typeface="Nunito"/>
              </a:rPr>
              <a:t>Bitcoin is a </a:t>
            </a:r>
            <a:r>
              <a:rPr lang="en" sz="1400" i="1" dirty="0">
                <a:solidFill>
                  <a:srgbClr val="000000"/>
                </a:solidFill>
                <a:highlight>
                  <a:srgbClr val="FFFFFF"/>
                </a:highlight>
                <a:latin typeface="Nunito"/>
                <a:ea typeface="Nunito"/>
                <a:cs typeface="Nunito"/>
                <a:sym typeface="Nunito"/>
              </a:rPr>
              <a:t>cryptocurrency</a:t>
            </a:r>
            <a:r>
              <a:rPr lang="en" sz="1400" dirty="0">
                <a:solidFill>
                  <a:srgbClr val="000000"/>
                </a:solidFill>
                <a:highlight>
                  <a:srgbClr val="FFFFFF"/>
                </a:highlight>
                <a:latin typeface="Nunito"/>
                <a:ea typeface="Nunito"/>
                <a:cs typeface="Nunito"/>
                <a:sym typeface="Nunito"/>
              </a:rPr>
              <a:t>, while blockchain is a </a:t>
            </a:r>
            <a:r>
              <a:rPr lang="en" sz="1400" i="1" dirty="0">
                <a:solidFill>
                  <a:srgbClr val="000000"/>
                </a:solidFill>
                <a:highlight>
                  <a:srgbClr val="FFFFFF"/>
                </a:highlight>
                <a:latin typeface="Nunito"/>
                <a:ea typeface="Nunito"/>
                <a:cs typeface="Nunito"/>
                <a:sym typeface="Nunito"/>
              </a:rPr>
              <a:t>distributed database</a:t>
            </a:r>
            <a:r>
              <a:rPr lang="en" sz="1400" dirty="0">
                <a:solidFill>
                  <a:srgbClr val="000000"/>
                </a:solidFill>
                <a:highlight>
                  <a:srgbClr val="FFFFFF"/>
                </a:highlight>
                <a:latin typeface="Nunito"/>
                <a:ea typeface="Nunito"/>
                <a:cs typeface="Nunito"/>
                <a:sym typeface="Nunito"/>
              </a:rPr>
              <a:t>.</a:t>
            </a:r>
            <a:endParaRPr sz="1400" dirty="0">
              <a:solidFill>
                <a:srgbClr val="000000"/>
              </a:solidFill>
              <a:highlight>
                <a:srgbClr val="FFFFFF"/>
              </a:highlight>
              <a:latin typeface="Nunito"/>
              <a:ea typeface="Nunito"/>
              <a:cs typeface="Nunito"/>
              <a:sym typeface="Nunito"/>
            </a:endParaRPr>
          </a:p>
          <a:p>
            <a:pPr marL="457200" lvl="0" indent="-317500" algn="just" rtl="0">
              <a:lnSpc>
                <a:spcPct val="140000"/>
              </a:lnSpc>
              <a:spcBef>
                <a:spcPts val="0"/>
              </a:spcBef>
              <a:spcAft>
                <a:spcPts val="0"/>
              </a:spcAft>
              <a:buClr>
                <a:srgbClr val="000000"/>
              </a:buClr>
              <a:buSzPts val="1400"/>
              <a:buFont typeface="Nunito"/>
              <a:buChar char="●"/>
            </a:pPr>
            <a:r>
              <a:rPr lang="en" sz="1400" i="1" dirty="0">
                <a:solidFill>
                  <a:srgbClr val="000000"/>
                </a:solidFill>
                <a:highlight>
                  <a:srgbClr val="FFFFFF"/>
                </a:highlight>
                <a:latin typeface="Nunito"/>
                <a:ea typeface="Nunito"/>
                <a:cs typeface="Nunito"/>
                <a:sym typeface="Nunito"/>
              </a:rPr>
              <a:t>Bitcoin</a:t>
            </a:r>
            <a:r>
              <a:rPr lang="en" sz="1400" dirty="0">
                <a:solidFill>
                  <a:srgbClr val="000000"/>
                </a:solidFill>
                <a:highlight>
                  <a:srgbClr val="FFFFFF"/>
                </a:highlight>
                <a:latin typeface="Nunito"/>
                <a:ea typeface="Nunito"/>
                <a:cs typeface="Nunito"/>
                <a:sym typeface="Nunito"/>
              </a:rPr>
              <a:t> is powered by blockchain technology, but </a:t>
            </a:r>
            <a:r>
              <a:rPr lang="en" sz="1400" i="1" dirty="0">
                <a:solidFill>
                  <a:srgbClr val="000000"/>
                </a:solidFill>
                <a:highlight>
                  <a:srgbClr val="FFFFFF"/>
                </a:highlight>
                <a:latin typeface="Nunito"/>
                <a:ea typeface="Nunito"/>
                <a:cs typeface="Nunito"/>
                <a:sym typeface="Nunito"/>
              </a:rPr>
              <a:t>blockchain</a:t>
            </a:r>
            <a:r>
              <a:rPr lang="en" sz="1400" dirty="0">
                <a:solidFill>
                  <a:srgbClr val="000000"/>
                </a:solidFill>
                <a:highlight>
                  <a:srgbClr val="FFFFFF"/>
                </a:highlight>
                <a:latin typeface="Nunito"/>
                <a:ea typeface="Nunito"/>
                <a:cs typeface="Nunito"/>
                <a:sym typeface="Nunito"/>
              </a:rPr>
              <a:t> has found many uses beyond Bitcoin.</a:t>
            </a:r>
            <a:endParaRPr sz="1400" dirty="0">
              <a:solidFill>
                <a:srgbClr val="000000"/>
              </a:solidFill>
              <a:highlight>
                <a:srgbClr val="FFFFFF"/>
              </a:highlight>
              <a:latin typeface="Nunito"/>
              <a:ea typeface="Nunito"/>
              <a:cs typeface="Nunito"/>
              <a:sym typeface="Nunito"/>
            </a:endParaRPr>
          </a:p>
          <a:p>
            <a:pPr marL="457200" lvl="0" indent="-317500" algn="just" rtl="0">
              <a:lnSpc>
                <a:spcPct val="140000"/>
              </a:lnSpc>
              <a:spcBef>
                <a:spcPts val="0"/>
              </a:spcBef>
              <a:spcAft>
                <a:spcPts val="0"/>
              </a:spcAft>
              <a:buClr>
                <a:srgbClr val="000000"/>
              </a:buClr>
              <a:buSzPts val="1400"/>
              <a:buFont typeface="Nunito"/>
              <a:buChar char="●"/>
            </a:pPr>
            <a:r>
              <a:rPr lang="en" sz="1400" dirty="0">
                <a:solidFill>
                  <a:srgbClr val="000000"/>
                </a:solidFill>
                <a:highlight>
                  <a:srgbClr val="FFFFFF"/>
                </a:highlight>
                <a:latin typeface="Nunito"/>
                <a:ea typeface="Nunito"/>
                <a:cs typeface="Nunito"/>
                <a:sym typeface="Nunito"/>
              </a:rPr>
              <a:t>Bitcoin promotes </a:t>
            </a:r>
            <a:r>
              <a:rPr lang="en" sz="1400" i="1" dirty="0">
                <a:solidFill>
                  <a:srgbClr val="000000"/>
                </a:solidFill>
                <a:highlight>
                  <a:srgbClr val="FFFFFF"/>
                </a:highlight>
                <a:latin typeface="Nunito"/>
                <a:ea typeface="Nunito"/>
                <a:cs typeface="Nunito"/>
                <a:sym typeface="Nunito"/>
              </a:rPr>
              <a:t>anonymity</a:t>
            </a:r>
            <a:r>
              <a:rPr lang="en" sz="1400" dirty="0">
                <a:solidFill>
                  <a:srgbClr val="000000"/>
                </a:solidFill>
                <a:highlight>
                  <a:srgbClr val="FFFFFF"/>
                </a:highlight>
                <a:latin typeface="Nunito"/>
                <a:ea typeface="Nunito"/>
                <a:cs typeface="Nunito"/>
                <a:sym typeface="Nunito"/>
              </a:rPr>
              <a:t>, while blockchain is about </a:t>
            </a:r>
            <a:r>
              <a:rPr lang="en" sz="1400" i="1" dirty="0">
                <a:solidFill>
                  <a:srgbClr val="000000"/>
                </a:solidFill>
                <a:highlight>
                  <a:srgbClr val="FFFFFF"/>
                </a:highlight>
                <a:latin typeface="Nunito"/>
                <a:ea typeface="Nunito"/>
                <a:cs typeface="Nunito"/>
                <a:sym typeface="Nunito"/>
              </a:rPr>
              <a:t>transparency</a:t>
            </a:r>
            <a:r>
              <a:rPr lang="en" sz="1400" dirty="0">
                <a:solidFill>
                  <a:srgbClr val="000000"/>
                </a:solidFill>
                <a:highlight>
                  <a:srgbClr val="FFFFFF"/>
                </a:highlight>
                <a:latin typeface="Nunito"/>
                <a:ea typeface="Nunito"/>
                <a:cs typeface="Nunito"/>
                <a:sym typeface="Nunito"/>
              </a:rPr>
              <a:t>. To be applied in certain sectors (particularly banking), blockchain has to meet strict Know Your Customer rules.</a:t>
            </a:r>
            <a:endParaRPr sz="1400" dirty="0">
              <a:solidFill>
                <a:srgbClr val="000000"/>
              </a:solidFill>
              <a:highlight>
                <a:srgbClr val="FFFFFF"/>
              </a:highlight>
              <a:latin typeface="Nunito"/>
              <a:ea typeface="Nunito"/>
              <a:cs typeface="Nunito"/>
              <a:sym typeface="Nunito"/>
            </a:endParaRPr>
          </a:p>
          <a:p>
            <a:pPr marL="457200" lvl="0" indent="-317500" algn="just" rtl="0">
              <a:lnSpc>
                <a:spcPct val="140000"/>
              </a:lnSpc>
              <a:spcBef>
                <a:spcPts val="0"/>
              </a:spcBef>
              <a:spcAft>
                <a:spcPts val="0"/>
              </a:spcAft>
              <a:buClr>
                <a:srgbClr val="000000"/>
              </a:buClr>
              <a:buSzPts val="1400"/>
              <a:buFont typeface="Nunito"/>
              <a:buChar char="●"/>
            </a:pPr>
            <a:r>
              <a:rPr lang="en" sz="1400" dirty="0">
                <a:solidFill>
                  <a:srgbClr val="000000"/>
                </a:solidFill>
                <a:highlight>
                  <a:srgbClr val="FFFFFF"/>
                </a:highlight>
                <a:latin typeface="Nunito"/>
                <a:ea typeface="Nunito"/>
                <a:cs typeface="Nunito"/>
                <a:sym typeface="Nunito"/>
              </a:rPr>
              <a:t>Bitcoin transfers </a:t>
            </a:r>
            <a:r>
              <a:rPr lang="en" sz="1400" i="1" dirty="0">
                <a:solidFill>
                  <a:srgbClr val="000000"/>
                </a:solidFill>
                <a:highlight>
                  <a:srgbClr val="FFFFFF"/>
                </a:highlight>
                <a:latin typeface="Nunito"/>
                <a:ea typeface="Nunito"/>
                <a:cs typeface="Nunito"/>
                <a:sym typeface="Nunito"/>
              </a:rPr>
              <a:t>currency</a:t>
            </a:r>
            <a:r>
              <a:rPr lang="en" sz="1400" dirty="0">
                <a:solidFill>
                  <a:srgbClr val="000000"/>
                </a:solidFill>
                <a:highlight>
                  <a:srgbClr val="FFFFFF"/>
                </a:highlight>
                <a:latin typeface="Nunito"/>
                <a:ea typeface="Nunito"/>
                <a:cs typeface="Nunito"/>
                <a:sym typeface="Nunito"/>
              </a:rPr>
              <a:t> between users, while blockchain can be used to transfer </a:t>
            </a:r>
            <a:r>
              <a:rPr lang="en" sz="1400" i="1" dirty="0">
                <a:solidFill>
                  <a:srgbClr val="000000"/>
                </a:solidFill>
                <a:highlight>
                  <a:srgbClr val="FFFFFF"/>
                </a:highlight>
                <a:latin typeface="Nunito"/>
                <a:ea typeface="Nunito"/>
                <a:cs typeface="Nunito"/>
                <a:sym typeface="Nunito"/>
              </a:rPr>
              <a:t>all sorts of things</a:t>
            </a:r>
            <a:r>
              <a:rPr lang="en" sz="1400" dirty="0">
                <a:solidFill>
                  <a:srgbClr val="000000"/>
                </a:solidFill>
                <a:highlight>
                  <a:srgbClr val="FFFFFF"/>
                </a:highlight>
                <a:latin typeface="Nunito"/>
                <a:ea typeface="Nunito"/>
                <a:cs typeface="Nunito"/>
                <a:sym typeface="Nunito"/>
              </a:rPr>
              <a:t>, including information or property ownership rights.</a:t>
            </a:r>
            <a:endParaRPr sz="1400" dirty="0">
              <a:solidFill>
                <a:srgbClr val="000000"/>
              </a:solidFill>
              <a:highlight>
                <a:srgbClr val="FFFFFF"/>
              </a:highlight>
              <a:latin typeface="Nunito"/>
              <a:ea typeface="Nunito"/>
              <a:cs typeface="Nunito"/>
              <a:sym typeface="Nunito"/>
            </a:endParaRPr>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89ED4F0B-E1B3-4B23-9AE2-386173CA0B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ransition spd="slow">
    <p:push dir="u"/>
  </p:transition>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9B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943</Words>
  <Application>Microsoft Office PowerPoint</Application>
  <PresentationFormat>On-screen Show (16:9)</PresentationFormat>
  <Paragraphs>150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Nunito</vt:lpstr>
      <vt:lpstr>Calibri</vt:lpstr>
      <vt:lpstr>Courier New</vt:lpstr>
      <vt:lpstr>Arial</vt:lpstr>
      <vt:lpstr>Shift</vt:lpstr>
      <vt:lpstr>Seminar on  Blockchain Technology</vt:lpstr>
      <vt:lpstr>Content </vt:lpstr>
      <vt:lpstr>Introduction</vt:lpstr>
      <vt:lpstr>What is Blockchain ?</vt:lpstr>
      <vt:lpstr>Inside of Blockchain</vt:lpstr>
      <vt:lpstr>Need of Blockchain</vt:lpstr>
      <vt:lpstr>  Features  Cannot be corrupted  Decentralized Technology  Enhanced Security  Distributed ledger  Consensus  Faster settlements </vt:lpstr>
      <vt:lpstr>Working </vt:lpstr>
      <vt:lpstr>Blockchain Vs Bitcoin</vt:lpstr>
      <vt:lpstr>Applications of Blockchain</vt:lpstr>
      <vt:lpstr>Advantages</vt:lpstr>
      <vt:lpstr>Disadvantages</vt:lpstr>
      <vt:lpstr>Programming languages used for blockchain development</vt:lpstr>
      <vt:lpstr>Blockchain Wheel of Opportunities </vt:lpstr>
      <vt:lpstr>Future Scope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Blockchain Technology</dc:title>
  <cp:lastModifiedBy>Jyoti Khalkar</cp:lastModifiedBy>
  <cp:revision>4</cp:revision>
  <dcterms:modified xsi:type="dcterms:W3CDTF">2021-06-08T09:44:56Z</dcterms:modified>
</cp:coreProperties>
</file>