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jpg"/>
  <Override PartName="/ppt/media/image6.jpg" ContentType="image/jpg"/>
  <Override PartName="/ppt/media/image7.jpg" ContentType="image/jpg"/>
  <Override PartName="/ppt/media/image9.jpg" ContentType="image/jpg"/>
  <Override PartName="/ppt/media/image11.jpg" ContentType="image/jpg"/>
  <Override PartName="/ppt/media/image16.jpg" ContentType="image/jpg"/>
  <Override PartName="/ppt/media/image17.jpg" ContentType="image/jpg"/>
  <Override PartName="/ppt/media/image18.jpg" ContentType="image/jpg"/>
  <Override PartName="/ppt/media/image19.jpg" ContentType="image/jpg"/>
  <Override PartName="/ppt/media/image21.jpg" ContentType="image/jpg"/>
  <Override PartName="/ppt/media/image22.jpg" ContentType="image/jpg"/>
  <Override PartName="/ppt/media/image23.jpg" ContentType="image/jpg"/>
  <Override PartName="/ppt/media/image26.jpg" ContentType="image/jpg"/>
  <Override PartName="/ppt/media/image27.jpg" ContentType="image/jpg"/>
  <Override PartName="/ppt/media/image29.jpg" ContentType="image/jpg"/>
  <Override PartName="/ppt/media/image31.jpg" ContentType="image/jpg"/>
  <Override PartName="/ppt/media/image33.jpg" ContentType="image/jpg"/>
  <Override PartName="/ppt/media/image34.jpg" ContentType="image/jpg"/>
  <Override PartName="/ppt/media/image35.jpg" ContentType="image/jpg"/>
  <Override PartName="/ppt/media/image36.jpg" ContentType="image/jpg"/>
  <Override PartName="/ppt/media/image38.jpg" ContentType="image/jpg"/>
  <Override PartName="/ppt/media/image40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77" r:id="rId2"/>
    <p:sldId id="257" r:id="rId3"/>
    <p:sldId id="260" r:id="rId4"/>
    <p:sldId id="259" r:id="rId5"/>
    <p:sldId id="261" r:id="rId6"/>
    <p:sldId id="265" r:id="rId7"/>
    <p:sldId id="267" r:id="rId8"/>
    <p:sldId id="268" r:id="rId9"/>
    <p:sldId id="269" r:id="rId10"/>
    <p:sldId id="263" r:id="rId11"/>
    <p:sldId id="264" r:id="rId12"/>
    <p:sldId id="270" r:id="rId13"/>
    <p:sldId id="271" r:id="rId14"/>
    <p:sldId id="274" r:id="rId15"/>
    <p:sldId id="279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63" d="100"/>
          <a:sy n="63" d="100"/>
        </p:scale>
        <p:origin x="140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74B06-D139-4982-A53B-1FB7D404174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CFEA7-135A-46D2-83FC-B2A6AD94D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75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2186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2186305"/>
          </a:xfrm>
          <a:custGeom>
            <a:avLst/>
            <a:gdLst/>
            <a:ahLst/>
            <a:cxnLst/>
            <a:rect l="l" t="t" r="r" b="b"/>
            <a:pathLst>
              <a:path w="9144000" h="2186305">
                <a:moveTo>
                  <a:pt x="9144000" y="0"/>
                </a:moveTo>
                <a:lnTo>
                  <a:pt x="0" y="0"/>
                </a:lnTo>
                <a:lnTo>
                  <a:pt x="0" y="1887474"/>
                </a:lnTo>
                <a:lnTo>
                  <a:pt x="1496949" y="1887474"/>
                </a:lnTo>
                <a:lnTo>
                  <a:pt x="1782699" y="2173351"/>
                </a:lnTo>
                <a:lnTo>
                  <a:pt x="1789049" y="2176526"/>
                </a:lnTo>
                <a:lnTo>
                  <a:pt x="1798574" y="2181225"/>
                </a:lnTo>
                <a:lnTo>
                  <a:pt x="1808099" y="2186051"/>
                </a:lnTo>
                <a:lnTo>
                  <a:pt x="1816100" y="2186051"/>
                </a:lnTo>
                <a:lnTo>
                  <a:pt x="1825625" y="2186051"/>
                </a:lnTo>
                <a:lnTo>
                  <a:pt x="1833499" y="2181225"/>
                </a:lnTo>
                <a:lnTo>
                  <a:pt x="1843024" y="2176526"/>
                </a:lnTo>
                <a:lnTo>
                  <a:pt x="1849374" y="2173351"/>
                </a:lnTo>
                <a:lnTo>
                  <a:pt x="2135124" y="1887474"/>
                </a:lnTo>
                <a:lnTo>
                  <a:pt x="9144000" y="1887474"/>
                </a:lnTo>
                <a:lnTo>
                  <a:pt x="9144000" y="0"/>
                </a:lnTo>
                <a:close/>
              </a:path>
            </a:pathLst>
          </a:custGeom>
          <a:ln w="12699">
            <a:solidFill>
              <a:srgbClr val="00C5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2544" y="554736"/>
            <a:ext cx="7612380" cy="870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8898" y="740791"/>
            <a:ext cx="736620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45FE1-4A9C-465E-A9D0-28B7A8F68EC9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FDFDFD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4B62C-4186-4C44-BEDD-2B526C3C4032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FDFDFD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D8335-FC7B-4C44-8640-5106307A92A5}" type="datetime1">
              <a:rPr lang="en-US" smtClean="0"/>
              <a:t>6/8/2021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FDFDFD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63BDA-699B-4958-A046-2F8F831F00D0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ADB3-DD80-4F9A-B720-0B8ECC85F8FC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21860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2186305"/>
          </a:xfrm>
          <a:custGeom>
            <a:avLst/>
            <a:gdLst/>
            <a:ahLst/>
            <a:cxnLst/>
            <a:rect l="l" t="t" r="r" b="b"/>
            <a:pathLst>
              <a:path w="9144000" h="2186305">
                <a:moveTo>
                  <a:pt x="9144000" y="0"/>
                </a:moveTo>
                <a:lnTo>
                  <a:pt x="0" y="0"/>
                </a:lnTo>
                <a:lnTo>
                  <a:pt x="0" y="1887474"/>
                </a:lnTo>
                <a:lnTo>
                  <a:pt x="1496949" y="1887474"/>
                </a:lnTo>
                <a:lnTo>
                  <a:pt x="1782699" y="2173351"/>
                </a:lnTo>
                <a:lnTo>
                  <a:pt x="1789049" y="2176526"/>
                </a:lnTo>
                <a:lnTo>
                  <a:pt x="1798574" y="2181225"/>
                </a:lnTo>
                <a:lnTo>
                  <a:pt x="1808099" y="2186051"/>
                </a:lnTo>
                <a:lnTo>
                  <a:pt x="1816100" y="2186051"/>
                </a:lnTo>
                <a:lnTo>
                  <a:pt x="1825625" y="2186051"/>
                </a:lnTo>
                <a:lnTo>
                  <a:pt x="1833499" y="2181225"/>
                </a:lnTo>
                <a:lnTo>
                  <a:pt x="1843024" y="2176526"/>
                </a:lnTo>
                <a:lnTo>
                  <a:pt x="1849374" y="2173351"/>
                </a:lnTo>
                <a:lnTo>
                  <a:pt x="2135124" y="1887474"/>
                </a:lnTo>
                <a:lnTo>
                  <a:pt x="9144000" y="1887474"/>
                </a:lnTo>
                <a:lnTo>
                  <a:pt x="9144000" y="0"/>
                </a:lnTo>
                <a:close/>
              </a:path>
            </a:pathLst>
          </a:custGeom>
          <a:ln w="12699">
            <a:solidFill>
              <a:srgbClr val="00C5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6996" y="788035"/>
            <a:ext cx="7830007" cy="589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1" i="0">
                <a:solidFill>
                  <a:srgbClr val="FDFDFD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4316" y="2410714"/>
            <a:ext cx="7735366" cy="2614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CD46A-F219-4492-82DF-B0A87DFF7E95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>
    <p:wipe/>
  </p:transition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hyperlink" Target="http://www.gnu.org/" TargetMode="External"/><Relationship Id="rId7" Type="http://schemas.openxmlformats.org/officeDocument/2006/relationships/hyperlink" Target="http://github.com/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urceforge.net/" TargetMode="External"/><Relationship Id="rId5" Type="http://schemas.openxmlformats.org/officeDocument/2006/relationships/hyperlink" Target="http://opensource.org/" TargetMode="External"/><Relationship Id="rId4" Type="http://schemas.openxmlformats.org/officeDocument/2006/relationships/hyperlink" Target="http://opensource.org/license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source.android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A2177E-1474-4BD4-8BA8-51B950E78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7220"/>
            <a:ext cx="9880600" cy="74104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B81304A-DA29-47EB-A249-4223DF6D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" y="219270"/>
            <a:ext cx="7830007" cy="1661993"/>
          </a:xfrm>
        </p:spPr>
        <p:txBody>
          <a:bodyPr/>
          <a:lstStyle/>
          <a:p>
            <a:pPr algn="ctr"/>
            <a:r>
              <a:rPr lang="en-IN" sz="5400" i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Power Of Open Source Development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692F7EB-FC26-4C31-AD6C-3750AB753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08" y="2598003"/>
            <a:ext cx="7162800" cy="2708434"/>
          </a:xfrm>
        </p:spPr>
        <p:txBody>
          <a:bodyPr/>
          <a:lstStyle/>
          <a:p>
            <a:pPr algn="l"/>
            <a:r>
              <a:rPr lang="en-IN" sz="4400" i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Open Source Technology</a:t>
            </a:r>
          </a:p>
          <a:p>
            <a:pPr algn="l"/>
            <a:r>
              <a:rPr lang="en-US" sz="4400" i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Boon To Software Developers</a:t>
            </a:r>
            <a:endParaRPr lang="en-IN" sz="4400" i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chemeClr val="bg1"/>
              </a:solidFill>
              <a:effectLst>
                <a:outerShdw dist="35921" dir="2700000" algn="ctr" rotWithShape="0">
                  <a:srgbClr val="808080">
                    <a:alpha val="79999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4400" i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chemeClr val="bg1"/>
              </a:solidFill>
              <a:effectLst>
                <a:outerShdw dist="35921" dir="2700000" algn="ctr" rotWithShape="0">
                  <a:srgbClr val="808080">
                    <a:alpha val="79999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4476CCB4-3A71-4D37-84C8-E7EED4C9540F}"/>
              </a:ext>
            </a:extLst>
          </p:cNvPr>
          <p:cNvSpPr/>
          <p:nvPr/>
        </p:nvSpPr>
        <p:spPr>
          <a:xfrm>
            <a:off x="7148077" y="5397475"/>
            <a:ext cx="1613789" cy="1271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C39B12B-8801-41F1-A8BB-0D85C9795BD9}"/>
              </a:ext>
            </a:extLst>
          </p:cNvPr>
          <p:cNvSpPr/>
          <p:nvPr/>
        </p:nvSpPr>
        <p:spPr>
          <a:xfrm>
            <a:off x="7068559" y="5762087"/>
            <a:ext cx="91436" cy="1271143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349"/>
                </a:moveTo>
                <a:lnTo>
                  <a:pt x="0" y="0"/>
                </a:lnTo>
              </a:path>
            </a:pathLst>
          </a:custGeom>
          <a:ln w="19050">
            <a:solidFill>
              <a:srgbClr val="1382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FE6B40-63F5-461D-972C-97097D9E366B}"/>
              </a:ext>
            </a:extLst>
          </p:cNvPr>
          <p:cNvSpPr txBox="1"/>
          <p:nvPr/>
        </p:nvSpPr>
        <p:spPr>
          <a:xfrm>
            <a:off x="29765" y="5117425"/>
            <a:ext cx="7101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solidFill>
                <a:schemeClr val="bg1"/>
              </a:solidFill>
              <a:latin typeface="BatmanForeverAlternate" panose="00000400000000000000" pitchFamily="2" charset="0"/>
            </a:endParaRPr>
          </a:p>
          <a:p>
            <a:r>
              <a:rPr lang="en-IN" sz="2400" dirty="0">
                <a:solidFill>
                  <a:schemeClr val="bg1"/>
                </a:solidFill>
                <a:latin typeface="BatmanForeverAlternate" panose="00000400000000000000" pitchFamily="2" charset="0"/>
              </a:rPr>
              <a:t>Presented By :-		</a:t>
            </a:r>
          </a:p>
          <a:p>
            <a:r>
              <a:rPr lang="en-IN" sz="2400" dirty="0">
                <a:solidFill>
                  <a:schemeClr val="bg1"/>
                </a:solidFill>
                <a:latin typeface="BatmanForeverAlternate" panose="00000400000000000000" pitchFamily="2" charset="0"/>
              </a:rPr>
              <a:t>		 </a:t>
            </a:r>
            <a:r>
              <a:rPr lang="en-IN" sz="2400" dirty="0" err="1">
                <a:solidFill>
                  <a:schemeClr val="bg1"/>
                </a:solidFill>
                <a:latin typeface="BatmanForeverAlternate" panose="00000400000000000000" pitchFamily="2" charset="0"/>
              </a:rPr>
              <a:t>Ninad</a:t>
            </a:r>
            <a:r>
              <a:rPr lang="en-IN" sz="2400" dirty="0">
                <a:solidFill>
                  <a:schemeClr val="bg1"/>
                </a:solidFill>
                <a:latin typeface="BatmanForeverAlternate" panose="00000400000000000000" pitchFamily="2" charset="0"/>
              </a:rPr>
              <a:t> </a:t>
            </a:r>
            <a:r>
              <a:rPr lang="en-IN" sz="2400" dirty="0" err="1">
                <a:solidFill>
                  <a:schemeClr val="bg1"/>
                </a:solidFill>
                <a:latin typeface="BatmanForeverAlternate" panose="00000400000000000000" pitchFamily="2" charset="0"/>
              </a:rPr>
              <a:t>Nanaji</a:t>
            </a:r>
            <a:r>
              <a:rPr lang="en-IN" sz="2400" dirty="0">
                <a:solidFill>
                  <a:schemeClr val="bg1"/>
                </a:solidFill>
                <a:latin typeface="BatmanForeverAlternate" panose="00000400000000000000" pitchFamily="2" charset="0"/>
              </a:rPr>
              <a:t> </a:t>
            </a:r>
            <a:r>
              <a:rPr lang="en-IN" sz="2400" dirty="0" err="1">
                <a:solidFill>
                  <a:schemeClr val="bg1"/>
                </a:solidFill>
                <a:latin typeface="BatmanForeverAlternate" panose="00000400000000000000" pitchFamily="2" charset="0"/>
              </a:rPr>
              <a:t>Sahare</a:t>
            </a:r>
            <a:endParaRPr lang="en-IN" sz="2400" dirty="0">
              <a:solidFill>
                <a:schemeClr val="bg1"/>
              </a:solidFill>
              <a:latin typeface="BatmanForeverAlternate" panose="00000400000000000000" pitchFamily="2" charset="0"/>
            </a:endParaRPr>
          </a:p>
          <a:p>
            <a:endParaRPr lang="en-IN" sz="2400" dirty="0">
              <a:solidFill>
                <a:schemeClr val="bg1"/>
              </a:solidFill>
              <a:latin typeface="BatmanForeverAlternate" panose="00000400000000000000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D66FB1-9C0A-48F2-9AD3-B1E190394CB3}"/>
              </a:ext>
            </a:extLst>
          </p:cNvPr>
          <p:cNvCxnSpPr/>
          <p:nvPr/>
        </p:nvCxnSpPr>
        <p:spPr>
          <a:xfrm>
            <a:off x="48208" y="2598003"/>
            <a:ext cx="983239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655FC8-187B-40C2-A881-78AD31BED095}"/>
              </a:ext>
            </a:extLst>
          </p:cNvPr>
          <p:cNvCxnSpPr/>
          <p:nvPr/>
        </p:nvCxnSpPr>
        <p:spPr>
          <a:xfrm>
            <a:off x="48208" y="4114800"/>
            <a:ext cx="983239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3E47A6-D45F-436C-AB00-96C2D33D98E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7C153A5-0B06-48BF-8D27-9C95041DFB88}" type="datetime1">
              <a:rPr lang="en-US" smtClean="0"/>
              <a:t>6/8/2021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2AC6B0-66D0-4EDA-9225-A1B5008B728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74813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9086" y="609600"/>
            <a:ext cx="7805827" cy="5815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OPEN</a:t>
            </a:r>
            <a:r>
              <a:rPr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</p:txBody>
      </p:sp>
      <p:sp>
        <p:nvSpPr>
          <p:cNvPr id="4" name="object 4"/>
          <p:cNvSpPr/>
          <p:nvPr/>
        </p:nvSpPr>
        <p:spPr>
          <a:xfrm>
            <a:off x="884752" y="2450648"/>
            <a:ext cx="7032348" cy="3944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8898" y="2267207"/>
            <a:ext cx="7024370" cy="410591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000" spc="380" dirty="0">
                <a:solidFill>
                  <a:srgbClr val="00C5BA"/>
                </a:solidFill>
                <a:latin typeface="Arial"/>
                <a:cs typeface="Arial"/>
              </a:rPr>
              <a:t> </a:t>
            </a:r>
            <a:r>
              <a:rPr sz="2000" spc="-15" dirty="0">
                <a:latin typeface="Verdana"/>
                <a:cs typeface="Verdana"/>
              </a:rPr>
              <a:t>Availability </a:t>
            </a:r>
            <a:r>
              <a:rPr sz="2000" dirty="0">
                <a:latin typeface="Verdana"/>
                <a:cs typeface="Verdana"/>
              </a:rPr>
              <a:t>of source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code</a:t>
            </a:r>
          </a:p>
          <a:p>
            <a:pPr marL="756285" indent="-287655">
              <a:lnSpc>
                <a:spcPct val="100000"/>
              </a:lnSpc>
              <a:spcBef>
                <a:spcPts val="1040"/>
              </a:spcBef>
              <a:buClr>
                <a:srgbClr val="00C5BA"/>
              </a:buClr>
              <a:buFont typeface="Wingdings"/>
              <a:buChar char=""/>
              <a:tabLst>
                <a:tab pos="756920" algn="l"/>
              </a:tabLst>
            </a:pPr>
            <a:r>
              <a:rPr sz="1800" dirty="0">
                <a:latin typeface="Verdana"/>
                <a:cs typeface="Verdana"/>
              </a:rPr>
              <a:t>Source </a:t>
            </a:r>
            <a:r>
              <a:rPr sz="1800" spc="-5" dirty="0">
                <a:latin typeface="Verdana"/>
                <a:cs typeface="Verdana"/>
              </a:rPr>
              <a:t>code to understand </a:t>
            </a:r>
            <a:r>
              <a:rPr sz="180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learn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from</a:t>
            </a:r>
          </a:p>
          <a:p>
            <a:pPr marL="756285" indent="-287655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"/>
              <a:tabLst>
                <a:tab pos="756920" algn="l"/>
              </a:tabLst>
            </a:pPr>
            <a:r>
              <a:rPr sz="1800" dirty="0">
                <a:latin typeface="Verdana"/>
                <a:cs typeface="Verdana"/>
              </a:rPr>
              <a:t>Do not </a:t>
            </a:r>
            <a:r>
              <a:rPr sz="1800" spc="-10" dirty="0">
                <a:latin typeface="Verdana"/>
                <a:cs typeface="Verdana"/>
              </a:rPr>
              <a:t>have </a:t>
            </a:r>
            <a:r>
              <a:rPr sz="1800" spc="-5" dirty="0">
                <a:latin typeface="Verdana"/>
                <a:cs typeface="Verdana"/>
              </a:rPr>
              <a:t>to re-invent the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wheel</a:t>
            </a:r>
            <a:endParaRPr sz="1800" dirty="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"/>
              <a:tabLst>
                <a:tab pos="756920" algn="l"/>
              </a:tabLst>
            </a:pPr>
            <a:r>
              <a:rPr sz="1800" spc="-5" dirty="0">
                <a:latin typeface="Verdana"/>
                <a:cs typeface="Verdana"/>
              </a:rPr>
              <a:t>Free </a:t>
            </a:r>
            <a:r>
              <a:rPr sz="1800" dirty="0">
                <a:latin typeface="Verdana"/>
                <a:cs typeface="Verdana"/>
              </a:rPr>
              <a:t>as in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“freedom”</a:t>
            </a:r>
            <a:endParaRPr sz="1800" dirty="0">
              <a:latin typeface="Verdana"/>
              <a:cs typeface="Verdana"/>
            </a:endParaRPr>
          </a:p>
          <a:p>
            <a:pPr marL="70485">
              <a:lnSpc>
                <a:spcPct val="100000"/>
              </a:lnSpc>
              <a:spcBef>
                <a:spcPts val="1070"/>
              </a:spcBef>
            </a:pPr>
            <a:r>
              <a:rPr sz="2000" spc="380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000" spc="-175" dirty="0">
                <a:solidFill>
                  <a:srgbClr val="00C5BA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Verdana"/>
                <a:cs typeface="Verdana"/>
              </a:rPr>
              <a:t>Does not </a:t>
            </a:r>
            <a:r>
              <a:rPr sz="2000" spc="-5" dirty="0">
                <a:latin typeface="Verdana"/>
                <a:cs typeface="Verdana"/>
              </a:rPr>
              <a:t>depend </a:t>
            </a:r>
            <a:r>
              <a:rPr sz="2000" dirty="0">
                <a:latin typeface="Verdana"/>
                <a:cs typeface="Verdana"/>
              </a:rPr>
              <a:t>on </a:t>
            </a:r>
            <a:r>
              <a:rPr sz="2000" spc="-5" dirty="0">
                <a:latin typeface="Verdana"/>
                <a:cs typeface="Verdana"/>
              </a:rPr>
              <a:t>vendor</a:t>
            </a:r>
            <a:endParaRPr sz="2000" dirty="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spcBef>
                <a:spcPts val="1040"/>
              </a:spcBef>
              <a:buClr>
                <a:srgbClr val="00C5BA"/>
              </a:buClr>
              <a:buFont typeface="Wingdings"/>
              <a:buChar char=""/>
              <a:tabLst>
                <a:tab pos="756920" algn="l"/>
              </a:tabLst>
            </a:pPr>
            <a:r>
              <a:rPr sz="1800" spc="-5" dirty="0">
                <a:latin typeface="Verdana"/>
                <a:cs typeface="Verdana"/>
              </a:rPr>
              <a:t>Can </a:t>
            </a:r>
            <a:r>
              <a:rPr sz="1800" dirty="0">
                <a:latin typeface="Verdana"/>
                <a:cs typeface="Verdana"/>
              </a:rPr>
              <a:t>choose </a:t>
            </a:r>
            <a:r>
              <a:rPr sz="1800" spc="-5" dirty="0">
                <a:latin typeface="Verdana"/>
                <a:cs typeface="Verdana"/>
              </a:rPr>
              <a:t>additional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support</a:t>
            </a:r>
            <a:endParaRPr sz="1800" dirty="0">
              <a:latin typeface="Verdana"/>
              <a:cs typeface="Verdana"/>
            </a:endParaRPr>
          </a:p>
          <a:p>
            <a:pPr marL="756285" marR="143510" indent="-28702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"/>
              <a:tabLst>
                <a:tab pos="756920" algn="l"/>
              </a:tabLst>
            </a:pPr>
            <a:r>
              <a:rPr sz="1800" spc="-5" dirty="0">
                <a:latin typeface="Verdana"/>
                <a:cs typeface="Verdana"/>
              </a:rPr>
              <a:t>Can </a:t>
            </a:r>
            <a:r>
              <a:rPr sz="1800" dirty="0">
                <a:latin typeface="Verdana"/>
                <a:cs typeface="Verdana"/>
              </a:rPr>
              <a:t>fix </a:t>
            </a:r>
            <a:r>
              <a:rPr sz="1800" spc="-5" dirty="0">
                <a:latin typeface="Verdana"/>
                <a:cs typeface="Verdana"/>
              </a:rPr>
              <a:t>bugs </a:t>
            </a:r>
            <a:r>
              <a:rPr sz="180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adapt to change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requirements </a:t>
            </a:r>
            <a:r>
              <a:rPr sz="1800" dirty="0">
                <a:latin typeface="Verdana"/>
                <a:cs typeface="Verdana"/>
              </a:rPr>
              <a:t>as  </a:t>
            </a:r>
            <a:r>
              <a:rPr sz="1800" spc="-5" dirty="0">
                <a:latin typeface="Verdana"/>
                <a:cs typeface="Verdana"/>
              </a:rPr>
              <a:t>well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technology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000" spc="380" dirty="0">
                <a:solidFill>
                  <a:srgbClr val="00C5BA"/>
                </a:solidFill>
                <a:latin typeface="Arial"/>
                <a:cs typeface="Arial"/>
              </a:rPr>
              <a:t> </a:t>
            </a:r>
            <a:r>
              <a:rPr sz="2000" spc="-10" dirty="0">
                <a:latin typeface="Verdana"/>
                <a:cs typeface="Verdana"/>
              </a:rPr>
              <a:t>Quality </a:t>
            </a:r>
            <a:r>
              <a:rPr sz="2000" dirty="0">
                <a:latin typeface="Verdana"/>
                <a:cs typeface="Verdana"/>
              </a:rPr>
              <a:t>and </a:t>
            </a:r>
            <a:r>
              <a:rPr sz="2000" spc="-5" dirty="0">
                <a:latin typeface="Verdana"/>
                <a:cs typeface="Verdana"/>
              </a:rPr>
              <a:t>Customizability </a:t>
            </a:r>
            <a:r>
              <a:rPr sz="2000" spc="-1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open </a:t>
            </a:r>
            <a:r>
              <a:rPr sz="2000" dirty="0">
                <a:latin typeface="Verdana"/>
                <a:cs typeface="Verdana"/>
              </a:rPr>
              <a:t>source </a:t>
            </a:r>
            <a:r>
              <a:rPr sz="2000" spc="-10" dirty="0">
                <a:latin typeface="Verdana"/>
                <a:cs typeface="Verdana"/>
              </a:rPr>
              <a:t>is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spc="-105" dirty="0">
                <a:latin typeface="Verdana"/>
                <a:cs typeface="Verdana"/>
              </a:rPr>
              <a:t>better.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00C5BA"/>
                </a:solidFill>
                <a:latin typeface="Arial"/>
                <a:cs typeface="Arial"/>
              </a:rPr>
              <a:t> </a:t>
            </a:r>
            <a:r>
              <a:rPr sz="2000" spc="-5" dirty="0">
                <a:latin typeface="Verdana"/>
                <a:cs typeface="Verdana"/>
              </a:rPr>
              <a:t>Costs </a:t>
            </a:r>
            <a:r>
              <a:rPr sz="2000" dirty="0">
                <a:latin typeface="Verdana"/>
                <a:cs typeface="Verdana"/>
              </a:rPr>
              <a:t>much </a:t>
            </a:r>
            <a:r>
              <a:rPr sz="2000" spc="-5" dirty="0">
                <a:latin typeface="Verdana"/>
                <a:cs typeface="Verdana"/>
              </a:rPr>
              <a:t>less than proprietary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counterparts.</a:t>
            </a:r>
          </a:p>
        </p:txBody>
      </p:sp>
      <p:sp>
        <p:nvSpPr>
          <p:cNvPr id="6" name="object 6"/>
          <p:cNvSpPr/>
          <p:nvPr/>
        </p:nvSpPr>
        <p:spPr>
          <a:xfrm>
            <a:off x="7727315" y="2005329"/>
            <a:ext cx="1416684" cy="1401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B6799-0C28-4821-80E6-64A66D0F94F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E3A63B7-F2EA-4337-95B4-0068D911081C}" type="datetime1">
              <a:rPr lang="en-US" smtClean="0"/>
              <a:t>6/8/2021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58376-E82D-4B7F-ABF6-964878DEA55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8034427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DISADVANTAGES OF OPEN</a:t>
            </a:r>
            <a:r>
              <a:rPr sz="30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2716" y="2870407"/>
            <a:ext cx="7028719" cy="24280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6272" y="2842005"/>
            <a:ext cx="7048500" cy="2470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196850" indent="-3429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1800" spc="335" dirty="0">
                <a:solidFill>
                  <a:srgbClr val="00C5BA"/>
                </a:solidFill>
                <a:latin typeface="Arial"/>
                <a:cs typeface="Arial"/>
              </a:rPr>
              <a:t>	</a:t>
            </a:r>
            <a:r>
              <a:rPr sz="1800" spc="-10" dirty="0">
                <a:latin typeface="Verdana"/>
                <a:cs typeface="Verdana"/>
              </a:rPr>
              <a:t>Not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generally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straightforward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use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requires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145" dirty="0">
                <a:latin typeface="Verdana"/>
                <a:cs typeface="Verdana"/>
              </a:rPr>
              <a:t>a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certain  </a:t>
            </a:r>
            <a:r>
              <a:rPr sz="1800" spc="-35" dirty="0">
                <a:latin typeface="Verdana"/>
                <a:cs typeface="Verdana"/>
              </a:rPr>
              <a:t>learning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curve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to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use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25" dirty="0">
                <a:latin typeface="Verdana"/>
                <a:cs typeface="Verdana"/>
              </a:rPr>
              <a:t>get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accustomed.</a:t>
            </a:r>
            <a:endParaRPr sz="1800">
              <a:latin typeface="Verdana"/>
              <a:cs typeface="Verdana"/>
            </a:endParaRPr>
          </a:p>
          <a:p>
            <a:pPr marL="381000" marR="125730" indent="-342900">
              <a:lnSpc>
                <a:spcPct val="100000"/>
              </a:lnSpc>
              <a:spcBef>
                <a:spcPts val="1030"/>
              </a:spcBef>
              <a:tabLst>
                <a:tab pos="380365" algn="l"/>
              </a:tabLst>
            </a:pPr>
            <a:r>
              <a:rPr sz="1800" spc="335" dirty="0">
                <a:solidFill>
                  <a:srgbClr val="00C5BA"/>
                </a:solidFill>
                <a:latin typeface="Arial"/>
                <a:cs typeface="Arial"/>
              </a:rPr>
              <a:t>	</a:t>
            </a:r>
            <a:r>
              <a:rPr sz="1800" spc="-45" dirty="0">
                <a:latin typeface="Verdana"/>
                <a:cs typeface="Verdana"/>
              </a:rPr>
              <a:t>Incompatibility </a:t>
            </a:r>
            <a:r>
              <a:rPr sz="1800" spc="-114" dirty="0">
                <a:latin typeface="Verdana"/>
                <a:cs typeface="Verdana"/>
              </a:rPr>
              <a:t>issue </a:t>
            </a:r>
            <a:r>
              <a:rPr sz="1800" spc="-70" dirty="0">
                <a:latin typeface="Verdana"/>
                <a:cs typeface="Verdana"/>
              </a:rPr>
              <a:t>with </a:t>
            </a:r>
            <a:r>
              <a:rPr sz="1800" spc="-45" dirty="0">
                <a:latin typeface="Verdana"/>
                <a:cs typeface="Verdana"/>
              </a:rPr>
              <a:t>software </a:t>
            </a:r>
            <a:r>
              <a:rPr sz="1800" spc="65" dirty="0">
                <a:latin typeface="Verdana"/>
                <a:cs typeface="Verdana"/>
              </a:rPr>
              <a:t>and </a:t>
            </a:r>
            <a:r>
              <a:rPr sz="1800" spc="-25" dirty="0">
                <a:latin typeface="Verdana"/>
                <a:cs typeface="Verdana"/>
              </a:rPr>
              <a:t>hardware.</a:t>
            </a:r>
            <a:r>
              <a:rPr sz="1800" spc="-270" dirty="0">
                <a:latin typeface="Verdana"/>
                <a:cs typeface="Verdana"/>
              </a:rPr>
              <a:t> </a:t>
            </a:r>
            <a:r>
              <a:rPr sz="1800" spc="-100" dirty="0">
                <a:latin typeface="Verdana"/>
                <a:cs typeface="Verdana"/>
              </a:rPr>
              <a:t>(3</a:t>
            </a:r>
            <a:r>
              <a:rPr sz="1800" spc="-150" baseline="25462" dirty="0">
                <a:latin typeface="Verdana"/>
                <a:cs typeface="Verdana"/>
              </a:rPr>
              <a:t>rd </a:t>
            </a:r>
            <a:r>
              <a:rPr sz="1800" spc="-45" dirty="0">
                <a:latin typeface="Verdana"/>
                <a:cs typeface="Verdana"/>
              </a:rPr>
              <a:t>party  </a:t>
            </a:r>
            <a:r>
              <a:rPr sz="1800" spc="-105" dirty="0">
                <a:latin typeface="Verdana"/>
                <a:cs typeface="Verdana"/>
              </a:rPr>
              <a:t>drivers)</a:t>
            </a:r>
            <a:endParaRPr sz="18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1035"/>
              </a:spcBef>
              <a:tabLst>
                <a:tab pos="380365" algn="l"/>
              </a:tabLst>
            </a:pPr>
            <a:r>
              <a:rPr sz="1800" spc="335" dirty="0">
                <a:solidFill>
                  <a:srgbClr val="00C5BA"/>
                </a:solidFill>
                <a:latin typeface="Arial"/>
                <a:cs typeface="Arial"/>
              </a:rPr>
              <a:t>	</a:t>
            </a:r>
            <a:r>
              <a:rPr sz="1800" spc="10" dirty="0">
                <a:latin typeface="Verdana"/>
                <a:cs typeface="Verdana"/>
              </a:rPr>
              <a:t>Bad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Codes,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some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unqualified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55" dirty="0">
                <a:latin typeface="Verdana"/>
                <a:cs typeface="Verdana"/>
              </a:rPr>
              <a:t>people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who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uses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130" dirty="0">
                <a:latin typeface="Verdana"/>
                <a:cs typeface="Verdana"/>
              </a:rPr>
              <a:t>it.</a:t>
            </a:r>
            <a:endParaRPr sz="18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1035"/>
              </a:spcBef>
              <a:tabLst>
                <a:tab pos="380365" algn="l"/>
              </a:tabLst>
            </a:pPr>
            <a:r>
              <a:rPr sz="1800" spc="335" dirty="0">
                <a:solidFill>
                  <a:srgbClr val="00C5BA"/>
                </a:solidFill>
                <a:latin typeface="Arial"/>
                <a:cs typeface="Arial"/>
              </a:rPr>
              <a:t>	</a:t>
            </a:r>
            <a:r>
              <a:rPr sz="1800" spc="-60" dirty="0">
                <a:latin typeface="Verdana"/>
                <a:cs typeface="Verdana"/>
              </a:rPr>
              <a:t>Software </a:t>
            </a:r>
            <a:r>
              <a:rPr sz="1800" spc="-40" dirty="0">
                <a:latin typeface="Verdana"/>
                <a:cs typeface="Verdana"/>
              </a:rPr>
              <a:t>quality </a:t>
            </a:r>
            <a:r>
              <a:rPr sz="1800" spc="-25" dirty="0">
                <a:latin typeface="Verdana"/>
                <a:cs typeface="Verdana"/>
              </a:rPr>
              <a:t>assurance </a:t>
            </a:r>
            <a:r>
              <a:rPr sz="1800" spc="-35" dirty="0">
                <a:latin typeface="Verdana"/>
                <a:cs typeface="Verdana"/>
              </a:rPr>
              <a:t>process </a:t>
            </a:r>
            <a:r>
              <a:rPr sz="1800" spc="-180" dirty="0">
                <a:latin typeface="Verdana"/>
                <a:cs typeface="Verdana"/>
              </a:rPr>
              <a:t>is </a:t>
            </a:r>
            <a:r>
              <a:rPr sz="1800" spc="-30" dirty="0">
                <a:latin typeface="Verdana"/>
                <a:cs typeface="Verdana"/>
              </a:rPr>
              <a:t>widely </a:t>
            </a:r>
            <a:r>
              <a:rPr sz="1800" spc="-25" dirty="0">
                <a:latin typeface="Verdana"/>
                <a:cs typeface="Verdana"/>
              </a:rPr>
              <a:t>not</a:t>
            </a:r>
            <a:r>
              <a:rPr sz="1800" spc="-44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transparent</a:t>
            </a:r>
            <a:endParaRPr sz="18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1030"/>
              </a:spcBef>
              <a:tabLst>
                <a:tab pos="380365" algn="l"/>
              </a:tabLst>
            </a:pPr>
            <a:r>
              <a:rPr sz="1800" spc="335" dirty="0">
                <a:solidFill>
                  <a:srgbClr val="00C5BA"/>
                </a:solidFill>
                <a:latin typeface="Arial"/>
                <a:cs typeface="Arial"/>
              </a:rPr>
              <a:t>	</a:t>
            </a:r>
            <a:r>
              <a:rPr sz="1800" spc="35" dirty="0">
                <a:latin typeface="Verdana"/>
                <a:cs typeface="Verdana"/>
              </a:rPr>
              <a:t>No </a:t>
            </a:r>
            <a:r>
              <a:rPr sz="1800" spc="-5" dirty="0">
                <a:latin typeface="Verdana"/>
                <a:cs typeface="Verdana"/>
              </a:rPr>
              <a:t>financial</a:t>
            </a:r>
            <a:r>
              <a:rPr sz="1800" spc="-34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incentive.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67522" y="2240940"/>
            <a:ext cx="1276477" cy="12234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D50392-D2AF-493D-B1B4-3B91FFE93DF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6EFE6D5-621A-417A-9AF2-55F10F5698B1}" type="datetime1">
              <a:rPr lang="en-US" smtClean="0"/>
              <a:t>6/8/2021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5948E-A0A7-4196-95CF-49367CC96E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633457"/>
            <a:ext cx="8357844" cy="5815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95"/>
              </a:spcBef>
              <a:tabLst>
                <a:tab pos="1548130" algn="l"/>
              </a:tabLst>
            </a:pP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	</a:t>
            </a:r>
            <a:r>
              <a:rPr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</a:t>
            </a:r>
            <a:r>
              <a:rPr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SOFTWARES</a:t>
            </a:r>
          </a:p>
        </p:txBody>
      </p:sp>
      <p:sp>
        <p:nvSpPr>
          <p:cNvPr id="4" name="object 4"/>
          <p:cNvSpPr/>
          <p:nvPr/>
        </p:nvSpPr>
        <p:spPr>
          <a:xfrm>
            <a:off x="806643" y="2535502"/>
            <a:ext cx="6108035" cy="4027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2393" y="2501264"/>
            <a:ext cx="6084570" cy="4037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5186680" algn="l"/>
              </a:tabLst>
            </a:pPr>
            <a:r>
              <a:rPr sz="1900" spc="350" dirty="0">
                <a:solidFill>
                  <a:srgbClr val="00C5BA"/>
                </a:solidFill>
                <a:latin typeface="Arial"/>
                <a:cs typeface="Arial"/>
              </a:rPr>
              <a:t>	</a:t>
            </a:r>
            <a:r>
              <a:rPr sz="1900" spc="75" dirty="0">
                <a:latin typeface="Verdana"/>
                <a:cs typeface="Verdana"/>
              </a:rPr>
              <a:t>Open </a:t>
            </a:r>
            <a:r>
              <a:rPr sz="1900" spc="30" dirty="0">
                <a:latin typeface="Verdana"/>
                <a:cs typeface="Verdana"/>
              </a:rPr>
              <a:t>Office </a:t>
            </a:r>
            <a:r>
              <a:rPr sz="1800" spc="-320" dirty="0">
                <a:latin typeface="Verdana"/>
                <a:cs typeface="Verdana"/>
              </a:rPr>
              <a:t>: </a:t>
            </a:r>
            <a:r>
              <a:rPr sz="1800" spc="105" dirty="0">
                <a:latin typeface="Verdana"/>
                <a:cs typeface="Verdana"/>
              </a:rPr>
              <a:t>Apache </a:t>
            </a:r>
            <a:r>
              <a:rPr sz="1800" spc="45" dirty="0">
                <a:latin typeface="Verdana"/>
                <a:cs typeface="Verdana"/>
              </a:rPr>
              <a:t>OpenOffice </a:t>
            </a:r>
            <a:r>
              <a:rPr sz="1800" spc="-180" dirty="0">
                <a:latin typeface="Verdana"/>
                <a:cs typeface="Verdana"/>
              </a:rPr>
              <a:t>is </a:t>
            </a:r>
            <a:r>
              <a:rPr sz="1800" spc="45" dirty="0">
                <a:latin typeface="Verdana"/>
                <a:cs typeface="Verdana"/>
              </a:rPr>
              <a:t>an </a:t>
            </a:r>
            <a:r>
              <a:rPr sz="1800" dirty="0">
                <a:latin typeface="Verdana"/>
                <a:cs typeface="Verdana"/>
              </a:rPr>
              <a:t>open-  </a:t>
            </a:r>
            <a:r>
              <a:rPr sz="1800" spc="-20" dirty="0">
                <a:latin typeface="Verdana"/>
                <a:cs typeface="Verdana"/>
              </a:rPr>
              <a:t>source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25" dirty="0">
                <a:latin typeface="Verdana"/>
                <a:cs typeface="Verdana"/>
              </a:rPr>
              <a:t>office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productivity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software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suite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with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official  </a:t>
            </a:r>
            <a:r>
              <a:rPr sz="1800" spc="-30" dirty="0">
                <a:latin typeface="Verdana"/>
                <a:cs typeface="Verdana"/>
              </a:rPr>
              <a:t>website </a:t>
            </a:r>
            <a:r>
              <a:rPr sz="1800" spc="5" dirty="0">
                <a:latin typeface="Verdana"/>
                <a:cs typeface="Verdana"/>
              </a:rPr>
              <a:t>OpenOffice.org, </a:t>
            </a:r>
            <a:r>
              <a:rPr sz="1800" spc="35" dirty="0">
                <a:latin typeface="Verdana"/>
                <a:cs typeface="Verdana"/>
              </a:rPr>
              <a:t>launched</a:t>
            </a:r>
            <a:r>
              <a:rPr sz="1800" spc="-26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in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2002	</a:t>
            </a:r>
            <a:r>
              <a:rPr sz="1800" spc="-30" dirty="0">
                <a:latin typeface="Verdana"/>
                <a:cs typeface="Verdana"/>
              </a:rPr>
              <a:t>under  </a:t>
            </a:r>
            <a:r>
              <a:rPr sz="1800" spc="-25" dirty="0">
                <a:latin typeface="Verdana"/>
                <a:cs typeface="Verdana"/>
              </a:rPr>
              <a:t>the </a:t>
            </a:r>
            <a:r>
              <a:rPr sz="1800" spc="105" dirty="0">
                <a:latin typeface="Verdana"/>
                <a:cs typeface="Verdana"/>
              </a:rPr>
              <a:t>Apache</a:t>
            </a:r>
            <a:r>
              <a:rPr sz="1800" spc="-24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License</a:t>
            </a:r>
            <a:endParaRPr sz="1800">
              <a:latin typeface="Verdana"/>
              <a:cs typeface="Verdana"/>
            </a:endParaRPr>
          </a:p>
          <a:p>
            <a:pPr marL="355600" marR="53975" indent="-3429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00C5BA"/>
                </a:solidFill>
                <a:latin typeface="Arial"/>
                <a:cs typeface="Arial"/>
              </a:rPr>
              <a:t>	</a:t>
            </a:r>
            <a:r>
              <a:rPr sz="1800" spc="-15" dirty="0">
                <a:latin typeface="Verdana"/>
                <a:cs typeface="Verdana"/>
              </a:rPr>
              <a:t>LibreOffice </a:t>
            </a:r>
            <a:r>
              <a:rPr sz="1800" spc="-320" dirty="0">
                <a:latin typeface="Verdana"/>
                <a:cs typeface="Verdana"/>
              </a:rPr>
              <a:t>: </a:t>
            </a:r>
            <a:r>
              <a:rPr sz="1800" spc="35" dirty="0">
                <a:latin typeface="Verdana"/>
                <a:cs typeface="Verdana"/>
              </a:rPr>
              <a:t>Developed </a:t>
            </a:r>
            <a:r>
              <a:rPr sz="1800" spc="-5" dirty="0">
                <a:latin typeface="Verdana"/>
                <a:cs typeface="Verdana"/>
              </a:rPr>
              <a:t>by </a:t>
            </a:r>
            <a:r>
              <a:rPr sz="1800" spc="-105" dirty="0">
                <a:latin typeface="Verdana"/>
                <a:cs typeface="Verdana"/>
              </a:rPr>
              <a:t>The </a:t>
            </a:r>
            <a:r>
              <a:rPr sz="1800" spc="5" dirty="0">
                <a:latin typeface="Verdana"/>
                <a:cs typeface="Verdana"/>
              </a:rPr>
              <a:t>Document  </a:t>
            </a:r>
            <a:r>
              <a:rPr sz="1800" spc="-25" dirty="0">
                <a:latin typeface="Verdana"/>
                <a:cs typeface="Verdana"/>
              </a:rPr>
              <a:t>Foundation, </a:t>
            </a:r>
            <a:r>
              <a:rPr sz="1800" spc="-110" dirty="0">
                <a:latin typeface="Verdana"/>
                <a:cs typeface="Verdana"/>
              </a:rPr>
              <a:t>it </a:t>
            </a:r>
            <a:r>
              <a:rPr sz="1800" spc="-180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licensed </a:t>
            </a:r>
            <a:r>
              <a:rPr sz="1800" spc="-25" dirty="0">
                <a:latin typeface="Verdana"/>
                <a:cs typeface="Verdana"/>
              </a:rPr>
              <a:t>under the </a:t>
            </a:r>
            <a:r>
              <a:rPr sz="1800" dirty="0">
                <a:latin typeface="Verdana"/>
                <a:cs typeface="Verdana"/>
              </a:rPr>
              <a:t>GNU </a:t>
            </a:r>
            <a:r>
              <a:rPr sz="1800" spc="-120" dirty="0">
                <a:latin typeface="Verdana"/>
                <a:cs typeface="Verdana"/>
              </a:rPr>
              <a:t>Lesser  </a:t>
            </a:r>
            <a:r>
              <a:rPr sz="1800" spc="10" dirty="0">
                <a:latin typeface="Verdana"/>
                <a:cs typeface="Verdana"/>
              </a:rPr>
              <a:t>General </a:t>
            </a:r>
            <a:r>
              <a:rPr sz="1800" dirty="0">
                <a:latin typeface="Verdana"/>
                <a:cs typeface="Verdana"/>
              </a:rPr>
              <a:t>Public </a:t>
            </a:r>
            <a:r>
              <a:rPr sz="1800" spc="-25" dirty="0">
                <a:latin typeface="Verdana"/>
                <a:cs typeface="Verdana"/>
              </a:rPr>
              <a:t>License </a:t>
            </a:r>
            <a:r>
              <a:rPr sz="1800" spc="-100" dirty="0">
                <a:latin typeface="Verdana"/>
                <a:cs typeface="Verdana"/>
              </a:rPr>
              <a:t>(LGPL). </a:t>
            </a:r>
            <a:r>
              <a:rPr sz="1800" spc="-215" dirty="0">
                <a:latin typeface="Verdana"/>
                <a:cs typeface="Verdana"/>
              </a:rPr>
              <a:t>It </a:t>
            </a:r>
            <a:r>
              <a:rPr sz="1800" spc="-75" dirty="0">
                <a:latin typeface="Verdana"/>
                <a:cs typeface="Verdana"/>
              </a:rPr>
              <a:t>supports</a:t>
            </a:r>
            <a:r>
              <a:rPr sz="1800" spc="-44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Windows,  </a:t>
            </a:r>
            <a:r>
              <a:rPr sz="1800" dirty="0">
                <a:latin typeface="Verdana"/>
                <a:cs typeface="Verdana"/>
              </a:rPr>
              <a:t>Macintosh </a:t>
            </a:r>
            <a:r>
              <a:rPr sz="1800" spc="65" dirty="0">
                <a:latin typeface="Verdana"/>
                <a:cs typeface="Verdana"/>
              </a:rPr>
              <a:t>and </a:t>
            </a:r>
            <a:r>
              <a:rPr sz="1800" spc="-75" dirty="0">
                <a:latin typeface="Verdana"/>
                <a:cs typeface="Verdana"/>
              </a:rPr>
              <a:t>GNU/Linux</a:t>
            </a:r>
            <a:r>
              <a:rPr sz="1800" spc="-465" dirty="0">
                <a:latin typeface="Verdana"/>
                <a:cs typeface="Verdana"/>
              </a:rPr>
              <a:t> </a:t>
            </a:r>
            <a:r>
              <a:rPr sz="1800" spc="-135" dirty="0">
                <a:latin typeface="Verdana"/>
                <a:cs typeface="Verdana"/>
              </a:rPr>
              <a:t>systems.</a:t>
            </a:r>
            <a:endParaRPr sz="1800">
              <a:latin typeface="Verdana"/>
              <a:cs typeface="Verdana"/>
            </a:endParaRPr>
          </a:p>
          <a:p>
            <a:pPr marL="355600" marR="56515" indent="-342900">
              <a:lnSpc>
                <a:spcPct val="100000"/>
              </a:lnSpc>
              <a:spcBef>
                <a:spcPts val="105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00C5BA"/>
                </a:solidFill>
                <a:latin typeface="Arial"/>
                <a:cs typeface="Arial"/>
              </a:rPr>
              <a:t>	</a:t>
            </a:r>
            <a:r>
              <a:rPr sz="1900" spc="40" dirty="0">
                <a:latin typeface="Verdana"/>
                <a:cs typeface="Verdana"/>
              </a:rPr>
              <a:t>NeoOffice</a:t>
            </a:r>
            <a:r>
              <a:rPr sz="1900" spc="-160" dirty="0">
                <a:latin typeface="Verdana"/>
                <a:cs typeface="Verdana"/>
              </a:rPr>
              <a:t> </a:t>
            </a:r>
            <a:r>
              <a:rPr sz="1900" spc="-340" dirty="0">
                <a:latin typeface="Verdana"/>
                <a:cs typeface="Verdana"/>
              </a:rPr>
              <a:t>:</a:t>
            </a:r>
            <a:r>
              <a:rPr sz="1900" spc="-150" dirty="0">
                <a:latin typeface="Verdana"/>
                <a:cs typeface="Verdana"/>
              </a:rPr>
              <a:t> </a:t>
            </a:r>
            <a:r>
              <a:rPr sz="1800" spc="-95" dirty="0">
                <a:latin typeface="Verdana"/>
                <a:cs typeface="Verdana"/>
              </a:rPr>
              <a:t>Primarily</a:t>
            </a:r>
            <a:r>
              <a:rPr sz="1800" spc="-18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designed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for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170" dirty="0">
                <a:latin typeface="Verdana"/>
                <a:cs typeface="Verdana"/>
              </a:rPr>
              <a:t>Mac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135" dirty="0">
                <a:latin typeface="Verdana"/>
                <a:cs typeface="Verdana"/>
              </a:rPr>
              <a:t>users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80" dirty="0">
                <a:latin typeface="Verdana"/>
                <a:cs typeface="Verdana"/>
              </a:rPr>
              <a:t>is  </a:t>
            </a:r>
            <a:r>
              <a:rPr sz="1800" spc="-55" dirty="0">
                <a:latin typeface="Verdana"/>
                <a:cs typeface="Verdana"/>
              </a:rPr>
              <a:t>distributed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under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GNU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General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Public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License.</a:t>
            </a:r>
            <a:endParaRPr sz="1800">
              <a:latin typeface="Verdana"/>
              <a:cs typeface="Verdana"/>
            </a:endParaRPr>
          </a:p>
          <a:p>
            <a:pPr marL="355600" marR="320675" indent="-342900" algn="just">
              <a:lnSpc>
                <a:spcPct val="100000"/>
              </a:lnSpc>
              <a:spcBef>
                <a:spcPts val="1060"/>
              </a:spcBef>
            </a:pPr>
            <a:r>
              <a:rPr sz="1900" spc="350" dirty="0">
                <a:solidFill>
                  <a:srgbClr val="00C5BA"/>
                </a:solidFill>
                <a:latin typeface="Arial"/>
                <a:cs typeface="Arial"/>
              </a:rPr>
              <a:t> </a:t>
            </a:r>
            <a:r>
              <a:rPr sz="1900" spc="-10" dirty="0">
                <a:latin typeface="Verdana"/>
                <a:cs typeface="Verdana"/>
              </a:rPr>
              <a:t>Koffice </a:t>
            </a:r>
            <a:r>
              <a:rPr sz="1900" spc="-340" dirty="0">
                <a:latin typeface="Verdana"/>
                <a:cs typeface="Verdana"/>
              </a:rPr>
              <a:t>: </a:t>
            </a:r>
            <a:r>
              <a:rPr sz="1800" spc="-215" dirty="0">
                <a:latin typeface="Verdana"/>
                <a:cs typeface="Verdana"/>
              </a:rPr>
              <a:t>It </a:t>
            </a:r>
            <a:r>
              <a:rPr sz="1800" spc="-180" dirty="0">
                <a:latin typeface="Verdana"/>
                <a:cs typeface="Verdana"/>
              </a:rPr>
              <a:t>is </a:t>
            </a:r>
            <a:r>
              <a:rPr sz="1800" spc="145" dirty="0">
                <a:latin typeface="Verdana"/>
                <a:cs typeface="Verdana"/>
              </a:rPr>
              <a:t>a </a:t>
            </a:r>
            <a:r>
              <a:rPr sz="1800" spc="55" dirty="0">
                <a:latin typeface="Verdana"/>
                <a:cs typeface="Verdana"/>
              </a:rPr>
              <a:t>open </a:t>
            </a:r>
            <a:r>
              <a:rPr sz="1800" spc="-20" dirty="0">
                <a:latin typeface="Verdana"/>
                <a:cs typeface="Verdana"/>
              </a:rPr>
              <a:t>source </a:t>
            </a:r>
            <a:r>
              <a:rPr sz="1800" spc="25" dirty="0">
                <a:latin typeface="Verdana"/>
                <a:cs typeface="Verdana"/>
              </a:rPr>
              <a:t>office </a:t>
            </a:r>
            <a:r>
              <a:rPr sz="1800" spc="-90" dirty="0">
                <a:latin typeface="Verdana"/>
                <a:cs typeface="Verdana"/>
              </a:rPr>
              <a:t>suite </a:t>
            </a:r>
            <a:r>
              <a:rPr sz="1800" spc="-70" dirty="0">
                <a:latin typeface="Verdana"/>
                <a:cs typeface="Verdana"/>
              </a:rPr>
              <a:t>licensed  </a:t>
            </a:r>
            <a:r>
              <a:rPr sz="1800" spc="-30" dirty="0">
                <a:latin typeface="Verdana"/>
                <a:cs typeface="Verdana"/>
              </a:rPr>
              <a:t>under </a:t>
            </a:r>
            <a:r>
              <a:rPr sz="1800" spc="-25" dirty="0">
                <a:latin typeface="Verdana"/>
                <a:cs typeface="Verdana"/>
              </a:rPr>
              <a:t>the </a:t>
            </a:r>
            <a:r>
              <a:rPr sz="1800" spc="-70" dirty="0">
                <a:latin typeface="Verdana"/>
                <a:cs typeface="Verdana"/>
              </a:rPr>
              <a:t>LGPL. </a:t>
            </a:r>
            <a:r>
              <a:rPr sz="1800" spc="-215" dirty="0">
                <a:latin typeface="Verdana"/>
                <a:cs typeface="Verdana"/>
              </a:rPr>
              <a:t>It </a:t>
            </a:r>
            <a:r>
              <a:rPr sz="1800" spc="-180" dirty="0">
                <a:latin typeface="Verdana"/>
                <a:cs typeface="Verdana"/>
              </a:rPr>
              <a:t>is </a:t>
            </a:r>
            <a:r>
              <a:rPr sz="1800" spc="20" dirty="0">
                <a:latin typeface="Verdana"/>
                <a:cs typeface="Verdana"/>
              </a:rPr>
              <a:t>available</a:t>
            </a:r>
            <a:r>
              <a:rPr sz="1800" spc="-425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for </a:t>
            </a:r>
            <a:r>
              <a:rPr sz="1800" spc="-60" dirty="0">
                <a:latin typeface="Verdana"/>
                <a:cs typeface="Verdana"/>
              </a:rPr>
              <a:t>Windows, </a:t>
            </a:r>
            <a:r>
              <a:rPr sz="1800" spc="-125" dirty="0">
                <a:latin typeface="Verdana"/>
                <a:cs typeface="Verdana"/>
              </a:rPr>
              <a:t>Linux,  </a:t>
            </a:r>
            <a:r>
              <a:rPr sz="1800" spc="-114" dirty="0">
                <a:latin typeface="Verdana"/>
                <a:cs typeface="Verdana"/>
              </a:rPr>
              <a:t>FreeBSD </a:t>
            </a:r>
            <a:r>
              <a:rPr sz="1800" spc="65" dirty="0">
                <a:latin typeface="Verdana"/>
                <a:cs typeface="Verdana"/>
              </a:rPr>
              <a:t>and </a:t>
            </a:r>
            <a:r>
              <a:rPr sz="1800" spc="170" dirty="0">
                <a:latin typeface="Verdana"/>
                <a:cs typeface="Verdana"/>
              </a:rPr>
              <a:t>Mac</a:t>
            </a:r>
            <a:r>
              <a:rPr sz="1800" spc="-395" dirty="0">
                <a:latin typeface="Verdana"/>
                <a:cs typeface="Verdana"/>
              </a:rPr>
              <a:t> </a:t>
            </a:r>
            <a:r>
              <a:rPr sz="1800" spc="-100" dirty="0">
                <a:latin typeface="Verdana"/>
                <a:cs typeface="Verdana"/>
              </a:rPr>
              <a:t>OS </a:t>
            </a:r>
            <a:r>
              <a:rPr sz="1800" spc="-140" dirty="0">
                <a:latin typeface="Verdana"/>
                <a:cs typeface="Verdana"/>
              </a:rPr>
              <a:t>X </a:t>
            </a:r>
            <a:r>
              <a:rPr sz="1800" spc="-135" dirty="0">
                <a:latin typeface="Verdana"/>
                <a:cs typeface="Verdana"/>
              </a:rPr>
              <a:t>systems.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34021" y="2485593"/>
            <a:ext cx="1950720" cy="579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34021" y="3707828"/>
            <a:ext cx="1927098" cy="4253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34021" y="4626495"/>
            <a:ext cx="1980819" cy="6889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54646" y="5808878"/>
            <a:ext cx="1980819" cy="6566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99EB5-1812-4A8E-B735-E86D9377862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B2F1201-EB5C-48FD-9F81-07B19BDA3744}" type="datetime1">
              <a:rPr lang="en-US" smtClean="0"/>
              <a:t>6/8/2021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46512BA-8DF8-4C96-954A-27368732A16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6284" y="427841"/>
            <a:ext cx="734070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LICENSE AND</a:t>
            </a:r>
            <a:r>
              <a:rPr sz="4000" i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COPYRIGHTS</a:t>
            </a:r>
            <a:endParaRPr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9277" y="2643484"/>
            <a:ext cx="6997614" cy="2974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8898" y="2483447"/>
            <a:ext cx="6975475" cy="311023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  <a:tabLst>
                <a:tab pos="354965" algn="l"/>
              </a:tabLst>
            </a:pPr>
            <a:r>
              <a:rPr sz="1800" spc="340" dirty="0">
                <a:solidFill>
                  <a:srgbClr val="00C5BA"/>
                </a:solidFill>
                <a:latin typeface="Arial"/>
                <a:cs typeface="Arial"/>
              </a:rPr>
              <a:t>	</a:t>
            </a:r>
            <a:r>
              <a:rPr sz="1800" spc="-90" dirty="0">
                <a:latin typeface="Verdana"/>
                <a:cs typeface="Verdana"/>
              </a:rPr>
              <a:t>There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40" dirty="0">
                <a:latin typeface="Verdana"/>
                <a:cs typeface="Verdana"/>
              </a:rPr>
              <a:t>hundreds </a:t>
            </a:r>
            <a:r>
              <a:rPr sz="1800" spc="10" dirty="0">
                <a:latin typeface="Verdana"/>
                <a:cs typeface="Verdana"/>
              </a:rPr>
              <a:t>of</a:t>
            </a:r>
            <a:r>
              <a:rPr sz="1800" spc="-46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different </a:t>
            </a:r>
            <a:r>
              <a:rPr sz="1800" spc="-60" dirty="0">
                <a:latin typeface="Verdana"/>
                <a:cs typeface="Verdana"/>
              </a:rPr>
              <a:t>licenses.</a:t>
            </a:r>
            <a:endParaRPr sz="1800">
              <a:latin typeface="Verdana"/>
              <a:cs typeface="Verdana"/>
            </a:endParaRPr>
          </a:p>
          <a:p>
            <a:pPr marL="355600" marR="292100" indent="-342900">
              <a:lnSpc>
                <a:spcPct val="100000"/>
              </a:lnSpc>
              <a:spcBef>
                <a:spcPts val="103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00C5BA"/>
                </a:solidFill>
                <a:latin typeface="Arial"/>
                <a:cs typeface="Arial"/>
              </a:rPr>
              <a:t>	</a:t>
            </a:r>
            <a:r>
              <a:rPr sz="1800" spc="-40" dirty="0">
                <a:latin typeface="Verdana"/>
                <a:cs typeface="Verdana"/>
              </a:rPr>
              <a:t>Author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chooses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license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under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145" dirty="0">
                <a:latin typeface="Verdana"/>
                <a:cs typeface="Verdana"/>
              </a:rPr>
              <a:t>a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50" dirty="0">
                <a:latin typeface="Verdana"/>
                <a:cs typeface="Verdana"/>
              </a:rPr>
              <a:t>licence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granting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55" dirty="0">
                <a:latin typeface="Verdana"/>
                <a:cs typeface="Verdana"/>
              </a:rPr>
              <a:t>open  </a:t>
            </a:r>
            <a:r>
              <a:rPr sz="1800" spc="-20" dirty="0">
                <a:latin typeface="Verdana"/>
                <a:cs typeface="Verdana"/>
              </a:rPr>
              <a:t>source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freedoms.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Some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easy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comply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with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like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32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756285" marR="5080" indent="-287020">
              <a:lnSpc>
                <a:spcPct val="100000"/>
              </a:lnSpc>
              <a:spcBef>
                <a:spcPts val="980"/>
              </a:spcBef>
            </a:pPr>
            <a:r>
              <a:rPr sz="1600" spc="295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1600" spc="385" dirty="0">
                <a:solidFill>
                  <a:srgbClr val="00C5BA"/>
                </a:solidFill>
                <a:latin typeface="Arial"/>
                <a:cs typeface="Arial"/>
              </a:rPr>
              <a:t> </a:t>
            </a:r>
            <a:r>
              <a:rPr sz="1600" spc="10" dirty="0">
                <a:latin typeface="Verdana"/>
                <a:cs typeface="Verdana"/>
              </a:rPr>
              <a:t>“You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95" dirty="0">
                <a:latin typeface="Verdana"/>
                <a:cs typeface="Verdana"/>
              </a:rPr>
              <a:t>can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80" dirty="0">
                <a:latin typeface="Verdana"/>
                <a:cs typeface="Verdana"/>
              </a:rPr>
              <a:t>do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anything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you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75" dirty="0">
                <a:latin typeface="Verdana"/>
                <a:cs typeface="Verdana"/>
              </a:rPr>
              <a:t>like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75" dirty="0">
                <a:latin typeface="Verdana"/>
                <a:cs typeface="Verdana"/>
              </a:rPr>
              <a:t>with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-120" dirty="0">
                <a:latin typeface="Verdana"/>
                <a:cs typeface="Verdana"/>
              </a:rPr>
              <a:t>this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55" dirty="0">
                <a:latin typeface="Verdana"/>
                <a:cs typeface="Verdana"/>
              </a:rPr>
              <a:t>software,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as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long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as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150" dirty="0">
                <a:latin typeface="Verdana"/>
                <a:cs typeface="Verdana"/>
              </a:rPr>
              <a:t>you  </a:t>
            </a:r>
            <a:r>
              <a:rPr sz="1600" spc="-20" dirty="0">
                <a:latin typeface="Verdana"/>
                <a:cs typeface="Verdana"/>
              </a:rPr>
              <a:t>buy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me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125" dirty="0">
                <a:latin typeface="Verdana"/>
                <a:cs typeface="Verdana"/>
              </a:rPr>
              <a:t>a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90" dirty="0">
                <a:latin typeface="Verdana"/>
                <a:cs typeface="Verdana"/>
              </a:rPr>
              <a:t>drink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sometime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95" dirty="0">
                <a:latin typeface="Verdana"/>
                <a:cs typeface="Verdana"/>
              </a:rPr>
              <a:t>if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we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meet”.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sz="1800" spc="340" dirty="0">
                <a:solidFill>
                  <a:srgbClr val="00C5BA"/>
                </a:solidFill>
                <a:latin typeface="Arial"/>
                <a:cs typeface="Arial"/>
              </a:rPr>
              <a:t>	</a:t>
            </a:r>
            <a:r>
              <a:rPr sz="1800" spc="-60" dirty="0">
                <a:latin typeface="Verdana"/>
                <a:cs typeface="Verdana"/>
              </a:rPr>
              <a:t>Some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licenses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more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difficult</a:t>
            </a:r>
            <a:r>
              <a:rPr sz="1800" spc="-19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comply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with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32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756285" marR="621030" indent="-287020">
              <a:lnSpc>
                <a:spcPct val="100000"/>
              </a:lnSpc>
              <a:spcBef>
                <a:spcPts val="980"/>
              </a:spcBef>
            </a:pPr>
            <a:r>
              <a:rPr sz="1600" spc="295" dirty="0">
                <a:solidFill>
                  <a:srgbClr val="00C5BA"/>
                </a:solidFill>
                <a:latin typeface="Arial"/>
                <a:cs typeface="Arial"/>
              </a:rPr>
              <a:t> </a:t>
            </a:r>
            <a:r>
              <a:rPr sz="1600" spc="-5" dirty="0">
                <a:latin typeface="Verdana"/>
                <a:cs typeface="Verdana"/>
              </a:rPr>
              <a:t>GNU </a:t>
            </a:r>
            <a:r>
              <a:rPr sz="1600" spc="-15" dirty="0">
                <a:latin typeface="Verdana"/>
                <a:cs typeface="Verdana"/>
              </a:rPr>
              <a:t>GPL </a:t>
            </a:r>
            <a:r>
              <a:rPr sz="1600" spc="-100" dirty="0">
                <a:latin typeface="Verdana"/>
                <a:cs typeface="Verdana"/>
              </a:rPr>
              <a:t>says </a:t>
            </a:r>
            <a:r>
              <a:rPr sz="1600" spc="-30" dirty="0">
                <a:latin typeface="Verdana"/>
                <a:cs typeface="Verdana"/>
              </a:rPr>
              <a:t>that </a:t>
            </a:r>
            <a:r>
              <a:rPr sz="1600" spc="-20" dirty="0">
                <a:latin typeface="Verdana"/>
                <a:cs typeface="Verdana"/>
              </a:rPr>
              <a:t>you </a:t>
            </a:r>
            <a:r>
              <a:rPr sz="1600" spc="95" dirty="0">
                <a:latin typeface="Verdana"/>
                <a:cs typeface="Verdana"/>
              </a:rPr>
              <a:t>can </a:t>
            </a:r>
            <a:r>
              <a:rPr sz="1600" spc="-45" dirty="0">
                <a:latin typeface="Verdana"/>
                <a:cs typeface="Verdana"/>
              </a:rPr>
              <a:t>only </a:t>
            </a:r>
            <a:r>
              <a:rPr sz="1600" spc="-60" dirty="0">
                <a:latin typeface="Verdana"/>
                <a:cs typeface="Verdana"/>
              </a:rPr>
              <a:t>use </a:t>
            </a:r>
            <a:r>
              <a:rPr sz="1600" spc="-15" dirty="0">
                <a:latin typeface="Verdana"/>
                <a:cs typeface="Verdana"/>
              </a:rPr>
              <a:t>GPL </a:t>
            </a:r>
            <a:r>
              <a:rPr sz="1600" spc="110" dirty="0">
                <a:latin typeface="Verdana"/>
                <a:cs typeface="Verdana"/>
              </a:rPr>
              <a:t>code </a:t>
            </a:r>
            <a:r>
              <a:rPr sz="1600" spc="-95" dirty="0">
                <a:latin typeface="Verdana"/>
                <a:cs typeface="Verdana"/>
              </a:rPr>
              <a:t>if  </a:t>
            </a:r>
            <a:r>
              <a:rPr sz="1600" spc="-30" dirty="0">
                <a:latin typeface="Verdana"/>
                <a:cs typeface="Verdana"/>
              </a:rPr>
              <a:t>modified/distributed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110" dirty="0">
                <a:latin typeface="Verdana"/>
                <a:cs typeface="Verdana"/>
              </a:rPr>
              <a:t>code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170" dirty="0">
                <a:latin typeface="Verdana"/>
                <a:cs typeface="Verdana"/>
              </a:rPr>
              <a:t>is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also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released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under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the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GPL</a:t>
            </a:r>
            <a:endParaRPr sz="16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985"/>
              </a:spcBef>
            </a:pPr>
            <a:r>
              <a:rPr sz="1600" spc="295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1600" spc="380" dirty="0">
                <a:solidFill>
                  <a:srgbClr val="00C5BA"/>
                </a:solidFill>
                <a:latin typeface="Arial"/>
                <a:cs typeface="Arial"/>
              </a:rPr>
              <a:t> </a:t>
            </a:r>
            <a:r>
              <a:rPr sz="1600" spc="15" dirty="0">
                <a:latin typeface="Verdana"/>
                <a:cs typeface="Verdana"/>
              </a:rPr>
              <a:t>“Copyleft”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52361" y="5499225"/>
            <a:ext cx="2691638" cy="1358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6F15D-E881-4C4C-B349-D6EB303830D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7269495-85D5-4815-9FB0-8A0A14D24F8E}" type="datetime1">
              <a:rPr lang="en-US" smtClean="0"/>
              <a:t>6/8/2021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47D15-FD58-44E0-BE0B-23A511E28B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6392" y="421498"/>
            <a:ext cx="33756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3184" y="2411672"/>
            <a:ext cx="7842005" cy="4236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1154" y="2388422"/>
            <a:ext cx="7825740" cy="1707514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55600" marR="5080" indent="-343535">
              <a:lnSpc>
                <a:spcPts val="1839"/>
              </a:lnSpc>
              <a:spcBef>
                <a:spcPts val="330"/>
              </a:spcBef>
              <a:tabLst>
                <a:tab pos="355600" algn="l"/>
              </a:tabLst>
            </a:pPr>
            <a:r>
              <a:rPr sz="1700" spc="320" dirty="0">
                <a:solidFill>
                  <a:srgbClr val="00C5BA"/>
                </a:solidFill>
                <a:latin typeface="Arial"/>
                <a:cs typeface="Arial"/>
              </a:rPr>
              <a:t>	</a:t>
            </a:r>
            <a:r>
              <a:rPr sz="1700" spc="30" dirty="0">
                <a:latin typeface="Verdana"/>
                <a:cs typeface="Verdana"/>
              </a:rPr>
              <a:t>Common </a:t>
            </a:r>
            <a:r>
              <a:rPr sz="1700" spc="-30" dirty="0">
                <a:latin typeface="Verdana"/>
                <a:cs typeface="Verdana"/>
              </a:rPr>
              <a:t>platform </a:t>
            </a:r>
            <a:r>
              <a:rPr sz="1700" spc="-65" dirty="0">
                <a:latin typeface="Verdana"/>
                <a:cs typeface="Verdana"/>
              </a:rPr>
              <a:t>for </a:t>
            </a:r>
            <a:r>
              <a:rPr sz="1700" spc="-60" dirty="0">
                <a:latin typeface="Verdana"/>
                <a:cs typeface="Verdana"/>
              </a:rPr>
              <a:t>sharing </a:t>
            </a:r>
            <a:r>
              <a:rPr sz="1700" spc="-5" dirty="0">
                <a:latin typeface="Verdana"/>
                <a:cs typeface="Verdana"/>
              </a:rPr>
              <a:t>ideas </a:t>
            </a:r>
            <a:r>
              <a:rPr sz="1700" spc="65" dirty="0">
                <a:latin typeface="Verdana"/>
                <a:cs typeface="Verdana"/>
              </a:rPr>
              <a:t>and </a:t>
            </a:r>
            <a:r>
              <a:rPr sz="1700" spc="-35" dirty="0">
                <a:latin typeface="Verdana"/>
                <a:cs typeface="Verdana"/>
              </a:rPr>
              <a:t>putting </a:t>
            </a:r>
            <a:r>
              <a:rPr sz="1700" spc="-30" dirty="0">
                <a:latin typeface="Verdana"/>
                <a:cs typeface="Verdana"/>
              </a:rPr>
              <a:t>them </a:t>
            </a:r>
            <a:r>
              <a:rPr sz="1700" spc="-50" dirty="0">
                <a:latin typeface="Verdana"/>
                <a:cs typeface="Verdana"/>
              </a:rPr>
              <a:t>into </a:t>
            </a:r>
            <a:r>
              <a:rPr sz="1700" spc="25" dirty="0">
                <a:latin typeface="Verdana"/>
                <a:cs typeface="Verdana"/>
              </a:rPr>
              <a:t>action </a:t>
            </a:r>
            <a:r>
              <a:rPr sz="1700" dirty="0">
                <a:latin typeface="Verdana"/>
                <a:cs typeface="Verdana"/>
              </a:rPr>
              <a:t>by  </a:t>
            </a:r>
            <a:r>
              <a:rPr sz="1700" spc="-10" dirty="0">
                <a:latin typeface="Verdana"/>
                <a:cs typeface="Verdana"/>
              </a:rPr>
              <a:t>developers</a:t>
            </a:r>
            <a:r>
              <a:rPr sz="1700" spc="-175" dirty="0">
                <a:latin typeface="Verdana"/>
                <a:cs typeface="Verdana"/>
              </a:rPr>
              <a:t> </a:t>
            </a:r>
            <a:r>
              <a:rPr sz="1700" spc="-65" dirty="0">
                <a:latin typeface="Verdana"/>
                <a:cs typeface="Verdana"/>
              </a:rPr>
              <a:t>or</a:t>
            </a:r>
            <a:r>
              <a:rPr sz="1700" spc="-125" dirty="0">
                <a:latin typeface="Verdana"/>
                <a:cs typeface="Verdana"/>
              </a:rPr>
              <a:t> </a:t>
            </a:r>
            <a:r>
              <a:rPr sz="1700" spc="-40" dirty="0">
                <a:latin typeface="Verdana"/>
                <a:cs typeface="Verdana"/>
              </a:rPr>
              <a:t>other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spc="55" dirty="0">
                <a:latin typeface="Verdana"/>
                <a:cs typeface="Verdana"/>
              </a:rPr>
              <a:t>people</a:t>
            </a:r>
            <a:r>
              <a:rPr sz="1700" spc="-160" dirty="0">
                <a:latin typeface="Verdana"/>
                <a:cs typeface="Verdana"/>
              </a:rPr>
              <a:t> </a:t>
            </a:r>
            <a:r>
              <a:rPr sz="1700" spc="20" dirty="0">
                <a:latin typeface="Verdana"/>
                <a:cs typeface="Verdana"/>
              </a:rPr>
              <a:t>who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-85" dirty="0">
                <a:latin typeface="Verdana"/>
                <a:cs typeface="Verdana"/>
              </a:rPr>
              <a:t>wishes</a:t>
            </a:r>
            <a:r>
              <a:rPr sz="1700" spc="-14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to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improve</a:t>
            </a:r>
            <a:r>
              <a:rPr sz="1700" spc="-160" dirty="0">
                <a:latin typeface="Verdana"/>
                <a:cs typeface="Verdana"/>
              </a:rPr>
              <a:t> </a:t>
            </a:r>
            <a:r>
              <a:rPr sz="1700" spc="140" dirty="0">
                <a:latin typeface="Verdana"/>
                <a:cs typeface="Verdana"/>
              </a:rPr>
              <a:t>a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product/software.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ts val="1939"/>
              </a:lnSpc>
              <a:spcBef>
                <a:spcPts val="775"/>
              </a:spcBef>
              <a:tabLst>
                <a:tab pos="355600" algn="l"/>
              </a:tabLst>
            </a:pPr>
            <a:r>
              <a:rPr sz="1700" spc="325" dirty="0">
                <a:solidFill>
                  <a:srgbClr val="00C5BA"/>
                </a:solidFill>
                <a:latin typeface="Arial"/>
                <a:cs typeface="Arial"/>
              </a:rPr>
              <a:t>	</a:t>
            </a:r>
            <a:r>
              <a:rPr sz="1700" dirty="0">
                <a:latin typeface="Verdana"/>
                <a:cs typeface="Verdana"/>
              </a:rPr>
              <a:t>We</a:t>
            </a:r>
            <a:r>
              <a:rPr sz="1700" spc="-105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are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spc="-80" dirty="0">
                <a:latin typeface="Verdana"/>
                <a:cs typeface="Verdana"/>
              </a:rPr>
              <a:t>in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the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70" dirty="0">
                <a:latin typeface="Verdana"/>
                <a:cs typeface="Verdana"/>
              </a:rPr>
              <a:t>Open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spc="-35" dirty="0">
                <a:latin typeface="Verdana"/>
                <a:cs typeface="Verdana"/>
              </a:rPr>
              <a:t>Source</a:t>
            </a:r>
            <a:r>
              <a:rPr sz="1700" spc="-150" dirty="0">
                <a:latin typeface="Verdana"/>
                <a:cs typeface="Verdana"/>
              </a:rPr>
              <a:t> </a:t>
            </a:r>
            <a:r>
              <a:rPr sz="1700" spc="-40" dirty="0">
                <a:latin typeface="Verdana"/>
                <a:cs typeface="Verdana"/>
              </a:rPr>
              <a:t>Revolution</a:t>
            </a:r>
            <a:r>
              <a:rPr sz="1700" spc="3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where</a:t>
            </a:r>
            <a:r>
              <a:rPr sz="1700" spc="-145" dirty="0">
                <a:latin typeface="Verdana"/>
                <a:cs typeface="Verdana"/>
              </a:rPr>
              <a:t> </a:t>
            </a:r>
            <a:r>
              <a:rPr sz="1700" spc="55" dirty="0">
                <a:latin typeface="Verdana"/>
                <a:cs typeface="Verdana"/>
              </a:rPr>
              <a:t>people</a:t>
            </a:r>
            <a:r>
              <a:rPr sz="1700" spc="-155" dirty="0">
                <a:latin typeface="Verdana"/>
                <a:cs typeface="Verdana"/>
              </a:rPr>
              <a:t> </a:t>
            </a:r>
            <a:r>
              <a:rPr sz="1700" spc="25" dirty="0">
                <a:latin typeface="Verdana"/>
                <a:cs typeface="Verdana"/>
              </a:rPr>
              <a:t>collaborate</a:t>
            </a:r>
            <a:r>
              <a:rPr sz="1700" spc="-16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to</a:t>
            </a:r>
            <a:endParaRPr sz="1700">
              <a:latin typeface="Verdana"/>
              <a:cs typeface="Verdana"/>
            </a:endParaRPr>
          </a:p>
          <a:p>
            <a:pPr marL="355600">
              <a:lnSpc>
                <a:spcPts val="1939"/>
              </a:lnSpc>
            </a:pPr>
            <a:r>
              <a:rPr sz="1700" spc="10" dirty="0">
                <a:latin typeface="Verdana"/>
                <a:cs typeface="Verdana"/>
              </a:rPr>
              <a:t>create, </a:t>
            </a:r>
            <a:r>
              <a:rPr sz="1700" spc="45" dirty="0">
                <a:latin typeface="Verdana"/>
                <a:cs typeface="Verdana"/>
              </a:rPr>
              <a:t>produce</a:t>
            </a:r>
            <a:r>
              <a:rPr sz="1700" spc="-459" dirty="0">
                <a:latin typeface="Verdana"/>
                <a:cs typeface="Verdana"/>
              </a:rPr>
              <a:t> </a:t>
            </a:r>
            <a:r>
              <a:rPr sz="1700" spc="-40" dirty="0">
                <a:latin typeface="Verdana"/>
                <a:cs typeface="Verdana"/>
              </a:rPr>
              <a:t>software </a:t>
            </a:r>
            <a:r>
              <a:rPr sz="1700" spc="-65" dirty="0">
                <a:latin typeface="Verdana"/>
                <a:cs typeface="Verdana"/>
              </a:rPr>
              <a:t>or </a:t>
            </a:r>
            <a:r>
              <a:rPr sz="1700" dirty="0">
                <a:latin typeface="Verdana"/>
                <a:cs typeface="Verdana"/>
              </a:rPr>
              <a:t>technology.</a:t>
            </a:r>
            <a:endParaRPr sz="1700">
              <a:latin typeface="Verdana"/>
              <a:cs typeface="Verdana"/>
            </a:endParaRPr>
          </a:p>
          <a:p>
            <a:pPr marL="355600" marR="92710" indent="-343535">
              <a:lnSpc>
                <a:spcPts val="1839"/>
              </a:lnSpc>
              <a:spcBef>
                <a:spcPts val="1030"/>
              </a:spcBef>
              <a:tabLst>
                <a:tab pos="355600" algn="l"/>
              </a:tabLst>
            </a:pPr>
            <a:r>
              <a:rPr sz="1700" spc="320" dirty="0">
                <a:solidFill>
                  <a:srgbClr val="00C5BA"/>
                </a:solidFill>
                <a:latin typeface="Arial"/>
                <a:cs typeface="Arial"/>
              </a:rPr>
              <a:t>	</a:t>
            </a:r>
            <a:r>
              <a:rPr sz="1700" spc="-20" dirty="0">
                <a:latin typeface="Verdana"/>
                <a:cs typeface="Verdana"/>
              </a:rPr>
              <a:t>Based</a:t>
            </a:r>
            <a:r>
              <a:rPr sz="1700" spc="-165" dirty="0">
                <a:latin typeface="Verdana"/>
                <a:cs typeface="Verdana"/>
              </a:rPr>
              <a:t> </a:t>
            </a:r>
            <a:r>
              <a:rPr sz="1700" spc="25" dirty="0">
                <a:latin typeface="Verdana"/>
                <a:cs typeface="Verdana"/>
              </a:rPr>
              <a:t>upon</a:t>
            </a:r>
            <a:r>
              <a:rPr sz="1700" spc="-114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the</a:t>
            </a:r>
            <a:r>
              <a:rPr sz="1700" spc="-125" dirty="0">
                <a:latin typeface="Verdana"/>
                <a:cs typeface="Verdana"/>
              </a:rPr>
              <a:t> </a:t>
            </a:r>
            <a:r>
              <a:rPr sz="1700" spc="-55" dirty="0">
                <a:latin typeface="Verdana"/>
                <a:cs typeface="Verdana"/>
              </a:rPr>
              <a:t>key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spc="25" dirty="0">
                <a:latin typeface="Verdana"/>
                <a:cs typeface="Verdana"/>
              </a:rPr>
              <a:t>advantages</a:t>
            </a:r>
            <a:r>
              <a:rPr sz="1700" spc="-145" dirty="0">
                <a:latin typeface="Verdana"/>
                <a:cs typeface="Verdana"/>
              </a:rPr>
              <a:t> </a:t>
            </a:r>
            <a:r>
              <a:rPr sz="1700" spc="10" dirty="0">
                <a:latin typeface="Verdana"/>
                <a:cs typeface="Verdana"/>
              </a:rPr>
              <a:t>of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70" dirty="0">
                <a:latin typeface="Verdana"/>
                <a:cs typeface="Verdana"/>
              </a:rPr>
              <a:t>Open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source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15" dirty="0">
                <a:latin typeface="Verdana"/>
                <a:cs typeface="Verdana"/>
              </a:rPr>
              <a:t>technology</a:t>
            </a:r>
            <a:r>
              <a:rPr sz="1700" spc="-160" dirty="0">
                <a:latin typeface="Verdana"/>
                <a:cs typeface="Verdana"/>
              </a:rPr>
              <a:t> </a:t>
            </a:r>
            <a:r>
              <a:rPr sz="1700" spc="-150" dirty="0">
                <a:latin typeface="Verdana"/>
                <a:cs typeface="Verdana"/>
              </a:rPr>
              <a:t>,</a:t>
            </a:r>
            <a:r>
              <a:rPr sz="1700" spc="-114" dirty="0">
                <a:latin typeface="Verdana"/>
                <a:cs typeface="Verdana"/>
              </a:rPr>
              <a:t> </a:t>
            </a:r>
            <a:r>
              <a:rPr sz="1700" spc="55" dirty="0">
                <a:latin typeface="Verdana"/>
                <a:cs typeface="Verdana"/>
              </a:rPr>
              <a:t>we</a:t>
            </a:r>
            <a:r>
              <a:rPr sz="1700" spc="-145" dirty="0">
                <a:latin typeface="Verdana"/>
                <a:cs typeface="Verdana"/>
              </a:rPr>
              <a:t> </a:t>
            </a:r>
            <a:r>
              <a:rPr sz="1700" spc="105" dirty="0">
                <a:latin typeface="Verdana"/>
                <a:cs typeface="Verdana"/>
              </a:rPr>
              <a:t>can  </a:t>
            </a:r>
            <a:r>
              <a:rPr sz="1700" spc="-60" dirty="0">
                <a:latin typeface="Verdana"/>
                <a:cs typeface="Verdana"/>
              </a:rPr>
              <a:t>finally</a:t>
            </a:r>
            <a:r>
              <a:rPr sz="1700" spc="-175" dirty="0">
                <a:latin typeface="Verdana"/>
                <a:cs typeface="Verdana"/>
              </a:rPr>
              <a:t> </a:t>
            </a:r>
            <a:r>
              <a:rPr sz="1700" spc="65" dirty="0">
                <a:latin typeface="Verdana"/>
                <a:cs typeface="Verdana"/>
              </a:rPr>
              <a:t>conclude</a:t>
            </a:r>
            <a:r>
              <a:rPr sz="1700" spc="-170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that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60" dirty="0">
                <a:latin typeface="Verdana"/>
                <a:cs typeface="Verdana"/>
              </a:rPr>
              <a:t>open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source</a:t>
            </a:r>
            <a:r>
              <a:rPr sz="1700" spc="-125" dirty="0">
                <a:latin typeface="Verdana"/>
                <a:cs typeface="Verdana"/>
              </a:rPr>
              <a:t> </a:t>
            </a:r>
            <a:r>
              <a:rPr sz="1700" spc="-45" dirty="0">
                <a:latin typeface="Verdana"/>
                <a:cs typeface="Verdana"/>
              </a:rPr>
              <a:t>deserves</a:t>
            </a:r>
            <a:r>
              <a:rPr sz="1700" spc="-16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the</a:t>
            </a:r>
            <a:r>
              <a:rPr sz="1700" spc="-114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increasing</a:t>
            </a:r>
            <a:r>
              <a:rPr sz="1700" spc="-170" dirty="0">
                <a:latin typeface="Verdana"/>
                <a:cs typeface="Verdana"/>
              </a:rPr>
              <a:t> </a:t>
            </a:r>
            <a:r>
              <a:rPr sz="1700" spc="-40" dirty="0">
                <a:latin typeface="Verdana"/>
                <a:cs typeface="Verdana"/>
              </a:rPr>
              <a:t>popularity.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154" y="4783683"/>
            <a:ext cx="6830695" cy="183197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00"/>
              </a:spcBef>
              <a:buClr>
                <a:srgbClr val="00C5BA"/>
              </a:buClr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1700" spc="5" dirty="0">
                <a:latin typeface="Verdana"/>
                <a:cs typeface="Verdana"/>
              </a:rPr>
              <a:t>GNU </a:t>
            </a:r>
            <a:r>
              <a:rPr sz="1700" spc="10" dirty="0">
                <a:latin typeface="Verdana"/>
                <a:cs typeface="Verdana"/>
              </a:rPr>
              <a:t>General </a:t>
            </a:r>
            <a:r>
              <a:rPr sz="1700" dirty="0">
                <a:latin typeface="Verdana"/>
                <a:cs typeface="Verdana"/>
              </a:rPr>
              <a:t>Public </a:t>
            </a:r>
            <a:r>
              <a:rPr sz="1700" spc="-20" dirty="0">
                <a:latin typeface="Verdana"/>
                <a:cs typeface="Verdana"/>
              </a:rPr>
              <a:t>License </a:t>
            </a:r>
            <a:r>
              <a:rPr sz="1700" spc="-70" dirty="0">
                <a:latin typeface="Verdana"/>
                <a:cs typeface="Verdana"/>
              </a:rPr>
              <a:t>(GPL) </a:t>
            </a:r>
            <a:r>
              <a:rPr sz="1700" spc="-210" dirty="0">
                <a:latin typeface="Verdana"/>
                <a:cs typeface="Verdana"/>
              </a:rPr>
              <a:t>-</a:t>
            </a:r>
            <a:r>
              <a:rPr sz="1700" spc="-300" dirty="0">
                <a:latin typeface="Verdana"/>
                <a:cs typeface="Verdana"/>
              </a:rPr>
              <a:t> </a:t>
            </a:r>
            <a:r>
              <a:rPr sz="1700" spc="-45" dirty="0">
                <a:latin typeface="Verdana"/>
                <a:cs typeface="Verdana"/>
                <a:hlinkClick r:id="rId3"/>
              </a:rPr>
              <a:t>http://www.gnu.org</a:t>
            </a:r>
            <a:endParaRPr sz="17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805"/>
              </a:spcBef>
              <a:buClr>
                <a:srgbClr val="00C5BA"/>
              </a:buClr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1700" spc="70" dirty="0">
                <a:latin typeface="Verdana"/>
                <a:cs typeface="Verdana"/>
              </a:rPr>
              <a:t>Open </a:t>
            </a:r>
            <a:r>
              <a:rPr sz="1700" spc="-35" dirty="0">
                <a:latin typeface="Verdana"/>
                <a:cs typeface="Verdana"/>
              </a:rPr>
              <a:t>Source </a:t>
            </a:r>
            <a:r>
              <a:rPr sz="1700" spc="-45" dirty="0">
                <a:latin typeface="Verdana"/>
                <a:cs typeface="Verdana"/>
              </a:rPr>
              <a:t>Licenses</a:t>
            </a:r>
            <a:r>
              <a:rPr sz="1700" spc="-400" dirty="0">
                <a:latin typeface="Verdana"/>
                <a:cs typeface="Verdana"/>
              </a:rPr>
              <a:t> </a:t>
            </a:r>
            <a:r>
              <a:rPr sz="1700" spc="-210" dirty="0">
                <a:latin typeface="Verdana"/>
                <a:cs typeface="Verdana"/>
              </a:rPr>
              <a:t>- </a:t>
            </a:r>
            <a:r>
              <a:rPr sz="1700" spc="-30" dirty="0">
                <a:latin typeface="Verdana"/>
                <a:cs typeface="Verdana"/>
                <a:hlinkClick r:id="rId4"/>
              </a:rPr>
              <a:t>http://opensource.org/licenses</a:t>
            </a:r>
            <a:endParaRPr sz="17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805"/>
              </a:spcBef>
              <a:buClr>
                <a:srgbClr val="00C5BA"/>
              </a:buClr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1700" spc="70" dirty="0">
                <a:latin typeface="Verdana"/>
                <a:cs typeface="Verdana"/>
              </a:rPr>
              <a:t>Open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-35" dirty="0">
                <a:latin typeface="Verdana"/>
                <a:cs typeface="Verdana"/>
              </a:rPr>
              <a:t>Source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-80" dirty="0">
                <a:latin typeface="Verdana"/>
                <a:cs typeface="Verdana"/>
              </a:rPr>
              <a:t>Initiative</a:t>
            </a:r>
            <a:r>
              <a:rPr sz="1700" spc="-175" dirty="0">
                <a:latin typeface="Verdana"/>
                <a:cs typeface="Verdana"/>
              </a:rPr>
              <a:t> </a:t>
            </a:r>
            <a:r>
              <a:rPr sz="1700" spc="50" dirty="0">
                <a:latin typeface="Verdana"/>
                <a:cs typeface="Verdana"/>
              </a:rPr>
              <a:t>&amp;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-60" dirty="0">
                <a:latin typeface="Verdana"/>
                <a:cs typeface="Verdana"/>
              </a:rPr>
              <a:t>Information</a:t>
            </a:r>
            <a:r>
              <a:rPr sz="1700" spc="-150" dirty="0">
                <a:latin typeface="Verdana"/>
                <a:cs typeface="Verdana"/>
              </a:rPr>
              <a:t> </a:t>
            </a:r>
            <a:r>
              <a:rPr sz="1700" spc="-210" dirty="0">
                <a:latin typeface="Verdana"/>
                <a:cs typeface="Verdana"/>
              </a:rPr>
              <a:t>-</a:t>
            </a:r>
            <a:r>
              <a:rPr sz="1700" spc="-105" dirty="0">
                <a:solidFill>
                  <a:srgbClr val="8F8F8F"/>
                </a:solidFill>
                <a:latin typeface="Verdana"/>
                <a:cs typeface="Verdana"/>
              </a:rPr>
              <a:t> </a:t>
            </a:r>
            <a:r>
              <a:rPr sz="1700" u="sng" spc="-30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Verdana"/>
                <a:cs typeface="Verdana"/>
                <a:hlinkClick r:id="rId5"/>
              </a:rPr>
              <a:t>http://opensource.org</a:t>
            </a:r>
            <a:endParaRPr sz="17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805"/>
              </a:spcBef>
              <a:buClr>
                <a:srgbClr val="00C5BA"/>
              </a:buClr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1700" spc="-60" dirty="0">
                <a:latin typeface="Verdana"/>
                <a:cs typeface="Verdana"/>
              </a:rPr>
              <a:t>Repository </a:t>
            </a:r>
            <a:r>
              <a:rPr sz="1700" spc="10" dirty="0">
                <a:latin typeface="Verdana"/>
                <a:cs typeface="Verdana"/>
              </a:rPr>
              <a:t>of </a:t>
            </a:r>
            <a:r>
              <a:rPr sz="1700" spc="70" dirty="0">
                <a:latin typeface="Verdana"/>
                <a:cs typeface="Verdana"/>
              </a:rPr>
              <a:t>Open </a:t>
            </a:r>
            <a:r>
              <a:rPr sz="1700" spc="-35" dirty="0">
                <a:latin typeface="Verdana"/>
                <a:cs typeface="Verdana"/>
              </a:rPr>
              <a:t>Source </a:t>
            </a:r>
            <a:r>
              <a:rPr sz="1700" spc="-70" dirty="0">
                <a:latin typeface="Verdana"/>
                <a:cs typeface="Verdana"/>
              </a:rPr>
              <a:t>Softwares </a:t>
            </a:r>
            <a:r>
              <a:rPr sz="1700" spc="-210" dirty="0">
                <a:latin typeface="Verdana"/>
                <a:cs typeface="Verdana"/>
              </a:rPr>
              <a:t>-</a:t>
            </a:r>
            <a:r>
              <a:rPr sz="1700" spc="-195" dirty="0">
                <a:solidFill>
                  <a:srgbClr val="8F8F8F"/>
                </a:solidFill>
                <a:latin typeface="Verdana"/>
                <a:cs typeface="Verdana"/>
              </a:rPr>
              <a:t> </a:t>
            </a:r>
            <a:r>
              <a:rPr sz="1700" u="sng" spc="-40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Verdana"/>
                <a:cs typeface="Verdana"/>
                <a:hlinkClick r:id="rId6"/>
              </a:rPr>
              <a:t>http://sourceforge.net</a:t>
            </a:r>
            <a:endParaRPr sz="17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805"/>
              </a:spcBef>
              <a:buClr>
                <a:srgbClr val="00C5BA"/>
              </a:buClr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1700" spc="70" dirty="0">
                <a:latin typeface="Verdana"/>
                <a:cs typeface="Verdana"/>
              </a:rPr>
              <a:t>Open </a:t>
            </a:r>
            <a:r>
              <a:rPr sz="1700" spc="-20" dirty="0">
                <a:latin typeface="Verdana"/>
                <a:cs typeface="Verdana"/>
              </a:rPr>
              <a:t>source </a:t>
            </a:r>
            <a:r>
              <a:rPr sz="1700" spc="-40" dirty="0">
                <a:latin typeface="Verdana"/>
                <a:cs typeface="Verdana"/>
              </a:rPr>
              <a:t>software </a:t>
            </a:r>
            <a:r>
              <a:rPr sz="1700" spc="15" dirty="0">
                <a:latin typeface="Verdana"/>
                <a:cs typeface="Verdana"/>
              </a:rPr>
              <a:t>development</a:t>
            </a:r>
            <a:r>
              <a:rPr sz="1700" spc="-465" dirty="0">
                <a:latin typeface="Verdana"/>
                <a:cs typeface="Verdana"/>
              </a:rPr>
              <a:t> </a:t>
            </a:r>
            <a:r>
              <a:rPr sz="1700" spc="-229" dirty="0">
                <a:latin typeface="Verdana"/>
                <a:cs typeface="Verdana"/>
              </a:rPr>
              <a:t>–</a:t>
            </a:r>
            <a:r>
              <a:rPr sz="1700" spc="-229" dirty="0">
                <a:solidFill>
                  <a:srgbClr val="8F8F8F"/>
                </a:solidFill>
                <a:latin typeface="Verdana"/>
                <a:cs typeface="Verdana"/>
              </a:rPr>
              <a:t> </a:t>
            </a:r>
            <a:r>
              <a:rPr sz="1700" u="sng" spc="-35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Verdana"/>
                <a:cs typeface="Verdana"/>
                <a:hlinkClick r:id="rId7"/>
              </a:rPr>
              <a:t>http://github.com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47203" y="5443410"/>
            <a:ext cx="1168057" cy="11870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634E12-80EC-4531-BBF8-61DAD1845AB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932E784-7F9B-4D2A-876D-47D5DD8B64B7}" type="datetime1">
              <a:rPr lang="en-US" smtClean="0"/>
              <a:t>6/8/2021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3F0005-6FA7-4C55-A2EE-E3A39E7F540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4C87BF-A341-4163-8E44-860250E09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2AC4FB-58D1-4F24-9F44-C5D4DF7BBA2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E9C38DB-27BF-47E3-B2F3-711B31B751E5}" type="datetime1">
              <a:rPr lang="en-US" smtClean="0"/>
              <a:t>6/8/2021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BF84D-F5A6-4DB7-A645-DA7D6439533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18629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740791"/>
            <a:ext cx="642630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OPEN </a:t>
            </a:r>
            <a:r>
              <a:rPr lang="en-IN" sz="40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IN" sz="4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8127" y="2486025"/>
            <a:ext cx="7858847" cy="3914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88898" y="2437638"/>
            <a:ext cx="7832725" cy="4001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100" spc="395" dirty="0">
                <a:solidFill>
                  <a:srgbClr val="00C5BA"/>
                </a:solidFill>
                <a:latin typeface="Arial"/>
                <a:cs typeface="Arial"/>
              </a:rPr>
              <a:t> </a:t>
            </a:r>
            <a:r>
              <a:rPr lang="en-IN" sz="2100" dirty="0">
                <a:latin typeface="Arial"/>
                <a:cs typeface="Arial"/>
              </a:rPr>
              <a:t>In </a:t>
            </a:r>
            <a:r>
              <a:rPr lang="en-IN" sz="2100" spc="-5" dirty="0">
                <a:latin typeface="Arial"/>
                <a:cs typeface="Arial"/>
              </a:rPr>
              <a:t>production and development, </a:t>
            </a:r>
            <a:r>
              <a:rPr lang="en-IN" sz="2100" spc="-10" dirty="0">
                <a:latin typeface="Arial"/>
                <a:cs typeface="Arial"/>
              </a:rPr>
              <a:t>open </a:t>
            </a:r>
            <a:r>
              <a:rPr lang="en-IN" sz="2100" spc="-5" dirty="0">
                <a:latin typeface="Arial"/>
                <a:cs typeface="Arial"/>
              </a:rPr>
              <a:t>source is a </a:t>
            </a:r>
            <a:r>
              <a:rPr lang="en-IN" sz="2100" spc="-20" dirty="0">
                <a:latin typeface="Arial"/>
                <a:cs typeface="Arial"/>
              </a:rPr>
              <a:t>philosophy,</a:t>
            </a:r>
            <a:r>
              <a:rPr lang="en-IN" sz="2100" spc="-125" dirty="0">
                <a:latin typeface="Arial"/>
                <a:cs typeface="Arial"/>
              </a:rPr>
              <a:t> </a:t>
            </a:r>
            <a:r>
              <a:rPr lang="en-IN" sz="2100" spc="-310" dirty="0">
                <a:latin typeface="Arial"/>
                <a:cs typeface="Arial"/>
              </a:rPr>
              <a:t>or  </a:t>
            </a:r>
            <a:r>
              <a:rPr lang="en-IN" sz="2100" spc="-5" dirty="0">
                <a:latin typeface="Arial"/>
                <a:cs typeface="Arial"/>
              </a:rPr>
              <a:t>a methodology </a:t>
            </a:r>
            <a:r>
              <a:rPr lang="en-IN" sz="2100" dirty="0">
                <a:latin typeface="Arial"/>
                <a:cs typeface="Arial"/>
              </a:rPr>
              <a:t>that </a:t>
            </a:r>
            <a:r>
              <a:rPr lang="en-IN" sz="2100" spc="-5" dirty="0">
                <a:latin typeface="Arial"/>
                <a:cs typeface="Arial"/>
              </a:rPr>
              <a:t>promotes free redistribution and </a:t>
            </a:r>
            <a:r>
              <a:rPr lang="en-IN" sz="2100" dirty="0">
                <a:latin typeface="Arial"/>
                <a:cs typeface="Arial"/>
              </a:rPr>
              <a:t>access to  </a:t>
            </a:r>
            <a:r>
              <a:rPr lang="en-IN" sz="2100" spc="-5" dirty="0">
                <a:latin typeface="Arial"/>
                <a:cs typeface="Arial"/>
              </a:rPr>
              <a:t>a product's design or ideas and implementation</a:t>
            </a:r>
            <a:r>
              <a:rPr lang="en-IN" sz="2100" spc="-45" dirty="0">
                <a:latin typeface="Arial"/>
                <a:cs typeface="Arial"/>
              </a:rPr>
              <a:t> </a:t>
            </a:r>
            <a:r>
              <a:rPr lang="en-IN" sz="2100" spc="-5" dirty="0">
                <a:latin typeface="Arial"/>
                <a:cs typeface="Arial"/>
              </a:rPr>
              <a:t>details</a:t>
            </a:r>
            <a:r>
              <a:rPr sz="2100" spc="-5" dirty="0">
                <a:latin typeface="Arial"/>
                <a:cs typeface="Arial"/>
              </a:rPr>
              <a:t>.</a:t>
            </a:r>
            <a:endParaRPr sz="2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 dirty="0">
              <a:latin typeface="Arial"/>
              <a:cs typeface="Arial"/>
            </a:endParaRPr>
          </a:p>
          <a:p>
            <a:pPr marL="756285" indent="-287655">
              <a:lnSpc>
                <a:spcPct val="100000"/>
              </a:lnSpc>
              <a:spcBef>
                <a:spcPts val="1625"/>
              </a:spcBef>
              <a:buClr>
                <a:srgbClr val="00C5BA"/>
              </a:buClr>
              <a:buFont typeface="Wingdings"/>
              <a:buChar char=""/>
              <a:tabLst>
                <a:tab pos="756920" algn="l"/>
              </a:tabLst>
            </a:pPr>
            <a:r>
              <a:rPr sz="1900" spc="55" dirty="0">
                <a:latin typeface="Verdana"/>
                <a:cs typeface="Verdana"/>
              </a:rPr>
              <a:t>open </a:t>
            </a:r>
            <a:r>
              <a:rPr sz="1900" spc="-55" dirty="0">
                <a:latin typeface="Verdana"/>
                <a:cs typeface="Verdana"/>
              </a:rPr>
              <a:t>as </a:t>
            </a:r>
            <a:r>
              <a:rPr sz="1900" spc="-90" dirty="0">
                <a:latin typeface="Verdana"/>
                <a:cs typeface="Verdana"/>
              </a:rPr>
              <a:t>in</a:t>
            </a:r>
            <a:r>
              <a:rPr sz="1900" spc="-430" dirty="0">
                <a:latin typeface="Verdana"/>
                <a:cs typeface="Verdana"/>
              </a:rPr>
              <a:t> </a:t>
            </a:r>
            <a:r>
              <a:rPr sz="1900" spc="-30" dirty="0">
                <a:latin typeface="Verdana"/>
                <a:cs typeface="Verdana"/>
              </a:rPr>
              <a:t>free</a:t>
            </a:r>
            <a:endParaRPr sz="1900" dirty="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spcBef>
                <a:spcPts val="1055"/>
              </a:spcBef>
              <a:buClr>
                <a:srgbClr val="00C5BA"/>
              </a:buClr>
              <a:buFont typeface="Wingdings"/>
              <a:buChar char=""/>
              <a:tabLst>
                <a:tab pos="756920" algn="l"/>
              </a:tabLst>
            </a:pPr>
            <a:r>
              <a:rPr sz="1900" spc="55" dirty="0">
                <a:latin typeface="Verdana"/>
                <a:cs typeface="Verdana"/>
              </a:rPr>
              <a:t>open </a:t>
            </a:r>
            <a:r>
              <a:rPr sz="1900" spc="-55" dirty="0">
                <a:latin typeface="Verdana"/>
                <a:cs typeface="Verdana"/>
              </a:rPr>
              <a:t>as </a:t>
            </a:r>
            <a:r>
              <a:rPr sz="1900" spc="-90" dirty="0">
                <a:latin typeface="Verdana"/>
                <a:cs typeface="Verdana"/>
              </a:rPr>
              <a:t>in</a:t>
            </a:r>
            <a:r>
              <a:rPr sz="1900" spc="-434" dirty="0">
                <a:latin typeface="Verdana"/>
                <a:cs typeface="Verdana"/>
              </a:rPr>
              <a:t> </a:t>
            </a:r>
            <a:r>
              <a:rPr sz="1900" spc="30" dirty="0">
                <a:latin typeface="Verdana"/>
                <a:cs typeface="Verdana"/>
              </a:rPr>
              <a:t>access</a:t>
            </a:r>
            <a:endParaRPr sz="1900" dirty="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spcBef>
                <a:spcPts val="1060"/>
              </a:spcBef>
              <a:buClr>
                <a:srgbClr val="00C5BA"/>
              </a:buClr>
              <a:buFont typeface="Wingdings"/>
              <a:buChar char=""/>
              <a:tabLst>
                <a:tab pos="756920" algn="l"/>
              </a:tabLst>
            </a:pPr>
            <a:r>
              <a:rPr sz="1900" spc="55" dirty="0">
                <a:latin typeface="Verdana"/>
                <a:cs typeface="Verdana"/>
              </a:rPr>
              <a:t>open </a:t>
            </a:r>
            <a:r>
              <a:rPr sz="1900" spc="-55" dirty="0">
                <a:latin typeface="Verdana"/>
                <a:cs typeface="Verdana"/>
              </a:rPr>
              <a:t>as </a:t>
            </a:r>
            <a:r>
              <a:rPr sz="1900" spc="-90" dirty="0">
                <a:latin typeface="Verdana"/>
                <a:cs typeface="Verdana"/>
              </a:rPr>
              <a:t>in </a:t>
            </a:r>
            <a:r>
              <a:rPr sz="1900" spc="-35" dirty="0">
                <a:latin typeface="Verdana"/>
                <a:cs typeface="Verdana"/>
              </a:rPr>
              <a:t>over</a:t>
            </a:r>
            <a:r>
              <a:rPr sz="1900" spc="-495" dirty="0">
                <a:latin typeface="Verdana"/>
                <a:cs typeface="Verdana"/>
              </a:rPr>
              <a:t> </a:t>
            </a:r>
            <a:r>
              <a:rPr sz="1900" spc="-50" dirty="0">
                <a:latin typeface="Verdana"/>
                <a:cs typeface="Verdana"/>
              </a:rPr>
              <a:t>time</a:t>
            </a:r>
            <a:endParaRPr sz="1900" dirty="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spcBef>
                <a:spcPts val="1055"/>
              </a:spcBef>
              <a:buClr>
                <a:srgbClr val="00C5BA"/>
              </a:buClr>
              <a:buFont typeface="Wingdings"/>
              <a:buChar char=""/>
              <a:tabLst>
                <a:tab pos="756920" algn="l"/>
              </a:tabLst>
            </a:pPr>
            <a:r>
              <a:rPr sz="1900" spc="55" dirty="0">
                <a:latin typeface="Verdana"/>
                <a:cs typeface="Verdana"/>
              </a:rPr>
              <a:t>open </a:t>
            </a:r>
            <a:r>
              <a:rPr sz="1900" spc="-55" dirty="0">
                <a:latin typeface="Verdana"/>
                <a:cs typeface="Verdana"/>
              </a:rPr>
              <a:t>as </a:t>
            </a:r>
            <a:r>
              <a:rPr sz="1900" spc="-90" dirty="0">
                <a:latin typeface="Verdana"/>
                <a:cs typeface="Verdana"/>
              </a:rPr>
              <a:t>in </a:t>
            </a:r>
            <a:r>
              <a:rPr sz="1900" spc="-30" dirty="0">
                <a:latin typeface="Verdana"/>
                <a:cs typeface="Verdana"/>
              </a:rPr>
              <a:t>not</a:t>
            </a:r>
            <a:r>
              <a:rPr sz="1900" spc="-459" dirty="0">
                <a:latin typeface="Verdana"/>
                <a:cs typeface="Verdana"/>
              </a:rPr>
              <a:t> </a:t>
            </a:r>
            <a:r>
              <a:rPr sz="1900" spc="15" dirty="0">
                <a:latin typeface="Verdana"/>
                <a:cs typeface="Verdana"/>
              </a:rPr>
              <a:t>closed</a:t>
            </a:r>
            <a:endParaRPr sz="1900" dirty="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spcBef>
                <a:spcPts val="1055"/>
              </a:spcBef>
              <a:buClr>
                <a:srgbClr val="00C5BA"/>
              </a:buClr>
              <a:buFont typeface="Wingdings"/>
              <a:buChar char=""/>
              <a:tabLst>
                <a:tab pos="756920" algn="l"/>
              </a:tabLst>
            </a:pPr>
            <a:r>
              <a:rPr sz="1900" spc="55" dirty="0">
                <a:latin typeface="Verdana"/>
                <a:cs typeface="Verdana"/>
              </a:rPr>
              <a:t>open</a:t>
            </a:r>
            <a:r>
              <a:rPr sz="1900" spc="-140" dirty="0">
                <a:latin typeface="Verdana"/>
                <a:cs typeface="Verdana"/>
              </a:rPr>
              <a:t> </a:t>
            </a:r>
            <a:r>
              <a:rPr sz="1900" spc="-55" dirty="0">
                <a:latin typeface="Verdana"/>
                <a:cs typeface="Verdana"/>
              </a:rPr>
              <a:t>as</a:t>
            </a:r>
            <a:r>
              <a:rPr sz="1900" spc="-135" dirty="0">
                <a:latin typeface="Verdana"/>
                <a:cs typeface="Verdana"/>
              </a:rPr>
              <a:t> </a:t>
            </a:r>
            <a:r>
              <a:rPr sz="1900" spc="-90" dirty="0">
                <a:latin typeface="Verdana"/>
                <a:cs typeface="Verdana"/>
              </a:rPr>
              <a:t>in</a:t>
            </a:r>
            <a:r>
              <a:rPr sz="1900" spc="-160" dirty="0">
                <a:latin typeface="Verdana"/>
                <a:cs typeface="Verdana"/>
              </a:rPr>
              <a:t> </a:t>
            </a:r>
            <a:r>
              <a:rPr sz="1900" spc="-70" dirty="0">
                <a:latin typeface="Verdana"/>
                <a:cs typeface="Verdana"/>
              </a:rPr>
              <a:t>reuse</a:t>
            </a:r>
            <a:r>
              <a:rPr sz="1900" spc="-145" dirty="0">
                <a:latin typeface="Verdana"/>
                <a:cs typeface="Verdana"/>
              </a:rPr>
              <a:t> </a:t>
            </a:r>
            <a:r>
              <a:rPr sz="1900" spc="70" dirty="0">
                <a:latin typeface="Verdana"/>
                <a:cs typeface="Verdana"/>
              </a:rPr>
              <a:t>and</a:t>
            </a:r>
            <a:r>
              <a:rPr sz="1900" spc="-135" dirty="0">
                <a:latin typeface="Verdana"/>
                <a:cs typeface="Verdana"/>
              </a:rPr>
              <a:t> </a:t>
            </a:r>
            <a:r>
              <a:rPr sz="1900" spc="75" dirty="0">
                <a:latin typeface="Verdana"/>
                <a:cs typeface="Verdana"/>
              </a:rPr>
              <a:t>change</a:t>
            </a:r>
            <a:endParaRPr sz="1900" dirty="0">
              <a:latin typeface="Verdana"/>
              <a:cs typeface="Verdana"/>
            </a:endParaRPr>
          </a:p>
          <a:p>
            <a:pPr marL="756285" indent="-287655">
              <a:lnSpc>
                <a:spcPct val="100000"/>
              </a:lnSpc>
              <a:spcBef>
                <a:spcPts val="1055"/>
              </a:spcBef>
              <a:buClr>
                <a:srgbClr val="00C5BA"/>
              </a:buClr>
              <a:buFont typeface="Wingdings"/>
              <a:buChar char=""/>
              <a:tabLst>
                <a:tab pos="756920" algn="l"/>
              </a:tabLst>
            </a:pPr>
            <a:r>
              <a:rPr sz="1900" spc="55" dirty="0">
                <a:latin typeface="Verdana"/>
                <a:cs typeface="Verdana"/>
              </a:rPr>
              <a:t>open</a:t>
            </a:r>
            <a:r>
              <a:rPr sz="1900" spc="-140" dirty="0">
                <a:latin typeface="Verdana"/>
                <a:cs typeface="Verdana"/>
              </a:rPr>
              <a:t> </a:t>
            </a:r>
            <a:r>
              <a:rPr sz="1900" spc="-55" dirty="0">
                <a:latin typeface="Verdana"/>
                <a:cs typeface="Verdana"/>
              </a:rPr>
              <a:t>as</a:t>
            </a:r>
            <a:r>
              <a:rPr sz="1900" spc="-135" dirty="0">
                <a:latin typeface="Verdana"/>
                <a:cs typeface="Verdana"/>
              </a:rPr>
              <a:t> </a:t>
            </a:r>
            <a:r>
              <a:rPr sz="1900" spc="-90" dirty="0">
                <a:latin typeface="Verdana"/>
                <a:cs typeface="Verdana"/>
              </a:rPr>
              <a:t>in</a:t>
            </a:r>
            <a:r>
              <a:rPr sz="1900" spc="-160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any</a:t>
            </a:r>
            <a:r>
              <a:rPr sz="1900" spc="-145" dirty="0">
                <a:latin typeface="Verdana"/>
                <a:cs typeface="Verdana"/>
              </a:rPr>
              <a:t> </a:t>
            </a:r>
            <a:r>
              <a:rPr sz="1900" spc="85" dirty="0">
                <a:latin typeface="Verdana"/>
                <a:cs typeface="Verdana"/>
              </a:rPr>
              <a:t>place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spc="70" dirty="0">
                <a:latin typeface="Verdana"/>
                <a:cs typeface="Verdana"/>
              </a:rPr>
              <a:t>and</a:t>
            </a:r>
            <a:r>
              <a:rPr sz="1900" spc="-145" dirty="0">
                <a:latin typeface="Verdana"/>
                <a:cs typeface="Verdana"/>
              </a:rPr>
              <a:t> </a:t>
            </a:r>
            <a:r>
              <a:rPr sz="1900" spc="-75" dirty="0">
                <a:latin typeface="Verdana"/>
                <a:cs typeface="Verdana"/>
              </a:rPr>
              <a:t>for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spc="15" dirty="0">
                <a:latin typeface="Verdana"/>
                <a:cs typeface="Verdana"/>
              </a:rPr>
              <a:t>anyone</a:t>
            </a:r>
            <a:endParaRPr sz="190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29400" y="4369180"/>
            <a:ext cx="2205481" cy="22054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FA95B0-B812-41C2-AC87-240A8E4E898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6298996-CC38-409A-A8CC-653973AF0A6B}" type="datetime1">
              <a:rPr lang="en-US" smtClean="0"/>
              <a:t>6/8/2021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A4867-58D5-4844-A770-A181A100F0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539005"/>
            <a:ext cx="772170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0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</a:t>
            </a:r>
            <a:r>
              <a:rPr lang="en-IN" sz="4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OPEN </a:t>
            </a:r>
            <a:r>
              <a:rPr lang="en-IN" sz="40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132" y="2313801"/>
            <a:ext cx="7350125" cy="2613536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355600" marR="7112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dirty="0">
                <a:solidFill>
                  <a:srgbClr val="00C5BA"/>
                </a:solidFill>
                <a:latin typeface="Arial"/>
                <a:cs typeface="Arial"/>
              </a:rPr>
              <a:t>	</a:t>
            </a:r>
            <a:r>
              <a:rPr sz="1800" dirty="0">
                <a:latin typeface="Verdana"/>
                <a:cs typeface="Verdana"/>
              </a:rPr>
              <a:t>The concept of free sharing of technological information  existed long before computers.</a:t>
            </a:r>
          </a:p>
          <a:p>
            <a:pPr marL="355600" marR="5080" indent="-342900">
              <a:lnSpc>
                <a:spcPct val="100000"/>
              </a:lnSpc>
              <a:spcBef>
                <a:spcPts val="1035"/>
              </a:spcBef>
              <a:tabLst>
                <a:tab pos="354965" algn="l"/>
              </a:tabLst>
            </a:pPr>
            <a:r>
              <a:rPr sz="1800" dirty="0">
                <a:solidFill>
                  <a:srgbClr val="00C5BA"/>
                </a:solidFill>
                <a:latin typeface="Arial"/>
                <a:cs typeface="Arial"/>
              </a:rPr>
              <a:t>	</a:t>
            </a:r>
            <a:r>
              <a:rPr lang="en-US" sz="1800" dirty="0">
                <a:latin typeface="Verdana"/>
                <a:cs typeface="Arial"/>
              </a:rPr>
              <a:t>Richard Stallma</a:t>
            </a:r>
            <a:r>
              <a:rPr lang="en-US" dirty="0">
                <a:latin typeface="Verdana"/>
                <a:cs typeface="Arial"/>
              </a:rPr>
              <a:t>n in 1984 created GNU project</a:t>
            </a:r>
            <a:r>
              <a:rPr sz="1800" dirty="0">
                <a:latin typeface="Verdana"/>
                <a:cs typeface="Verdana"/>
              </a:rPr>
              <a:t>.</a:t>
            </a:r>
            <a:endParaRPr lang="en-US" sz="1800" dirty="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1035"/>
              </a:spcBef>
              <a:tabLst>
                <a:tab pos="354965" algn="l"/>
              </a:tabLst>
            </a:pPr>
            <a:r>
              <a:rPr lang="en-IN" dirty="0">
                <a:latin typeface="Verdana"/>
                <a:cs typeface="Verdana"/>
              </a:rPr>
              <a:t>	Free Software Foundation. Society needs Freedom.</a:t>
            </a:r>
            <a:endParaRPr sz="1800" dirty="0">
              <a:latin typeface="Verdana"/>
              <a:cs typeface="Verdana"/>
            </a:endParaRPr>
          </a:p>
          <a:p>
            <a:pPr marL="355600" marR="160655" indent="-342900">
              <a:lnSpc>
                <a:spcPct val="100000"/>
              </a:lnSpc>
              <a:spcBef>
                <a:spcPts val="1030"/>
              </a:spcBef>
              <a:tabLst>
                <a:tab pos="354965" algn="l"/>
              </a:tabLst>
            </a:pPr>
            <a:r>
              <a:rPr sz="1800" dirty="0">
                <a:solidFill>
                  <a:srgbClr val="00C5BA"/>
                </a:solidFill>
                <a:latin typeface="Arial"/>
                <a:cs typeface="Arial"/>
              </a:rPr>
              <a:t>	</a:t>
            </a:r>
            <a:r>
              <a:rPr sz="1800" dirty="0">
                <a:latin typeface="Verdana"/>
                <a:cs typeface="Verdana"/>
              </a:rPr>
              <a:t>The term Open Source was adopted by a group of people  held at Palo Alto, California. "Open Source Summit" organized  in April 1998 by technology publisher Tim O'Reilly.</a:t>
            </a:r>
          </a:p>
        </p:txBody>
      </p:sp>
      <p:sp>
        <p:nvSpPr>
          <p:cNvPr id="6" name="object 6"/>
          <p:cNvSpPr/>
          <p:nvPr/>
        </p:nvSpPr>
        <p:spPr>
          <a:xfrm>
            <a:off x="7418196" y="5313089"/>
            <a:ext cx="1599437" cy="1453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7CCC8-4E1E-4FDC-8160-CEA24E1525D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8B92614-F7AD-4AA0-8D60-0782312330A4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39C60-0FDE-4C63-9243-91143F5AD61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7849" y="730603"/>
            <a:ext cx="7188302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CRITERIA FOR OPEN</a:t>
            </a:r>
            <a:r>
              <a:rPr sz="3500" i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sz="3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4555" y="2699004"/>
            <a:ext cx="5824982" cy="3419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8898" y="2521432"/>
            <a:ext cx="5801360" cy="356171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spc="380" dirty="0">
                <a:solidFill>
                  <a:srgbClr val="00C5BA"/>
                </a:solidFill>
                <a:latin typeface="Arial"/>
                <a:cs typeface="Arial"/>
              </a:rPr>
              <a:t> </a:t>
            </a:r>
            <a:r>
              <a:rPr sz="2000" spc="-40" dirty="0">
                <a:latin typeface="Verdana"/>
                <a:cs typeface="Verdana"/>
              </a:rPr>
              <a:t>Source</a:t>
            </a:r>
            <a:r>
              <a:rPr sz="2000" spc="-195" dirty="0">
                <a:latin typeface="Verdana"/>
                <a:cs typeface="Verdana"/>
              </a:rPr>
              <a:t> </a:t>
            </a:r>
            <a:r>
              <a:rPr sz="2000" spc="135" dirty="0">
                <a:latin typeface="Verdana"/>
                <a:cs typeface="Verdana"/>
              </a:rPr>
              <a:t>Code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00C5BA"/>
                </a:solidFill>
                <a:latin typeface="Arial"/>
                <a:cs typeface="Arial"/>
              </a:rPr>
              <a:t> </a:t>
            </a:r>
            <a:r>
              <a:rPr sz="2000" spc="-30" dirty="0">
                <a:latin typeface="Verdana"/>
                <a:cs typeface="Verdana"/>
              </a:rPr>
              <a:t>Derived</a:t>
            </a:r>
            <a:r>
              <a:rPr sz="2000" spc="-200" dirty="0">
                <a:latin typeface="Verdana"/>
                <a:cs typeface="Verdana"/>
              </a:rPr>
              <a:t> </a:t>
            </a:r>
            <a:r>
              <a:rPr sz="2000" spc="-145" dirty="0">
                <a:latin typeface="Verdana"/>
                <a:cs typeface="Verdana"/>
              </a:rPr>
              <a:t>Works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00C5BA"/>
                </a:solidFill>
                <a:latin typeface="Arial"/>
                <a:cs typeface="Arial"/>
              </a:rPr>
              <a:t> </a:t>
            </a:r>
            <a:r>
              <a:rPr sz="2000" spc="-55" dirty="0">
                <a:latin typeface="Verdana"/>
                <a:cs typeface="Verdana"/>
              </a:rPr>
              <a:t>Free</a:t>
            </a:r>
            <a:r>
              <a:rPr sz="2000" spc="-200" dirty="0">
                <a:latin typeface="Verdana"/>
                <a:cs typeface="Verdana"/>
              </a:rPr>
              <a:t> </a:t>
            </a:r>
            <a:r>
              <a:rPr sz="2000" spc="-75" dirty="0">
                <a:latin typeface="Verdana"/>
                <a:cs typeface="Verdana"/>
              </a:rPr>
              <a:t>Redistribution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00C5BA"/>
                </a:solidFill>
                <a:latin typeface="Arial"/>
                <a:cs typeface="Arial"/>
              </a:rPr>
              <a:t> </a:t>
            </a:r>
            <a:r>
              <a:rPr sz="2000" spc="-100" dirty="0">
                <a:latin typeface="Verdana"/>
                <a:cs typeface="Verdana"/>
              </a:rPr>
              <a:t>Distribution </a:t>
            </a:r>
            <a:r>
              <a:rPr sz="2000" spc="5" dirty="0">
                <a:latin typeface="Verdana"/>
                <a:cs typeface="Verdana"/>
              </a:rPr>
              <a:t>of</a:t>
            </a:r>
            <a:r>
              <a:rPr sz="2000" spc="-270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License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00C5BA"/>
                </a:solidFill>
                <a:latin typeface="Arial"/>
                <a:cs typeface="Arial"/>
              </a:rPr>
              <a:t> </a:t>
            </a:r>
            <a:r>
              <a:rPr sz="2000" spc="-110" dirty="0">
                <a:latin typeface="Verdana"/>
                <a:cs typeface="Verdana"/>
              </a:rPr>
              <a:t>Integrity </a:t>
            </a:r>
            <a:r>
              <a:rPr sz="2000" spc="10" dirty="0">
                <a:latin typeface="Verdana"/>
                <a:cs typeface="Verdana"/>
              </a:rPr>
              <a:t>of</a:t>
            </a:r>
            <a:r>
              <a:rPr sz="2000" spc="-520" dirty="0">
                <a:latin typeface="Verdana"/>
                <a:cs typeface="Verdana"/>
              </a:rPr>
              <a:t> </a:t>
            </a:r>
            <a:r>
              <a:rPr sz="2000" spc="-105" dirty="0">
                <a:latin typeface="Verdana"/>
                <a:cs typeface="Verdana"/>
              </a:rPr>
              <a:t>The </a:t>
            </a:r>
            <a:r>
              <a:rPr sz="2000" spc="-85" dirty="0">
                <a:latin typeface="Verdana"/>
                <a:cs typeface="Verdana"/>
              </a:rPr>
              <a:t>Author's </a:t>
            </a:r>
            <a:r>
              <a:rPr sz="2000" spc="-40" dirty="0">
                <a:latin typeface="Verdana"/>
                <a:cs typeface="Verdana"/>
              </a:rPr>
              <a:t>Source </a:t>
            </a:r>
            <a:r>
              <a:rPr sz="2000" spc="135" dirty="0">
                <a:latin typeface="Verdana"/>
                <a:cs typeface="Verdana"/>
              </a:rPr>
              <a:t>Code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000" spc="355" dirty="0">
                <a:solidFill>
                  <a:srgbClr val="00C5BA"/>
                </a:solidFill>
                <a:latin typeface="Arial"/>
                <a:cs typeface="Arial"/>
              </a:rPr>
              <a:t> </a:t>
            </a:r>
            <a:r>
              <a:rPr sz="2000" spc="-30" dirty="0">
                <a:latin typeface="Verdana"/>
                <a:cs typeface="Verdana"/>
              </a:rPr>
              <a:t>License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Must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Not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90" dirty="0">
                <a:latin typeface="Verdana"/>
                <a:cs typeface="Verdana"/>
              </a:rPr>
              <a:t>Restrict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Other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Software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000" spc="380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000" spc="-245" dirty="0">
                <a:solidFill>
                  <a:srgbClr val="00C5BA"/>
                </a:solidFill>
                <a:latin typeface="Arial"/>
                <a:cs typeface="Arial"/>
              </a:rPr>
              <a:t> </a:t>
            </a:r>
            <a:r>
              <a:rPr sz="2000" spc="40" dirty="0">
                <a:latin typeface="Verdana"/>
                <a:cs typeface="Verdana"/>
              </a:rPr>
              <a:t>No </a:t>
            </a:r>
            <a:r>
              <a:rPr sz="2000" spc="-70" dirty="0">
                <a:latin typeface="Verdana"/>
                <a:cs typeface="Verdana"/>
              </a:rPr>
              <a:t>Discrimination </a:t>
            </a:r>
            <a:r>
              <a:rPr sz="2000" spc="-30" dirty="0">
                <a:latin typeface="Verdana"/>
                <a:cs typeface="Verdana"/>
              </a:rPr>
              <a:t>Against </a:t>
            </a:r>
            <a:r>
              <a:rPr sz="2000" spc="-90" dirty="0">
                <a:latin typeface="Verdana"/>
                <a:cs typeface="Verdana"/>
              </a:rPr>
              <a:t>Persons </a:t>
            </a:r>
            <a:r>
              <a:rPr sz="2000" spc="-85" dirty="0">
                <a:latin typeface="Verdana"/>
                <a:cs typeface="Verdana"/>
              </a:rPr>
              <a:t>or </a:t>
            </a:r>
            <a:r>
              <a:rPr sz="2000" spc="-30" dirty="0">
                <a:latin typeface="Verdana"/>
                <a:cs typeface="Verdana"/>
              </a:rPr>
              <a:t>Groups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000" spc="380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2000" spc="360" dirty="0">
                <a:solidFill>
                  <a:srgbClr val="00C5BA"/>
                </a:solidFill>
                <a:latin typeface="Arial"/>
                <a:cs typeface="Arial"/>
              </a:rPr>
              <a:t> </a:t>
            </a:r>
            <a:r>
              <a:rPr sz="2000" spc="40" dirty="0">
                <a:latin typeface="Verdana"/>
                <a:cs typeface="Verdana"/>
              </a:rPr>
              <a:t>No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Discrimination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Against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85" dirty="0">
                <a:latin typeface="Verdana"/>
                <a:cs typeface="Verdana"/>
              </a:rPr>
              <a:t>Fields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of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Endeavor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39457" y="5640946"/>
            <a:ext cx="2304541" cy="12170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F45F6-2D85-4B42-9EB3-3B90C79102F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AB8A57C-ADEA-429E-ABE3-01E6F5232DFB}" type="datetime1">
              <a:rPr lang="en-US" smtClean="0"/>
              <a:t>6/8/2021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003A2-499B-4DDA-BFEA-0FA0548D4A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740791"/>
            <a:ext cx="71888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0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IN" sz="4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IN" sz="40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IN" sz="4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r>
              <a:rPr lang="en-IN" sz="400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7804" y="2367161"/>
            <a:ext cx="8121015" cy="4491355"/>
            <a:chOff x="757804" y="2367161"/>
            <a:chExt cx="8121015" cy="4491355"/>
          </a:xfrm>
        </p:grpSpPr>
        <p:sp>
          <p:nvSpPr>
            <p:cNvPr id="5" name="object 5"/>
            <p:cNvSpPr/>
            <p:nvPr/>
          </p:nvSpPr>
          <p:spPr>
            <a:xfrm>
              <a:off x="757804" y="2367161"/>
              <a:ext cx="8120643" cy="44908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1192" y="2410816"/>
              <a:ext cx="8033766" cy="44063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13700-674E-4FE8-9E3D-49DE6EEC899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65AC301-B8B6-4CDD-8D9E-C9D041B704EB}" type="datetime1">
              <a:rPr lang="en-US" smtClean="0"/>
              <a:t>6/8/2021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782A7-AC42-42D3-AEFA-A0724EAEF7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740791"/>
            <a:ext cx="772170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</a:t>
            </a:r>
            <a:r>
              <a:rPr sz="4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OPEN</a:t>
            </a:r>
            <a:r>
              <a:rPr sz="400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1000" y="2712039"/>
            <a:ext cx="2463943" cy="3316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7197" y="2683002"/>
            <a:ext cx="2432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Gothic Uralic"/>
                <a:cs typeface="Gothic Uralic"/>
              </a:rPr>
              <a:t>Application software</a:t>
            </a:r>
            <a:r>
              <a:rPr sz="1800" b="1" spc="-35" dirty="0">
                <a:latin typeface="Gothic Uralic"/>
                <a:cs typeface="Gothic Uralic"/>
              </a:rPr>
              <a:t> </a:t>
            </a:r>
            <a:r>
              <a:rPr sz="1800" b="1" spc="-5" dirty="0">
                <a:latin typeface="Gothic Uralic"/>
                <a:cs typeface="Gothic Uralic"/>
              </a:rPr>
              <a:t>: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7197" y="3335528"/>
            <a:ext cx="1886585" cy="267144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00C5BA"/>
                </a:solidFill>
                <a:latin typeface="Arial"/>
                <a:cs typeface="Arial"/>
              </a:rPr>
              <a:t></a:t>
            </a:r>
            <a:r>
              <a:rPr sz="1800" spc="335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800" spc="-150" dirty="0">
                <a:solidFill>
                  <a:srgbClr val="FF0000"/>
                </a:solidFill>
                <a:latin typeface="Verdana"/>
                <a:cs typeface="Verdana"/>
              </a:rPr>
              <a:t>7-Zip</a:t>
            </a:r>
            <a:endParaRPr sz="1800" dirty="0">
              <a:solidFill>
                <a:srgbClr val="FF0000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FF0000"/>
                </a:solidFill>
                <a:latin typeface="Arial"/>
                <a:cs typeface="Arial"/>
              </a:rPr>
              <a:t>	</a:t>
            </a:r>
            <a:r>
              <a:rPr sz="1800" spc="-40" dirty="0">
                <a:solidFill>
                  <a:srgbClr val="FF0000"/>
                </a:solidFill>
                <a:latin typeface="Verdana"/>
                <a:cs typeface="Verdana"/>
              </a:rPr>
              <a:t>Eclipse</a:t>
            </a:r>
            <a:endParaRPr sz="1800" dirty="0">
              <a:solidFill>
                <a:srgbClr val="FF0000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FF0000"/>
                </a:solidFill>
                <a:latin typeface="Arial"/>
                <a:cs typeface="Arial"/>
              </a:rPr>
              <a:t>	</a:t>
            </a:r>
            <a:r>
              <a:rPr sz="1800" spc="-10" dirty="0">
                <a:solidFill>
                  <a:srgbClr val="FF0000"/>
                </a:solidFill>
                <a:latin typeface="Verdana"/>
                <a:cs typeface="Verdana"/>
              </a:rPr>
              <a:t>GIMP</a:t>
            </a:r>
            <a:endParaRPr sz="1800" dirty="0">
              <a:solidFill>
                <a:srgbClr val="FF0000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  <a:tabLst>
                <a:tab pos="354965" algn="l"/>
              </a:tabLst>
            </a:pPr>
            <a:r>
              <a:rPr sz="1800" spc="340" dirty="0">
                <a:solidFill>
                  <a:srgbClr val="FF0000"/>
                </a:solidFill>
                <a:latin typeface="Arial"/>
                <a:cs typeface="Arial"/>
              </a:rPr>
              <a:t>	</a:t>
            </a:r>
            <a:r>
              <a:rPr sz="1800" spc="-35" dirty="0">
                <a:solidFill>
                  <a:srgbClr val="FF0000"/>
                </a:solidFill>
                <a:latin typeface="Verdana"/>
                <a:cs typeface="Verdana"/>
              </a:rPr>
              <a:t>Chromium</a:t>
            </a:r>
            <a:endParaRPr sz="1800" dirty="0">
              <a:solidFill>
                <a:srgbClr val="FF0000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FF0000"/>
                </a:solidFill>
                <a:latin typeface="Arial"/>
                <a:cs typeface="Arial"/>
              </a:rPr>
              <a:t>	</a:t>
            </a:r>
            <a:r>
              <a:rPr sz="1800" spc="-50" dirty="0">
                <a:solidFill>
                  <a:srgbClr val="FF0000"/>
                </a:solidFill>
                <a:latin typeface="Verdana"/>
                <a:cs typeface="Verdana"/>
              </a:rPr>
              <a:t>Blender</a:t>
            </a:r>
            <a:endParaRPr sz="1800" dirty="0">
              <a:solidFill>
                <a:srgbClr val="FF0000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FF0000"/>
                </a:solidFill>
                <a:latin typeface="Arial"/>
                <a:cs typeface="Arial"/>
              </a:rPr>
              <a:t>	</a:t>
            </a:r>
            <a:r>
              <a:rPr sz="1800" spc="-30" dirty="0">
                <a:solidFill>
                  <a:srgbClr val="FF0000"/>
                </a:solidFill>
                <a:latin typeface="Verdana"/>
                <a:cs typeface="Verdana"/>
              </a:rPr>
              <a:t>Mozilla</a:t>
            </a:r>
            <a:r>
              <a:rPr sz="1800" spc="-25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0000"/>
                </a:solidFill>
                <a:latin typeface="Verdana"/>
                <a:cs typeface="Verdana"/>
              </a:rPr>
              <a:t>Firefox</a:t>
            </a:r>
            <a:endParaRPr sz="1800" dirty="0">
              <a:solidFill>
                <a:srgbClr val="FF0000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FF0000"/>
                </a:solidFill>
                <a:latin typeface="Arial"/>
                <a:cs typeface="Arial"/>
              </a:rPr>
              <a:t>	</a:t>
            </a:r>
            <a:r>
              <a:rPr sz="1800" spc="70" dirty="0">
                <a:solidFill>
                  <a:srgbClr val="FF0000"/>
                </a:solidFill>
                <a:latin typeface="Verdana"/>
                <a:cs typeface="Verdana"/>
              </a:rPr>
              <a:t>Open</a:t>
            </a:r>
            <a:r>
              <a:rPr sz="18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FF0000"/>
                </a:solidFill>
                <a:latin typeface="Verdana"/>
                <a:cs typeface="Verdana"/>
              </a:rPr>
              <a:t>Office</a:t>
            </a:r>
            <a:endParaRPr sz="18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01475" y="2745412"/>
            <a:ext cx="2189422" cy="3093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27857" y="2716733"/>
            <a:ext cx="21583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Gothic Uralic"/>
                <a:cs typeface="Gothic Uralic"/>
              </a:rPr>
              <a:t>Operating</a:t>
            </a:r>
            <a:r>
              <a:rPr sz="1800" b="1" u="heavy" spc="-65" dirty="0">
                <a:uFill>
                  <a:solidFill>
                    <a:srgbClr val="000000"/>
                  </a:solidFill>
                </a:uFill>
                <a:latin typeface="Gothic Uralic"/>
                <a:cs typeface="Gothic Uralic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Gothic Uralic"/>
                <a:cs typeface="Gothic Uralic"/>
              </a:rPr>
              <a:t>Systems</a:t>
            </a:r>
            <a:r>
              <a:rPr sz="1800" b="1" spc="-5" dirty="0">
                <a:latin typeface="Gothic Uralic"/>
                <a:cs typeface="Gothic Uralic"/>
              </a:rPr>
              <a:t>: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58687" y="2712004"/>
            <a:ext cx="2870859" cy="31443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84772" y="2683890"/>
            <a:ext cx="283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Gothic Uralic"/>
                <a:cs typeface="Gothic Uralic"/>
              </a:rPr>
              <a:t>Programming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Gothic Uralic"/>
                <a:cs typeface="Gothic Uralic"/>
              </a:rPr>
              <a:t>Language</a:t>
            </a:r>
            <a:r>
              <a:rPr sz="1800" b="1" spc="-114" dirty="0">
                <a:latin typeface="Gothic Uralic"/>
                <a:cs typeface="Gothic Uralic"/>
              </a:rPr>
              <a:t> </a:t>
            </a:r>
            <a:r>
              <a:rPr sz="1800" b="1" spc="-5" dirty="0">
                <a:latin typeface="Gothic Uralic"/>
                <a:cs typeface="Gothic Uralic"/>
              </a:rPr>
              <a:t>:</a:t>
            </a:r>
            <a:endParaRPr sz="1800">
              <a:latin typeface="Gothic Uralic"/>
              <a:cs typeface="Gothic Uralic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617350"/>
              </p:ext>
            </p:extLst>
          </p:nvPr>
        </p:nvGraphicFramePr>
        <p:xfrm>
          <a:off x="3408807" y="3506019"/>
          <a:ext cx="4327524" cy="23407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4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7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405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B0F0"/>
                          </a:solidFill>
                          <a:latin typeface="Arial"/>
                          <a:cs typeface="Arial"/>
                        </a:rPr>
                        <a:t></a:t>
                      </a:r>
                      <a:endParaRPr sz="1800">
                        <a:solidFill>
                          <a:srgbClr val="00B0F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B0F0"/>
                          </a:solidFill>
                          <a:latin typeface="Verdana"/>
                          <a:cs typeface="Verdana"/>
                        </a:rPr>
                        <a:t>Android</a:t>
                      </a:r>
                      <a:endParaRPr sz="1800">
                        <a:solidFill>
                          <a:srgbClr val="00B0F0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335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</a:t>
                      </a:r>
                      <a:r>
                        <a:rPr sz="1800" spc="13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solidFill>
                            <a:srgbClr val="00B050"/>
                          </a:solidFill>
                          <a:latin typeface="Verdana"/>
                          <a:cs typeface="Verdana"/>
                        </a:rPr>
                        <a:t>Perl</a:t>
                      </a:r>
                      <a:endParaRPr sz="1800" dirty="0">
                        <a:solidFill>
                          <a:srgbClr val="00B050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511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00B0F0"/>
                          </a:solidFill>
                          <a:latin typeface="Arial"/>
                          <a:cs typeface="Arial"/>
                        </a:rPr>
                        <a:t></a:t>
                      </a:r>
                      <a:endParaRPr sz="1800">
                        <a:solidFill>
                          <a:srgbClr val="00B0F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001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spc="-120" dirty="0">
                          <a:solidFill>
                            <a:srgbClr val="00B0F0"/>
                          </a:solidFill>
                          <a:latin typeface="Verdana"/>
                          <a:cs typeface="Verdana"/>
                        </a:rPr>
                        <a:t>Linux</a:t>
                      </a:r>
                      <a:endParaRPr sz="1800">
                        <a:solidFill>
                          <a:srgbClr val="00B0F0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80010" marB="0"/>
                </a:tc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335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</a:t>
                      </a:r>
                      <a:r>
                        <a:rPr sz="1800" spc="125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solidFill>
                            <a:srgbClr val="00B050"/>
                          </a:solidFill>
                          <a:latin typeface="Verdana"/>
                          <a:cs typeface="Verdana"/>
                        </a:rPr>
                        <a:t>PHP</a:t>
                      </a:r>
                      <a:endParaRPr sz="1800" dirty="0">
                        <a:solidFill>
                          <a:srgbClr val="00B050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469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608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dirty="0">
                          <a:solidFill>
                            <a:srgbClr val="00B0F0"/>
                          </a:solidFill>
                          <a:latin typeface="Arial"/>
                          <a:cs typeface="Arial"/>
                        </a:rPr>
                        <a:t></a:t>
                      </a:r>
                      <a:endParaRPr sz="1800">
                        <a:solidFill>
                          <a:srgbClr val="00B0F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spc="-114" dirty="0">
                          <a:solidFill>
                            <a:srgbClr val="00B0F0"/>
                          </a:solidFill>
                          <a:latin typeface="Verdana"/>
                          <a:cs typeface="Verdana"/>
                        </a:rPr>
                        <a:t>FreeBSD</a:t>
                      </a:r>
                      <a:endParaRPr sz="1800">
                        <a:solidFill>
                          <a:srgbClr val="00B0F0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335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</a:t>
                      </a:r>
                      <a:r>
                        <a:rPr sz="1800" spc="75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5" dirty="0">
                          <a:solidFill>
                            <a:srgbClr val="00B050"/>
                          </a:solidFill>
                          <a:latin typeface="Verdana"/>
                          <a:cs typeface="Verdana"/>
                        </a:rPr>
                        <a:t>Python</a:t>
                      </a:r>
                      <a:endParaRPr sz="1800" dirty="0">
                        <a:solidFill>
                          <a:srgbClr val="00B050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469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50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00B0F0"/>
                          </a:solidFill>
                          <a:latin typeface="Arial"/>
                          <a:cs typeface="Arial"/>
                        </a:rPr>
                        <a:t></a:t>
                      </a:r>
                      <a:endParaRPr sz="1800">
                        <a:solidFill>
                          <a:srgbClr val="00B0F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001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spc="-5" dirty="0">
                          <a:solidFill>
                            <a:srgbClr val="00B0F0"/>
                          </a:solidFill>
                          <a:latin typeface="Verdana"/>
                          <a:cs typeface="Verdana"/>
                        </a:rPr>
                        <a:t>ReactOS</a:t>
                      </a:r>
                      <a:endParaRPr sz="1800">
                        <a:solidFill>
                          <a:srgbClr val="00B0F0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80010" marB="0"/>
                </a:tc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335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</a:t>
                      </a:r>
                      <a:r>
                        <a:rPr sz="1800" spc="114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solidFill>
                            <a:srgbClr val="00B050"/>
                          </a:solidFill>
                          <a:latin typeface="Verdana"/>
                          <a:cs typeface="Verdana"/>
                        </a:rPr>
                        <a:t>Ruby</a:t>
                      </a:r>
                      <a:endParaRPr sz="1800" dirty="0">
                        <a:solidFill>
                          <a:srgbClr val="00B050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4699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396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dirty="0">
                          <a:solidFill>
                            <a:srgbClr val="00B0F0"/>
                          </a:solidFill>
                          <a:latin typeface="Arial"/>
                          <a:cs typeface="Arial"/>
                        </a:rPr>
                        <a:t></a:t>
                      </a:r>
                      <a:endParaRPr sz="1800">
                        <a:solidFill>
                          <a:srgbClr val="00B0F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spc="-65" dirty="0">
                          <a:solidFill>
                            <a:srgbClr val="00B0F0"/>
                          </a:solidFill>
                          <a:latin typeface="Verdana"/>
                          <a:cs typeface="Verdana"/>
                        </a:rPr>
                        <a:t>Haiku</a:t>
                      </a:r>
                      <a:endParaRPr sz="1800">
                        <a:solidFill>
                          <a:srgbClr val="00B0F0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335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</a:t>
                      </a:r>
                      <a:r>
                        <a:rPr sz="1800" spc="114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solidFill>
                            <a:srgbClr val="00B050"/>
                          </a:solidFill>
                          <a:latin typeface="Verdana"/>
                          <a:cs typeface="Verdana"/>
                        </a:rPr>
                        <a:t>PHDL</a:t>
                      </a:r>
                      <a:endParaRPr sz="1800" dirty="0">
                        <a:solidFill>
                          <a:srgbClr val="00B050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4699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431">
                <a:tc>
                  <a:txBody>
                    <a:bodyPr/>
                    <a:lstStyle/>
                    <a:p>
                      <a:pPr marR="29845" algn="ctr">
                        <a:lnSpc>
                          <a:spcPts val="2095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solidFill>
                            <a:srgbClr val="00B0F0"/>
                          </a:solidFill>
                          <a:latin typeface="Arial"/>
                          <a:cs typeface="Arial"/>
                        </a:rPr>
                        <a:t></a:t>
                      </a:r>
                      <a:endParaRPr sz="1800">
                        <a:solidFill>
                          <a:srgbClr val="00B0F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001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95"/>
                        </a:lnSpc>
                        <a:spcBef>
                          <a:spcPts val="630"/>
                        </a:spcBef>
                      </a:pPr>
                      <a:r>
                        <a:rPr sz="1800" spc="-70" dirty="0">
                          <a:solidFill>
                            <a:srgbClr val="00B0F0"/>
                          </a:solidFill>
                          <a:latin typeface="Verdana"/>
                          <a:cs typeface="Verdana"/>
                        </a:rPr>
                        <a:t>FreeDOS</a:t>
                      </a:r>
                      <a:endParaRPr sz="1800" dirty="0">
                        <a:solidFill>
                          <a:srgbClr val="00B0F0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80010" marB="0"/>
                </a:tc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335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</a:t>
                      </a:r>
                      <a:r>
                        <a:rPr sz="1800" spc="8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00B050"/>
                          </a:solidFill>
                          <a:latin typeface="Verdana"/>
                          <a:cs typeface="Verdana"/>
                        </a:rPr>
                        <a:t>Prolog</a:t>
                      </a:r>
                      <a:endParaRPr sz="1800" dirty="0">
                        <a:solidFill>
                          <a:srgbClr val="00B050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4699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F7DE27-85C9-43D4-9B31-52BE88CE3EC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E110969-714D-4F4E-88B2-2941749EC5D4}" type="datetime1">
              <a:rPr lang="en-US" smtClean="0"/>
              <a:t>6/8/2021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DB66913-F3D9-49EE-9BC6-C8A5D468B8A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2703" y="533400"/>
            <a:ext cx="7898593" cy="5815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92555" algn="l"/>
              </a:tabLst>
            </a:pP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	</a:t>
            </a:r>
            <a:r>
              <a:rPr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DIGITAL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2133600"/>
            <a:ext cx="9144000" cy="4622165"/>
            <a:chOff x="0" y="2236092"/>
            <a:chExt cx="9144000" cy="4622165"/>
          </a:xfrm>
        </p:grpSpPr>
        <p:sp>
          <p:nvSpPr>
            <p:cNvPr id="5" name="object 5"/>
            <p:cNvSpPr/>
            <p:nvPr/>
          </p:nvSpPr>
          <p:spPr>
            <a:xfrm>
              <a:off x="0" y="2236092"/>
              <a:ext cx="7191375" cy="46219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658" y="2279522"/>
              <a:ext cx="7125081" cy="45784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41692" y="2434056"/>
              <a:ext cx="1407795" cy="8886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64781" y="3839832"/>
              <a:ext cx="1879218" cy="7289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62748" y="5125847"/>
              <a:ext cx="1783460" cy="13909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76E38-B03F-4549-9C91-762EFAEE69D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4B30A09-239F-4499-858E-C6C2DBE0AAC3}" type="datetime1">
              <a:rPr lang="en-US" smtClean="0"/>
              <a:t>6/8/2021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E34E1D6-00A5-49BA-B54B-C7DA691BA4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553739"/>
            <a:ext cx="6797549" cy="5815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EXAMPLES-</a:t>
            </a:r>
            <a:r>
              <a:rPr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750" marR="5080" indent="-342900">
              <a:lnSpc>
                <a:spcPct val="100000"/>
              </a:lnSpc>
              <a:spcBef>
                <a:spcPts val="100"/>
              </a:spcBef>
              <a:tabLst>
                <a:tab pos="539750" algn="l"/>
              </a:tabLst>
            </a:pPr>
            <a:r>
              <a:rPr spc="335" dirty="0">
                <a:solidFill>
                  <a:srgbClr val="00C5BA"/>
                </a:solidFill>
                <a:latin typeface="Arial"/>
                <a:cs typeface="Arial"/>
              </a:rPr>
              <a:t>	</a:t>
            </a:r>
            <a:r>
              <a:rPr spc="-60" dirty="0"/>
              <a:t>Linux-based </a:t>
            </a:r>
            <a:r>
              <a:rPr spc="-5" dirty="0"/>
              <a:t>operating </a:t>
            </a:r>
            <a:r>
              <a:rPr spc="-114" dirty="0"/>
              <a:t>system </a:t>
            </a:r>
            <a:r>
              <a:rPr spc="5" dirty="0"/>
              <a:t>designed </a:t>
            </a:r>
            <a:r>
              <a:rPr spc="-85" dirty="0"/>
              <a:t>primarily </a:t>
            </a:r>
            <a:r>
              <a:rPr spc="-70" dirty="0"/>
              <a:t>for</a:t>
            </a:r>
            <a:r>
              <a:rPr spc="-480" dirty="0"/>
              <a:t> </a:t>
            </a:r>
            <a:r>
              <a:rPr spc="-5" dirty="0"/>
              <a:t>touchscreen  mobile</a:t>
            </a:r>
            <a:r>
              <a:rPr spc="-175" dirty="0"/>
              <a:t> </a:t>
            </a:r>
            <a:r>
              <a:rPr spc="15" dirty="0"/>
              <a:t>devices</a:t>
            </a:r>
            <a:r>
              <a:rPr spc="-160" dirty="0"/>
              <a:t> </a:t>
            </a:r>
            <a:r>
              <a:rPr spc="-30" dirty="0"/>
              <a:t>such</a:t>
            </a:r>
            <a:r>
              <a:rPr spc="-125" dirty="0"/>
              <a:t> </a:t>
            </a:r>
            <a:r>
              <a:rPr spc="-55" dirty="0"/>
              <a:t>as</a:t>
            </a:r>
            <a:r>
              <a:rPr spc="-140" dirty="0"/>
              <a:t> </a:t>
            </a:r>
            <a:r>
              <a:rPr spc="-55" dirty="0"/>
              <a:t>smartphones</a:t>
            </a:r>
            <a:r>
              <a:rPr spc="-100" dirty="0"/>
              <a:t> </a:t>
            </a:r>
            <a:r>
              <a:rPr spc="65" dirty="0"/>
              <a:t>and</a:t>
            </a:r>
            <a:r>
              <a:rPr spc="-120" dirty="0"/>
              <a:t> </a:t>
            </a:r>
            <a:r>
              <a:rPr spc="-5" dirty="0"/>
              <a:t>tablet</a:t>
            </a:r>
            <a:r>
              <a:rPr spc="-125" dirty="0"/>
              <a:t> </a:t>
            </a:r>
            <a:r>
              <a:rPr spc="-35" dirty="0"/>
              <a:t>computers.</a:t>
            </a:r>
          </a:p>
          <a:p>
            <a:pPr marL="196850">
              <a:lnSpc>
                <a:spcPct val="100000"/>
              </a:lnSpc>
              <a:spcBef>
                <a:spcPts val="1035"/>
              </a:spcBef>
              <a:tabLst>
                <a:tab pos="539750" algn="l"/>
              </a:tabLst>
            </a:pPr>
            <a:r>
              <a:rPr spc="340" dirty="0">
                <a:solidFill>
                  <a:srgbClr val="00C5BA"/>
                </a:solidFill>
                <a:latin typeface="Arial"/>
                <a:cs typeface="Arial"/>
              </a:rPr>
              <a:t>	</a:t>
            </a:r>
            <a:r>
              <a:rPr dirty="0"/>
              <a:t>Android</a:t>
            </a:r>
            <a:r>
              <a:rPr spc="-180" dirty="0"/>
              <a:t> is</a:t>
            </a:r>
            <a:r>
              <a:rPr spc="-160" dirty="0"/>
              <a:t> </a:t>
            </a:r>
            <a:r>
              <a:rPr spc="55" dirty="0"/>
              <a:t>open</a:t>
            </a:r>
            <a:r>
              <a:rPr spc="-120" dirty="0"/>
              <a:t> </a:t>
            </a:r>
            <a:r>
              <a:rPr spc="-20" dirty="0"/>
              <a:t>source</a:t>
            </a:r>
            <a:r>
              <a:rPr spc="-110" dirty="0"/>
              <a:t> </a:t>
            </a:r>
            <a:r>
              <a:rPr spc="65" dirty="0"/>
              <a:t>and</a:t>
            </a:r>
            <a:r>
              <a:rPr spc="-135" dirty="0"/>
              <a:t> </a:t>
            </a:r>
            <a:r>
              <a:rPr spc="65" dirty="0"/>
              <a:t>Google</a:t>
            </a:r>
            <a:r>
              <a:rPr spc="-145" dirty="0"/>
              <a:t> </a:t>
            </a:r>
            <a:r>
              <a:rPr spc="-55" dirty="0"/>
              <a:t>releases</a:t>
            </a:r>
            <a:r>
              <a:rPr spc="-110" dirty="0"/>
              <a:t> </a:t>
            </a:r>
            <a:r>
              <a:rPr spc="-25" dirty="0"/>
              <a:t>the</a:t>
            </a:r>
            <a:r>
              <a:rPr spc="-105" dirty="0"/>
              <a:t> </a:t>
            </a:r>
            <a:r>
              <a:rPr spc="125" dirty="0"/>
              <a:t>code</a:t>
            </a:r>
            <a:r>
              <a:rPr spc="-140" dirty="0"/>
              <a:t> </a:t>
            </a:r>
            <a:r>
              <a:rPr spc="-25" dirty="0"/>
              <a:t>under</a:t>
            </a:r>
            <a:r>
              <a:rPr spc="-105" dirty="0"/>
              <a:t> </a:t>
            </a:r>
            <a:r>
              <a:rPr spc="-25" dirty="0"/>
              <a:t>the</a:t>
            </a:r>
          </a:p>
          <a:p>
            <a:pPr marL="539750">
              <a:lnSpc>
                <a:spcPct val="100000"/>
              </a:lnSpc>
            </a:pPr>
            <a:r>
              <a:rPr spc="105" dirty="0"/>
              <a:t>Apache</a:t>
            </a:r>
            <a:r>
              <a:rPr spc="-150" dirty="0"/>
              <a:t> </a:t>
            </a:r>
            <a:r>
              <a:rPr spc="-25" dirty="0"/>
              <a:t>License</a:t>
            </a:r>
            <a:r>
              <a:rPr spc="-130" dirty="0"/>
              <a:t> </a:t>
            </a:r>
            <a:r>
              <a:rPr spc="-40" dirty="0"/>
              <a:t>after</a:t>
            </a:r>
            <a:r>
              <a:rPr spc="-110" dirty="0"/>
              <a:t> </a:t>
            </a:r>
            <a:r>
              <a:rPr dirty="0"/>
              <a:t>acquiring</a:t>
            </a:r>
            <a:r>
              <a:rPr spc="-165" dirty="0"/>
              <a:t> </a:t>
            </a:r>
            <a:r>
              <a:rPr spc="-110" dirty="0"/>
              <a:t>it</a:t>
            </a:r>
            <a:r>
              <a:rPr spc="-155" dirty="0"/>
              <a:t> </a:t>
            </a:r>
            <a:r>
              <a:rPr spc="-75" dirty="0"/>
              <a:t>from</a:t>
            </a:r>
            <a:r>
              <a:rPr spc="-135" dirty="0"/>
              <a:t> </a:t>
            </a:r>
            <a:r>
              <a:rPr dirty="0"/>
              <a:t>Android</a:t>
            </a:r>
            <a:r>
              <a:rPr spc="-165" dirty="0"/>
              <a:t> </a:t>
            </a:r>
            <a:r>
              <a:rPr spc="-80" dirty="0"/>
              <a:t>Inc.</a:t>
            </a:r>
          </a:p>
          <a:p>
            <a:pPr marL="539750" marR="72390" indent="-342900">
              <a:lnSpc>
                <a:spcPct val="100000"/>
              </a:lnSpc>
              <a:spcBef>
                <a:spcPts val="1030"/>
              </a:spcBef>
              <a:tabLst>
                <a:tab pos="539750" algn="l"/>
              </a:tabLst>
            </a:pPr>
            <a:r>
              <a:rPr spc="335" dirty="0">
                <a:solidFill>
                  <a:srgbClr val="00C5BA"/>
                </a:solidFill>
                <a:latin typeface="Arial"/>
                <a:cs typeface="Arial"/>
              </a:rPr>
              <a:t>	</a:t>
            </a:r>
            <a:r>
              <a:rPr spc="-30" dirty="0"/>
              <a:t>Most widely </a:t>
            </a:r>
            <a:r>
              <a:rPr spc="-25" dirty="0"/>
              <a:t>used </a:t>
            </a:r>
            <a:r>
              <a:rPr spc="-5" dirty="0"/>
              <a:t>mobile </a:t>
            </a:r>
            <a:r>
              <a:rPr spc="-40" dirty="0"/>
              <a:t>platform </a:t>
            </a:r>
            <a:r>
              <a:rPr spc="-75" dirty="0"/>
              <a:t>with </a:t>
            </a:r>
            <a:r>
              <a:rPr spc="-30" dirty="0"/>
              <a:t>over </a:t>
            </a:r>
            <a:r>
              <a:rPr spc="-160" dirty="0"/>
              <a:t>7,00,000 </a:t>
            </a:r>
            <a:r>
              <a:rPr spc="20" dirty="0"/>
              <a:t>apps </a:t>
            </a:r>
            <a:r>
              <a:rPr spc="-80" dirty="0"/>
              <a:t>in  </a:t>
            </a:r>
            <a:r>
              <a:rPr spc="50" dirty="0"/>
              <a:t>google</a:t>
            </a:r>
            <a:r>
              <a:rPr spc="-145" dirty="0"/>
              <a:t> </a:t>
            </a:r>
            <a:r>
              <a:rPr dirty="0"/>
              <a:t>play</a:t>
            </a:r>
            <a:r>
              <a:rPr spc="-145" dirty="0"/>
              <a:t> </a:t>
            </a:r>
            <a:r>
              <a:rPr spc="-100" dirty="0"/>
              <a:t>store,</a:t>
            </a:r>
            <a:r>
              <a:rPr spc="-105" dirty="0"/>
              <a:t> </a:t>
            </a:r>
            <a:r>
              <a:rPr spc="-30" dirty="0"/>
              <a:t>over</a:t>
            </a:r>
            <a:r>
              <a:rPr spc="-140" dirty="0"/>
              <a:t> </a:t>
            </a:r>
            <a:r>
              <a:rPr spc="-150" dirty="0"/>
              <a:t>25</a:t>
            </a:r>
            <a:r>
              <a:rPr spc="-130" dirty="0"/>
              <a:t> </a:t>
            </a:r>
            <a:r>
              <a:rPr spc="-50" dirty="0"/>
              <a:t>billion</a:t>
            </a:r>
            <a:r>
              <a:rPr spc="-190" dirty="0"/>
              <a:t> </a:t>
            </a:r>
            <a:r>
              <a:rPr spc="114" dirty="0"/>
              <a:t>app</a:t>
            </a:r>
            <a:r>
              <a:rPr spc="-140" dirty="0"/>
              <a:t> </a:t>
            </a:r>
            <a:r>
              <a:rPr spc="10" dirty="0"/>
              <a:t>downloads</a:t>
            </a:r>
            <a:r>
              <a:rPr spc="-90" dirty="0"/>
              <a:t> </a:t>
            </a:r>
            <a:r>
              <a:rPr spc="-75" dirty="0"/>
              <a:t>with</a:t>
            </a:r>
            <a:r>
              <a:rPr spc="-90" dirty="0"/>
              <a:t> </a:t>
            </a:r>
            <a:r>
              <a:rPr spc="-155" dirty="0"/>
              <a:t>750</a:t>
            </a:r>
            <a:r>
              <a:rPr spc="-120" dirty="0"/>
              <a:t> </a:t>
            </a:r>
            <a:r>
              <a:rPr spc="-75" dirty="0"/>
              <a:t>million  </a:t>
            </a:r>
            <a:r>
              <a:rPr spc="15" dirty="0"/>
              <a:t>devices </a:t>
            </a:r>
            <a:r>
              <a:rPr spc="-65" dirty="0"/>
              <a:t>running </a:t>
            </a:r>
            <a:r>
              <a:rPr spc="20" dirty="0"/>
              <a:t>on</a:t>
            </a:r>
            <a:r>
              <a:rPr spc="-390" dirty="0"/>
              <a:t> </a:t>
            </a:r>
            <a:r>
              <a:rPr spc="-20" dirty="0"/>
              <a:t>Android.</a:t>
            </a:r>
          </a:p>
          <a:p>
            <a:pPr marL="196850">
              <a:lnSpc>
                <a:spcPct val="100000"/>
              </a:lnSpc>
              <a:spcBef>
                <a:spcPts val="1035"/>
              </a:spcBef>
              <a:tabLst>
                <a:tab pos="539750" algn="l"/>
                <a:tab pos="4627880" algn="l"/>
              </a:tabLst>
            </a:pPr>
            <a:r>
              <a:rPr spc="335" dirty="0">
                <a:solidFill>
                  <a:srgbClr val="00C5BA"/>
                </a:solidFill>
                <a:latin typeface="Arial"/>
                <a:cs typeface="Arial"/>
              </a:rPr>
              <a:t>	</a:t>
            </a:r>
            <a:r>
              <a:rPr dirty="0"/>
              <a:t>Android</a:t>
            </a:r>
            <a:r>
              <a:rPr spc="-165" dirty="0"/>
              <a:t> </a:t>
            </a:r>
            <a:r>
              <a:rPr spc="-40" dirty="0"/>
              <a:t>Source</a:t>
            </a:r>
            <a:r>
              <a:rPr spc="-120" dirty="0"/>
              <a:t> </a:t>
            </a:r>
            <a:r>
              <a:rPr spc="125" dirty="0"/>
              <a:t>Code</a:t>
            </a:r>
            <a:r>
              <a:rPr spc="-125" dirty="0"/>
              <a:t> </a:t>
            </a:r>
            <a:r>
              <a:rPr spc="15" dirty="0"/>
              <a:t>Available</a:t>
            </a:r>
            <a:r>
              <a:rPr spc="-165" dirty="0"/>
              <a:t> </a:t>
            </a:r>
            <a:r>
              <a:rPr spc="15" dirty="0"/>
              <a:t>at</a:t>
            </a:r>
            <a:r>
              <a:rPr spc="-135" dirty="0"/>
              <a:t> </a:t>
            </a:r>
            <a:r>
              <a:rPr spc="-320" dirty="0"/>
              <a:t>:	</a:t>
            </a:r>
            <a:r>
              <a:rPr u="heavy" spc="-30" dirty="0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hlinkClick r:id="rId2"/>
              </a:rPr>
              <a:t>http://source.android.com/</a:t>
            </a:r>
          </a:p>
        </p:txBody>
      </p:sp>
      <p:sp>
        <p:nvSpPr>
          <p:cNvPr id="4" name="object 4"/>
          <p:cNvSpPr/>
          <p:nvPr/>
        </p:nvSpPr>
        <p:spPr>
          <a:xfrm>
            <a:off x="879289" y="2439198"/>
            <a:ext cx="7578997" cy="26105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25030" y="0"/>
            <a:ext cx="1918969" cy="19611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2199" y="5150523"/>
            <a:ext cx="4610100" cy="15132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44795" y="5150483"/>
            <a:ext cx="3696208" cy="17075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DA6FA-47B3-49F7-9867-09D26965B30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9FE2ED7-8737-490C-8DDA-AC4508D0A7CF}" type="datetime1">
              <a:rPr lang="en-US" smtClean="0"/>
              <a:t>6/8/2021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C6A24-A12F-4EAC-B5B9-A726E8C90C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546" y="398994"/>
            <a:ext cx="720945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17415" algn="l"/>
              </a:tabLst>
            </a:pPr>
            <a:r>
              <a:rPr sz="4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4000"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sz="40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MPLES</a:t>
            </a:r>
            <a:r>
              <a:rPr sz="4000" i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4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endParaRPr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447" y="2154935"/>
            <a:ext cx="8871204" cy="1466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0692" y="2255647"/>
            <a:ext cx="8488680" cy="1321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700" spc="320" dirty="0">
                <a:solidFill>
                  <a:srgbClr val="00C5BA"/>
                </a:solidFill>
                <a:latin typeface="Arial"/>
                <a:cs typeface="Arial"/>
              </a:rPr>
              <a:t>	</a:t>
            </a:r>
            <a:r>
              <a:rPr sz="1700" spc="-110" dirty="0">
                <a:latin typeface="Verdana"/>
                <a:cs typeface="Verdana"/>
              </a:rPr>
              <a:t>Linux</a:t>
            </a:r>
            <a:r>
              <a:rPr sz="1700" spc="-150" dirty="0">
                <a:latin typeface="Verdana"/>
                <a:cs typeface="Verdana"/>
              </a:rPr>
              <a:t> </a:t>
            </a:r>
            <a:r>
              <a:rPr sz="1700" spc="-175" dirty="0">
                <a:latin typeface="Verdana"/>
                <a:cs typeface="Verdana"/>
              </a:rPr>
              <a:t>is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spc="140" dirty="0">
                <a:latin typeface="Verdana"/>
                <a:cs typeface="Verdana"/>
              </a:rPr>
              <a:t>a</a:t>
            </a:r>
            <a:r>
              <a:rPr sz="1700" spc="-125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computer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operating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spc="-105" dirty="0">
                <a:latin typeface="Verdana"/>
                <a:cs typeface="Verdana"/>
              </a:rPr>
              <a:t>system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assembled</a:t>
            </a:r>
            <a:r>
              <a:rPr sz="1700" spc="-155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under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the</a:t>
            </a:r>
            <a:r>
              <a:rPr sz="1700" spc="-114" dirty="0">
                <a:latin typeface="Verdana"/>
                <a:cs typeface="Verdana"/>
              </a:rPr>
              <a:t> </a:t>
            </a:r>
            <a:r>
              <a:rPr sz="1700" spc="15" dirty="0">
                <a:latin typeface="Verdana"/>
                <a:cs typeface="Verdana"/>
              </a:rPr>
              <a:t>model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10" dirty="0">
                <a:latin typeface="Verdana"/>
                <a:cs typeface="Verdana"/>
              </a:rPr>
              <a:t>of</a:t>
            </a:r>
            <a:r>
              <a:rPr sz="1700" spc="-114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free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spc="65" dirty="0">
                <a:latin typeface="Verdana"/>
                <a:cs typeface="Verdana"/>
              </a:rPr>
              <a:t>and  </a:t>
            </a:r>
            <a:r>
              <a:rPr sz="1700" spc="60" dirty="0">
                <a:latin typeface="Verdana"/>
                <a:cs typeface="Verdana"/>
              </a:rPr>
              <a:t>open </a:t>
            </a:r>
            <a:r>
              <a:rPr sz="1700" spc="-20" dirty="0">
                <a:latin typeface="Verdana"/>
                <a:cs typeface="Verdana"/>
              </a:rPr>
              <a:t>source </a:t>
            </a:r>
            <a:r>
              <a:rPr sz="1700" spc="-40" dirty="0">
                <a:latin typeface="Verdana"/>
                <a:cs typeface="Verdana"/>
              </a:rPr>
              <a:t>software </a:t>
            </a:r>
            <a:r>
              <a:rPr sz="1700" spc="15" dirty="0">
                <a:latin typeface="Verdana"/>
                <a:cs typeface="Verdana"/>
              </a:rPr>
              <a:t>development </a:t>
            </a:r>
            <a:r>
              <a:rPr sz="1700" spc="65" dirty="0">
                <a:latin typeface="Verdana"/>
                <a:cs typeface="Verdana"/>
              </a:rPr>
              <a:t>and </a:t>
            </a:r>
            <a:r>
              <a:rPr sz="1700" spc="-80" dirty="0">
                <a:latin typeface="Verdana"/>
                <a:cs typeface="Verdana"/>
              </a:rPr>
              <a:t>distribution. </a:t>
            </a:r>
            <a:r>
              <a:rPr sz="1700" spc="-5" dirty="0">
                <a:latin typeface="Verdana"/>
                <a:cs typeface="Verdana"/>
              </a:rPr>
              <a:t>Originated </a:t>
            </a:r>
            <a:r>
              <a:rPr sz="1700" spc="-85" dirty="0">
                <a:latin typeface="Verdana"/>
                <a:cs typeface="Verdana"/>
              </a:rPr>
              <a:t>in </a:t>
            </a:r>
            <a:r>
              <a:rPr sz="1700" spc="-20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GNU  </a:t>
            </a:r>
            <a:r>
              <a:rPr sz="1700" spc="-45" dirty="0">
                <a:latin typeface="Verdana"/>
                <a:cs typeface="Verdana"/>
              </a:rPr>
              <a:t>Project,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-35" dirty="0">
                <a:latin typeface="Verdana"/>
                <a:cs typeface="Verdana"/>
              </a:rPr>
              <a:t>initiated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-85" dirty="0">
                <a:latin typeface="Verdana"/>
                <a:cs typeface="Verdana"/>
              </a:rPr>
              <a:t>in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spc="-140" dirty="0">
                <a:latin typeface="Verdana"/>
                <a:cs typeface="Verdana"/>
              </a:rPr>
              <a:t>1983</a:t>
            </a:r>
            <a:r>
              <a:rPr sz="1700" spc="-15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by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Richard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-70" dirty="0">
                <a:latin typeface="Verdana"/>
                <a:cs typeface="Verdana"/>
              </a:rPr>
              <a:t>Stallman,</a:t>
            </a:r>
            <a:r>
              <a:rPr sz="1700" spc="-160" dirty="0">
                <a:latin typeface="Verdana"/>
                <a:cs typeface="Verdana"/>
              </a:rPr>
              <a:t> </a:t>
            </a:r>
            <a:r>
              <a:rPr sz="1700" spc="-85" dirty="0">
                <a:latin typeface="Verdana"/>
                <a:cs typeface="Verdana"/>
              </a:rPr>
              <a:t>in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the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-45" dirty="0">
                <a:latin typeface="Verdana"/>
                <a:cs typeface="Verdana"/>
              </a:rPr>
              <a:t>Free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-50" dirty="0">
                <a:latin typeface="Verdana"/>
                <a:cs typeface="Verdana"/>
              </a:rPr>
              <a:t>Software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Foundation.  </a:t>
            </a:r>
            <a:r>
              <a:rPr sz="1700" spc="25" dirty="0">
                <a:latin typeface="Verdana"/>
                <a:cs typeface="Verdana"/>
              </a:rPr>
              <a:t>More</a:t>
            </a:r>
            <a:r>
              <a:rPr sz="1700" spc="-17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than</a:t>
            </a:r>
            <a:r>
              <a:rPr sz="1700" spc="-114" dirty="0">
                <a:latin typeface="Verdana"/>
                <a:cs typeface="Verdana"/>
              </a:rPr>
              <a:t> </a:t>
            </a:r>
            <a:r>
              <a:rPr sz="1700" spc="-265" dirty="0">
                <a:latin typeface="Verdana"/>
                <a:cs typeface="Verdana"/>
              </a:rPr>
              <a:t>90%</a:t>
            </a:r>
            <a:r>
              <a:rPr sz="1700" spc="-155" dirty="0">
                <a:latin typeface="Verdana"/>
                <a:cs typeface="Verdana"/>
              </a:rPr>
              <a:t> </a:t>
            </a:r>
            <a:r>
              <a:rPr sz="1700" spc="10" dirty="0">
                <a:latin typeface="Verdana"/>
                <a:cs typeface="Verdana"/>
              </a:rPr>
              <a:t>of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today’s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-35" dirty="0">
                <a:latin typeface="Verdana"/>
                <a:cs typeface="Verdana"/>
              </a:rPr>
              <a:t>supercomputers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-60" dirty="0">
                <a:latin typeface="Verdana"/>
                <a:cs typeface="Verdana"/>
              </a:rPr>
              <a:t>use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spc="-120" dirty="0">
                <a:latin typeface="Verdana"/>
                <a:cs typeface="Verdana"/>
              </a:rPr>
              <a:t>Linux.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spc="-200" dirty="0">
                <a:latin typeface="Verdana"/>
                <a:cs typeface="Verdana"/>
              </a:rPr>
              <a:t>It</a:t>
            </a:r>
            <a:r>
              <a:rPr sz="1700" spc="-155" dirty="0">
                <a:latin typeface="Verdana"/>
                <a:cs typeface="Verdana"/>
              </a:rPr>
              <a:t> </a:t>
            </a:r>
            <a:r>
              <a:rPr sz="1700" spc="-30" dirty="0">
                <a:latin typeface="Verdana"/>
                <a:cs typeface="Verdana"/>
              </a:rPr>
              <a:t>powers</a:t>
            </a:r>
            <a:r>
              <a:rPr sz="1700" spc="-1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around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spc="-240" dirty="0">
                <a:latin typeface="Verdana"/>
                <a:cs typeface="Verdana"/>
              </a:rPr>
              <a:t>4.8%</a:t>
            </a:r>
            <a:r>
              <a:rPr sz="1700" spc="-125" dirty="0">
                <a:latin typeface="Verdana"/>
                <a:cs typeface="Verdana"/>
              </a:rPr>
              <a:t> </a:t>
            </a:r>
            <a:r>
              <a:rPr sz="1700" spc="10" dirty="0">
                <a:latin typeface="Verdana"/>
                <a:cs typeface="Verdana"/>
              </a:rPr>
              <a:t>of  </a:t>
            </a:r>
            <a:r>
              <a:rPr sz="1700" spc="-15" dirty="0">
                <a:latin typeface="Verdana"/>
                <a:cs typeface="Verdana"/>
              </a:rPr>
              <a:t>todays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modern</a:t>
            </a:r>
            <a:r>
              <a:rPr sz="1700" spc="-125" dirty="0">
                <a:latin typeface="Verdana"/>
                <a:cs typeface="Verdana"/>
              </a:rPr>
              <a:t> </a:t>
            </a:r>
            <a:r>
              <a:rPr sz="1700" spc="-30" dirty="0">
                <a:latin typeface="Verdana"/>
                <a:cs typeface="Verdana"/>
              </a:rPr>
              <a:t>computers.</a:t>
            </a:r>
            <a:r>
              <a:rPr sz="1700" spc="-125" dirty="0">
                <a:latin typeface="Verdana"/>
                <a:cs typeface="Verdana"/>
              </a:rPr>
              <a:t> </a:t>
            </a:r>
            <a:r>
              <a:rPr sz="1700" spc="-65" dirty="0">
                <a:latin typeface="Verdana"/>
                <a:cs typeface="Verdana"/>
              </a:rPr>
              <a:t>Thousands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spc="10" dirty="0">
                <a:latin typeface="Verdana"/>
                <a:cs typeface="Verdana"/>
              </a:rPr>
              <a:t>of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spc="-105" dirty="0">
                <a:latin typeface="Verdana"/>
                <a:cs typeface="Verdana"/>
              </a:rPr>
              <a:t>distros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are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available.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18196" y="177037"/>
            <a:ext cx="1466469" cy="1699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693489"/>
            <a:ext cx="6143243" cy="3164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2738" y="4170331"/>
            <a:ext cx="2731262" cy="26569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62168E-DC4D-4AAB-8FF5-3BFF90F17B0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B8CE130-D53E-484A-BFCA-55221944A4DD}" type="datetime1">
              <a:rPr lang="en-US" smtClean="0"/>
              <a:t>6/8/2021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9FC873-1F84-436D-A089-E358CA0181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951</Words>
  <Application>Microsoft Office PowerPoint</Application>
  <PresentationFormat>On-screen Show (4:3)</PresentationFormat>
  <Paragraphs>136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BatmanForeverAlternate</vt:lpstr>
      <vt:lpstr>Calibri</vt:lpstr>
      <vt:lpstr>Gothic Uralic</vt:lpstr>
      <vt:lpstr>Times New Roman</vt:lpstr>
      <vt:lpstr>Verdana</vt:lpstr>
      <vt:lpstr>Wingdings</vt:lpstr>
      <vt:lpstr>Office Theme</vt:lpstr>
      <vt:lpstr>Power Of Open Source Development</vt:lpstr>
      <vt:lpstr>WHAT IS OPEN SOURCE ?</vt:lpstr>
      <vt:lpstr>HISTORY OF OPEN SOURCE</vt:lpstr>
      <vt:lpstr>CRITERIA FOR OPEN SOURCE</vt:lpstr>
      <vt:lpstr>HOW OPEN SOURCE WORKS ?</vt:lpstr>
      <vt:lpstr>EXAMPLES OF OPEN SOURCE</vt:lpstr>
      <vt:lpstr>OPEN SOURCE DIGITAL CONTENT</vt:lpstr>
      <vt:lpstr>MORE EXAMPLES- ANDROID</vt:lpstr>
      <vt:lpstr>MORE EXAMPLES - LINUX</vt:lpstr>
      <vt:lpstr>ADVANTAGES OF OPEN SOURCE</vt:lpstr>
      <vt:lpstr>SOME DISADVANTAGES OF OPEN SOURCE</vt:lpstr>
      <vt:lpstr>OPEN SOURCE OFFICE SOFTWARES</vt:lpstr>
      <vt:lpstr>LICENSE AND COPYRIGHTS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</dc:title>
  <dc:creator>NINAD SAHARE</dc:creator>
  <cp:lastModifiedBy>Jyoti Khalkar</cp:lastModifiedBy>
  <cp:revision>22</cp:revision>
  <dcterms:created xsi:type="dcterms:W3CDTF">2020-12-18T13:06:55Z</dcterms:created>
  <dcterms:modified xsi:type="dcterms:W3CDTF">2021-06-08T09:47:49Z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2013-05-05T00:00:00Z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2020-12-18T00:00:00Z</vt:filetime>
  </property>
</Properties>
</file>