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0"/>
  </p:notesMasterIdLst>
  <p:sldIdLst>
    <p:sldId id="256" r:id="rId2"/>
    <p:sldId id="281" r:id="rId3"/>
    <p:sldId id="260" r:id="rId4"/>
    <p:sldId id="272" r:id="rId5"/>
    <p:sldId id="261" r:id="rId6"/>
    <p:sldId id="271" r:id="rId7"/>
    <p:sldId id="262" r:id="rId8"/>
    <p:sldId id="265" r:id="rId9"/>
    <p:sldId id="266" r:id="rId10"/>
    <p:sldId id="273" r:id="rId11"/>
    <p:sldId id="274" r:id="rId12"/>
    <p:sldId id="275" r:id="rId13"/>
    <p:sldId id="276" r:id="rId14"/>
    <p:sldId id="277" r:id="rId15"/>
    <p:sldId id="278" r:id="rId16"/>
    <p:sldId id="279" r:id="rId17"/>
    <p:sldId id="280" r:id="rId18"/>
    <p:sldId id="28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718ED2-AE28-4CB9-B570-32FB68DB0B0F}">
          <p14:sldIdLst>
            <p14:sldId id="256"/>
            <p14:sldId id="281"/>
            <p14:sldId id="260"/>
            <p14:sldId id="272"/>
            <p14:sldId id="261"/>
            <p14:sldId id="271"/>
            <p14:sldId id="262"/>
            <p14:sldId id="265"/>
            <p14:sldId id="266"/>
            <p14:sldId id="273"/>
            <p14:sldId id="274"/>
            <p14:sldId id="275"/>
            <p14:sldId id="276"/>
            <p14:sldId id="277"/>
            <p14:sldId id="278"/>
            <p14:sldId id="279"/>
            <p14:sldId id="280"/>
            <p14:sldId id="2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2" autoAdjust="0"/>
  </p:normalViewPr>
  <p:slideViewPr>
    <p:cSldViewPr>
      <p:cViewPr varScale="1">
        <p:scale>
          <a:sx n="63" d="100"/>
          <a:sy n="63" d="100"/>
        </p:scale>
        <p:origin x="1348" y="52"/>
      </p:cViewPr>
      <p:guideLst>
        <p:guide orient="horz" pos="2160"/>
        <p:guide pos="2880"/>
      </p:guideLst>
    </p:cSldViewPr>
  </p:slideViewPr>
  <p:outlineViewPr>
    <p:cViewPr>
      <p:scale>
        <a:sx n="33" d="100"/>
        <a:sy n="33" d="100"/>
      </p:scale>
      <p:origin x="0" y="60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AEF17-7328-4A1F-9AC0-D074CA396D70}" type="datetimeFigureOut">
              <a:rPr lang="en-US" smtClean="0"/>
              <a:t>6/8/2021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BF5EED-D66B-45F2-9DAA-C74283312EC8}" type="slidenum">
              <a:rPr lang="en-US" smtClean="0"/>
              <a:t>‹#›</a:t>
            </a:fld>
            <a:endParaRPr lang="en-US"/>
          </a:p>
        </p:txBody>
      </p:sp>
    </p:spTree>
    <p:extLst>
      <p:ext uri="{BB962C8B-B14F-4D97-AF65-F5344CB8AC3E}">
        <p14:creationId xmlns:p14="http://schemas.microsoft.com/office/powerpoint/2010/main" val="669251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1BF5EED-D66B-45F2-9DAA-C74283312EC8}" type="slidenum">
              <a:rPr lang="en-US" smtClean="0"/>
              <a:t>3</a:t>
            </a:fld>
            <a:endParaRPr lang="en-US"/>
          </a:p>
        </p:txBody>
      </p:sp>
    </p:spTree>
    <p:extLst>
      <p:ext uri="{BB962C8B-B14F-4D97-AF65-F5344CB8AC3E}">
        <p14:creationId xmlns:p14="http://schemas.microsoft.com/office/powerpoint/2010/main" val="977364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9246AC-C04A-426D-97A5-D12A6FC29857}"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91B38-0642-47E6-9849-6AA0A30EE18C}" type="slidenum">
              <a:rPr lang="en-US" smtClean="0"/>
              <a:t>‹#›</a:t>
            </a:fld>
            <a:endParaRPr lang="en-US"/>
          </a:p>
        </p:txBody>
      </p:sp>
    </p:spTree>
    <p:extLst>
      <p:ext uri="{BB962C8B-B14F-4D97-AF65-F5344CB8AC3E}">
        <p14:creationId xmlns:p14="http://schemas.microsoft.com/office/powerpoint/2010/main" val="19548749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A04BE8-D788-46FD-9EBE-394668B10458}"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91B38-0642-47E6-9849-6AA0A30EE18C}" type="slidenum">
              <a:rPr lang="en-US" smtClean="0"/>
              <a:t>‹#›</a:t>
            </a:fld>
            <a:endParaRPr lang="en-US"/>
          </a:p>
        </p:txBody>
      </p:sp>
    </p:spTree>
    <p:extLst>
      <p:ext uri="{BB962C8B-B14F-4D97-AF65-F5344CB8AC3E}">
        <p14:creationId xmlns:p14="http://schemas.microsoft.com/office/powerpoint/2010/main" val="35010683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2D775-74ED-44B6-8AC8-CC3C6A67E929}"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91B38-0642-47E6-9849-6AA0A30EE18C}"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0209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A8EB93-3232-4A01-814E-81DD73D33D0B}"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91B38-0642-47E6-9849-6AA0A30EE18C}" type="slidenum">
              <a:rPr lang="en-US" smtClean="0"/>
              <a:t>‹#›</a:t>
            </a:fld>
            <a:endParaRPr lang="en-US"/>
          </a:p>
        </p:txBody>
      </p:sp>
    </p:spTree>
    <p:extLst>
      <p:ext uri="{BB962C8B-B14F-4D97-AF65-F5344CB8AC3E}">
        <p14:creationId xmlns:p14="http://schemas.microsoft.com/office/powerpoint/2010/main" val="37608512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69C59D-CD55-4617-B582-F00D4355FCED}"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91B38-0642-47E6-9849-6AA0A30EE18C}"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60140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71B2D5-3301-4CB1-A14D-00879F4B1866}"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91B38-0642-47E6-9849-6AA0A30EE18C}" type="slidenum">
              <a:rPr lang="en-US" smtClean="0"/>
              <a:t>‹#›</a:t>
            </a:fld>
            <a:endParaRPr lang="en-US"/>
          </a:p>
        </p:txBody>
      </p:sp>
    </p:spTree>
    <p:extLst>
      <p:ext uri="{BB962C8B-B14F-4D97-AF65-F5344CB8AC3E}">
        <p14:creationId xmlns:p14="http://schemas.microsoft.com/office/powerpoint/2010/main" val="18864829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F98F72-C748-44F9-ABF9-140BBBD86E58}"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91B38-0642-47E6-9849-6AA0A30EE18C}" type="slidenum">
              <a:rPr lang="en-US" smtClean="0"/>
              <a:t>‹#›</a:t>
            </a:fld>
            <a:endParaRPr lang="en-US"/>
          </a:p>
        </p:txBody>
      </p:sp>
    </p:spTree>
    <p:extLst>
      <p:ext uri="{BB962C8B-B14F-4D97-AF65-F5344CB8AC3E}">
        <p14:creationId xmlns:p14="http://schemas.microsoft.com/office/powerpoint/2010/main" val="26988562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AAC5B-AAA7-478D-BECB-372FF533CA53}"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91B38-0642-47E6-9849-6AA0A30EE18C}" type="slidenum">
              <a:rPr lang="en-US" smtClean="0"/>
              <a:t>‹#›</a:t>
            </a:fld>
            <a:endParaRPr lang="en-US"/>
          </a:p>
        </p:txBody>
      </p:sp>
    </p:spTree>
    <p:extLst>
      <p:ext uri="{BB962C8B-B14F-4D97-AF65-F5344CB8AC3E}">
        <p14:creationId xmlns:p14="http://schemas.microsoft.com/office/powerpoint/2010/main" val="4383326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50D49E-6C1A-4510-8989-A6764266CB5E}"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91B38-0642-47E6-9849-6AA0A30EE18C}" type="slidenum">
              <a:rPr lang="en-US" smtClean="0"/>
              <a:t>‹#›</a:t>
            </a:fld>
            <a:endParaRPr lang="en-US"/>
          </a:p>
        </p:txBody>
      </p:sp>
    </p:spTree>
    <p:extLst>
      <p:ext uri="{BB962C8B-B14F-4D97-AF65-F5344CB8AC3E}">
        <p14:creationId xmlns:p14="http://schemas.microsoft.com/office/powerpoint/2010/main" val="11361691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804339-2769-4A72-9B47-DADEAB508B63}"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91B38-0642-47E6-9849-6AA0A30EE18C}" type="slidenum">
              <a:rPr lang="en-US" smtClean="0"/>
              <a:t>‹#›</a:t>
            </a:fld>
            <a:endParaRPr lang="en-US"/>
          </a:p>
        </p:txBody>
      </p:sp>
    </p:spTree>
    <p:extLst>
      <p:ext uri="{BB962C8B-B14F-4D97-AF65-F5344CB8AC3E}">
        <p14:creationId xmlns:p14="http://schemas.microsoft.com/office/powerpoint/2010/main" val="21655126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36FD8E-2066-4306-82BE-66775185A02F}" type="datetime1">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91B38-0642-47E6-9849-6AA0A30EE18C}" type="slidenum">
              <a:rPr lang="en-US" smtClean="0"/>
              <a:t>‹#›</a:t>
            </a:fld>
            <a:endParaRPr lang="en-US"/>
          </a:p>
        </p:txBody>
      </p:sp>
    </p:spTree>
    <p:extLst>
      <p:ext uri="{BB962C8B-B14F-4D97-AF65-F5344CB8AC3E}">
        <p14:creationId xmlns:p14="http://schemas.microsoft.com/office/powerpoint/2010/main" val="10530458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CD4C9-775D-45C6-B837-DBF5FB54CC01}" type="datetime1">
              <a:rPr lang="en-US" smtClean="0"/>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F91B38-0642-47E6-9849-6AA0A30EE18C}" type="slidenum">
              <a:rPr lang="en-US" smtClean="0"/>
              <a:t>‹#›</a:t>
            </a:fld>
            <a:endParaRPr lang="en-US"/>
          </a:p>
        </p:txBody>
      </p:sp>
    </p:spTree>
    <p:extLst>
      <p:ext uri="{BB962C8B-B14F-4D97-AF65-F5344CB8AC3E}">
        <p14:creationId xmlns:p14="http://schemas.microsoft.com/office/powerpoint/2010/main" val="17730371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368F5B-B16D-4AE0-94C1-836AD117E78E}" type="datetime1">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F91B38-0642-47E6-9849-6AA0A30EE18C}" type="slidenum">
              <a:rPr lang="en-US" smtClean="0"/>
              <a:t>‹#›</a:t>
            </a:fld>
            <a:endParaRPr lang="en-US"/>
          </a:p>
        </p:txBody>
      </p:sp>
    </p:spTree>
    <p:extLst>
      <p:ext uri="{BB962C8B-B14F-4D97-AF65-F5344CB8AC3E}">
        <p14:creationId xmlns:p14="http://schemas.microsoft.com/office/powerpoint/2010/main" val="20246038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FC24C-B3CE-4BBA-B848-17543819EC3B}" type="datetime1">
              <a:rPr lang="en-US" smtClean="0"/>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F91B38-0642-47E6-9849-6AA0A30EE18C}" type="slidenum">
              <a:rPr lang="en-US" smtClean="0"/>
              <a:t>‹#›</a:t>
            </a:fld>
            <a:endParaRPr lang="en-US"/>
          </a:p>
        </p:txBody>
      </p:sp>
    </p:spTree>
    <p:extLst>
      <p:ext uri="{BB962C8B-B14F-4D97-AF65-F5344CB8AC3E}">
        <p14:creationId xmlns:p14="http://schemas.microsoft.com/office/powerpoint/2010/main" val="40550921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2FB3389-0273-4879-89F6-DDD2274952AE}" type="datetime1">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91B38-0642-47E6-9849-6AA0A30EE18C}" type="slidenum">
              <a:rPr lang="en-US" smtClean="0"/>
              <a:t>‹#›</a:t>
            </a:fld>
            <a:endParaRPr lang="en-US"/>
          </a:p>
        </p:txBody>
      </p:sp>
    </p:spTree>
    <p:extLst>
      <p:ext uri="{BB962C8B-B14F-4D97-AF65-F5344CB8AC3E}">
        <p14:creationId xmlns:p14="http://schemas.microsoft.com/office/powerpoint/2010/main" val="40736156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01CD22-23B1-4056-A249-246C31778EF3}" type="datetime1">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91B38-0642-47E6-9849-6AA0A30EE18C}" type="slidenum">
              <a:rPr lang="en-US" smtClean="0"/>
              <a:t>‹#›</a:t>
            </a:fld>
            <a:endParaRPr lang="en-US"/>
          </a:p>
        </p:txBody>
      </p:sp>
    </p:spTree>
    <p:extLst>
      <p:ext uri="{BB962C8B-B14F-4D97-AF65-F5344CB8AC3E}">
        <p14:creationId xmlns:p14="http://schemas.microsoft.com/office/powerpoint/2010/main" val="40317120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7A7A71-2BE0-4CCD-A1D6-E399B531F642}" type="datetime1">
              <a:rPr lang="en-US" smtClean="0"/>
              <a:t>6/8/2021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2F91B38-0642-47E6-9849-6AA0A30EE18C}" type="slidenum">
              <a:rPr lang="en-US" smtClean="0"/>
              <a:t>‹#›</a:t>
            </a:fld>
            <a:endParaRPr lang="en-US"/>
          </a:p>
        </p:txBody>
      </p:sp>
    </p:spTree>
    <p:extLst>
      <p:ext uri="{BB962C8B-B14F-4D97-AF65-F5344CB8AC3E}">
        <p14:creationId xmlns:p14="http://schemas.microsoft.com/office/powerpoint/2010/main" val="2176137926"/>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295400"/>
          </a:xfrm>
        </p:spPr>
        <p:txBody>
          <a:bodyPr>
            <a:normAutofit fontScale="90000"/>
          </a:bodyPr>
          <a:lstStyle/>
          <a:p>
            <a:br>
              <a:rPr lang="en-US" sz="4000" dirty="0"/>
            </a:br>
            <a:br>
              <a:rPr lang="en-US" sz="4000" dirty="0"/>
            </a:br>
            <a:br>
              <a:rPr lang="en-US" sz="4000" dirty="0"/>
            </a:br>
            <a:r>
              <a:rPr lang="en-US" sz="4000" dirty="0"/>
              <a:t>ONLINE TEACHING AND LEARNING DIFFICULTIES </a:t>
            </a:r>
          </a:p>
        </p:txBody>
      </p:sp>
      <p:sp>
        <p:nvSpPr>
          <p:cNvPr id="3" name="Subtitle 2"/>
          <p:cNvSpPr>
            <a:spLocks noGrp="1"/>
          </p:cNvSpPr>
          <p:nvPr>
            <p:ph type="subTitle" idx="1"/>
          </p:nvPr>
        </p:nvSpPr>
        <p:spPr/>
        <p:txBody>
          <a:bodyPr>
            <a:normAutofit/>
          </a:bodyPr>
          <a:lstStyle/>
          <a:p>
            <a:r>
              <a:rPr lang="en-US" dirty="0"/>
              <a:t> TOOLS FOR ONLINE TEACHING</a:t>
            </a:r>
          </a:p>
        </p:txBody>
      </p:sp>
      <p:sp>
        <p:nvSpPr>
          <p:cNvPr id="4" name="Date Placeholder 3">
            <a:extLst>
              <a:ext uri="{FF2B5EF4-FFF2-40B4-BE49-F238E27FC236}">
                <a16:creationId xmlns:a16="http://schemas.microsoft.com/office/drawing/2014/main" id="{35016082-13FC-49F5-8269-010ADE5A4ED6}"/>
              </a:ext>
            </a:extLst>
          </p:cNvPr>
          <p:cNvSpPr>
            <a:spLocks noGrp="1"/>
          </p:cNvSpPr>
          <p:nvPr>
            <p:ph type="dt" sz="half" idx="10"/>
          </p:nvPr>
        </p:nvSpPr>
        <p:spPr/>
        <p:txBody>
          <a:bodyPr/>
          <a:lstStyle/>
          <a:p>
            <a:fld id="{8AA86D53-5238-4501-BA6B-61190A98D404}" type="datetime1">
              <a:rPr lang="en-US" smtClean="0"/>
              <a:t>6/8/2021</a:t>
            </a:fld>
            <a:endParaRPr lang="en-US"/>
          </a:p>
        </p:txBody>
      </p:sp>
      <p:sp>
        <p:nvSpPr>
          <p:cNvPr id="5" name="Slide Number Placeholder 4">
            <a:extLst>
              <a:ext uri="{FF2B5EF4-FFF2-40B4-BE49-F238E27FC236}">
                <a16:creationId xmlns:a16="http://schemas.microsoft.com/office/drawing/2014/main" id="{ABBCAAE9-9607-47BD-9B1A-15BD5606921D}"/>
              </a:ext>
            </a:extLst>
          </p:cNvPr>
          <p:cNvSpPr>
            <a:spLocks noGrp="1"/>
          </p:cNvSpPr>
          <p:nvPr>
            <p:ph type="sldNum" sz="quarter" idx="12"/>
          </p:nvPr>
        </p:nvSpPr>
        <p:spPr/>
        <p:txBody>
          <a:bodyPr/>
          <a:lstStyle/>
          <a:p>
            <a:fld id="{B2F91B38-0642-47E6-9849-6AA0A30EE18C}" type="slidenum">
              <a:rPr lang="en-US" smtClean="0"/>
              <a:t>1</a:t>
            </a:fld>
            <a:endParaRPr lang="en-US"/>
          </a:p>
        </p:txBody>
      </p:sp>
    </p:spTree>
    <p:extLst>
      <p:ext uri="{BB962C8B-B14F-4D97-AF65-F5344CB8AC3E}">
        <p14:creationId xmlns:p14="http://schemas.microsoft.com/office/powerpoint/2010/main" val="20920852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806450"/>
          </a:xfrm>
        </p:spPr>
        <p:txBody>
          <a:bodyPr>
            <a:noAutofit/>
          </a:bodyPr>
          <a:lstStyle/>
          <a:p>
            <a:r>
              <a:rPr lang="en-US" sz="3200" dirty="0"/>
              <a:t>How online class is better than classroom</a:t>
            </a:r>
          </a:p>
        </p:txBody>
      </p:sp>
      <p:sp>
        <p:nvSpPr>
          <p:cNvPr id="3" name="Text Placeholder 2"/>
          <p:cNvSpPr>
            <a:spLocks noGrp="1"/>
          </p:cNvSpPr>
          <p:nvPr>
            <p:ph type="body" idx="1"/>
          </p:nvPr>
        </p:nvSpPr>
        <p:spPr>
          <a:xfrm>
            <a:off x="533400" y="1219200"/>
            <a:ext cx="4040188" cy="750887"/>
          </a:xfrm>
        </p:spPr>
        <p:txBody>
          <a:bodyPr/>
          <a:lstStyle/>
          <a:p>
            <a:r>
              <a:rPr lang="en-US" dirty="0"/>
              <a:t>Classroom learning</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3052941327"/>
              </p:ext>
            </p:extLst>
          </p:nvPr>
        </p:nvGraphicFramePr>
        <p:xfrm>
          <a:off x="1152185" y="2057400"/>
          <a:ext cx="3496015" cy="4659571"/>
        </p:xfrm>
        <a:graphic>
          <a:graphicData uri="http://schemas.openxmlformats.org/drawingml/2006/table">
            <a:tbl>
              <a:tblPr firstRow="1" firstCol="1" bandRow="1">
                <a:tableStyleId>{5C22544A-7EE6-4342-B048-85BDC9FD1C3A}</a:tableStyleId>
              </a:tblPr>
              <a:tblGrid>
                <a:gridCol w="3496015">
                  <a:extLst>
                    <a:ext uri="{9D8B030D-6E8A-4147-A177-3AD203B41FA5}">
                      <a16:colId xmlns:a16="http://schemas.microsoft.com/office/drawing/2014/main" val="20000"/>
                    </a:ext>
                  </a:extLst>
                </a:gridCol>
              </a:tblGrid>
              <a:tr h="531490">
                <a:tc>
                  <a:txBody>
                    <a:bodyPr/>
                    <a:lstStyle/>
                    <a:p>
                      <a:pPr marL="0" marR="0">
                        <a:lnSpc>
                          <a:spcPct val="115000"/>
                        </a:lnSpc>
                        <a:spcBef>
                          <a:spcPts val="0"/>
                        </a:spcBef>
                        <a:spcAft>
                          <a:spcPts val="0"/>
                        </a:spcAft>
                      </a:pPr>
                      <a:r>
                        <a:rPr lang="en-US" sz="1600" dirty="0">
                          <a:effectLst/>
                        </a:rPr>
                        <a:t>Classroom learning is limited to books.</a:t>
                      </a:r>
                      <a:endParaRPr lang="en-US" sz="1600" dirty="0">
                        <a:effectLst/>
                        <a:latin typeface="Calibri"/>
                        <a:ea typeface="Calibri"/>
                        <a:cs typeface="Times New Roman"/>
                      </a:endParaRPr>
                    </a:p>
                  </a:txBody>
                  <a:tcPr marL="63217" marR="63217" marT="0" marB="0"/>
                </a:tc>
                <a:extLst>
                  <a:ext uri="{0D108BD9-81ED-4DB2-BD59-A6C34878D82A}">
                    <a16:rowId xmlns:a16="http://schemas.microsoft.com/office/drawing/2014/main" val="10000"/>
                  </a:ext>
                </a:extLst>
              </a:tr>
              <a:tr h="731677">
                <a:tc>
                  <a:txBody>
                    <a:bodyPr/>
                    <a:lstStyle/>
                    <a:p>
                      <a:pPr marL="0" marR="0">
                        <a:lnSpc>
                          <a:spcPct val="115000"/>
                        </a:lnSpc>
                        <a:spcBef>
                          <a:spcPts val="0"/>
                        </a:spcBef>
                        <a:spcAft>
                          <a:spcPts val="0"/>
                        </a:spcAft>
                      </a:pPr>
                      <a:r>
                        <a:rPr lang="en-US" sz="1600" dirty="0">
                          <a:effectLst/>
                        </a:rPr>
                        <a:t>Here technical skills are not developed.</a:t>
                      </a:r>
                      <a:endParaRPr lang="en-US" sz="1600" dirty="0">
                        <a:effectLst/>
                        <a:latin typeface="Calibri"/>
                        <a:ea typeface="Calibri"/>
                        <a:cs typeface="Times New Roman"/>
                      </a:endParaRPr>
                    </a:p>
                  </a:txBody>
                  <a:tcPr marL="63217" marR="63217" marT="0" marB="0"/>
                </a:tc>
                <a:extLst>
                  <a:ext uri="{0D108BD9-81ED-4DB2-BD59-A6C34878D82A}">
                    <a16:rowId xmlns:a16="http://schemas.microsoft.com/office/drawing/2014/main" val="10001"/>
                  </a:ext>
                </a:extLst>
              </a:tr>
              <a:tr h="926596">
                <a:tc>
                  <a:txBody>
                    <a:bodyPr/>
                    <a:lstStyle/>
                    <a:p>
                      <a:pPr marL="0" marR="0">
                        <a:lnSpc>
                          <a:spcPct val="115000"/>
                        </a:lnSpc>
                        <a:spcBef>
                          <a:spcPts val="0"/>
                        </a:spcBef>
                        <a:spcAft>
                          <a:spcPts val="0"/>
                        </a:spcAft>
                      </a:pPr>
                      <a:r>
                        <a:rPr lang="en-US" sz="1600" dirty="0">
                          <a:effectLst/>
                        </a:rPr>
                        <a:t>Competition is limited to class or educational institutes only</a:t>
                      </a:r>
                      <a:endParaRPr lang="en-US" sz="1600" dirty="0">
                        <a:effectLst/>
                        <a:latin typeface="Calibri"/>
                        <a:ea typeface="Calibri"/>
                        <a:cs typeface="Times New Roman"/>
                      </a:endParaRPr>
                    </a:p>
                  </a:txBody>
                  <a:tcPr marL="63217" marR="63217" marT="0" marB="0"/>
                </a:tc>
                <a:extLst>
                  <a:ext uri="{0D108BD9-81ED-4DB2-BD59-A6C34878D82A}">
                    <a16:rowId xmlns:a16="http://schemas.microsoft.com/office/drawing/2014/main" val="10002"/>
                  </a:ext>
                </a:extLst>
              </a:tr>
              <a:tr h="1100443">
                <a:tc>
                  <a:txBody>
                    <a:bodyPr/>
                    <a:lstStyle/>
                    <a:p>
                      <a:pPr marL="0" marR="0">
                        <a:lnSpc>
                          <a:spcPct val="115000"/>
                        </a:lnSpc>
                        <a:spcBef>
                          <a:spcPts val="0"/>
                        </a:spcBef>
                        <a:spcAft>
                          <a:spcPts val="0"/>
                        </a:spcAft>
                      </a:pPr>
                      <a:r>
                        <a:rPr lang="en-US" sz="1600" dirty="0">
                          <a:effectLst/>
                        </a:rPr>
                        <a:t>Lack of creativity in books can create boredom to students</a:t>
                      </a:r>
                      <a:endParaRPr lang="en-US" sz="1600" dirty="0">
                        <a:effectLst/>
                        <a:latin typeface="Calibri"/>
                        <a:ea typeface="Calibri"/>
                        <a:cs typeface="Times New Roman"/>
                      </a:endParaRPr>
                    </a:p>
                  </a:txBody>
                  <a:tcPr marL="63217" marR="63217" marT="0" marB="0"/>
                </a:tc>
                <a:extLst>
                  <a:ext uri="{0D108BD9-81ED-4DB2-BD59-A6C34878D82A}">
                    <a16:rowId xmlns:a16="http://schemas.microsoft.com/office/drawing/2014/main" val="10003"/>
                  </a:ext>
                </a:extLst>
              </a:tr>
              <a:tr h="731677">
                <a:tc>
                  <a:txBody>
                    <a:bodyPr/>
                    <a:lstStyle/>
                    <a:p>
                      <a:pPr marL="0" marR="0">
                        <a:lnSpc>
                          <a:spcPct val="115000"/>
                        </a:lnSpc>
                        <a:spcBef>
                          <a:spcPts val="0"/>
                        </a:spcBef>
                        <a:spcAft>
                          <a:spcPts val="0"/>
                        </a:spcAft>
                      </a:pPr>
                      <a:r>
                        <a:rPr lang="en-US" sz="1600" dirty="0">
                          <a:effectLst/>
                        </a:rPr>
                        <a:t>Mostly old syllabus is followed and upgrade syllabus takes time</a:t>
                      </a:r>
                      <a:endParaRPr lang="en-US" sz="1600" dirty="0">
                        <a:effectLst/>
                        <a:latin typeface="Calibri"/>
                        <a:ea typeface="Calibri"/>
                        <a:cs typeface="Times New Roman"/>
                      </a:endParaRPr>
                    </a:p>
                  </a:txBody>
                  <a:tcPr marL="63217" marR="63217" marT="0" marB="0"/>
                </a:tc>
                <a:extLst>
                  <a:ext uri="{0D108BD9-81ED-4DB2-BD59-A6C34878D82A}">
                    <a16:rowId xmlns:a16="http://schemas.microsoft.com/office/drawing/2014/main" val="10004"/>
                  </a:ext>
                </a:extLst>
              </a:tr>
              <a:tr h="626316">
                <a:tc>
                  <a:txBody>
                    <a:bodyPr/>
                    <a:lstStyle/>
                    <a:p>
                      <a:pPr marL="0" marR="0">
                        <a:lnSpc>
                          <a:spcPct val="115000"/>
                        </a:lnSpc>
                        <a:spcBef>
                          <a:spcPts val="0"/>
                        </a:spcBef>
                        <a:spcAft>
                          <a:spcPts val="0"/>
                        </a:spcAft>
                      </a:pPr>
                      <a:r>
                        <a:rPr lang="en-US" sz="1600" dirty="0">
                          <a:effectLst/>
                        </a:rPr>
                        <a:t>Classroom learning is limited to working days only.</a:t>
                      </a:r>
                      <a:endParaRPr lang="en-US" sz="1600" dirty="0">
                        <a:effectLst/>
                        <a:latin typeface="Calibri"/>
                        <a:ea typeface="Calibri"/>
                        <a:cs typeface="Times New Roman"/>
                      </a:endParaRPr>
                    </a:p>
                  </a:txBody>
                  <a:tcPr marL="63217" marR="63217" marT="0" marB="0"/>
                </a:tc>
                <a:extLst>
                  <a:ext uri="{0D108BD9-81ED-4DB2-BD59-A6C34878D82A}">
                    <a16:rowId xmlns:a16="http://schemas.microsoft.com/office/drawing/2014/main" val="10005"/>
                  </a:ext>
                </a:extLst>
              </a:tr>
            </a:tbl>
          </a:graphicData>
        </a:graphic>
      </p:graphicFrame>
      <p:sp>
        <p:nvSpPr>
          <p:cNvPr id="4" name="Text Placeholder 3"/>
          <p:cNvSpPr>
            <a:spLocks noGrp="1"/>
          </p:cNvSpPr>
          <p:nvPr>
            <p:ph type="body" sz="quarter" idx="3"/>
          </p:nvPr>
        </p:nvSpPr>
        <p:spPr>
          <a:xfrm>
            <a:off x="4648200" y="1219200"/>
            <a:ext cx="4041775" cy="750887"/>
          </a:xfrm>
        </p:spPr>
        <p:txBody>
          <a:bodyPr/>
          <a:lstStyle/>
          <a:p>
            <a:r>
              <a:rPr lang="en-US" dirty="0"/>
              <a:t>Online learning</a:t>
            </a:r>
          </a:p>
        </p:txBody>
      </p:sp>
      <p:graphicFrame>
        <p:nvGraphicFramePr>
          <p:cNvPr id="8" name="Content Placeholder 7"/>
          <p:cNvGraphicFramePr>
            <a:graphicFrameLocks noGrp="1"/>
          </p:cNvGraphicFramePr>
          <p:nvPr>
            <p:ph sz="quarter" idx="4"/>
            <p:extLst>
              <p:ext uri="{D42A27DB-BD31-4B8C-83A1-F6EECF244321}">
                <p14:modId xmlns:p14="http://schemas.microsoft.com/office/powerpoint/2010/main" val="2546466214"/>
              </p:ext>
            </p:extLst>
          </p:nvPr>
        </p:nvGraphicFramePr>
        <p:xfrm>
          <a:off x="4724400" y="2057400"/>
          <a:ext cx="3487355" cy="4688205"/>
        </p:xfrm>
        <a:graphic>
          <a:graphicData uri="http://schemas.openxmlformats.org/drawingml/2006/table">
            <a:tbl>
              <a:tblPr firstRow="1" firstCol="1" bandRow="1">
                <a:tableStyleId>{5C22544A-7EE6-4342-B048-85BDC9FD1C3A}</a:tableStyleId>
              </a:tblPr>
              <a:tblGrid>
                <a:gridCol w="3487355">
                  <a:extLst>
                    <a:ext uri="{9D8B030D-6E8A-4147-A177-3AD203B41FA5}">
                      <a16:colId xmlns:a16="http://schemas.microsoft.com/office/drawing/2014/main" val="20000"/>
                    </a:ext>
                  </a:extLst>
                </a:gridCol>
              </a:tblGrid>
              <a:tr h="787782">
                <a:tc>
                  <a:txBody>
                    <a:bodyPr/>
                    <a:lstStyle/>
                    <a:p>
                      <a:pPr marL="0" marR="0">
                        <a:lnSpc>
                          <a:spcPct val="115000"/>
                        </a:lnSpc>
                        <a:spcBef>
                          <a:spcPts val="0"/>
                        </a:spcBef>
                        <a:spcAft>
                          <a:spcPts val="0"/>
                        </a:spcAft>
                      </a:pPr>
                      <a:r>
                        <a:rPr lang="en-US" sz="1200" dirty="0">
                          <a:effectLst/>
                        </a:rPr>
                        <a:t>Online learning  is open source. One can get many information about a topic through internet.</a:t>
                      </a:r>
                    </a:p>
                    <a:p>
                      <a:pPr marL="0" marR="0">
                        <a:lnSpc>
                          <a:spcPct val="115000"/>
                        </a:lnSpc>
                        <a:spcBef>
                          <a:spcPts val="0"/>
                        </a:spcBef>
                        <a:spcAft>
                          <a:spcPts val="0"/>
                        </a:spcAft>
                      </a:pPr>
                      <a:r>
                        <a:rPr lang="en-US" sz="1200" dirty="0">
                          <a:effectLst/>
                        </a:rPr>
                        <a:t> </a:t>
                      </a:r>
                      <a:endParaRPr lang="en-US" sz="1200" dirty="0">
                        <a:effectLst/>
                        <a:latin typeface="Calibri"/>
                        <a:ea typeface="Calibri"/>
                        <a:cs typeface="Times New Roman"/>
                      </a:endParaRPr>
                    </a:p>
                  </a:txBody>
                  <a:tcPr marL="59281" marR="59281" marT="0" marB="0"/>
                </a:tc>
                <a:extLst>
                  <a:ext uri="{0D108BD9-81ED-4DB2-BD59-A6C34878D82A}">
                    <a16:rowId xmlns:a16="http://schemas.microsoft.com/office/drawing/2014/main" val="10000"/>
                  </a:ext>
                </a:extLst>
              </a:tr>
              <a:tr h="686126">
                <a:tc>
                  <a:txBody>
                    <a:bodyPr/>
                    <a:lstStyle/>
                    <a:p>
                      <a:pPr marL="0" marR="0">
                        <a:lnSpc>
                          <a:spcPct val="115000"/>
                        </a:lnSpc>
                        <a:spcBef>
                          <a:spcPts val="0"/>
                        </a:spcBef>
                        <a:spcAft>
                          <a:spcPts val="0"/>
                        </a:spcAft>
                      </a:pPr>
                      <a:r>
                        <a:rPr lang="en-US" sz="1200" dirty="0">
                          <a:effectLst/>
                        </a:rPr>
                        <a:t>Here apart from learning technical skill is also developed.</a:t>
                      </a:r>
                      <a:endParaRPr lang="en-US" sz="1200" dirty="0">
                        <a:effectLst/>
                        <a:latin typeface="Calibri"/>
                        <a:ea typeface="Calibri"/>
                        <a:cs typeface="Times New Roman"/>
                      </a:endParaRPr>
                    </a:p>
                  </a:txBody>
                  <a:tcPr marL="59281" marR="59281" marT="0" marB="0"/>
                </a:tc>
                <a:extLst>
                  <a:ext uri="{0D108BD9-81ED-4DB2-BD59-A6C34878D82A}">
                    <a16:rowId xmlns:a16="http://schemas.microsoft.com/office/drawing/2014/main" val="10001"/>
                  </a:ext>
                </a:extLst>
              </a:tr>
              <a:tr h="868910">
                <a:tc>
                  <a:txBody>
                    <a:bodyPr/>
                    <a:lstStyle/>
                    <a:p>
                      <a:pPr marL="0" marR="0">
                        <a:lnSpc>
                          <a:spcPct val="115000"/>
                        </a:lnSpc>
                        <a:spcBef>
                          <a:spcPts val="0"/>
                        </a:spcBef>
                        <a:spcAft>
                          <a:spcPts val="0"/>
                        </a:spcAft>
                      </a:pPr>
                      <a:r>
                        <a:rPr lang="en-US" sz="1200" dirty="0">
                          <a:effectLst/>
                        </a:rPr>
                        <a:t>Through  online exams through educational sources competition is world wide</a:t>
                      </a:r>
                      <a:endParaRPr lang="en-US" sz="1200" dirty="0">
                        <a:effectLst/>
                        <a:latin typeface="Calibri"/>
                        <a:ea typeface="Calibri"/>
                        <a:cs typeface="Times New Roman"/>
                      </a:endParaRPr>
                    </a:p>
                  </a:txBody>
                  <a:tcPr marL="59281" marR="59281" marT="0" marB="0"/>
                </a:tc>
                <a:extLst>
                  <a:ext uri="{0D108BD9-81ED-4DB2-BD59-A6C34878D82A}">
                    <a16:rowId xmlns:a16="http://schemas.microsoft.com/office/drawing/2014/main" val="10002"/>
                  </a:ext>
                </a:extLst>
              </a:tr>
              <a:tr h="1031933">
                <a:tc>
                  <a:txBody>
                    <a:bodyPr/>
                    <a:lstStyle/>
                    <a:p>
                      <a:pPr marL="0" marR="0">
                        <a:lnSpc>
                          <a:spcPct val="115000"/>
                        </a:lnSpc>
                        <a:spcBef>
                          <a:spcPts val="0"/>
                        </a:spcBef>
                        <a:spcAft>
                          <a:spcPts val="0"/>
                        </a:spcAft>
                      </a:pPr>
                      <a:r>
                        <a:rPr lang="en-US" sz="1200" dirty="0">
                          <a:effectLst/>
                        </a:rPr>
                        <a:t>Here topics are explained through animations ,</a:t>
                      </a:r>
                      <a:r>
                        <a:rPr lang="en-US" sz="1200" dirty="0" err="1">
                          <a:effectLst/>
                        </a:rPr>
                        <a:t>graphs,charts,diagrams</a:t>
                      </a:r>
                      <a:r>
                        <a:rPr lang="en-US" sz="1200" dirty="0">
                          <a:effectLst/>
                        </a:rPr>
                        <a:t> hence create a curiosity in student’s mind</a:t>
                      </a:r>
                      <a:endParaRPr lang="en-US" sz="1200" dirty="0">
                        <a:effectLst/>
                        <a:latin typeface="Calibri"/>
                        <a:ea typeface="Calibri"/>
                        <a:cs typeface="Times New Roman"/>
                      </a:endParaRPr>
                    </a:p>
                  </a:txBody>
                  <a:tcPr marL="59281" marR="59281" marT="0" marB="0"/>
                </a:tc>
                <a:extLst>
                  <a:ext uri="{0D108BD9-81ED-4DB2-BD59-A6C34878D82A}">
                    <a16:rowId xmlns:a16="http://schemas.microsoft.com/office/drawing/2014/main" val="10003"/>
                  </a:ext>
                </a:extLst>
              </a:tr>
              <a:tr h="686126">
                <a:tc>
                  <a:txBody>
                    <a:bodyPr/>
                    <a:lstStyle/>
                    <a:p>
                      <a:pPr marL="0" marR="0">
                        <a:lnSpc>
                          <a:spcPct val="115000"/>
                        </a:lnSpc>
                        <a:spcBef>
                          <a:spcPts val="0"/>
                        </a:spcBef>
                        <a:spcAft>
                          <a:spcPts val="0"/>
                        </a:spcAft>
                      </a:pPr>
                      <a:r>
                        <a:rPr lang="en-US" sz="1200" dirty="0">
                          <a:effectLst/>
                        </a:rPr>
                        <a:t>Students can get upgrade syllabus very easily.</a:t>
                      </a:r>
                      <a:endParaRPr lang="en-US" sz="1200" dirty="0">
                        <a:effectLst/>
                        <a:latin typeface="Calibri"/>
                        <a:ea typeface="Calibri"/>
                        <a:cs typeface="Times New Roman"/>
                      </a:endParaRPr>
                    </a:p>
                  </a:txBody>
                  <a:tcPr marL="59281" marR="59281" marT="0" marB="0"/>
                </a:tc>
                <a:extLst>
                  <a:ext uri="{0D108BD9-81ED-4DB2-BD59-A6C34878D82A}">
                    <a16:rowId xmlns:a16="http://schemas.microsoft.com/office/drawing/2014/main" val="10004"/>
                  </a:ext>
                </a:extLst>
              </a:tr>
              <a:tr h="587324">
                <a:tc>
                  <a:txBody>
                    <a:bodyPr/>
                    <a:lstStyle/>
                    <a:p>
                      <a:pPr marL="0" marR="0">
                        <a:lnSpc>
                          <a:spcPct val="115000"/>
                        </a:lnSpc>
                        <a:spcBef>
                          <a:spcPts val="0"/>
                        </a:spcBef>
                        <a:spcAft>
                          <a:spcPts val="0"/>
                        </a:spcAft>
                      </a:pPr>
                      <a:r>
                        <a:rPr lang="en-US" sz="1200" dirty="0">
                          <a:effectLst/>
                        </a:rPr>
                        <a:t>Online learning can take place on holidays and vacations too.</a:t>
                      </a:r>
                      <a:endParaRPr lang="en-US" sz="1200" dirty="0">
                        <a:effectLst/>
                        <a:latin typeface="Calibri"/>
                        <a:ea typeface="Calibri"/>
                        <a:cs typeface="Times New Roman"/>
                      </a:endParaRPr>
                    </a:p>
                  </a:txBody>
                  <a:tcPr marL="59281" marR="59281" marT="0" marB="0"/>
                </a:tc>
                <a:extLst>
                  <a:ext uri="{0D108BD9-81ED-4DB2-BD59-A6C34878D82A}">
                    <a16:rowId xmlns:a16="http://schemas.microsoft.com/office/drawing/2014/main" val="10005"/>
                  </a:ext>
                </a:extLst>
              </a:tr>
            </a:tbl>
          </a:graphicData>
        </a:graphic>
      </p:graphicFrame>
      <p:sp>
        <p:nvSpPr>
          <p:cNvPr id="5" name="Date Placeholder 4">
            <a:extLst>
              <a:ext uri="{FF2B5EF4-FFF2-40B4-BE49-F238E27FC236}">
                <a16:creationId xmlns:a16="http://schemas.microsoft.com/office/drawing/2014/main" id="{EF788A94-891F-47A6-8856-467D95410EB2}"/>
              </a:ext>
            </a:extLst>
          </p:cNvPr>
          <p:cNvSpPr>
            <a:spLocks noGrp="1"/>
          </p:cNvSpPr>
          <p:nvPr>
            <p:ph type="dt" sz="half" idx="10"/>
          </p:nvPr>
        </p:nvSpPr>
        <p:spPr/>
        <p:txBody>
          <a:bodyPr/>
          <a:lstStyle/>
          <a:p>
            <a:fld id="{0A0FA22A-DB71-479F-8475-4262651C7BB7}" type="datetime1">
              <a:rPr lang="en-US" smtClean="0"/>
              <a:t>6/8/2021</a:t>
            </a:fld>
            <a:endParaRPr lang="en-US"/>
          </a:p>
        </p:txBody>
      </p:sp>
      <p:sp>
        <p:nvSpPr>
          <p:cNvPr id="6" name="Slide Number Placeholder 5">
            <a:extLst>
              <a:ext uri="{FF2B5EF4-FFF2-40B4-BE49-F238E27FC236}">
                <a16:creationId xmlns:a16="http://schemas.microsoft.com/office/drawing/2014/main" id="{2E9CDDC4-F1D4-43B0-AF31-BC0FA8F2475F}"/>
              </a:ext>
            </a:extLst>
          </p:cNvPr>
          <p:cNvSpPr>
            <a:spLocks noGrp="1"/>
          </p:cNvSpPr>
          <p:nvPr>
            <p:ph type="sldNum" sz="quarter" idx="12"/>
          </p:nvPr>
        </p:nvSpPr>
        <p:spPr/>
        <p:txBody>
          <a:bodyPr/>
          <a:lstStyle/>
          <a:p>
            <a:fld id="{B2F91B38-0642-47E6-9849-6AA0A30EE18C}" type="slidenum">
              <a:rPr lang="en-US" smtClean="0"/>
              <a:t>10</a:t>
            </a:fld>
            <a:endParaRPr lang="en-US"/>
          </a:p>
        </p:txBody>
      </p:sp>
    </p:spTree>
    <p:extLst>
      <p:ext uri="{BB962C8B-B14F-4D97-AF65-F5344CB8AC3E}">
        <p14:creationId xmlns:p14="http://schemas.microsoft.com/office/powerpoint/2010/main" val="40964748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Tools for Online Teaching</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2200" y="1066800"/>
            <a:ext cx="2867025" cy="1590675"/>
          </a:xfrm>
        </p:spPr>
      </p:pic>
      <p:cxnSp>
        <p:nvCxnSpPr>
          <p:cNvPr id="5" name="Straight Connector 4"/>
          <p:cNvCxnSpPr/>
          <p:nvPr/>
        </p:nvCxnSpPr>
        <p:spPr>
          <a:xfrm>
            <a:off x="76200" y="3962400"/>
            <a:ext cx="90678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30629" y="948418"/>
            <a:ext cx="5791200" cy="3139321"/>
          </a:xfrm>
          <a:prstGeom prst="rect">
            <a:avLst/>
          </a:prstGeom>
        </p:spPr>
        <p:txBody>
          <a:bodyPr wrap="square">
            <a:spAutoFit/>
          </a:bodyPr>
          <a:lstStyle/>
          <a:p>
            <a:pPr marL="285750" indent="-285750">
              <a:buFont typeface="Arial" panose="020B0604020202020204" pitchFamily="34" charset="0"/>
              <a:buChar char="•"/>
            </a:pPr>
            <a:r>
              <a:rPr lang="en-US" dirty="0"/>
              <a:t> </a:t>
            </a:r>
            <a:r>
              <a:rPr lang="en-US" b="1" dirty="0"/>
              <a:t>EDMODO</a:t>
            </a:r>
            <a:r>
              <a:rPr lang="en-US" dirty="0"/>
              <a:t>:  Edmodo is an educational technology company offering a communication, collaboration, and coaching platform to K-12 schools and teachers. The Edmodo network enables teachers to share content, distribute quizzes, assignments, and manage communication with students, colleagues, and parents. Edmodo is very teacher-centric in their design and philosophy: students and parents can only join Edmodo if invited to do so by a teacher.  Edmodo is free to use, but it also offers premium services.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191000"/>
            <a:ext cx="2466975" cy="1847850"/>
          </a:xfrm>
          <a:prstGeom prst="rect">
            <a:avLst/>
          </a:prstGeom>
        </p:spPr>
      </p:pic>
      <p:sp>
        <p:nvSpPr>
          <p:cNvPr id="12" name="Rectangle 11"/>
          <p:cNvSpPr/>
          <p:nvPr/>
        </p:nvSpPr>
        <p:spPr>
          <a:xfrm>
            <a:off x="3026229" y="3962400"/>
            <a:ext cx="6117771" cy="2862322"/>
          </a:xfrm>
          <a:prstGeom prst="rect">
            <a:avLst/>
          </a:prstGeom>
        </p:spPr>
        <p:txBody>
          <a:bodyPr wrap="square">
            <a:spAutoFit/>
          </a:bodyPr>
          <a:lstStyle/>
          <a:p>
            <a:pPr marL="285750" indent="-285750">
              <a:buFont typeface="Arial" panose="020B0604020202020204" pitchFamily="34" charset="0"/>
              <a:buChar char="•"/>
            </a:pPr>
            <a:r>
              <a:rPr lang="en-US" b="1" dirty="0"/>
              <a:t>ZOOM</a:t>
            </a:r>
            <a:r>
              <a:rPr lang="en-US" dirty="0"/>
              <a:t>: Zoom is another educational tool </a:t>
            </a:r>
            <a:r>
              <a:rPr lang="en-US" dirty="0" err="1"/>
              <a:t>app.It</a:t>
            </a:r>
            <a:r>
              <a:rPr lang="en-US" dirty="0"/>
              <a:t> includes,</a:t>
            </a:r>
          </a:p>
          <a:p>
            <a:r>
              <a:rPr lang="en-US" dirty="0"/>
              <a:t>Virtual tutoring, advising, career counseling, office hours, study hall, and mentoring give students opportunities to learn beyond the classroom.</a:t>
            </a:r>
          </a:p>
          <a:p>
            <a:r>
              <a:rPr lang="en-US" dirty="0"/>
              <a:t>Apart from this zoom enhance and expand classes with powerful collaboration tools, including video breakout rooms, multi-sharing, polling, and group chats. Create and repurpose video content into easily-digested hosted videos that allow students to learn at their own pace.</a:t>
            </a:r>
          </a:p>
        </p:txBody>
      </p:sp>
      <p:sp>
        <p:nvSpPr>
          <p:cNvPr id="3" name="Date Placeholder 2">
            <a:extLst>
              <a:ext uri="{FF2B5EF4-FFF2-40B4-BE49-F238E27FC236}">
                <a16:creationId xmlns:a16="http://schemas.microsoft.com/office/drawing/2014/main" id="{FAAA51CC-44F1-4377-80FC-8A65D9C24132}"/>
              </a:ext>
            </a:extLst>
          </p:cNvPr>
          <p:cNvSpPr>
            <a:spLocks noGrp="1"/>
          </p:cNvSpPr>
          <p:nvPr>
            <p:ph type="dt" sz="half" idx="10"/>
          </p:nvPr>
        </p:nvSpPr>
        <p:spPr/>
        <p:txBody>
          <a:bodyPr/>
          <a:lstStyle/>
          <a:p>
            <a:fld id="{C5E4009F-2A1A-4D3B-B233-FC22566A3B63}" type="datetime1">
              <a:rPr lang="en-US" smtClean="0"/>
              <a:t>6/8/2021</a:t>
            </a:fld>
            <a:endParaRPr lang="en-US"/>
          </a:p>
        </p:txBody>
      </p:sp>
      <p:sp>
        <p:nvSpPr>
          <p:cNvPr id="4" name="Slide Number Placeholder 3">
            <a:extLst>
              <a:ext uri="{FF2B5EF4-FFF2-40B4-BE49-F238E27FC236}">
                <a16:creationId xmlns:a16="http://schemas.microsoft.com/office/drawing/2014/main" id="{3E754005-31C7-4D59-9A3D-A5D95FB923D6}"/>
              </a:ext>
            </a:extLst>
          </p:cNvPr>
          <p:cNvSpPr>
            <a:spLocks noGrp="1"/>
          </p:cNvSpPr>
          <p:nvPr>
            <p:ph type="sldNum" sz="quarter" idx="12"/>
          </p:nvPr>
        </p:nvSpPr>
        <p:spPr/>
        <p:txBody>
          <a:bodyPr/>
          <a:lstStyle/>
          <a:p>
            <a:fld id="{B2F91B38-0642-47E6-9849-6AA0A30EE18C}" type="slidenum">
              <a:rPr lang="en-US" smtClean="0"/>
              <a:t>11</a:t>
            </a:fld>
            <a:endParaRPr lang="en-US"/>
          </a:p>
        </p:txBody>
      </p:sp>
    </p:spTree>
    <p:extLst>
      <p:ext uri="{BB962C8B-B14F-4D97-AF65-F5344CB8AC3E}">
        <p14:creationId xmlns:p14="http://schemas.microsoft.com/office/powerpoint/2010/main" val="24184134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3352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14400"/>
            <a:ext cx="3679031" cy="1143000"/>
          </a:xfrm>
          <a:prstGeom prst="rect">
            <a:avLst/>
          </a:prstGeom>
        </p:spPr>
      </p:pic>
      <p:sp>
        <p:nvSpPr>
          <p:cNvPr id="5" name="Rectangle 4"/>
          <p:cNvSpPr/>
          <p:nvPr/>
        </p:nvSpPr>
        <p:spPr>
          <a:xfrm>
            <a:off x="246413" y="457200"/>
            <a:ext cx="4495800" cy="2585323"/>
          </a:xfrm>
          <a:prstGeom prst="rect">
            <a:avLst/>
          </a:prstGeom>
        </p:spPr>
        <p:txBody>
          <a:bodyPr wrap="square">
            <a:spAutoFit/>
          </a:bodyPr>
          <a:lstStyle/>
          <a:p>
            <a:pPr marL="285750" indent="-285750">
              <a:buFont typeface="Arial" panose="020B0604020202020204" pitchFamily="34" charset="0"/>
              <a:buChar char="•"/>
            </a:pPr>
            <a:r>
              <a:rPr lang="en-US" sz="1600" dirty="0"/>
              <a:t>VISME: </a:t>
            </a:r>
            <a:r>
              <a:rPr lang="en-US" sz="1600" dirty="0" err="1"/>
              <a:t>Visme</a:t>
            </a:r>
            <a:r>
              <a:rPr lang="en-US" sz="1600" dirty="0"/>
              <a:t> is an online design tool that anyone can use to create presentations, infographics, concept maps, schedules, reports and more.</a:t>
            </a:r>
          </a:p>
          <a:p>
            <a:r>
              <a:rPr lang="en-US" sz="1600" dirty="0"/>
              <a:t>It's packed with tons of features, like free photos and graphics, customization options and an easy drag-and-drop editor that both non-designers and designers love to </a:t>
            </a:r>
            <a:r>
              <a:rPr lang="en-US" sz="1600" dirty="0" err="1"/>
              <a:t>use.It</a:t>
            </a:r>
            <a:r>
              <a:rPr lang="en-US" sz="1600" dirty="0"/>
              <a:t> is mostly used for teaching graphics and animations.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92" y="3876183"/>
            <a:ext cx="2952750" cy="1552575"/>
          </a:xfrm>
          <a:prstGeom prst="rect">
            <a:avLst/>
          </a:prstGeom>
        </p:spPr>
      </p:pic>
      <p:sp>
        <p:nvSpPr>
          <p:cNvPr id="7" name="Rectangle 6"/>
          <p:cNvSpPr/>
          <p:nvPr/>
        </p:nvSpPr>
        <p:spPr>
          <a:xfrm>
            <a:off x="3733799" y="3955166"/>
            <a:ext cx="5314949" cy="3108543"/>
          </a:xfrm>
          <a:prstGeom prst="rect">
            <a:avLst/>
          </a:prstGeom>
        </p:spPr>
        <p:txBody>
          <a:bodyPr wrap="square">
            <a:spAutoFit/>
          </a:bodyPr>
          <a:lstStyle/>
          <a:p>
            <a:pPr marL="285750" indent="-285750" fontAlgn="base">
              <a:buFont typeface="Arial" panose="020B0604020202020204" pitchFamily="34" charset="0"/>
              <a:buChar char="•"/>
            </a:pPr>
            <a:r>
              <a:rPr lang="en-US" sz="1600" dirty="0"/>
              <a:t>A WEB WHITEBOARD:  is a touch-friendly online whiteboard app that makes drawing, collaboration and sharing easy. Designed for any kind of business or educational institution, users can invite team members or clients to collaborate by sharing a single URL link. </a:t>
            </a:r>
          </a:p>
          <a:p>
            <a:pPr fontAlgn="base"/>
            <a:r>
              <a:rPr lang="en-US" sz="1600" dirty="0"/>
              <a:t>It  track students’ progress and help them with their struggles in real-time give immediate and meaningful feedback. .  store all the work they have done in a cloud for a later review</a:t>
            </a:r>
          </a:p>
          <a:p>
            <a:pPr fontAlgn="base"/>
            <a:endParaRPr lang="en-US" dirty="0"/>
          </a:p>
          <a:p>
            <a:pPr fontAlgn="base"/>
            <a:endParaRPr lang="en-US" dirty="0"/>
          </a:p>
        </p:txBody>
      </p:sp>
      <p:sp>
        <p:nvSpPr>
          <p:cNvPr id="2" name="Date Placeholder 1">
            <a:extLst>
              <a:ext uri="{FF2B5EF4-FFF2-40B4-BE49-F238E27FC236}">
                <a16:creationId xmlns:a16="http://schemas.microsoft.com/office/drawing/2014/main" id="{ACB6CEA8-1F8E-4E10-92A7-64F9911088B7}"/>
              </a:ext>
            </a:extLst>
          </p:cNvPr>
          <p:cNvSpPr>
            <a:spLocks noGrp="1"/>
          </p:cNvSpPr>
          <p:nvPr>
            <p:ph type="dt" sz="half" idx="10"/>
          </p:nvPr>
        </p:nvSpPr>
        <p:spPr/>
        <p:txBody>
          <a:bodyPr/>
          <a:lstStyle/>
          <a:p>
            <a:fld id="{B6E15278-9D4D-4201-B7A5-EE15AA64EFEC}" type="datetime1">
              <a:rPr lang="en-US" smtClean="0"/>
              <a:t>6/8/2021</a:t>
            </a:fld>
            <a:endParaRPr lang="en-US"/>
          </a:p>
        </p:txBody>
      </p:sp>
      <p:sp>
        <p:nvSpPr>
          <p:cNvPr id="8" name="Slide Number Placeholder 7">
            <a:extLst>
              <a:ext uri="{FF2B5EF4-FFF2-40B4-BE49-F238E27FC236}">
                <a16:creationId xmlns:a16="http://schemas.microsoft.com/office/drawing/2014/main" id="{0512A6BE-C770-4D43-9566-2987F39E7ADB}"/>
              </a:ext>
            </a:extLst>
          </p:cNvPr>
          <p:cNvSpPr>
            <a:spLocks noGrp="1"/>
          </p:cNvSpPr>
          <p:nvPr>
            <p:ph type="sldNum" sz="quarter" idx="12"/>
          </p:nvPr>
        </p:nvSpPr>
        <p:spPr/>
        <p:txBody>
          <a:bodyPr/>
          <a:lstStyle/>
          <a:p>
            <a:fld id="{B2F91B38-0642-47E6-9849-6AA0A30EE18C}" type="slidenum">
              <a:rPr lang="en-US" smtClean="0"/>
              <a:t>12</a:t>
            </a:fld>
            <a:endParaRPr lang="en-US"/>
          </a:p>
        </p:txBody>
      </p:sp>
    </p:spTree>
    <p:extLst>
      <p:ext uri="{BB962C8B-B14F-4D97-AF65-F5344CB8AC3E}">
        <p14:creationId xmlns:p14="http://schemas.microsoft.com/office/powerpoint/2010/main" val="3448463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298" y="3429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014" y="762000"/>
            <a:ext cx="1905000" cy="1905000"/>
          </a:xfrm>
          <a:prstGeom prst="rect">
            <a:avLst/>
          </a:prstGeom>
        </p:spPr>
      </p:pic>
      <p:sp>
        <p:nvSpPr>
          <p:cNvPr id="6" name="Rectangle 5"/>
          <p:cNvSpPr/>
          <p:nvPr/>
        </p:nvSpPr>
        <p:spPr>
          <a:xfrm>
            <a:off x="95003" y="457200"/>
            <a:ext cx="6400800" cy="3354765"/>
          </a:xfrm>
          <a:prstGeom prst="rect">
            <a:avLst/>
          </a:prstGeom>
        </p:spPr>
        <p:txBody>
          <a:bodyPr wrap="square">
            <a:spAutoFit/>
          </a:bodyPr>
          <a:lstStyle/>
          <a:p>
            <a:pPr fontAlgn="base"/>
            <a:r>
              <a:rPr lang="en-US" sz="1600" b="1" dirty="0"/>
              <a:t>PRAXILABS</a:t>
            </a:r>
            <a:r>
              <a:rPr lang="en-US" sz="1600" dirty="0"/>
              <a:t> </a:t>
            </a:r>
          </a:p>
          <a:p>
            <a:pPr marL="285750" indent="-285750" fontAlgn="base">
              <a:buFont typeface="Arial" panose="020B0604020202020204" pitchFamily="34" charset="0"/>
              <a:buChar char="•"/>
            </a:pPr>
            <a:r>
              <a:rPr lang="en-US" sz="1600" dirty="0"/>
              <a:t> is a 3D virtual lab simulations of physics, chemistry and biology.  These  lab aims to facilitate the science teaching process for educators and also make it easy for students to absorb the theory and the application of all science experiments. </a:t>
            </a:r>
          </a:p>
          <a:p>
            <a:pPr marL="285750" indent="-285750" fontAlgn="base">
              <a:buFont typeface="Arial" panose="020B0604020202020204" pitchFamily="34" charset="0"/>
              <a:buChar char="•"/>
            </a:pPr>
            <a:r>
              <a:rPr lang="en-US" sz="1600" dirty="0" err="1"/>
              <a:t>Paraxilabs</a:t>
            </a:r>
            <a:r>
              <a:rPr lang="en-US" sz="1600" dirty="0"/>
              <a:t> aim to make scientific virtual labs easy to reach, easy to use and affordable for educational institutions and schools Tens of interactive 3D virtual lab simulations in Biology, Chemistry &amp; </a:t>
            </a:r>
            <a:r>
              <a:rPr lang="en-US" sz="1600" dirty="0" err="1"/>
              <a:t>PhysicsStudents</a:t>
            </a:r>
            <a:r>
              <a:rPr lang="en-US" sz="1600" dirty="0"/>
              <a:t> can access a realistic virtual lab from their devices anytime/</a:t>
            </a:r>
            <a:r>
              <a:rPr lang="en-US" sz="1600" dirty="0" err="1"/>
              <a:t>anywhereA</a:t>
            </a:r>
            <a:r>
              <a:rPr lang="en-US" sz="1600" dirty="0"/>
              <a:t> user-friendly interactive interface to enhance students’ learning experience.</a:t>
            </a:r>
          </a:p>
          <a:p>
            <a:r>
              <a:rPr lang="en-US" dirty="0"/>
              <a:t> </a:t>
            </a: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8" y="4038600"/>
            <a:ext cx="3028950" cy="1514475"/>
          </a:xfrm>
          <a:prstGeom prst="rect">
            <a:avLst/>
          </a:prstGeom>
        </p:spPr>
      </p:pic>
      <p:sp>
        <p:nvSpPr>
          <p:cNvPr id="8" name="Rectangle 7"/>
          <p:cNvSpPr/>
          <p:nvPr/>
        </p:nvSpPr>
        <p:spPr>
          <a:xfrm>
            <a:off x="3295403" y="3733800"/>
            <a:ext cx="5638800" cy="3539430"/>
          </a:xfrm>
          <a:prstGeom prst="rect">
            <a:avLst/>
          </a:prstGeom>
        </p:spPr>
        <p:txBody>
          <a:bodyPr wrap="square">
            <a:spAutoFit/>
          </a:bodyPr>
          <a:lstStyle/>
          <a:p>
            <a:r>
              <a:rPr lang="en-US" sz="1600" b="1" dirty="0"/>
              <a:t>STUDENT RESPONSE SYSTEMS (SRS) CLICKER’S TECHNOLOGY</a:t>
            </a:r>
            <a:r>
              <a:rPr lang="en-US" sz="1600" dirty="0"/>
              <a:t>: </a:t>
            </a:r>
          </a:p>
          <a:p>
            <a:pPr marL="285750" indent="-285750">
              <a:buFont typeface="Arial" panose="020B0604020202020204" pitchFamily="34" charset="0"/>
              <a:buChar char="•"/>
            </a:pPr>
            <a:r>
              <a:rPr lang="en-US" sz="1600" dirty="0"/>
              <a:t>It  is a tool that instructors can use to receive immediate feedback on teaching and learning and promote active learning.</a:t>
            </a:r>
          </a:p>
          <a:p>
            <a:pPr marL="285750" indent="-285750">
              <a:buFont typeface="Arial" panose="020B0604020202020204" pitchFamily="34" charset="0"/>
              <a:buChar char="•"/>
            </a:pPr>
            <a:r>
              <a:rPr lang="en-US" sz="1600" dirty="0"/>
              <a:t> In addition to classroom settings, the new SRS is also ideal for distance learning, making it popular in industrial </a:t>
            </a:r>
            <a:r>
              <a:rPr lang="en-US" sz="1600" dirty="0" err="1"/>
              <a:t>settingsIt</a:t>
            </a:r>
            <a:r>
              <a:rPr lang="en-US" sz="1600" dirty="0"/>
              <a:t> enables teachers to initiate questions, students to respond using their own mobile devices and data to be collected and automatically stored for future analysis. </a:t>
            </a:r>
          </a:p>
          <a:p>
            <a:pPr marL="285750" indent="-285750">
              <a:buFont typeface="Arial" panose="020B0604020202020204" pitchFamily="34" charset="0"/>
              <a:buChar char="•"/>
            </a:pPr>
            <a:r>
              <a:rPr lang="en-US" sz="1600" dirty="0"/>
              <a:t>By making SRS compatible with students’ mobile devices, the system is made more affordable due to the lack of additional ’clicker’ devices</a:t>
            </a:r>
          </a:p>
        </p:txBody>
      </p:sp>
      <p:sp>
        <p:nvSpPr>
          <p:cNvPr id="2" name="Date Placeholder 1">
            <a:extLst>
              <a:ext uri="{FF2B5EF4-FFF2-40B4-BE49-F238E27FC236}">
                <a16:creationId xmlns:a16="http://schemas.microsoft.com/office/drawing/2014/main" id="{EF7841E9-0C84-40EF-9302-0110D693021A}"/>
              </a:ext>
            </a:extLst>
          </p:cNvPr>
          <p:cNvSpPr>
            <a:spLocks noGrp="1"/>
          </p:cNvSpPr>
          <p:nvPr>
            <p:ph type="dt" sz="half" idx="10"/>
          </p:nvPr>
        </p:nvSpPr>
        <p:spPr/>
        <p:txBody>
          <a:bodyPr/>
          <a:lstStyle/>
          <a:p>
            <a:fld id="{398F8DD7-12A0-431A-8145-8EB2E2840061}" type="datetime1">
              <a:rPr lang="en-US" smtClean="0"/>
              <a:t>6/8/2021</a:t>
            </a:fld>
            <a:endParaRPr lang="en-US"/>
          </a:p>
        </p:txBody>
      </p:sp>
      <p:sp>
        <p:nvSpPr>
          <p:cNvPr id="5" name="Slide Number Placeholder 4">
            <a:extLst>
              <a:ext uri="{FF2B5EF4-FFF2-40B4-BE49-F238E27FC236}">
                <a16:creationId xmlns:a16="http://schemas.microsoft.com/office/drawing/2014/main" id="{CC375A75-3918-46E1-8EE8-B3DFE4C81394}"/>
              </a:ext>
            </a:extLst>
          </p:cNvPr>
          <p:cNvSpPr>
            <a:spLocks noGrp="1"/>
          </p:cNvSpPr>
          <p:nvPr>
            <p:ph type="sldNum" sz="quarter" idx="12"/>
          </p:nvPr>
        </p:nvSpPr>
        <p:spPr/>
        <p:txBody>
          <a:bodyPr/>
          <a:lstStyle/>
          <a:p>
            <a:fld id="{B2F91B38-0642-47E6-9849-6AA0A30EE18C}" type="slidenum">
              <a:rPr lang="en-US" smtClean="0"/>
              <a:t>13</a:t>
            </a:fld>
            <a:endParaRPr lang="en-US"/>
          </a:p>
        </p:txBody>
      </p:sp>
    </p:spTree>
    <p:extLst>
      <p:ext uri="{BB962C8B-B14F-4D97-AF65-F5344CB8AC3E}">
        <p14:creationId xmlns:p14="http://schemas.microsoft.com/office/powerpoint/2010/main" val="16456732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32004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599" y="722416"/>
            <a:ext cx="3000375" cy="1524000"/>
          </a:xfrm>
          <a:prstGeom prst="rect">
            <a:avLst/>
          </a:prstGeom>
        </p:spPr>
      </p:pic>
      <p:sp>
        <p:nvSpPr>
          <p:cNvPr id="9" name="Rectangle 8"/>
          <p:cNvSpPr/>
          <p:nvPr/>
        </p:nvSpPr>
        <p:spPr>
          <a:xfrm>
            <a:off x="76200" y="685800"/>
            <a:ext cx="5638800" cy="3046988"/>
          </a:xfrm>
          <a:prstGeom prst="rect">
            <a:avLst/>
          </a:prstGeom>
        </p:spPr>
        <p:txBody>
          <a:bodyPr wrap="square">
            <a:spAutoFit/>
          </a:bodyPr>
          <a:lstStyle/>
          <a:p>
            <a:r>
              <a:rPr lang="en-US" sz="1600" b="1" dirty="0"/>
              <a:t>SOCRATIVE</a:t>
            </a:r>
            <a:r>
              <a:rPr lang="en-US" sz="1600" dirty="0"/>
              <a:t>:</a:t>
            </a:r>
          </a:p>
          <a:p>
            <a:pPr marL="285750" indent="-285750">
              <a:buFont typeface="Arial" panose="020B0604020202020204" pitchFamily="34" charset="0"/>
              <a:buChar char="•"/>
            </a:pPr>
            <a:r>
              <a:rPr lang="en-US" sz="1600" dirty="0" err="1"/>
              <a:t>Socrative</a:t>
            </a:r>
            <a:r>
              <a:rPr lang="en-US" sz="1600" dirty="0"/>
              <a:t>  is a smart, student response system that empowers teachers to collect data from their students via smartphones, laptops, and tablets. </a:t>
            </a:r>
          </a:p>
          <a:p>
            <a:pPr marL="285750" lvl="0" indent="-285750">
              <a:buFont typeface="Arial" panose="020B0604020202020204" pitchFamily="34" charset="0"/>
              <a:buChar char="•"/>
            </a:pPr>
            <a:r>
              <a:rPr lang="en-US" sz="1600" dirty="0" err="1"/>
              <a:t>Socrative</a:t>
            </a:r>
            <a:r>
              <a:rPr lang="en-US" sz="1600" dirty="0"/>
              <a:t> was created by a group of teachers.</a:t>
            </a:r>
          </a:p>
          <a:p>
            <a:pPr marL="285750" lvl="0" indent="-285750">
              <a:buFont typeface="Arial" panose="020B0604020202020204" pitchFamily="34" charset="0"/>
              <a:buChar char="•"/>
            </a:pPr>
            <a:r>
              <a:rPr lang="en-US" sz="1600" dirty="0"/>
              <a:t>Its </a:t>
            </a:r>
            <a:r>
              <a:rPr lang="en-US" sz="1600" dirty="0" err="1"/>
              <a:t>interative</a:t>
            </a:r>
            <a:r>
              <a:rPr lang="en-US" sz="1600" dirty="0"/>
              <a:t> and engaging.</a:t>
            </a:r>
          </a:p>
          <a:p>
            <a:pPr marL="285750" lvl="0" indent="-285750">
              <a:buFont typeface="Arial" panose="020B0604020202020204" pitchFamily="34" charset="0"/>
              <a:buChar char="•"/>
            </a:pPr>
            <a:r>
              <a:rPr lang="en-US" sz="1600" dirty="0"/>
              <a:t>It provides immediate feedback via formative assessments.</a:t>
            </a:r>
          </a:p>
          <a:p>
            <a:pPr marL="285750" lvl="0" indent="-285750">
              <a:buFont typeface="Arial" panose="020B0604020202020204" pitchFamily="34" charset="0"/>
              <a:buChar char="•"/>
            </a:pPr>
            <a:r>
              <a:rPr lang="en-US" sz="1600" dirty="0"/>
              <a:t>It saves time when grading assignments.</a:t>
            </a:r>
          </a:p>
          <a:p>
            <a:pPr marL="285750" lvl="0" indent="-285750">
              <a:buFont typeface="Arial" panose="020B0604020202020204" pitchFamily="34" charset="0"/>
              <a:buChar char="•"/>
            </a:pPr>
            <a:r>
              <a:rPr lang="en-US" sz="1600" dirty="0"/>
              <a:t>Students can use Socratic on any device, on any platform. .</a:t>
            </a:r>
          </a:p>
          <a:p>
            <a:endParaRPr lang="en-US" sz="16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50" y="3962400"/>
            <a:ext cx="2495550" cy="1838325"/>
          </a:xfrm>
          <a:prstGeom prst="rect">
            <a:avLst/>
          </a:prstGeom>
        </p:spPr>
      </p:pic>
      <p:sp>
        <p:nvSpPr>
          <p:cNvPr id="12" name="Rectangle 11"/>
          <p:cNvSpPr/>
          <p:nvPr/>
        </p:nvSpPr>
        <p:spPr>
          <a:xfrm>
            <a:off x="3733800" y="3200400"/>
            <a:ext cx="5029200" cy="3816429"/>
          </a:xfrm>
          <a:prstGeom prst="rect">
            <a:avLst/>
          </a:prstGeom>
        </p:spPr>
        <p:txBody>
          <a:bodyPr wrap="square">
            <a:spAutoFit/>
          </a:bodyPr>
          <a:lstStyle/>
          <a:p>
            <a:r>
              <a:rPr lang="en-US" sz="1600" b="1" dirty="0"/>
              <a:t>WIFI EXTENDER</a:t>
            </a:r>
            <a:r>
              <a:rPr lang="en-US" sz="1600" dirty="0"/>
              <a:t>:A wireless repeater (also called wireless range extender) is a device that takes an existing signal from a wireless router or wireless access point and rebroadcasts it to create a second </a:t>
            </a:r>
            <a:r>
              <a:rPr lang="en-US" sz="1600" dirty="0" err="1"/>
              <a:t>network.It</a:t>
            </a:r>
            <a:r>
              <a:rPr lang="en-US" sz="1600" dirty="0"/>
              <a:t> is used when ,</a:t>
            </a:r>
          </a:p>
          <a:p>
            <a:pPr marL="285750" indent="-285750">
              <a:buFont typeface="Arial" panose="020B0604020202020204" pitchFamily="34" charset="0"/>
              <a:buChar char="•"/>
            </a:pPr>
            <a:r>
              <a:rPr lang="en-US" sz="1600" dirty="0"/>
              <a:t>When there is no wireless hotspot in an area</a:t>
            </a:r>
          </a:p>
          <a:p>
            <a:pPr marL="285750" indent="-285750">
              <a:buFont typeface="Arial" panose="020B0604020202020204" pitchFamily="34" charset="0"/>
              <a:buChar char="•"/>
            </a:pPr>
            <a:r>
              <a:rPr lang="en-US" sz="1600" dirty="0"/>
              <a:t>In an area with much interference.</a:t>
            </a:r>
          </a:p>
          <a:p>
            <a:pPr marL="285750" indent="-285750">
              <a:buFont typeface="Arial" panose="020B0604020202020204" pitchFamily="34" charset="0"/>
              <a:buChar char="•"/>
            </a:pPr>
            <a:r>
              <a:rPr lang="en-US" sz="1600" dirty="0"/>
              <a:t>When the distance between the computer and the wireless access point or wireless router is too great for the internal wireless network interface card to receive the wireless signal.</a:t>
            </a:r>
          </a:p>
          <a:p>
            <a:pPr marL="285750" indent="-285750">
              <a:buFont typeface="Arial" panose="020B0604020202020204" pitchFamily="34" charset="0"/>
              <a:buChar char="•"/>
            </a:pPr>
            <a:r>
              <a:rPr lang="en-US" sz="1600" dirty="0"/>
              <a:t>When networking in an environment with interference and multiple computers, networks or hubs</a:t>
            </a:r>
          </a:p>
          <a:p>
            <a:endParaRPr lang="en-US" dirty="0"/>
          </a:p>
        </p:txBody>
      </p:sp>
      <p:sp>
        <p:nvSpPr>
          <p:cNvPr id="2" name="Date Placeholder 1">
            <a:extLst>
              <a:ext uri="{FF2B5EF4-FFF2-40B4-BE49-F238E27FC236}">
                <a16:creationId xmlns:a16="http://schemas.microsoft.com/office/drawing/2014/main" id="{5B04E23F-6B23-48A2-8E3D-7FE168031280}"/>
              </a:ext>
            </a:extLst>
          </p:cNvPr>
          <p:cNvSpPr>
            <a:spLocks noGrp="1"/>
          </p:cNvSpPr>
          <p:nvPr>
            <p:ph type="dt" sz="half" idx="10"/>
          </p:nvPr>
        </p:nvSpPr>
        <p:spPr/>
        <p:txBody>
          <a:bodyPr/>
          <a:lstStyle/>
          <a:p>
            <a:fld id="{A1DF6A9C-2246-4FC5-A265-6D098E5D14A1}" type="datetime1">
              <a:rPr lang="en-US" smtClean="0"/>
              <a:t>6/8/2021</a:t>
            </a:fld>
            <a:endParaRPr lang="en-US"/>
          </a:p>
        </p:txBody>
      </p:sp>
      <p:sp>
        <p:nvSpPr>
          <p:cNvPr id="4" name="Slide Number Placeholder 3">
            <a:extLst>
              <a:ext uri="{FF2B5EF4-FFF2-40B4-BE49-F238E27FC236}">
                <a16:creationId xmlns:a16="http://schemas.microsoft.com/office/drawing/2014/main" id="{A009162B-49D9-4E39-B574-FECBF5740269}"/>
              </a:ext>
            </a:extLst>
          </p:cNvPr>
          <p:cNvSpPr>
            <a:spLocks noGrp="1"/>
          </p:cNvSpPr>
          <p:nvPr>
            <p:ph type="sldNum" sz="quarter" idx="12"/>
          </p:nvPr>
        </p:nvSpPr>
        <p:spPr/>
        <p:txBody>
          <a:bodyPr/>
          <a:lstStyle/>
          <a:p>
            <a:fld id="{B2F91B38-0642-47E6-9849-6AA0A30EE18C}" type="slidenum">
              <a:rPr lang="en-US" smtClean="0"/>
              <a:t>14</a:t>
            </a:fld>
            <a:endParaRPr lang="en-US"/>
          </a:p>
        </p:txBody>
      </p:sp>
    </p:spTree>
    <p:extLst>
      <p:ext uri="{BB962C8B-B14F-4D97-AF65-F5344CB8AC3E}">
        <p14:creationId xmlns:p14="http://schemas.microsoft.com/office/powerpoint/2010/main" val="35353733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76200" y="32004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381000"/>
            <a:ext cx="1971675" cy="23145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962400"/>
            <a:ext cx="2619375" cy="1743075"/>
          </a:xfrm>
          <a:prstGeom prst="rect">
            <a:avLst/>
          </a:prstGeom>
        </p:spPr>
      </p:pic>
      <p:sp>
        <p:nvSpPr>
          <p:cNvPr id="6" name="Rectangle 5"/>
          <p:cNvSpPr/>
          <p:nvPr/>
        </p:nvSpPr>
        <p:spPr>
          <a:xfrm>
            <a:off x="381000" y="228600"/>
            <a:ext cx="6477000" cy="2862322"/>
          </a:xfrm>
          <a:prstGeom prst="rect">
            <a:avLst/>
          </a:prstGeom>
        </p:spPr>
        <p:txBody>
          <a:bodyPr wrap="square">
            <a:spAutoFit/>
          </a:bodyPr>
          <a:lstStyle/>
          <a:p>
            <a:r>
              <a:rPr lang="en-US" b="1" dirty="0"/>
              <a:t>EXTERNAL MICROPHONE</a:t>
            </a:r>
            <a:r>
              <a:rPr lang="en-US" dirty="0"/>
              <a:t>:</a:t>
            </a:r>
          </a:p>
          <a:p>
            <a:pPr marL="285750" indent="-285750">
              <a:buFont typeface="Arial" panose="020B0604020202020204" pitchFamily="34" charset="0"/>
              <a:buChar char="•"/>
            </a:pPr>
            <a:r>
              <a:rPr lang="en-US" dirty="0"/>
              <a:t>An external microphone senses an external acoustic signal outside the ear canal to produce a representative external microphone signal.</a:t>
            </a:r>
          </a:p>
          <a:p>
            <a:pPr marL="285750" indent="-285750">
              <a:buFont typeface="Arial" panose="020B0604020202020204" pitchFamily="34" charset="0"/>
              <a:buChar char="•"/>
            </a:pPr>
            <a:r>
              <a:rPr lang="en-US" dirty="0"/>
              <a:t>A dedicated external microphone is another easy way to give your virtual collaboration a boost.</a:t>
            </a:r>
          </a:p>
          <a:p>
            <a:pPr marL="285750" indent="-285750">
              <a:buFont typeface="Arial" panose="020B0604020202020204" pitchFamily="34" charset="0"/>
              <a:buChar char="•"/>
            </a:pPr>
            <a:r>
              <a:rPr lang="en-US" dirty="0"/>
              <a:t>External microscope is a necessary tool for teaching as a teacher has to explain to 80-100 students </a:t>
            </a:r>
            <a:r>
              <a:rPr lang="en-US" dirty="0" err="1"/>
              <a:t>i.e</a:t>
            </a:r>
            <a:r>
              <a:rPr lang="en-US" dirty="0"/>
              <a:t> 80-100 devices at a time .So it is necessary that a sound must be vey </a:t>
            </a:r>
            <a:r>
              <a:rPr lang="en-US" dirty="0" err="1"/>
              <a:t>audiable</a:t>
            </a:r>
            <a:r>
              <a:rPr lang="en-US" dirty="0"/>
              <a:t> and clear.</a:t>
            </a:r>
          </a:p>
        </p:txBody>
      </p:sp>
      <p:sp>
        <p:nvSpPr>
          <p:cNvPr id="7" name="Rectangle 6"/>
          <p:cNvSpPr/>
          <p:nvPr/>
        </p:nvSpPr>
        <p:spPr>
          <a:xfrm>
            <a:off x="3200400" y="3505200"/>
            <a:ext cx="5638800" cy="3416320"/>
          </a:xfrm>
          <a:prstGeom prst="rect">
            <a:avLst/>
          </a:prstGeom>
        </p:spPr>
        <p:txBody>
          <a:bodyPr wrap="square">
            <a:spAutoFit/>
          </a:bodyPr>
          <a:lstStyle/>
          <a:p>
            <a:r>
              <a:rPr lang="en-US" b="1" dirty="0"/>
              <a:t>WEBCAM: </a:t>
            </a:r>
          </a:p>
          <a:p>
            <a:pPr marL="285750" indent="-285750">
              <a:buFont typeface="Arial" panose="020B0604020202020204" pitchFamily="34" charset="0"/>
              <a:buChar char="•"/>
            </a:pPr>
            <a:r>
              <a:rPr lang="en-US" dirty="0"/>
              <a:t>A webcam  is a video camera that feeds or streams an image or video in real time to or through a computer to a computer network, such as the Internet.</a:t>
            </a:r>
          </a:p>
          <a:p>
            <a:pPr marL="285750" indent="-285750">
              <a:buFont typeface="Arial" panose="020B0604020202020204" pitchFamily="34" charset="0"/>
              <a:buChar char="•"/>
            </a:pPr>
            <a:r>
              <a:rPr lang="en-US" dirty="0"/>
              <a:t>So webcam is an another tool which can be used during teaching.</a:t>
            </a:r>
          </a:p>
          <a:p>
            <a:pPr marL="285750" indent="-285750">
              <a:buFont typeface="Arial" panose="020B0604020202020204" pitchFamily="34" charset="0"/>
              <a:buChar char="•"/>
            </a:pPr>
            <a:r>
              <a:rPr lang="en-US" dirty="0"/>
              <a:t>Generally webcams are used for virtual face exam like oral and viva exams.</a:t>
            </a:r>
          </a:p>
          <a:p>
            <a:pPr marL="285750" indent="-285750">
              <a:buFont typeface="Arial" panose="020B0604020202020204" pitchFamily="34" charset="0"/>
              <a:buChar char="•"/>
            </a:pPr>
            <a:r>
              <a:rPr lang="en-US" dirty="0"/>
              <a:t>Apart from this they can also be used when teacher and student wish to show their notes or problems.</a:t>
            </a:r>
          </a:p>
        </p:txBody>
      </p:sp>
      <p:sp>
        <p:nvSpPr>
          <p:cNvPr id="2" name="Date Placeholder 1">
            <a:extLst>
              <a:ext uri="{FF2B5EF4-FFF2-40B4-BE49-F238E27FC236}">
                <a16:creationId xmlns:a16="http://schemas.microsoft.com/office/drawing/2014/main" id="{BAFA387D-F9F4-49C7-8580-090CB738A5D9}"/>
              </a:ext>
            </a:extLst>
          </p:cNvPr>
          <p:cNvSpPr>
            <a:spLocks noGrp="1"/>
          </p:cNvSpPr>
          <p:nvPr>
            <p:ph type="dt" sz="half" idx="10"/>
          </p:nvPr>
        </p:nvSpPr>
        <p:spPr/>
        <p:txBody>
          <a:bodyPr/>
          <a:lstStyle/>
          <a:p>
            <a:fld id="{3BF73766-FFE6-4D74-BEC5-81009F28389C}" type="datetime1">
              <a:rPr lang="en-US" smtClean="0"/>
              <a:t>6/8/2021</a:t>
            </a:fld>
            <a:endParaRPr lang="en-US"/>
          </a:p>
        </p:txBody>
      </p:sp>
      <p:sp>
        <p:nvSpPr>
          <p:cNvPr id="8" name="Slide Number Placeholder 7">
            <a:extLst>
              <a:ext uri="{FF2B5EF4-FFF2-40B4-BE49-F238E27FC236}">
                <a16:creationId xmlns:a16="http://schemas.microsoft.com/office/drawing/2014/main" id="{32315687-A35F-4027-AE7F-AF3DEAB947D7}"/>
              </a:ext>
            </a:extLst>
          </p:cNvPr>
          <p:cNvSpPr>
            <a:spLocks noGrp="1"/>
          </p:cNvSpPr>
          <p:nvPr>
            <p:ph type="sldNum" sz="quarter" idx="12"/>
          </p:nvPr>
        </p:nvSpPr>
        <p:spPr/>
        <p:txBody>
          <a:bodyPr/>
          <a:lstStyle/>
          <a:p>
            <a:fld id="{B2F91B38-0642-47E6-9849-6AA0A30EE18C}" type="slidenum">
              <a:rPr lang="en-US" smtClean="0"/>
              <a:t>15</a:t>
            </a:fld>
            <a:endParaRPr lang="en-US"/>
          </a:p>
        </p:txBody>
      </p:sp>
    </p:spTree>
    <p:extLst>
      <p:ext uri="{BB962C8B-B14F-4D97-AF65-F5344CB8AC3E}">
        <p14:creationId xmlns:p14="http://schemas.microsoft.com/office/powerpoint/2010/main" val="9220975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200" dirty="0"/>
              <a:t>Innovative ways to include technology in Education</a:t>
            </a:r>
            <a:r>
              <a:rPr lang="en-US" dirty="0"/>
              <a:t>.</a:t>
            </a:r>
          </a:p>
        </p:txBody>
      </p:sp>
      <p:sp>
        <p:nvSpPr>
          <p:cNvPr id="3" name="Content Placeholder 2"/>
          <p:cNvSpPr>
            <a:spLocks noGrp="1"/>
          </p:cNvSpPr>
          <p:nvPr>
            <p:ph idx="1"/>
          </p:nvPr>
        </p:nvSpPr>
        <p:spPr>
          <a:xfrm>
            <a:off x="533400" y="1371600"/>
            <a:ext cx="8229600" cy="5181600"/>
          </a:xfrm>
        </p:spPr>
        <p:txBody>
          <a:bodyPr>
            <a:normAutofit/>
          </a:bodyPr>
          <a:lstStyle/>
          <a:p>
            <a:r>
              <a:rPr lang="en-US" dirty="0"/>
              <a:t>Gamification</a:t>
            </a:r>
          </a:p>
          <a:p>
            <a:r>
              <a:rPr lang="en-US" dirty="0"/>
              <a:t>Social Groups</a:t>
            </a:r>
          </a:p>
          <a:p>
            <a:r>
              <a:rPr lang="en-US" dirty="0"/>
              <a:t>Hit Social Media</a:t>
            </a:r>
          </a:p>
          <a:p>
            <a:r>
              <a:rPr lang="en-US" dirty="0"/>
              <a:t>Podcasts Do Matter</a:t>
            </a:r>
          </a:p>
          <a:p>
            <a:r>
              <a:rPr lang="en-US" dirty="0"/>
              <a:t>Your Students on a Virtual Tour</a:t>
            </a:r>
          </a:p>
          <a:p>
            <a:r>
              <a:rPr lang="en-US" dirty="0"/>
              <a:t>Keep Your Class Schedules Online</a:t>
            </a:r>
          </a:p>
          <a:p>
            <a:r>
              <a:rPr lang="en-US" dirty="0"/>
              <a:t>Use Virtual </a:t>
            </a:r>
            <a:r>
              <a:rPr lang="en-US" dirty="0" err="1"/>
              <a:t>ManipulativesVideos</a:t>
            </a:r>
            <a:r>
              <a:rPr lang="en-US" dirty="0"/>
              <a:t> </a:t>
            </a:r>
          </a:p>
          <a:p>
            <a:r>
              <a:rPr lang="en-US" dirty="0"/>
              <a:t>Video Feedback, Quiz, and Surveys</a:t>
            </a:r>
          </a:p>
          <a:p>
            <a:r>
              <a:rPr lang="en-US" dirty="0"/>
              <a:t>. Slideshow Presentations With Multimedia</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1066800"/>
            <a:ext cx="2143125" cy="2143125"/>
          </a:xfrm>
          <a:prstGeom prst="rect">
            <a:avLst/>
          </a:prstGeom>
        </p:spPr>
      </p:pic>
      <p:sp>
        <p:nvSpPr>
          <p:cNvPr id="4" name="Date Placeholder 3">
            <a:extLst>
              <a:ext uri="{FF2B5EF4-FFF2-40B4-BE49-F238E27FC236}">
                <a16:creationId xmlns:a16="http://schemas.microsoft.com/office/drawing/2014/main" id="{2F59851D-8E1E-4689-82EB-D92EFC2F16FC}"/>
              </a:ext>
            </a:extLst>
          </p:cNvPr>
          <p:cNvSpPr>
            <a:spLocks noGrp="1"/>
          </p:cNvSpPr>
          <p:nvPr>
            <p:ph type="dt" sz="half" idx="10"/>
          </p:nvPr>
        </p:nvSpPr>
        <p:spPr/>
        <p:txBody>
          <a:bodyPr/>
          <a:lstStyle/>
          <a:p>
            <a:fld id="{E36E7072-1C18-4F96-922D-BA032DA57732}" type="datetime1">
              <a:rPr lang="en-US" smtClean="0"/>
              <a:t>6/8/2021</a:t>
            </a:fld>
            <a:endParaRPr lang="en-US"/>
          </a:p>
        </p:txBody>
      </p:sp>
      <p:sp>
        <p:nvSpPr>
          <p:cNvPr id="6" name="Slide Number Placeholder 5">
            <a:extLst>
              <a:ext uri="{FF2B5EF4-FFF2-40B4-BE49-F238E27FC236}">
                <a16:creationId xmlns:a16="http://schemas.microsoft.com/office/drawing/2014/main" id="{99448D7F-ABB5-48FB-B64E-FF9BF796915D}"/>
              </a:ext>
            </a:extLst>
          </p:cNvPr>
          <p:cNvSpPr>
            <a:spLocks noGrp="1"/>
          </p:cNvSpPr>
          <p:nvPr>
            <p:ph type="sldNum" sz="quarter" idx="12"/>
          </p:nvPr>
        </p:nvSpPr>
        <p:spPr/>
        <p:txBody>
          <a:bodyPr/>
          <a:lstStyle/>
          <a:p>
            <a:fld id="{B2F91B38-0642-47E6-9849-6AA0A30EE18C}" type="slidenum">
              <a:rPr lang="en-US" smtClean="0"/>
              <a:t>16</a:t>
            </a:fld>
            <a:endParaRPr lang="en-US"/>
          </a:p>
        </p:txBody>
      </p:sp>
    </p:spTree>
    <p:extLst>
      <p:ext uri="{BB962C8B-B14F-4D97-AF65-F5344CB8AC3E}">
        <p14:creationId xmlns:p14="http://schemas.microsoft.com/office/powerpoint/2010/main" val="35401795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dirty="0"/>
              <a:t>Online education </a:t>
            </a:r>
            <a:r>
              <a:rPr lang="en-US" dirty="0" err="1"/>
              <a:t>i.e</a:t>
            </a:r>
            <a:r>
              <a:rPr lang="en-US" dirty="0"/>
              <a:t> online learning and teaching has given a new technique and scope to education all over the world.</a:t>
            </a:r>
          </a:p>
          <a:p>
            <a:pPr>
              <a:buFont typeface="Wingdings" panose="05000000000000000000" pitchFamily="2" charset="2"/>
              <a:buChar char="v"/>
            </a:pPr>
            <a:endParaRPr lang="en-US" dirty="0"/>
          </a:p>
          <a:p>
            <a:pPr>
              <a:buFont typeface="Wingdings" panose="05000000000000000000" pitchFamily="2" charset="2"/>
              <a:buChar char="v"/>
            </a:pPr>
            <a:r>
              <a:rPr lang="en-US" dirty="0"/>
              <a:t>Many tools and technologies have been invented so that the learning and teaching can take place in an effective way.</a:t>
            </a:r>
          </a:p>
          <a:p>
            <a:pPr>
              <a:buFont typeface="Wingdings" panose="05000000000000000000" pitchFamily="2" charset="2"/>
              <a:buChar char="v"/>
            </a:pPr>
            <a:endParaRPr lang="en-US" dirty="0"/>
          </a:p>
          <a:p>
            <a:pPr>
              <a:buFont typeface="Wingdings" panose="05000000000000000000" pitchFamily="2" charset="2"/>
              <a:buChar char="v"/>
            </a:pPr>
            <a:r>
              <a:rPr lang="en-US" dirty="0"/>
              <a:t>Hence there is a future scope that all the educational </a:t>
            </a:r>
            <a:r>
              <a:rPr lang="en-US" dirty="0" err="1"/>
              <a:t>institudes</a:t>
            </a:r>
            <a:r>
              <a:rPr lang="en-US" dirty="0"/>
              <a:t> should </a:t>
            </a:r>
            <a:r>
              <a:rPr lang="en-US" dirty="0" err="1"/>
              <a:t>practise</a:t>
            </a:r>
            <a:r>
              <a:rPr lang="en-US" dirty="0"/>
              <a:t> online education so that each and every child would get the right education despite of boundaries and pandemics.</a:t>
            </a:r>
          </a:p>
          <a:p>
            <a:pPr marL="137160" indent="0">
              <a:buNone/>
            </a:pPr>
            <a:endParaRPr lang="en-US" dirty="0"/>
          </a:p>
        </p:txBody>
      </p:sp>
      <p:sp>
        <p:nvSpPr>
          <p:cNvPr id="4" name="Date Placeholder 3">
            <a:extLst>
              <a:ext uri="{FF2B5EF4-FFF2-40B4-BE49-F238E27FC236}">
                <a16:creationId xmlns:a16="http://schemas.microsoft.com/office/drawing/2014/main" id="{4D3B82B5-2411-4266-869C-839E18210094}"/>
              </a:ext>
            </a:extLst>
          </p:cNvPr>
          <p:cNvSpPr>
            <a:spLocks noGrp="1"/>
          </p:cNvSpPr>
          <p:nvPr>
            <p:ph type="dt" sz="half" idx="10"/>
          </p:nvPr>
        </p:nvSpPr>
        <p:spPr/>
        <p:txBody>
          <a:bodyPr/>
          <a:lstStyle/>
          <a:p>
            <a:fld id="{F01D1FEF-D321-45EE-BF78-B21092CABFA9}" type="datetime1">
              <a:rPr lang="en-US" smtClean="0"/>
              <a:t>6/8/2021</a:t>
            </a:fld>
            <a:endParaRPr lang="en-US"/>
          </a:p>
        </p:txBody>
      </p:sp>
      <p:sp>
        <p:nvSpPr>
          <p:cNvPr id="5" name="Slide Number Placeholder 4">
            <a:extLst>
              <a:ext uri="{FF2B5EF4-FFF2-40B4-BE49-F238E27FC236}">
                <a16:creationId xmlns:a16="http://schemas.microsoft.com/office/drawing/2014/main" id="{5634D5A7-429C-42BE-88A0-8EA7BB1EB00C}"/>
              </a:ext>
            </a:extLst>
          </p:cNvPr>
          <p:cNvSpPr>
            <a:spLocks noGrp="1"/>
          </p:cNvSpPr>
          <p:nvPr>
            <p:ph type="sldNum" sz="quarter" idx="12"/>
          </p:nvPr>
        </p:nvSpPr>
        <p:spPr/>
        <p:txBody>
          <a:bodyPr/>
          <a:lstStyle/>
          <a:p>
            <a:fld id="{B2F91B38-0642-47E6-9849-6AA0A30EE18C}" type="slidenum">
              <a:rPr lang="en-US" smtClean="0"/>
              <a:t>17</a:t>
            </a:fld>
            <a:endParaRPr lang="en-US"/>
          </a:p>
        </p:txBody>
      </p:sp>
    </p:spTree>
    <p:extLst>
      <p:ext uri="{BB962C8B-B14F-4D97-AF65-F5344CB8AC3E}">
        <p14:creationId xmlns:p14="http://schemas.microsoft.com/office/powerpoint/2010/main" val="16136689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dirty="0"/>
              <a:t>Thanks!</a:t>
            </a:r>
          </a:p>
        </p:txBody>
      </p:sp>
      <p:sp>
        <p:nvSpPr>
          <p:cNvPr id="3" name="Date Placeholder 2">
            <a:extLst>
              <a:ext uri="{FF2B5EF4-FFF2-40B4-BE49-F238E27FC236}">
                <a16:creationId xmlns:a16="http://schemas.microsoft.com/office/drawing/2014/main" id="{47925208-CA70-4AFE-AC7F-4E68BDA34C4A}"/>
              </a:ext>
            </a:extLst>
          </p:cNvPr>
          <p:cNvSpPr>
            <a:spLocks noGrp="1"/>
          </p:cNvSpPr>
          <p:nvPr>
            <p:ph type="dt" sz="half" idx="10"/>
          </p:nvPr>
        </p:nvSpPr>
        <p:spPr/>
        <p:txBody>
          <a:bodyPr/>
          <a:lstStyle/>
          <a:p>
            <a:fld id="{F3F82AD0-8875-428F-A9D8-173AE6832273}" type="datetime1">
              <a:rPr lang="en-US" smtClean="0"/>
              <a:t>6/8/2021</a:t>
            </a:fld>
            <a:endParaRPr lang="en-US"/>
          </a:p>
        </p:txBody>
      </p:sp>
      <p:sp>
        <p:nvSpPr>
          <p:cNvPr id="4" name="Slide Number Placeholder 3">
            <a:extLst>
              <a:ext uri="{FF2B5EF4-FFF2-40B4-BE49-F238E27FC236}">
                <a16:creationId xmlns:a16="http://schemas.microsoft.com/office/drawing/2014/main" id="{310D16EE-0B52-4CA5-9EA1-489F6D058259}"/>
              </a:ext>
            </a:extLst>
          </p:cNvPr>
          <p:cNvSpPr>
            <a:spLocks noGrp="1"/>
          </p:cNvSpPr>
          <p:nvPr>
            <p:ph type="sldNum" sz="quarter" idx="12"/>
          </p:nvPr>
        </p:nvSpPr>
        <p:spPr/>
        <p:txBody>
          <a:bodyPr/>
          <a:lstStyle/>
          <a:p>
            <a:fld id="{B2F91B38-0642-47E6-9849-6AA0A30EE18C}" type="slidenum">
              <a:rPr lang="en-US" smtClean="0"/>
              <a:t>18</a:t>
            </a:fld>
            <a:endParaRPr lang="en-US"/>
          </a:p>
        </p:txBody>
      </p:sp>
    </p:spTree>
    <p:extLst>
      <p:ext uri="{BB962C8B-B14F-4D97-AF65-F5344CB8AC3E}">
        <p14:creationId xmlns:p14="http://schemas.microsoft.com/office/powerpoint/2010/main" val="16113861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Submitted by</a:t>
            </a:r>
            <a:br>
              <a:rPr lang="en-US" dirty="0"/>
            </a:br>
            <a:endParaRPr lang="en-US" dirty="0"/>
          </a:p>
        </p:txBody>
      </p:sp>
      <p:sp>
        <p:nvSpPr>
          <p:cNvPr id="3" name="Text Placeholder 2"/>
          <p:cNvSpPr>
            <a:spLocks noGrp="1"/>
          </p:cNvSpPr>
          <p:nvPr>
            <p:ph type="body" idx="1"/>
          </p:nvPr>
        </p:nvSpPr>
        <p:spPr>
          <a:xfrm>
            <a:off x="1600200" y="2507786"/>
            <a:ext cx="6096000" cy="3816814"/>
          </a:xfrm>
        </p:spPr>
        <p:txBody>
          <a:bodyPr>
            <a:normAutofit lnSpcReduction="10000"/>
          </a:bodyPr>
          <a:lstStyle/>
          <a:p>
            <a:r>
              <a:rPr lang="en-US" dirty="0"/>
              <a:t>                      </a:t>
            </a:r>
            <a:r>
              <a:rPr lang="en-US" dirty="0" err="1"/>
              <a:t>Prerana</a:t>
            </a:r>
            <a:r>
              <a:rPr lang="en-US" dirty="0"/>
              <a:t> Vijay </a:t>
            </a:r>
            <a:r>
              <a:rPr lang="en-US" dirty="0" err="1"/>
              <a:t>Magare</a:t>
            </a:r>
            <a:endParaRPr lang="en-US" dirty="0"/>
          </a:p>
          <a:p>
            <a:r>
              <a:rPr lang="en-US" dirty="0"/>
              <a:t>                    (10303320181124510020)</a:t>
            </a:r>
          </a:p>
          <a:p>
            <a:endParaRPr lang="en-US" dirty="0"/>
          </a:p>
          <a:p>
            <a:endParaRPr lang="en-US" dirty="0"/>
          </a:p>
          <a:p>
            <a:r>
              <a:rPr lang="en-US" dirty="0"/>
              <a:t>                COMPUTER ENGINEERING</a:t>
            </a:r>
          </a:p>
          <a:p>
            <a:r>
              <a:rPr lang="en-US" dirty="0"/>
              <a:t>                                2020-2021</a:t>
            </a:r>
          </a:p>
          <a:p>
            <a:endParaRPr lang="en-US" dirty="0"/>
          </a:p>
          <a:p>
            <a:r>
              <a:rPr lang="en-US" dirty="0"/>
              <a:t>                      Under the guidance of </a:t>
            </a:r>
          </a:p>
          <a:p>
            <a:r>
              <a:rPr lang="en-US" dirty="0"/>
              <a:t>                          Prof M.D. </a:t>
            </a:r>
            <a:r>
              <a:rPr lang="en-US" dirty="0" err="1"/>
              <a:t>Laddha</a:t>
            </a:r>
            <a:endParaRPr lang="en-US" dirty="0"/>
          </a:p>
        </p:txBody>
      </p:sp>
      <p:sp>
        <p:nvSpPr>
          <p:cNvPr id="4" name="Date Placeholder 3">
            <a:extLst>
              <a:ext uri="{FF2B5EF4-FFF2-40B4-BE49-F238E27FC236}">
                <a16:creationId xmlns:a16="http://schemas.microsoft.com/office/drawing/2014/main" id="{3B5A1772-2BA7-4282-A86B-A8323781E2A3}"/>
              </a:ext>
            </a:extLst>
          </p:cNvPr>
          <p:cNvSpPr>
            <a:spLocks noGrp="1"/>
          </p:cNvSpPr>
          <p:nvPr>
            <p:ph type="dt" sz="half" idx="10"/>
          </p:nvPr>
        </p:nvSpPr>
        <p:spPr/>
        <p:txBody>
          <a:bodyPr/>
          <a:lstStyle/>
          <a:p>
            <a:fld id="{CECBE61E-1547-415A-8C7D-69CD997F352E}" type="datetime1">
              <a:rPr lang="en-US" smtClean="0"/>
              <a:t>6/8/2021</a:t>
            </a:fld>
            <a:endParaRPr lang="en-US"/>
          </a:p>
        </p:txBody>
      </p:sp>
      <p:sp>
        <p:nvSpPr>
          <p:cNvPr id="5" name="Slide Number Placeholder 4">
            <a:extLst>
              <a:ext uri="{FF2B5EF4-FFF2-40B4-BE49-F238E27FC236}">
                <a16:creationId xmlns:a16="http://schemas.microsoft.com/office/drawing/2014/main" id="{F4F2A662-1F6B-438C-8A03-7DDFA0EC6BCF}"/>
              </a:ext>
            </a:extLst>
          </p:cNvPr>
          <p:cNvSpPr>
            <a:spLocks noGrp="1"/>
          </p:cNvSpPr>
          <p:nvPr>
            <p:ph type="sldNum" sz="quarter" idx="12"/>
          </p:nvPr>
        </p:nvSpPr>
        <p:spPr/>
        <p:txBody>
          <a:bodyPr/>
          <a:lstStyle/>
          <a:p>
            <a:fld id="{B2F91B38-0642-47E6-9849-6AA0A30EE18C}" type="slidenum">
              <a:rPr lang="en-US" smtClean="0"/>
              <a:t>2</a:t>
            </a:fld>
            <a:endParaRPr lang="en-US"/>
          </a:p>
        </p:txBody>
      </p:sp>
    </p:spTree>
    <p:extLst>
      <p:ext uri="{BB962C8B-B14F-4D97-AF65-F5344CB8AC3E}">
        <p14:creationId xmlns:p14="http://schemas.microsoft.com/office/powerpoint/2010/main" val="28424297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533400"/>
            <a:ext cx="8001000" cy="685800"/>
          </a:xfrm>
        </p:spPr>
        <p:txBody>
          <a:bodyPr>
            <a:normAutofit/>
          </a:bodyPr>
          <a:lstStyle/>
          <a:p>
            <a:r>
              <a:rPr lang="en-US" sz="2800" dirty="0"/>
              <a:t>ABSTRACT</a:t>
            </a:r>
          </a:p>
        </p:txBody>
      </p:sp>
      <p:sp>
        <p:nvSpPr>
          <p:cNvPr id="3" name="Content Placeholder 2"/>
          <p:cNvSpPr>
            <a:spLocks noGrp="1"/>
          </p:cNvSpPr>
          <p:nvPr>
            <p:ph idx="1"/>
          </p:nvPr>
        </p:nvSpPr>
        <p:spPr>
          <a:xfrm>
            <a:off x="533400" y="3581400"/>
            <a:ext cx="8305800" cy="2971800"/>
          </a:xfrm>
        </p:spPr>
        <p:txBody>
          <a:bodyPr>
            <a:normAutofit fontScale="25000" lnSpcReduction="20000"/>
          </a:bodyPr>
          <a:lstStyle/>
          <a:p>
            <a:pPr marL="1965960" lvl="8" indent="0">
              <a:buNone/>
            </a:pPr>
            <a:r>
              <a:rPr lang="en-US" sz="3800" dirty="0"/>
              <a:t> </a:t>
            </a:r>
          </a:p>
          <a:p>
            <a:pPr>
              <a:buFont typeface="Wingdings" panose="05000000000000000000" pitchFamily="2" charset="2"/>
              <a:buChar char="Ø"/>
            </a:pPr>
            <a:r>
              <a:rPr lang="en-US" sz="7200" dirty="0"/>
              <a:t>Online learning  is the newly and most popular mode of education that takes place over the internet.</a:t>
            </a:r>
          </a:p>
          <a:p>
            <a:pPr>
              <a:buFont typeface="Wingdings" panose="05000000000000000000" pitchFamily="2" charset="2"/>
              <a:buChar char="Ø"/>
            </a:pPr>
            <a:r>
              <a:rPr lang="en-US" sz="7200" dirty="0"/>
              <a:t>  Online education is the most popular form of distant education .</a:t>
            </a:r>
          </a:p>
          <a:p>
            <a:pPr>
              <a:buFont typeface="Wingdings" panose="05000000000000000000" pitchFamily="2" charset="2"/>
              <a:buChar char="Ø"/>
            </a:pPr>
            <a:r>
              <a:rPr lang="en-US" sz="7200" dirty="0"/>
              <a:t>Online teaching  is an educational model where students and instructors connect via technology to review lectures, submit assignments and communicate with one another. </a:t>
            </a:r>
          </a:p>
          <a:p>
            <a:pPr>
              <a:buFont typeface="Wingdings" panose="05000000000000000000" pitchFamily="2" charset="2"/>
              <a:buChar char="Ø"/>
            </a:pPr>
            <a:r>
              <a:rPr lang="en-US" sz="7200" dirty="0"/>
              <a:t>No face-to-face learning occurs since lectures, assignments and readings are delivered online.</a:t>
            </a:r>
          </a:p>
          <a:p>
            <a:pPr marL="0" indent="0">
              <a:buNone/>
            </a:pPr>
            <a:br>
              <a:rPr lang="en-US" sz="7200" dirty="0"/>
            </a:br>
            <a:endParaRPr lang="en-US" sz="7200" dirty="0"/>
          </a:p>
          <a:p>
            <a:pPr>
              <a:buFont typeface="Wingdings" panose="05000000000000000000" pitchFamily="2" charset="2"/>
              <a:buChar char="Ø"/>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1" y="1447800"/>
            <a:ext cx="4344264" cy="1905000"/>
          </a:xfrm>
          <a:prstGeom prst="rect">
            <a:avLst/>
          </a:prstGeom>
        </p:spPr>
      </p:pic>
      <p:sp>
        <p:nvSpPr>
          <p:cNvPr id="5" name="Date Placeholder 4">
            <a:extLst>
              <a:ext uri="{FF2B5EF4-FFF2-40B4-BE49-F238E27FC236}">
                <a16:creationId xmlns:a16="http://schemas.microsoft.com/office/drawing/2014/main" id="{CEE3BFB7-93DA-4B3E-8AA2-7CAC1C2FC65B}"/>
              </a:ext>
            </a:extLst>
          </p:cNvPr>
          <p:cNvSpPr>
            <a:spLocks noGrp="1"/>
          </p:cNvSpPr>
          <p:nvPr>
            <p:ph type="dt" sz="half" idx="10"/>
          </p:nvPr>
        </p:nvSpPr>
        <p:spPr/>
        <p:txBody>
          <a:bodyPr/>
          <a:lstStyle/>
          <a:p>
            <a:fld id="{D24E37C1-96DE-418B-94DD-662C6388031A}" type="datetime1">
              <a:rPr lang="en-US" smtClean="0"/>
              <a:t>6/8/2021</a:t>
            </a:fld>
            <a:endParaRPr lang="en-US"/>
          </a:p>
        </p:txBody>
      </p:sp>
      <p:sp>
        <p:nvSpPr>
          <p:cNvPr id="6" name="Slide Number Placeholder 5">
            <a:extLst>
              <a:ext uri="{FF2B5EF4-FFF2-40B4-BE49-F238E27FC236}">
                <a16:creationId xmlns:a16="http://schemas.microsoft.com/office/drawing/2014/main" id="{AAFB63C7-4130-4B5A-9919-302EA3F786CD}"/>
              </a:ext>
            </a:extLst>
          </p:cNvPr>
          <p:cNvSpPr>
            <a:spLocks noGrp="1"/>
          </p:cNvSpPr>
          <p:nvPr>
            <p:ph type="sldNum" sz="quarter" idx="12"/>
          </p:nvPr>
        </p:nvSpPr>
        <p:spPr/>
        <p:txBody>
          <a:bodyPr/>
          <a:lstStyle/>
          <a:p>
            <a:fld id="{B2F91B38-0642-47E6-9849-6AA0A30EE18C}" type="slidenum">
              <a:rPr lang="en-US" smtClean="0"/>
              <a:t>3</a:t>
            </a:fld>
            <a:endParaRPr lang="en-US"/>
          </a:p>
        </p:txBody>
      </p:sp>
    </p:spTree>
    <p:extLst>
      <p:ext uri="{BB962C8B-B14F-4D97-AF65-F5344CB8AC3E}">
        <p14:creationId xmlns:p14="http://schemas.microsoft.com/office/powerpoint/2010/main" val="36260308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                        </a:t>
            </a:r>
          </a:p>
          <a:p>
            <a:pPr lvl="0"/>
            <a:r>
              <a:rPr lang="en-US" dirty="0"/>
              <a:t>Introduction                                                                                                                                                                                                                                                                                                                                                                     </a:t>
            </a:r>
          </a:p>
          <a:p>
            <a:pPr lvl="0"/>
            <a:r>
              <a:rPr lang="en-US" dirty="0"/>
              <a:t>Purpose and Types                                                                                                                                                                                                                                         </a:t>
            </a:r>
          </a:p>
          <a:p>
            <a:pPr lvl="0"/>
            <a:r>
              <a:rPr lang="en-US" dirty="0"/>
              <a:t>Advantages of online Teaching and Learning                                                          </a:t>
            </a:r>
          </a:p>
          <a:p>
            <a:pPr lvl="0"/>
            <a:r>
              <a:rPr lang="en-US" dirty="0"/>
              <a:t>Difficulties in Online Learning        </a:t>
            </a:r>
          </a:p>
          <a:p>
            <a:pPr lvl="0"/>
            <a:r>
              <a:rPr lang="en-US" dirty="0"/>
              <a:t>Difficulties in Online Teaching                                                                                                                                                     </a:t>
            </a:r>
          </a:p>
          <a:p>
            <a:pPr lvl="0"/>
            <a:r>
              <a:rPr lang="en-US" dirty="0"/>
              <a:t>How online learning is better than classroom learning                                    </a:t>
            </a:r>
          </a:p>
          <a:p>
            <a:pPr lvl="0"/>
            <a:r>
              <a:rPr lang="en-US" dirty="0"/>
              <a:t>Tools for online learning                                                                              </a:t>
            </a:r>
          </a:p>
          <a:p>
            <a:pPr lvl="0"/>
            <a:r>
              <a:rPr lang="en-US" dirty="0"/>
              <a:t>Innovative ways to use technology in online education                       </a:t>
            </a:r>
          </a:p>
          <a:p>
            <a:pPr lvl="0"/>
            <a:r>
              <a:rPr lang="en-US" dirty="0"/>
              <a:t>Conclusion                                                                                                     </a:t>
            </a:r>
          </a:p>
          <a:p>
            <a:r>
              <a:rPr lang="en-US" dirty="0"/>
              <a:t>Bibliography </a:t>
            </a:r>
          </a:p>
        </p:txBody>
      </p:sp>
      <p:sp>
        <p:nvSpPr>
          <p:cNvPr id="4" name="Date Placeholder 3">
            <a:extLst>
              <a:ext uri="{FF2B5EF4-FFF2-40B4-BE49-F238E27FC236}">
                <a16:creationId xmlns:a16="http://schemas.microsoft.com/office/drawing/2014/main" id="{DA274796-9701-43E8-ABBA-79D910924206}"/>
              </a:ext>
            </a:extLst>
          </p:cNvPr>
          <p:cNvSpPr>
            <a:spLocks noGrp="1"/>
          </p:cNvSpPr>
          <p:nvPr>
            <p:ph type="dt" sz="half" idx="10"/>
          </p:nvPr>
        </p:nvSpPr>
        <p:spPr/>
        <p:txBody>
          <a:bodyPr/>
          <a:lstStyle/>
          <a:p>
            <a:fld id="{9B0C48D8-4C11-4D4D-B7BC-65EA2F114635}" type="datetime1">
              <a:rPr lang="en-US" smtClean="0"/>
              <a:t>6/8/2021</a:t>
            </a:fld>
            <a:endParaRPr lang="en-US"/>
          </a:p>
        </p:txBody>
      </p:sp>
      <p:sp>
        <p:nvSpPr>
          <p:cNvPr id="5" name="Slide Number Placeholder 4">
            <a:extLst>
              <a:ext uri="{FF2B5EF4-FFF2-40B4-BE49-F238E27FC236}">
                <a16:creationId xmlns:a16="http://schemas.microsoft.com/office/drawing/2014/main" id="{449A13B5-13A3-410C-B213-3B415B8552BA}"/>
              </a:ext>
            </a:extLst>
          </p:cNvPr>
          <p:cNvSpPr>
            <a:spLocks noGrp="1"/>
          </p:cNvSpPr>
          <p:nvPr>
            <p:ph type="sldNum" sz="quarter" idx="12"/>
          </p:nvPr>
        </p:nvSpPr>
        <p:spPr/>
        <p:txBody>
          <a:bodyPr/>
          <a:lstStyle/>
          <a:p>
            <a:fld id="{B2F91B38-0642-47E6-9849-6AA0A30EE18C}" type="slidenum">
              <a:rPr lang="en-US" smtClean="0"/>
              <a:t>4</a:t>
            </a:fld>
            <a:endParaRPr lang="en-US"/>
          </a:p>
        </p:txBody>
      </p:sp>
    </p:spTree>
    <p:extLst>
      <p:ext uri="{BB962C8B-B14F-4D97-AF65-F5344CB8AC3E}">
        <p14:creationId xmlns:p14="http://schemas.microsoft.com/office/powerpoint/2010/main" val="23273980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28600" y="1295400"/>
            <a:ext cx="8763000" cy="5334000"/>
          </a:xfrm>
        </p:spPr>
        <p:txBody>
          <a:bodyPr>
            <a:normAutofit/>
          </a:bodyPr>
          <a:lstStyle/>
          <a:p>
            <a:r>
              <a:rPr lang="en-US" sz="2000" b="1" dirty="0">
                <a:solidFill>
                  <a:srgbClr val="0070C0"/>
                </a:solidFill>
              </a:rPr>
              <a:t>Online teaching and learning</a:t>
            </a:r>
            <a:r>
              <a:rPr lang="en-US" sz="2000" dirty="0">
                <a:solidFill>
                  <a:srgbClr val="0070C0"/>
                </a:solidFill>
              </a:rPr>
              <a:t> is faculty-delivered instruction via the </a:t>
            </a:r>
            <a:r>
              <a:rPr lang="en-US" sz="2000" b="1" dirty="0">
                <a:solidFill>
                  <a:srgbClr val="0070C0"/>
                </a:solidFill>
              </a:rPr>
              <a:t>Internet</a:t>
            </a:r>
            <a:r>
              <a:rPr lang="en-US" sz="2000" dirty="0">
                <a:solidFill>
                  <a:srgbClr val="0070C0"/>
                </a:solidFill>
              </a:rPr>
              <a:t>. </a:t>
            </a:r>
            <a:r>
              <a:rPr lang="en-US" sz="2000" b="1" dirty="0">
                <a:solidFill>
                  <a:srgbClr val="0070C0"/>
                </a:solidFill>
              </a:rPr>
              <a:t>Online</a:t>
            </a:r>
            <a:r>
              <a:rPr lang="en-US" sz="2000" dirty="0">
                <a:solidFill>
                  <a:srgbClr val="0070C0"/>
                </a:solidFill>
              </a:rPr>
              <a:t> instruction includes real-time (synchronous) and anytime, anywhere (asynchronous) interactions.   </a:t>
            </a:r>
          </a:p>
          <a:p>
            <a:r>
              <a:rPr lang="en-US" sz="2000" dirty="0">
                <a:solidFill>
                  <a:srgbClr val="7030A0"/>
                </a:solidFill>
              </a:rPr>
              <a:t>Online teaching  is an educational model where students and instructors connect via technology to review lectures, submit assignments and communicate with one another.</a:t>
            </a:r>
          </a:p>
          <a:p>
            <a:r>
              <a:rPr lang="en-US" sz="2000" dirty="0">
                <a:solidFill>
                  <a:srgbClr val="00B050"/>
                </a:solidFill>
              </a:rPr>
              <a:t> Here learning and teaching takes place explicit use of technology and computer networking system. The educational approach is delivered through online mode without on-campus activity. </a:t>
            </a:r>
          </a:p>
          <a:p>
            <a:r>
              <a:rPr lang="en-US" sz="2000" dirty="0">
                <a:solidFill>
                  <a:srgbClr val="C00000"/>
                </a:solidFill>
              </a:rPr>
              <a:t>Computer-based training, web-based training, internet based training, online training, e-learning (electronic learning), m-learning (mobile learning), computer-aided distance education - online education goes by many names and comes in a variety of styles, but at its core.</a:t>
            </a:r>
            <a:endParaRPr lang="en-US" sz="2000" b="1" dirty="0">
              <a:solidFill>
                <a:srgbClr val="C00000"/>
              </a:solidFill>
            </a:endParaRPr>
          </a:p>
          <a:p>
            <a:endParaRPr lang="en-US" sz="1800" dirty="0">
              <a:solidFill>
                <a:srgbClr val="C00000"/>
              </a:solidFill>
            </a:endParaRP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a:buFont typeface="Wingdings" panose="05000000000000000000" pitchFamily="2" charset="2"/>
              <a:buChar char="Ø"/>
            </a:pPr>
            <a:endParaRPr lang="en-US" sz="2800" dirty="0"/>
          </a:p>
          <a:p>
            <a:pPr marL="0" indent="0">
              <a:buNone/>
            </a:pPr>
            <a:endParaRPr lang="en-US" sz="2800" dirty="0"/>
          </a:p>
          <a:p>
            <a:pPr>
              <a:buFont typeface="Wingdings" panose="05000000000000000000" pitchFamily="2" charset="2"/>
              <a:buChar char="Ø"/>
            </a:pPr>
            <a:endParaRPr lang="en-US" sz="2800" dirty="0"/>
          </a:p>
        </p:txBody>
      </p:sp>
      <p:sp>
        <p:nvSpPr>
          <p:cNvPr id="4" name="Date Placeholder 3">
            <a:extLst>
              <a:ext uri="{FF2B5EF4-FFF2-40B4-BE49-F238E27FC236}">
                <a16:creationId xmlns:a16="http://schemas.microsoft.com/office/drawing/2014/main" id="{D654677B-1BB0-4D8E-8EFA-21EF0C52DBB3}"/>
              </a:ext>
            </a:extLst>
          </p:cNvPr>
          <p:cNvSpPr>
            <a:spLocks noGrp="1"/>
          </p:cNvSpPr>
          <p:nvPr>
            <p:ph type="dt" sz="half" idx="10"/>
          </p:nvPr>
        </p:nvSpPr>
        <p:spPr/>
        <p:txBody>
          <a:bodyPr/>
          <a:lstStyle/>
          <a:p>
            <a:fld id="{6B3773E1-63D7-4C56-91EB-F67C67BA025A}" type="datetime1">
              <a:rPr lang="en-US" smtClean="0"/>
              <a:t>6/8/2021</a:t>
            </a:fld>
            <a:endParaRPr lang="en-US"/>
          </a:p>
        </p:txBody>
      </p:sp>
      <p:sp>
        <p:nvSpPr>
          <p:cNvPr id="5" name="Slide Number Placeholder 4">
            <a:extLst>
              <a:ext uri="{FF2B5EF4-FFF2-40B4-BE49-F238E27FC236}">
                <a16:creationId xmlns:a16="http://schemas.microsoft.com/office/drawing/2014/main" id="{970A86CC-7D4A-4676-8B11-9CB831CDDD31}"/>
              </a:ext>
            </a:extLst>
          </p:cNvPr>
          <p:cNvSpPr>
            <a:spLocks noGrp="1"/>
          </p:cNvSpPr>
          <p:nvPr>
            <p:ph type="sldNum" sz="quarter" idx="12"/>
          </p:nvPr>
        </p:nvSpPr>
        <p:spPr/>
        <p:txBody>
          <a:bodyPr/>
          <a:lstStyle/>
          <a:p>
            <a:fld id="{B2F91B38-0642-47E6-9849-6AA0A30EE18C}" type="slidenum">
              <a:rPr lang="en-US" smtClean="0"/>
              <a:t>5</a:t>
            </a:fld>
            <a:endParaRPr lang="en-US"/>
          </a:p>
        </p:txBody>
      </p:sp>
    </p:spTree>
    <p:extLst>
      <p:ext uri="{BB962C8B-B14F-4D97-AF65-F5344CB8AC3E}">
        <p14:creationId xmlns:p14="http://schemas.microsoft.com/office/powerpoint/2010/main" val="37924934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a:t>Purpose and Types</a:t>
            </a:r>
          </a:p>
        </p:txBody>
      </p:sp>
      <p:sp>
        <p:nvSpPr>
          <p:cNvPr id="3" name="Content Placeholder 2"/>
          <p:cNvSpPr>
            <a:spLocks noGrp="1"/>
          </p:cNvSpPr>
          <p:nvPr>
            <p:ph idx="1"/>
          </p:nvPr>
        </p:nvSpPr>
        <p:spPr>
          <a:xfrm>
            <a:off x="609600" y="1524000"/>
            <a:ext cx="8153400" cy="4830763"/>
          </a:xfrm>
        </p:spPr>
        <p:txBody>
          <a:bodyPr>
            <a:normAutofit fontScale="92500" lnSpcReduction="10000"/>
          </a:bodyPr>
          <a:lstStyle/>
          <a:p>
            <a:pPr marL="137160" indent="0">
              <a:buNone/>
            </a:pPr>
            <a:r>
              <a:rPr lang="en-US" sz="2000" dirty="0"/>
              <a:t>The main purpose of adopting online learning is currently due to the world pandemic as it left no option for students and teachers rather than conducting online classes.</a:t>
            </a:r>
          </a:p>
          <a:p>
            <a:pPr marL="137160" indent="0">
              <a:buNone/>
            </a:pPr>
            <a:r>
              <a:rPr lang="en-US" sz="2000" dirty="0"/>
              <a:t>Apart from this other purpose of e-learning is:</a:t>
            </a:r>
          </a:p>
          <a:p>
            <a:pPr>
              <a:buFont typeface="Wingdings" panose="05000000000000000000" pitchFamily="2" charset="2"/>
              <a:buChar char="v"/>
            </a:pPr>
            <a:r>
              <a:rPr lang="en-US" sz="2000" dirty="0"/>
              <a:t> Enhance the quality of learning and teaching</a:t>
            </a:r>
          </a:p>
          <a:p>
            <a:pPr>
              <a:buFont typeface="Wingdings" panose="05000000000000000000" pitchFamily="2" charset="2"/>
              <a:buChar char="v"/>
            </a:pPr>
            <a:r>
              <a:rPr lang="en-US" sz="2000" dirty="0"/>
              <a:t>Meet the learning style or needs of students</a:t>
            </a:r>
          </a:p>
          <a:p>
            <a:pPr>
              <a:buFont typeface="Wingdings" panose="05000000000000000000" pitchFamily="2" charset="2"/>
              <a:buChar char="v"/>
            </a:pPr>
            <a:r>
              <a:rPr lang="en-US" sz="2000" dirty="0"/>
              <a:t>Improve the efficiency and effectiveness</a:t>
            </a:r>
          </a:p>
          <a:p>
            <a:pPr>
              <a:buFont typeface="Wingdings" panose="05000000000000000000" pitchFamily="2" charset="2"/>
              <a:buChar char="v"/>
            </a:pPr>
            <a:endParaRPr lang="en-US" sz="2000" dirty="0"/>
          </a:p>
          <a:p>
            <a:pPr marL="137160" indent="0">
              <a:buNone/>
            </a:pPr>
            <a:r>
              <a:rPr lang="en-US" sz="2000" dirty="0"/>
              <a:t>There are two types of online learning technique:</a:t>
            </a:r>
          </a:p>
          <a:p>
            <a:pPr marL="594360" indent="-457200">
              <a:buAutoNum type="arabicPeriod"/>
            </a:pPr>
            <a:r>
              <a:rPr lang="en-US" sz="2000" b="1" dirty="0">
                <a:solidFill>
                  <a:srgbClr val="C00000"/>
                </a:solidFill>
              </a:rPr>
              <a:t>Synchronous Learning: </a:t>
            </a:r>
            <a:r>
              <a:rPr lang="en-US" sz="2000" dirty="0"/>
              <a:t>which means learning at same time which includes interaction between people  </a:t>
            </a:r>
            <a:r>
              <a:rPr lang="en-US" sz="2000" dirty="0" err="1"/>
              <a:t>e.g</a:t>
            </a:r>
            <a:r>
              <a:rPr lang="en-US" sz="2000" dirty="0"/>
              <a:t> online lecture.</a:t>
            </a:r>
          </a:p>
          <a:p>
            <a:pPr marL="594360" indent="-457200">
              <a:buFont typeface="Wingdings 2"/>
              <a:buAutoNum type="arabicPeriod"/>
            </a:pPr>
            <a:r>
              <a:rPr lang="en-US" sz="2000" b="1" dirty="0">
                <a:solidFill>
                  <a:srgbClr val="C00000"/>
                </a:solidFill>
              </a:rPr>
              <a:t>Asynchronous Learning</a:t>
            </a:r>
            <a:r>
              <a:rPr lang="en-US" sz="2000" dirty="0">
                <a:solidFill>
                  <a:srgbClr val="C00000"/>
                </a:solidFill>
              </a:rPr>
              <a:t>: </a:t>
            </a:r>
            <a:r>
              <a:rPr lang="en-US" sz="2000" dirty="0"/>
              <a:t>where no interaction of people takes place and can be performed as per our requirement  </a:t>
            </a:r>
            <a:r>
              <a:rPr lang="en-US" sz="2000" dirty="0" err="1"/>
              <a:t>e.g</a:t>
            </a:r>
            <a:r>
              <a:rPr lang="en-US" sz="2000" dirty="0"/>
              <a:t> recorded lectures.</a:t>
            </a:r>
          </a:p>
          <a:p>
            <a:pPr marL="594360" indent="-457200">
              <a:buFont typeface="Wingdings 2"/>
              <a:buAutoNum type="arabicPeriod"/>
            </a:pPr>
            <a:endParaRPr lang="en-US" sz="2000" dirty="0"/>
          </a:p>
          <a:p>
            <a:pPr marL="594360" indent="-457200">
              <a:buAutoNum type="arabicPeriod"/>
            </a:pPr>
            <a:endParaRPr lang="en-US" sz="2000" dirty="0"/>
          </a:p>
          <a:p>
            <a:pPr marL="137160" indent="0">
              <a:buNone/>
            </a:pPr>
            <a:endParaRPr lang="en-US" sz="2000" dirty="0"/>
          </a:p>
          <a:p>
            <a:pPr>
              <a:buFont typeface="Wingdings" panose="05000000000000000000" pitchFamily="2" charset="2"/>
              <a:buChar char="v"/>
            </a:pPr>
            <a:endParaRPr lang="en-US" sz="2000" dirty="0"/>
          </a:p>
          <a:p>
            <a:pPr marL="137160" indent="0">
              <a:buNone/>
            </a:pPr>
            <a:endParaRPr lang="en-US" sz="2000" dirty="0"/>
          </a:p>
          <a:p>
            <a:pPr marL="137160" indent="0">
              <a:buNone/>
            </a:pPr>
            <a:endParaRPr lang="en-US" dirty="0"/>
          </a:p>
          <a:p>
            <a:pPr marL="137160" indent="0">
              <a:buNone/>
            </a:pPr>
            <a:endParaRPr lang="en-US" dirty="0"/>
          </a:p>
          <a:p>
            <a:pPr marL="137160" indent="0">
              <a:buNone/>
            </a:pPr>
            <a:endParaRPr lang="en-US" dirty="0"/>
          </a:p>
        </p:txBody>
      </p:sp>
      <p:sp>
        <p:nvSpPr>
          <p:cNvPr id="4" name="Date Placeholder 3">
            <a:extLst>
              <a:ext uri="{FF2B5EF4-FFF2-40B4-BE49-F238E27FC236}">
                <a16:creationId xmlns:a16="http://schemas.microsoft.com/office/drawing/2014/main" id="{2D4BA535-6557-4AA1-8FB4-BCFB468F9D6A}"/>
              </a:ext>
            </a:extLst>
          </p:cNvPr>
          <p:cNvSpPr>
            <a:spLocks noGrp="1"/>
          </p:cNvSpPr>
          <p:nvPr>
            <p:ph type="dt" sz="half" idx="10"/>
          </p:nvPr>
        </p:nvSpPr>
        <p:spPr/>
        <p:txBody>
          <a:bodyPr/>
          <a:lstStyle/>
          <a:p>
            <a:fld id="{59CAC207-323F-49DB-9CD9-0BD1B78CE766}" type="datetime1">
              <a:rPr lang="en-US" smtClean="0"/>
              <a:t>6/8/2021</a:t>
            </a:fld>
            <a:endParaRPr lang="en-US"/>
          </a:p>
        </p:txBody>
      </p:sp>
      <p:sp>
        <p:nvSpPr>
          <p:cNvPr id="5" name="Slide Number Placeholder 4">
            <a:extLst>
              <a:ext uri="{FF2B5EF4-FFF2-40B4-BE49-F238E27FC236}">
                <a16:creationId xmlns:a16="http://schemas.microsoft.com/office/drawing/2014/main" id="{79F3BF22-A4B7-44A0-B7EA-333661C310F3}"/>
              </a:ext>
            </a:extLst>
          </p:cNvPr>
          <p:cNvSpPr>
            <a:spLocks noGrp="1"/>
          </p:cNvSpPr>
          <p:nvPr>
            <p:ph type="sldNum" sz="quarter" idx="12"/>
          </p:nvPr>
        </p:nvSpPr>
        <p:spPr/>
        <p:txBody>
          <a:bodyPr/>
          <a:lstStyle/>
          <a:p>
            <a:fld id="{B2F91B38-0642-47E6-9849-6AA0A30EE18C}" type="slidenum">
              <a:rPr lang="en-US" smtClean="0"/>
              <a:t>6</a:t>
            </a:fld>
            <a:endParaRPr lang="en-US"/>
          </a:p>
        </p:txBody>
      </p:sp>
    </p:spTree>
    <p:extLst>
      <p:ext uri="{BB962C8B-B14F-4D97-AF65-F5344CB8AC3E}">
        <p14:creationId xmlns:p14="http://schemas.microsoft.com/office/powerpoint/2010/main" val="1940344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44562"/>
          </a:xfrm>
        </p:spPr>
        <p:txBody>
          <a:bodyPr>
            <a:normAutofit/>
          </a:bodyPr>
          <a:lstStyle/>
          <a:p>
            <a:r>
              <a:rPr lang="en-US" sz="3600" dirty="0"/>
              <a:t>Advantages </a:t>
            </a:r>
          </a:p>
        </p:txBody>
      </p:sp>
      <p:sp>
        <p:nvSpPr>
          <p:cNvPr id="3" name="Content Placeholder 2"/>
          <p:cNvSpPr>
            <a:spLocks noGrp="1"/>
          </p:cNvSpPr>
          <p:nvPr>
            <p:ph idx="1"/>
          </p:nvPr>
        </p:nvSpPr>
        <p:spPr>
          <a:xfrm>
            <a:off x="457200" y="990600"/>
            <a:ext cx="8229600" cy="5318760"/>
          </a:xfrm>
        </p:spPr>
        <p:txBody>
          <a:bodyPr>
            <a:normAutofit fontScale="92500" lnSpcReduction="20000"/>
          </a:bodyPr>
          <a:lstStyle/>
          <a:p>
            <a:pPr>
              <a:buFont typeface="Wingdings" panose="05000000000000000000" pitchFamily="2" charset="2"/>
              <a:buChar char="Ø"/>
            </a:pPr>
            <a:endParaRPr lang="en-US" sz="2800" dirty="0"/>
          </a:p>
          <a:p>
            <a:pPr marL="0" indent="0">
              <a:buNone/>
            </a:pPr>
            <a:r>
              <a:rPr lang="en-US" b="1" dirty="0">
                <a:solidFill>
                  <a:srgbClr val="C00000"/>
                </a:solidFill>
              </a:rPr>
              <a:t> FOR LEARNING:</a:t>
            </a:r>
            <a:endParaRPr lang="en-US" dirty="0">
              <a:solidFill>
                <a:srgbClr val="C00000"/>
              </a:solidFill>
            </a:endParaRPr>
          </a:p>
          <a:p>
            <a:pPr marL="457200" indent="-457200">
              <a:buFont typeface="Wingdings" panose="05000000000000000000" pitchFamily="2" charset="2"/>
              <a:buChar char="§"/>
            </a:pPr>
            <a:r>
              <a:rPr lang="en-US" sz="2000" dirty="0"/>
              <a:t> Increased flexibility of time</a:t>
            </a:r>
          </a:p>
          <a:p>
            <a:pPr marL="457200" indent="-457200">
              <a:buFont typeface="Wingdings" panose="05000000000000000000" pitchFamily="2" charset="2"/>
              <a:buChar char="§"/>
            </a:pPr>
            <a:r>
              <a:rPr lang="en-US" sz="2000" dirty="0"/>
              <a:t>Increased flexibility of location</a:t>
            </a:r>
          </a:p>
          <a:p>
            <a:pPr marL="457200" indent="-457200">
              <a:buFont typeface="Wingdings" panose="05000000000000000000" pitchFamily="2" charset="2"/>
              <a:buChar char="§"/>
            </a:pPr>
            <a:r>
              <a:rPr lang="en-US" sz="2000" dirty="0"/>
              <a:t>Information sharing</a:t>
            </a:r>
          </a:p>
          <a:p>
            <a:pPr marL="457200" indent="-457200">
              <a:buFont typeface="Wingdings" panose="05000000000000000000" pitchFamily="2" charset="2"/>
              <a:buChar char="§"/>
            </a:pPr>
            <a:r>
              <a:rPr lang="en-US" sz="2000" dirty="0"/>
              <a:t>Online resource</a:t>
            </a:r>
          </a:p>
          <a:p>
            <a:pPr marL="457200" indent="-457200">
              <a:buFont typeface="Wingdings" panose="05000000000000000000" pitchFamily="2" charset="2"/>
              <a:buChar char="§"/>
            </a:pPr>
            <a:r>
              <a:rPr lang="en-US" sz="2000" dirty="0"/>
              <a:t>Access, equity and disability</a:t>
            </a:r>
          </a:p>
          <a:p>
            <a:pPr marL="457200" indent="-457200">
              <a:buFont typeface="Wingdings" panose="05000000000000000000" pitchFamily="2" charset="2"/>
              <a:buChar char="§"/>
            </a:pPr>
            <a:r>
              <a:rPr lang="en-US" sz="2000" dirty="0"/>
              <a:t>Digital information literacy</a:t>
            </a:r>
          </a:p>
          <a:p>
            <a:pPr marL="0" indent="0">
              <a:buNone/>
            </a:pPr>
            <a:r>
              <a:rPr lang="en-US" b="1" dirty="0">
                <a:solidFill>
                  <a:srgbClr val="C00000"/>
                </a:solidFill>
              </a:rPr>
              <a:t>  FOR TEACHING:</a:t>
            </a:r>
          </a:p>
          <a:p>
            <a:pPr marL="342900" indent="-342900">
              <a:buFont typeface="Wingdings" panose="05000000000000000000" pitchFamily="2" charset="2"/>
              <a:buChar char="§"/>
            </a:pPr>
            <a:r>
              <a:rPr lang="en-US" sz="2000" dirty="0"/>
              <a:t>Creates more opportunity for interaction</a:t>
            </a:r>
          </a:p>
          <a:p>
            <a:pPr marL="342900" indent="-342900">
              <a:buFont typeface="Wingdings" panose="05000000000000000000" pitchFamily="2" charset="2"/>
              <a:buChar char="§"/>
            </a:pPr>
            <a:r>
              <a:rPr lang="en-US" sz="2000" dirty="0"/>
              <a:t>Reinforces teaching essentials</a:t>
            </a:r>
          </a:p>
          <a:p>
            <a:pPr marL="342900" indent="-342900">
              <a:buFont typeface="Wingdings" panose="05000000000000000000" pitchFamily="2" charset="2"/>
              <a:buChar char="§"/>
            </a:pPr>
            <a:r>
              <a:rPr lang="en-US" sz="2000" dirty="0"/>
              <a:t>Brings in your personality</a:t>
            </a:r>
          </a:p>
          <a:p>
            <a:pPr marL="342900" indent="-342900">
              <a:buFont typeface="Wingdings" panose="05000000000000000000" pitchFamily="2" charset="2"/>
              <a:buChar char="§"/>
            </a:pPr>
            <a:r>
              <a:rPr lang="en-US" sz="2000" dirty="0"/>
              <a:t>Opens new possibilities for assessment</a:t>
            </a:r>
          </a:p>
          <a:p>
            <a:pPr marL="342900" indent="-342900">
              <a:buFont typeface="Wingdings" panose="05000000000000000000" pitchFamily="2" charset="2"/>
              <a:buChar char="§"/>
            </a:pPr>
            <a:r>
              <a:rPr lang="en-US" sz="2000" dirty="0"/>
              <a:t>Integrates campus resources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219200"/>
            <a:ext cx="3062159" cy="2971800"/>
          </a:xfrm>
          <a:prstGeom prst="rect">
            <a:avLst/>
          </a:prstGeom>
        </p:spPr>
      </p:pic>
      <p:sp>
        <p:nvSpPr>
          <p:cNvPr id="5" name="Date Placeholder 4">
            <a:extLst>
              <a:ext uri="{FF2B5EF4-FFF2-40B4-BE49-F238E27FC236}">
                <a16:creationId xmlns:a16="http://schemas.microsoft.com/office/drawing/2014/main" id="{3F1DD628-C537-4046-BC3E-8B6469141E05}"/>
              </a:ext>
            </a:extLst>
          </p:cNvPr>
          <p:cNvSpPr>
            <a:spLocks noGrp="1"/>
          </p:cNvSpPr>
          <p:nvPr>
            <p:ph type="dt" sz="half" idx="10"/>
          </p:nvPr>
        </p:nvSpPr>
        <p:spPr/>
        <p:txBody>
          <a:bodyPr/>
          <a:lstStyle/>
          <a:p>
            <a:fld id="{2F7B682F-2DED-4ACA-81CE-2037FA53079F}" type="datetime1">
              <a:rPr lang="en-US" smtClean="0"/>
              <a:t>6/8/2021</a:t>
            </a:fld>
            <a:endParaRPr lang="en-US"/>
          </a:p>
        </p:txBody>
      </p:sp>
      <p:sp>
        <p:nvSpPr>
          <p:cNvPr id="6" name="Slide Number Placeholder 5">
            <a:extLst>
              <a:ext uri="{FF2B5EF4-FFF2-40B4-BE49-F238E27FC236}">
                <a16:creationId xmlns:a16="http://schemas.microsoft.com/office/drawing/2014/main" id="{6D141464-11C4-499B-9C97-05CFD2734595}"/>
              </a:ext>
            </a:extLst>
          </p:cNvPr>
          <p:cNvSpPr>
            <a:spLocks noGrp="1"/>
          </p:cNvSpPr>
          <p:nvPr>
            <p:ph type="sldNum" sz="quarter" idx="12"/>
          </p:nvPr>
        </p:nvSpPr>
        <p:spPr/>
        <p:txBody>
          <a:bodyPr/>
          <a:lstStyle/>
          <a:p>
            <a:fld id="{B2F91B38-0642-47E6-9849-6AA0A30EE18C}" type="slidenum">
              <a:rPr lang="en-US" smtClean="0"/>
              <a:t>7</a:t>
            </a:fld>
            <a:endParaRPr lang="en-US"/>
          </a:p>
        </p:txBody>
      </p:sp>
    </p:spTree>
    <p:extLst>
      <p:ext uri="{BB962C8B-B14F-4D97-AF65-F5344CB8AC3E}">
        <p14:creationId xmlns:p14="http://schemas.microsoft.com/office/powerpoint/2010/main" val="10689455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a:t>Difficulties in online learning </a:t>
            </a:r>
          </a:p>
        </p:txBody>
      </p:sp>
      <p:sp>
        <p:nvSpPr>
          <p:cNvPr id="3" name="Text Placeholder 2"/>
          <p:cNvSpPr>
            <a:spLocks noGrp="1"/>
          </p:cNvSpPr>
          <p:nvPr>
            <p:ph type="body" idx="1"/>
          </p:nvPr>
        </p:nvSpPr>
        <p:spPr>
          <a:xfrm>
            <a:off x="457200" y="1066801"/>
            <a:ext cx="4040188" cy="457200"/>
          </a:xfrm>
        </p:spPr>
        <p:txBody>
          <a:bodyPr>
            <a:normAutofit/>
          </a:bodyPr>
          <a:lstStyle/>
          <a:p>
            <a:r>
              <a:rPr lang="en-US" dirty="0"/>
              <a:t>         PROBLEMS FACED</a:t>
            </a:r>
          </a:p>
        </p:txBody>
      </p:sp>
      <p:sp>
        <p:nvSpPr>
          <p:cNvPr id="4" name="Content Placeholder 3"/>
          <p:cNvSpPr>
            <a:spLocks noGrp="1"/>
          </p:cNvSpPr>
          <p:nvPr>
            <p:ph sz="half" idx="2"/>
          </p:nvPr>
        </p:nvSpPr>
        <p:spPr>
          <a:xfrm>
            <a:off x="457200" y="1600200"/>
            <a:ext cx="4040188" cy="4525963"/>
          </a:xfrm>
        </p:spPr>
        <p:txBody>
          <a:bodyPr>
            <a:normAutofit lnSpcReduction="10000"/>
          </a:bodyPr>
          <a:lstStyle/>
          <a:p>
            <a:r>
              <a:rPr lang="en-US" sz="2100" dirty="0">
                <a:latin typeface="Bahnschrift Condensed" panose="020B0502040204020203" pitchFamily="34" charset="0"/>
                <a:cs typeface="Arial" panose="020B0604020202020204" pitchFamily="34" charset="0"/>
              </a:rPr>
              <a:t> </a:t>
            </a:r>
            <a:r>
              <a:rPr lang="en-US" sz="1800" dirty="0">
                <a:latin typeface="Arial Narrow" panose="020B0606020202030204" pitchFamily="34" charset="0"/>
                <a:cs typeface="Arial" panose="020B0604020202020204" pitchFamily="34" charset="0"/>
              </a:rPr>
              <a:t>Technical issues such as connectivity, </a:t>
            </a:r>
            <a:r>
              <a:rPr lang="en-US" sz="1800" dirty="0" err="1">
                <a:latin typeface="Arial Narrow" panose="020B0606020202030204" pitchFamily="34" charset="0"/>
                <a:cs typeface="Arial" panose="020B0604020202020204" pitchFamily="34" charset="0"/>
              </a:rPr>
              <a:t>WiFi</a:t>
            </a:r>
            <a:r>
              <a:rPr lang="en-US" sz="1800" dirty="0">
                <a:latin typeface="Arial Narrow" panose="020B0606020202030204" pitchFamily="34" charset="0"/>
                <a:cs typeface="Arial" panose="020B0604020202020204" pitchFamily="34" charset="0"/>
              </a:rPr>
              <a:t>, data  and electricity connectivity.</a:t>
            </a:r>
          </a:p>
          <a:p>
            <a:endParaRPr lang="en-US" sz="1800" dirty="0">
              <a:latin typeface="Arial Narrow" panose="020B0606020202030204" pitchFamily="34" charset="0"/>
              <a:cs typeface="Arial" panose="020B0604020202020204" pitchFamily="34" charset="0"/>
            </a:endParaRPr>
          </a:p>
          <a:p>
            <a:r>
              <a:rPr lang="en-US" sz="1800" dirty="0">
                <a:latin typeface="Arial Narrow" panose="020B0606020202030204" pitchFamily="34" charset="0"/>
                <a:cs typeface="Arial" panose="020B0604020202020204" pitchFamily="34" charset="0"/>
              </a:rPr>
              <a:t> Feel a strong sense of isolation that slowly erodes their desire to learn. </a:t>
            </a:r>
          </a:p>
          <a:p>
            <a:endParaRPr lang="en-US" sz="1800" dirty="0">
              <a:latin typeface="Arial Narrow" panose="020B0606020202030204" pitchFamily="34" charset="0"/>
              <a:cs typeface="Arial" panose="020B0604020202020204" pitchFamily="34" charset="0"/>
            </a:endParaRPr>
          </a:p>
          <a:p>
            <a:r>
              <a:rPr lang="en-US" sz="1800" dirty="0">
                <a:latin typeface="Arial Narrow" panose="020B0606020202030204" pitchFamily="34" charset="0"/>
                <a:cs typeface="Arial" panose="020B0604020202020204" pitchFamily="34" charset="0"/>
              </a:rPr>
              <a:t>Forgetting about </a:t>
            </a:r>
            <a:r>
              <a:rPr lang="en-US" sz="1800" dirty="0" err="1">
                <a:latin typeface="Arial Narrow" panose="020B0606020202030204" pitchFamily="34" charset="0"/>
                <a:cs typeface="Arial" panose="020B0604020202020204" pitchFamily="34" charset="0"/>
              </a:rPr>
              <a:t>lectures,submitting</a:t>
            </a:r>
            <a:r>
              <a:rPr lang="en-US" sz="1800" dirty="0">
                <a:latin typeface="Arial Narrow" panose="020B0606020202030204" pitchFamily="34" charset="0"/>
                <a:cs typeface="Arial" panose="020B0604020202020204" pitchFamily="34" charset="0"/>
              </a:rPr>
              <a:t> assignments due to lack of classroom atmosphere.</a:t>
            </a:r>
          </a:p>
          <a:p>
            <a:r>
              <a:rPr lang="en-US" sz="1800" dirty="0">
                <a:latin typeface="Arial Narrow" panose="020B0606020202030204" pitchFamily="34" charset="0"/>
                <a:cs typeface="Arial" panose="020B0604020202020204" pitchFamily="34" charset="0"/>
              </a:rPr>
              <a:t>Lack of </a:t>
            </a:r>
            <a:r>
              <a:rPr lang="en-US" sz="1800" dirty="0" err="1">
                <a:latin typeface="Arial Narrow" panose="020B0606020202030204" pitchFamily="34" charset="0"/>
                <a:cs typeface="Arial" panose="020B0604020202020204" pitchFamily="34" charset="0"/>
              </a:rPr>
              <a:t>commuication</a:t>
            </a:r>
            <a:r>
              <a:rPr lang="en-US" sz="1800" dirty="0">
                <a:latin typeface="Arial Narrow" panose="020B0606020202030204" pitchFamily="34" charset="0"/>
                <a:cs typeface="Arial" panose="020B0604020202020204" pitchFamily="34" charset="0"/>
              </a:rPr>
              <a:t> between students and teachers.</a:t>
            </a:r>
          </a:p>
          <a:p>
            <a:r>
              <a:rPr lang="en-US" sz="1800" dirty="0">
                <a:latin typeface="Arial Narrow" panose="020B0606020202030204" pitchFamily="34" charset="0"/>
                <a:cs typeface="Arial" panose="020B0604020202020204" pitchFamily="34" charset="0"/>
              </a:rPr>
              <a:t>Ability to learn some tools and software which some students are unaware about.</a:t>
            </a:r>
          </a:p>
          <a:p>
            <a:pPr marL="0" indent="0">
              <a:buNone/>
            </a:pPr>
            <a:endParaRPr lang="en-US" dirty="0">
              <a:latin typeface="Bahnschrift Condensed" panose="020B0502040204020203" pitchFamily="34" charset="0"/>
            </a:endParaRPr>
          </a:p>
          <a:p>
            <a:endParaRPr lang="en-US" dirty="0"/>
          </a:p>
        </p:txBody>
      </p:sp>
      <p:sp>
        <p:nvSpPr>
          <p:cNvPr id="5" name="Text Placeholder 4"/>
          <p:cNvSpPr>
            <a:spLocks noGrp="1"/>
          </p:cNvSpPr>
          <p:nvPr>
            <p:ph type="body" sz="quarter" idx="3"/>
          </p:nvPr>
        </p:nvSpPr>
        <p:spPr>
          <a:xfrm>
            <a:off x="4572000" y="1066801"/>
            <a:ext cx="4114801" cy="457200"/>
          </a:xfrm>
        </p:spPr>
        <p:txBody>
          <a:bodyPr/>
          <a:lstStyle/>
          <a:p>
            <a:r>
              <a:rPr lang="en-US" dirty="0"/>
              <a:t>                    SOLUTIONS </a:t>
            </a:r>
          </a:p>
        </p:txBody>
      </p:sp>
      <p:sp>
        <p:nvSpPr>
          <p:cNvPr id="6" name="Content Placeholder 5"/>
          <p:cNvSpPr>
            <a:spLocks noGrp="1"/>
          </p:cNvSpPr>
          <p:nvPr>
            <p:ph sz="quarter" idx="4"/>
          </p:nvPr>
        </p:nvSpPr>
        <p:spPr>
          <a:xfrm>
            <a:off x="4572001" y="1600200"/>
            <a:ext cx="4114800" cy="4525963"/>
          </a:xfrm>
        </p:spPr>
        <p:txBody>
          <a:bodyPr>
            <a:normAutofit lnSpcReduction="10000"/>
          </a:bodyPr>
          <a:lstStyle/>
          <a:p>
            <a:r>
              <a:rPr lang="en-US" sz="1800" dirty="0">
                <a:latin typeface="Arial Narrow" panose="020B0606020202030204" pitchFamily="34" charset="0"/>
              </a:rPr>
              <a:t> </a:t>
            </a:r>
            <a:r>
              <a:rPr lang="en-US" sz="1800" dirty="0">
                <a:latin typeface="Arial Narrow" panose="020B0606020202030204" pitchFamily="34" charset="0"/>
                <a:cs typeface="Arial" panose="020B0604020202020204" pitchFamily="34" charset="0"/>
              </a:rPr>
              <a:t>Back up such as </a:t>
            </a:r>
            <a:r>
              <a:rPr lang="en-US" sz="1800" dirty="0" err="1">
                <a:latin typeface="Arial Narrow" panose="020B0606020202030204" pitchFamily="34" charset="0"/>
                <a:cs typeface="Arial" panose="020B0604020202020204" pitchFamily="34" charset="0"/>
              </a:rPr>
              <a:t>powerbank,having</a:t>
            </a:r>
            <a:r>
              <a:rPr lang="en-US" sz="1800" dirty="0">
                <a:latin typeface="Arial Narrow" panose="020B0606020202030204" pitchFamily="34" charset="0"/>
                <a:cs typeface="Arial" panose="020B0604020202020204" pitchFamily="34" charset="0"/>
              </a:rPr>
              <a:t> updated system and </a:t>
            </a:r>
            <a:r>
              <a:rPr lang="en-US" sz="1800" dirty="0" err="1">
                <a:latin typeface="Arial Narrow" panose="020B0606020202030204" pitchFamily="34" charset="0"/>
                <a:cs typeface="Arial" panose="020B0604020202020204" pitchFamily="34" charset="0"/>
              </a:rPr>
              <a:t>apps,multi</a:t>
            </a:r>
            <a:r>
              <a:rPr lang="en-US" sz="1800" dirty="0">
                <a:latin typeface="Arial Narrow" panose="020B0606020202030204" pitchFamily="34" charset="0"/>
                <a:cs typeface="Arial" panose="020B0604020202020204" pitchFamily="34" charset="0"/>
              </a:rPr>
              <a:t>-device connection etc.</a:t>
            </a:r>
          </a:p>
          <a:p>
            <a:r>
              <a:rPr lang="en-US" sz="1800" dirty="0">
                <a:latin typeface="Arial Narrow" panose="020B0606020202030204" pitchFamily="34" charset="0"/>
                <a:cs typeface="Arial" panose="020B0604020202020204" pitchFamily="34" charset="0"/>
              </a:rPr>
              <a:t>Coordinate virtual activities using chats, discussion boards or cloud tools for collaboration helps.</a:t>
            </a:r>
          </a:p>
          <a:p>
            <a:r>
              <a:rPr lang="en-US" sz="1800" dirty="0">
                <a:latin typeface="Arial Narrow" panose="020B0606020202030204" pitchFamily="34" charset="0"/>
                <a:cs typeface="Arial" panose="020B0604020202020204" pitchFamily="34" charset="0"/>
              </a:rPr>
              <a:t>Keeping check on schedules and setting a reminder can work.</a:t>
            </a:r>
          </a:p>
          <a:p>
            <a:pPr marL="137160" indent="0">
              <a:buNone/>
            </a:pPr>
            <a:endParaRPr lang="en-US" sz="1800" dirty="0">
              <a:latin typeface="Arial Narrow" panose="020B0606020202030204" pitchFamily="34" charset="0"/>
              <a:cs typeface="Arial" panose="020B0604020202020204" pitchFamily="34" charset="0"/>
            </a:endParaRPr>
          </a:p>
          <a:p>
            <a:r>
              <a:rPr lang="en-US" sz="1800" dirty="0">
                <a:latin typeface="Arial Narrow" panose="020B0606020202030204" pitchFamily="34" charset="0"/>
                <a:cs typeface="Arial" panose="020B0604020202020204" pitchFamily="34" charset="0"/>
              </a:rPr>
              <a:t>Arranging debates ,asking questions ,arranging weekly oral quiz can help.</a:t>
            </a:r>
          </a:p>
          <a:p>
            <a:pPr marL="137160" indent="0">
              <a:buNone/>
            </a:pPr>
            <a:endParaRPr lang="en-US" sz="1800" dirty="0">
              <a:latin typeface="Arial Narrow" panose="020B0606020202030204" pitchFamily="34" charset="0"/>
              <a:cs typeface="Arial" panose="020B0604020202020204" pitchFamily="34" charset="0"/>
            </a:endParaRPr>
          </a:p>
          <a:p>
            <a:r>
              <a:rPr lang="en-US" sz="1800" dirty="0">
                <a:latin typeface="Arial Narrow" panose="020B0606020202030204" pitchFamily="34" charset="0"/>
                <a:cs typeface="Arial" panose="020B0604020202020204" pitchFamily="34" charset="0"/>
              </a:rPr>
              <a:t>Training about how to use tools and software can help.</a:t>
            </a:r>
          </a:p>
          <a:p>
            <a:endParaRPr lang="en-US" dirty="0">
              <a:latin typeface="Arial Narrow" panose="020B0606020202030204" pitchFamily="34" charset="0"/>
              <a:cs typeface="Arial" panose="020B0604020202020204" pitchFamily="34" charset="0"/>
            </a:endParaRPr>
          </a:p>
        </p:txBody>
      </p:sp>
      <p:sp>
        <p:nvSpPr>
          <p:cNvPr id="7" name="Date Placeholder 6">
            <a:extLst>
              <a:ext uri="{FF2B5EF4-FFF2-40B4-BE49-F238E27FC236}">
                <a16:creationId xmlns:a16="http://schemas.microsoft.com/office/drawing/2014/main" id="{7367441C-A23D-4D4A-885C-F5241BDC7FC5}"/>
              </a:ext>
            </a:extLst>
          </p:cNvPr>
          <p:cNvSpPr>
            <a:spLocks noGrp="1"/>
          </p:cNvSpPr>
          <p:nvPr>
            <p:ph type="dt" sz="half" idx="10"/>
          </p:nvPr>
        </p:nvSpPr>
        <p:spPr/>
        <p:txBody>
          <a:bodyPr/>
          <a:lstStyle/>
          <a:p>
            <a:fld id="{F0C2FEDE-4057-4CC7-A11A-A19519DB271D}" type="datetime1">
              <a:rPr lang="en-US" smtClean="0"/>
              <a:t>6/8/2021</a:t>
            </a:fld>
            <a:endParaRPr lang="en-US"/>
          </a:p>
        </p:txBody>
      </p:sp>
      <p:sp>
        <p:nvSpPr>
          <p:cNvPr id="8" name="Slide Number Placeholder 7">
            <a:extLst>
              <a:ext uri="{FF2B5EF4-FFF2-40B4-BE49-F238E27FC236}">
                <a16:creationId xmlns:a16="http://schemas.microsoft.com/office/drawing/2014/main" id="{903B040F-9F43-426D-A04B-DD11C592BF34}"/>
              </a:ext>
            </a:extLst>
          </p:cNvPr>
          <p:cNvSpPr>
            <a:spLocks noGrp="1"/>
          </p:cNvSpPr>
          <p:nvPr>
            <p:ph type="sldNum" sz="quarter" idx="12"/>
          </p:nvPr>
        </p:nvSpPr>
        <p:spPr/>
        <p:txBody>
          <a:bodyPr/>
          <a:lstStyle/>
          <a:p>
            <a:fld id="{B2F91B38-0642-47E6-9849-6AA0A30EE18C}" type="slidenum">
              <a:rPr lang="en-US" smtClean="0"/>
              <a:t>8</a:t>
            </a:fld>
            <a:endParaRPr lang="en-US"/>
          </a:p>
        </p:txBody>
      </p:sp>
    </p:spTree>
    <p:extLst>
      <p:ext uri="{BB962C8B-B14F-4D97-AF65-F5344CB8AC3E}">
        <p14:creationId xmlns:p14="http://schemas.microsoft.com/office/powerpoint/2010/main" val="26380341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563562"/>
          </a:xfrm>
        </p:spPr>
        <p:txBody>
          <a:bodyPr>
            <a:normAutofit fontScale="90000"/>
          </a:bodyPr>
          <a:lstStyle/>
          <a:p>
            <a:r>
              <a:rPr lang="en-US" dirty="0"/>
              <a:t>Difficulties in Online Teaching</a:t>
            </a:r>
          </a:p>
        </p:txBody>
      </p:sp>
      <p:sp>
        <p:nvSpPr>
          <p:cNvPr id="3" name="Text Placeholder 2"/>
          <p:cNvSpPr>
            <a:spLocks noGrp="1"/>
          </p:cNvSpPr>
          <p:nvPr>
            <p:ph type="body" idx="1"/>
          </p:nvPr>
        </p:nvSpPr>
        <p:spPr>
          <a:xfrm>
            <a:off x="533400" y="914400"/>
            <a:ext cx="4040188" cy="522287"/>
          </a:xfrm>
        </p:spPr>
        <p:txBody>
          <a:bodyPr/>
          <a:lstStyle/>
          <a:p>
            <a:r>
              <a:rPr lang="en-US" dirty="0"/>
              <a:t>PROBLEMS</a:t>
            </a:r>
          </a:p>
        </p:txBody>
      </p:sp>
      <p:sp>
        <p:nvSpPr>
          <p:cNvPr id="4" name="Content Placeholder 3"/>
          <p:cNvSpPr>
            <a:spLocks noGrp="1"/>
          </p:cNvSpPr>
          <p:nvPr>
            <p:ph sz="half" idx="2"/>
          </p:nvPr>
        </p:nvSpPr>
        <p:spPr>
          <a:xfrm>
            <a:off x="457200" y="1524000"/>
            <a:ext cx="3733800" cy="4602163"/>
          </a:xfrm>
        </p:spPr>
        <p:txBody>
          <a:bodyPr>
            <a:normAutofit fontScale="40000" lnSpcReduction="20000"/>
          </a:bodyPr>
          <a:lstStyle/>
          <a:p>
            <a:pPr>
              <a:buFont typeface="Wingdings" panose="05000000000000000000" pitchFamily="2" charset="2"/>
              <a:buChar char="ü"/>
            </a:pPr>
            <a:r>
              <a:rPr lang="en-US" sz="3400" dirty="0"/>
              <a:t>Technological barriers from student like lack of pc or smartphone.</a:t>
            </a:r>
          </a:p>
          <a:p>
            <a:pPr>
              <a:buFont typeface="Wingdings" panose="05000000000000000000" pitchFamily="2" charset="2"/>
              <a:buChar char="ü"/>
            </a:pPr>
            <a:r>
              <a:rPr lang="en-US" sz="3400" dirty="0"/>
              <a:t>Staying connected with the students.</a:t>
            </a:r>
          </a:p>
          <a:p>
            <a:pPr>
              <a:buFont typeface="Wingdings" panose="05000000000000000000" pitchFamily="2" charset="2"/>
              <a:buChar char="ü"/>
            </a:pPr>
            <a:r>
              <a:rPr lang="en-US" sz="3400" dirty="0"/>
              <a:t> Interruption of students in ongoing lectures can distract lecturer.</a:t>
            </a:r>
          </a:p>
          <a:p>
            <a:pPr>
              <a:buFont typeface="Wingdings" panose="05000000000000000000" pitchFamily="2" charset="2"/>
              <a:buChar char="ü"/>
            </a:pPr>
            <a:r>
              <a:rPr lang="en-US" sz="3400" dirty="0"/>
              <a:t>Technical disruption like slow internet or power cuts.</a:t>
            </a:r>
          </a:p>
          <a:p>
            <a:pPr>
              <a:buFont typeface="Wingdings" panose="05000000000000000000" pitchFamily="2" charset="2"/>
              <a:buChar char="ü"/>
            </a:pPr>
            <a:endParaRPr lang="en-US" sz="3400" dirty="0"/>
          </a:p>
          <a:p>
            <a:pPr>
              <a:buFont typeface="Wingdings" panose="05000000000000000000" pitchFamily="2" charset="2"/>
              <a:buChar char="ü"/>
            </a:pPr>
            <a:r>
              <a:rPr lang="en-US" sz="3400" dirty="0" err="1"/>
              <a:t>Explaning</a:t>
            </a:r>
            <a:r>
              <a:rPr lang="en-US" sz="3400" dirty="0"/>
              <a:t> lab sessions and </a:t>
            </a:r>
            <a:r>
              <a:rPr lang="en-US" sz="3400" dirty="0" err="1"/>
              <a:t>practicals</a:t>
            </a:r>
            <a:r>
              <a:rPr lang="en-US" sz="3400" dirty="0"/>
              <a:t> seems to be hard.</a:t>
            </a:r>
          </a:p>
          <a:p>
            <a:pPr>
              <a:buFont typeface="Wingdings" panose="05000000000000000000" pitchFamily="2" charset="2"/>
              <a:buChar char="ü"/>
            </a:pPr>
            <a:endParaRPr lang="en-US" sz="2600" dirty="0"/>
          </a:p>
          <a:p>
            <a:endParaRPr lang="en-US" sz="2600" dirty="0"/>
          </a:p>
          <a:p>
            <a:endParaRPr lang="en-US" sz="2600" dirty="0"/>
          </a:p>
          <a:p>
            <a:endParaRPr lang="en-US" dirty="0"/>
          </a:p>
        </p:txBody>
      </p:sp>
      <p:sp>
        <p:nvSpPr>
          <p:cNvPr id="5" name="Text Placeholder 4"/>
          <p:cNvSpPr>
            <a:spLocks noGrp="1"/>
          </p:cNvSpPr>
          <p:nvPr>
            <p:ph type="body" sz="quarter" idx="3"/>
          </p:nvPr>
        </p:nvSpPr>
        <p:spPr>
          <a:xfrm>
            <a:off x="4572000" y="914401"/>
            <a:ext cx="4114800" cy="533400"/>
          </a:xfrm>
        </p:spPr>
        <p:txBody>
          <a:bodyPr/>
          <a:lstStyle/>
          <a:p>
            <a:r>
              <a:rPr lang="en-US" dirty="0"/>
              <a:t>SOLUTIONS</a:t>
            </a:r>
          </a:p>
        </p:txBody>
      </p:sp>
      <p:sp>
        <p:nvSpPr>
          <p:cNvPr id="6" name="Content Placeholder 5"/>
          <p:cNvSpPr>
            <a:spLocks noGrp="1"/>
          </p:cNvSpPr>
          <p:nvPr>
            <p:ph sz="quarter" idx="4"/>
          </p:nvPr>
        </p:nvSpPr>
        <p:spPr>
          <a:xfrm>
            <a:off x="5105399" y="1524000"/>
            <a:ext cx="3581401" cy="4602163"/>
          </a:xfrm>
        </p:spPr>
        <p:txBody>
          <a:bodyPr>
            <a:normAutofit fontScale="40000" lnSpcReduction="20000"/>
          </a:bodyPr>
          <a:lstStyle/>
          <a:p>
            <a:pPr>
              <a:buFont typeface="Wingdings" panose="05000000000000000000" pitchFamily="2" charset="2"/>
              <a:buChar char="ü"/>
            </a:pPr>
            <a:r>
              <a:rPr lang="en-US" sz="2900" dirty="0"/>
              <a:t>Should have a fix time of classes so that they can use public library or cyber café. </a:t>
            </a:r>
          </a:p>
          <a:p>
            <a:pPr>
              <a:buFont typeface="Wingdings" panose="05000000000000000000" pitchFamily="2" charset="2"/>
              <a:buChar char="ü"/>
            </a:pPr>
            <a:endParaRPr lang="en-US" sz="2900" dirty="0"/>
          </a:p>
          <a:p>
            <a:pPr>
              <a:buFont typeface="Wingdings" panose="05000000000000000000" pitchFamily="2" charset="2"/>
              <a:buChar char="ü"/>
            </a:pPr>
            <a:r>
              <a:rPr lang="en-US" sz="2900" dirty="0"/>
              <a:t>Two way communication can help teaching a topic.</a:t>
            </a:r>
          </a:p>
          <a:p>
            <a:pPr>
              <a:buFont typeface="Wingdings" panose="05000000000000000000" pitchFamily="2" charset="2"/>
              <a:buChar char="ü"/>
            </a:pPr>
            <a:endParaRPr lang="en-US" sz="2900" dirty="0"/>
          </a:p>
          <a:p>
            <a:pPr>
              <a:buFont typeface="Wingdings" panose="05000000000000000000" pitchFamily="2" charset="2"/>
              <a:buChar char="ü"/>
            </a:pPr>
            <a:r>
              <a:rPr lang="en-US" sz="2900" dirty="0"/>
              <a:t>Asking them to mute themselves and clearing their doubt after lecture can help.</a:t>
            </a:r>
          </a:p>
          <a:p>
            <a:pPr>
              <a:buFont typeface="Wingdings" panose="05000000000000000000" pitchFamily="2" charset="2"/>
              <a:buChar char="ü"/>
            </a:pPr>
            <a:endParaRPr lang="en-US" sz="2900" dirty="0"/>
          </a:p>
          <a:p>
            <a:pPr>
              <a:buFont typeface="Wingdings" panose="05000000000000000000" pitchFamily="2" charset="2"/>
              <a:buChar char="ü"/>
            </a:pPr>
            <a:r>
              <a:rPr lang="en-US" sz="2900" dirty="0"/>
              <a:t>Find high speed </a:t>
            </a:r>
            <a:r>
              <a:rPr lang="en-US" sz="2900" dirty="0" err="1"/>
              <a:t>conection</a:t>
            </a:r>
            <a:r>
              <a:rPr lang="en-US" sz="2900" dirty="0"/>
              <a:t> area and other tools like </a:t>
            </a:r>
            <a:r>
              <a:rPr lang="en-US" sz="2900" dirty="0" err="1"/>
              <a:t>powerbank</a:t>
            </a:r>
            <a:r>
              <a:rPr lang="en-US" sz="2900" dirty="0"/>
              <a:t>.</a:t>
            </a:r>
          </a:p>
          <a:p>
            <a:pPr>
              <a:buFont typeface="Wingdings" panose="05000000000000000000" pitchFamily="2" charset="2"/>
              <a:buChar char="ü"/>
            </a:pPr>
            <a:endParaRPr lang="en-US" sz="2900" dirty="0"/>
          </a:p>
          <a:p>
            <a:pPr>
              <a:buFont typeface="Wingdings" panose="05000000000000000000" pitchFamily="2" charset="2"/>
              <a:buChar char="ü"/>
            </a:pPr>
            <a:r>
              <a:rPr lang="en-US" sz="2900" dirty="0"/>
              <a:t> Lab sessions can be explained through animations and recorded video so that student can </a:t>
            </a:r>
            <a:r>
              <a:rPr lang="en-US" sz="2500" dirty="0"/>
              <a:t>watch it as many times till they understand</a:t>
            </a:r>
          </a:p>
          <a:p>
            <a:pPr>
              <a:buFont typeface="Wingdings" panose="05000000000000000000" pitchFamily="2" charset="2"/>
              <a:buChar char="ü"/>
            </a:pPr>
            <a:endParaRPr lang="en-US" sz="2500" dirty="0"/>
          </a:p>
          <a:p>
            <a:endParaRPr lang="en-US" sz="2100" dirty="0"/>
          </a:p>
          <a:p>
            <a:pPr marL="137160" indent="0">
              <a:buNone/>
            </a:pPr>
            <a:r>
              <a:rPr lang="en-US" dirty="0"/>
              <a:t>.</a:t>
            </a:r>
          </a:p>
          <a:p>
            <a:pPr marL="0" indent="0">
              <a:buNone/>
            </a:pPr>
            <a:endParaRPr lang="en-US" dirty="0"/>
          </a:p>
        </p:txBody>
      </p:sp>
      <p:sp>
        <p:nvSpPr>
          <p:cNvPr id="2" name="Date Placeholder 1">
            <a:extLst>
              <a:ext uri="{FF2B5EF4-FFF2-40B4-BE49-F238E27FC236}">
                <a16:creationId xmlns:a16="http://schemas.microsoft.com/office/drawing/2014/main" id="{D4C3ADA8-57A9-425C-8BCB-09CB2AA13BB3}"/>
              </a:ext>
            </a:extLst>
          </p:cNvPr>
          <p:cNvSpPr>
            <a:spLocks noGrp="1"/>
          </p:cNvSpPr>
          <p:nvPr>
            <p:ph type="dt" sz="half" idx="10"/>
          </p:nvPr>
        </p:nvSpPr>
        <p:spPr/>
        <p:txBody>
          <a:bodyPr/>
          <a:lstStyle/>
          <a:p>
            <a:fld id="{BCA700D2-D8D6-44AC-AD2D-22709BCBF39B}" type="datetime1">
              <a:rPr lang="en-US" smtClean="0"/>
              <a:t>6/8/2021</a:t>
            </a:fld>
            <a:endParaRPr lang="en-US"/>
          </a:p>
        </p:txBody>
      </p:sp>
      <p:sp>
        <p:nvSpPr>
          <p:cNvPr id="8" name="Slide Number Placeholder 7">
            <a:extLst>
              <a:ext uri="{FF2B5EF4-FFF2-40B4-BE49-F238E27FC236}">
                <a16:creationId xmlns:a16="http://schemas.microsoft.com/office/drawing/2014/main" id="{F7BA407E-AA0D-47F8-B17D-0CC937F1D640}"/>
              </a:ext>
            </a:extLst>
          </p:cNvPr>
          <p:cNvSpPr>
            <a:spLocks noGrp="1"/>
          </p:cNvSpPr>
          <p:nvPr>
            <p:ph type="sldNum" sz="quarter" idx="12"/>
          </p:nvPr>
        </p:nvSpPr>
        <p:spPr/>
        <p:txBody>
          <a:bodyPr/>
          <a:lstStyle/>
          <a:p>
            <a:fld id="{B2F91B38-0642-47E6-9849-6AA0A30EE18C}" type="slidenum">
              <a:rPr lang="en-US" smtClean="0"/>
              <a:t>9</a:t>
            </a:fld>
            <a:endParaRPr lang="en-US"/>
          </a:p>
        </p:txBody>
      </p:sp>
    </p:spTree>
    <p:extLst>
      <p:ext uri="{BB962C8B-B14F-4D97-AF65-F5344CB8AC3E}">
        <p14:creationId xmlns:p14="http://schemas.microsoft.com/office/powerpoint/2010/main" val="36831690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811</TotalTime>
  <Words>1871</Words>
  <Application>Microsoft Office PowerPoint</Application>
  <PresentationFormat>On-screen Show (4:3)</PresentationFormat>
  <Paragraphs>223</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Narrow</vt:lpstr>
      <vt:lpstr>Bahnschrift Condensed</vt:lpstr>
      <vt:lpstr>Calibri</vt:lpstr>
      <vt:lpstr>Trebuchet MS</vt:lpstr>
      <vt:lpstr>Wingdings</vt:lpstr>
      <vt:lpstr>Wingdings 2</vt:lpstr>
      <vt:lpstr>Wingdings 3</vt:lpstr>
      <vt:lpstr>Facet</vt:lpstr>
      <vt:lpstr>   ONLINE TEACHING AND LEARNING DIFFICULTIES </vt:lpstr>
      <vt:lpstr>Submitted by </vt:lpstr>
      <vt:lpstr>ABSTRACT</vt:lpstr>
      <vt:lpstr>Content</vt:lpstr>
      <vt:lpstr>Introduction</vt:lpstr>
      <vt:lpstr>Purpose and Types</vt:lpstr>
      <vt:lpstr>Advantages </vt:lpstr>
      <vt:lpstr>Difficulties in online learning </vt:lpstr>
      <vt:lpstr>Difficulties in Online Teaching</vt:lpstr>
      <vt:lpstr>How online class is better than classroom</vt:lpstr>
      <vt:lpstr>Tools for Online Teaching</vt:lpstr>
      <vt:lpstr>PowerPoint Presentation</vt:lpstr>
      <vt:lpstr>PowerPoint Presentation</vt:lpstr>
      <vt:lpstr>PowerPoint Presentation</vt:lpstr>
      <vt:lpstr>PowerPoint Presentation</vt:lpstr>
      <vt:lpstr>Innovative ways to include technology in Education.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TEACHING AND LEARNING DIFFICULTIES</dc:title>
  <dc:creator>admin</dc:creator>
  <cp:lastModifiedBy>Jyoti Khalkar</cp:lastModifiedBy>
  <cp:revision>67</cp:revision>
  <dcterms:created xsi:type="dcterms:W3CDTF">2020-12-17T09:12:18Z</dcterms:created>
  <dcterms:modified xsi:type="dcterms:W3CDTF">2021-06-08T09:51:53Z</dcterms:modified>
</cp:coreProperties>
</file>