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6" r:id="rId3"/>
    <p:sldId id="267" r:id="rId5"/>
    <p:sldId id="258" r:id="rId6"/>
    <p:sldId id="273" r:id="rId7"/>
    <p:sldId id="259" r:id="rId8"/>
    <p:sldId id="260" r:id="rId9"/>
    <p:sldId id="261" r:id="rId10"/>
    <p:sldId id="271" r:id="rId11"/>
    <p:sldId id="263" r:id="rId12"/>
    <p:sldId id="270" r:id="rId13"/>
    <p:sldId id="262" r:id="rId14"/>
    <p:sldId id="264" r:id="rId15"/>
    <p:sldId id="268" r:id="rId16"/>
    <p:sldId id="265"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392" y="-69"/>
      </p:cViewPr>
      <p:guideLst>
        <p:guide orient="horz" pos="2160"/>
        <p:guide pos="285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EAB7A1-A441-4B0F-99ED-DB8111B0352B}"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98337D-FABE-4120-B45E-05DEF8E0475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ln>
            <a:miter lim="800000"/>
          </a:ln>
        </p:spPr>
        <p:txBody>
          <a:bodyPr wrap="square" numCol="1" anchorCtr="0" compatLnSpc="1"/>
          <a:lstStyle/>
          <a:p>
            <a:fld id="{48DDF294-755D-4E01-AE65-C38D46C7DCD3}" type="slidenum">
              <a:rPr lang="en-US" smtClean="0">
                <a:latin typeface="Arial" panose="020B0604020202020204" pitchFamily="34" charset="0"/>
              </a:rPr>
            </a:fld>
            <a:endParaRPr lang="en-US" smtClean="0">
              <a:latin typeface="Arial" panose="020B0604020202020204" pitchFamily="34" charset="0"/>
            </a:endParaRPr>
          </a:p>
        </p:txBody>
      </p:sp>
      <p:sp>
        <p:nvSpPr>
          <p:cNvPr id="36867" name="Rectangle 2"/>
          <p:cNvSpPr>
            <a:spLocks noGrp="1" noRot="1" noChangeAspect="1" noChangeArrowheads="1" noTextEdit="1"/>
          </p:cNvSpPr>
          <p:nvPr>
            <p:ph type="sldImg"/>
          </p:nvPr>
        </p:nvSpPr>
        <p:spPr bwMode="auto">
          <a:noFill/>
          <a:ln>
            <a:solidFill>
              <a:srgbClr val="000000"/>
            </a:solidFill>
            <a:miter lim="800000"/>
          </a:ln>
        </p:spPr>
      </p:sp>
      <p:sp>
        <p:nvSpPr>
          <p:cNvPr id="36868" name="Rectangle 3"/>
          <p:cNvSpPr>
            <a:spLocks noGrp="1" noChangeArrowheads="1"/>
          </p:cNvSpPr>
          <p:nvPr>
            <p:ph type="body" idx="1"/>
          </p:nvPr>
        </p:nvSpPr>
        <p:spPr bwMode="auto">
          <a:noFill/>
        </p:spPr>
        <p:txBody>
          <a:bodyPr wrap="square" numCol="1" anchor="t" anchorCtr="0" compatLnSpc="1"/>
          <a:lstStyle/>
          <a:p>
            <a:pPr eaLnBrk="1" hangingPunct="1">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F98337D-FABE-4120-B45E-05DEF8E04756}"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F98337D-FABE-4120-B45E-05DEF8E04756}"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97A8F786-0F1D-4DAF-810A-22C446CF4998}" type="datetimeFigureOut">
              <a:rPr lang="en-US" smtClean="0"/>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11F98A38-5252-440E-AF44-224BD8295E5E}" type="slidenum">
              <a:rPr lang="en-US" smtClean="0"/>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8890" algn="l">
              <a:defRPr sz="4000" b="1" cap="all" spc="0" baseline="0">
                <a:effectLst>
                  <a:reflection blurRad="12700" stA="34000" endA="740" endPos="53000" dir="5400000" sy="-100000" algn="bl" rotWithShape="0"/>
                </a:effectLst>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A8F786-0F1D-4DAF-810A-22C446CF499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98A38-5252-440E-AF44-224BD8295E5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A8F786-0F1D-4DAF-810A-22C446CF499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98A38-5252-440E-AF44-224BD8295E5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A8F786-0F1D-4DAF-810A-22C446CF499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98A38-5252-440E-AF44-224BD8295E5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610"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97A8F786-0F1D-4DAF-810A-22C446CF499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98A38-5252-440E-AF44-224BD8295E5E}" type="slidenum">
              <a:rPr lang="en-US" smtClean="0"/>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A8F786-0F1D-4DAF-810A-22C446CF499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F98A38-5252-440E-AF44-224BD8295E5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025"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5" y="1809750"/>
            <a:ext cx="4041775" cy="639762"/>
          </a:xfrm>
        </p:spPr>
        <p:txBody>
          <a:bodyPr anchor="ctr"/>
          <a:lstStyle>
            <a:lvl1pPr marL="73025"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7A8F786-0F1D-4DAF-810A-22C446CF499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F98A38-5252-440E-AF44-224BD8295E5E}" type="slidenum">
              <a:rPr lang="en-US" smtClean="0"/>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7A8F786-0F1D-4DAF-810A-22C446CF499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F98A38-5252-440E-AF44-224BD8295E5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A8F786-0F1D-4DAF-810A-22C446CF499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F98A38-5252-440E-AF44-224BD8295E5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61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A8F786-0F1D-4DAF-810A-22C446CF499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F98A38-5252-440E-AF44-224BD8295E5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305"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97A8F786-0F1D-4DAF-810A-22C446CF4998}" type="datetimeFigureOut">
              <a:rPr lang="en-US" smtClean="0"/>
            </a:fld>
            <a:endParaRPr lang="en-US"/>
          </a:p>
        </p:txBody>
      </p:sp>
      <p:sp>
        <p:nvSpPr>
          <p:cNvPr id="6" name="Footer Placeholder 5"/>
          <p:cNvSpPr>
            <a:spLocks noGrp="1"/>
          </p:cNvSpPr>
          <p:nvPr>
            <p:ph type="ftr" sz="quarter" idx="11"/>
          </p:nvPr>
        </p:nvSpPr>
        <p:spPr>
          <a:xfrm>
            <a:off x="914400" y="55499"/>
            <a:ext cx="5562600" cy="365125"/>
          </a:xfrm>
        </p:spPr>
        <p:txBody>
          <a:bodyPr/>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p>
            <a:fld id="{11F98A38-5252-440E-AF44-224BD8295E5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lstStyle>
          <a:p>
            <a:fld id="{97A8F786-0F1D-4DAF-810A-22C446CF4998}" type="datetimeFigureOut">
              <a:rPr lang="en-US" smtClean="0"/>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lstStyle>
          <a:p>
            <a:fld id="{11F98A38-5252-440E-AF44-224BD8295E5E}"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p:titleStyle>
    <p:bodyStyle>
      <a:lvl1pPr marL="411480" indent="-342900" algn="l" rtl="0" eaLnBrk="1" latinLnBrk="0" hangingPunct="1">
        <a:spcBef>
          <a:spcPts val="700"/>
        </a:spcBef>
        <a:buClr>
          <a:schemeClr val="tx2"/>
        </a:buClr>
        <a:buSzPct val="95000"/>
        <a:buFont typeface="Wingdings" panose="05000000000000000000"/>
        <a:buChar char=""/>
        <a:defRPr kumimoji="0" sz="3000" kern="1200">
          <a:solidFill>
            <a:schemeClr val="tx1"/>
          </a:solidFill>
          <a:latin typeface="+mn-lt"/>
          <a:ea typeface="+mn-ea"/>
          <a:cs typeface="+mn-cs"/>
        </a:defRPr>
      </a:lvl1pPr>
      <a:lvl2pPr marL="740410" indent="-285750" algn="l" rtl="0" eaLnBrk="1" latinLnBrk="0" hangingPunct="1">
        <a:spcBef>
          <a:spcPct val="20000"/>
        </a:spcBef>
        <a:buClr>
          <a:schemeClr val="accent2"/>
        </a:buClr>
        <a:buSzPct val="90000"/>
        <a:buFont typeface="Wingdings" panose="05000000000000000000"/>
        <a:buChar char=""/>
        <a:defRPr kumimoji="0" sz="2600" kern="1200">
          <a:solidFill>
            <a:schemeClr val="tx1"/>
          </a:solidFill>
          <a:latin typeface="+mn-lt"/>
          <a:ea typeface="+mn-ea"/>
          <a:cs typeface="+mn-cs"/>
        </a:defRPr>
      </a:lvl2pPr>
      <a:lvl3pPr marL="996950" indent="-228600" algn="l" rtl="0" eaLnBrk="1" latinLnBrk="0" hangingPunct="1">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261745" indent="-228600" algn="l" rtl="0" eaLnBrk="1" latinLnBrk="0" hangingPunct="1">
        <a:spcBef>
          <a:spcPct val="20000"/>
        </a:spcBef>
        <a:buClr>
          <a:schemeClr val="accent3"/>
        </a:buClr>
        <a:buFont typeface="Wingdings 3" panose="05040102010807070707"/>
        <a:buChar char=""/>
        <a:defRPr kumimoji="0" sz="2200" kern="1200">
          <a:solidFill>
            <a:schemeClr val="tx1"/>
          </a:solidFill>
          <a:latin typeface="+mn-lt"/>
          <a:ea typeface="+mn-ea"/>
          <a:cs typeface="+mn-cs"/>
        </a:defRPr>
      </a:lvl4pPr>
      <a:lvl5pPr marL="1481455" indent="-210185" algn="l" rtl="0" eaLnBrk="1" latinLnBrk="0" hangingPunct="1">
        <a:spcBef>
          <a:spcPct val="20000"/>
        </a:spcBef>
        <a:buClr>
          <a:schemeClr val="accent3"/>
        </a:buClr>
        <a:buFont typeface="Wingdings 2" panose="05020102010507070707"/>
        <a:buChar char=""/>
        <a:defRPr kumimoji="0" sz="2000" kern="1200">
          <a:solidFill>
            <a:schemeClr val="tx1"/>
          </a:solidFill>
          <a:latin typeface="+mn-lt"/>
          <a:ea typeface="+mn-ea"/>
          <a:cs typeface="+mn-cs"/>
        </a:defRPr>
      </a:lvl5pPr>
      <a:lvl6pPr marL="1710055" indent="-210185" algn="l" rtl="0" eaLnBrk="1" latinLnBrk="0" hangingPunct="1">
        <a:spcBef>
          <a:spcPct val="20000"/>
        </a:spcBef>
        <a:buClr>
          <a:schemeClr val="accent3"/>
        </a:buClr>
        <a:buFont typeface="Wingdings 2" panose="05020102010507070707"/>
        <a:buChar char=""/>
        <a:defRPr kumimoji="0" sz="1800" kern="1200">
          <a:solidFill>
            <a:schemeClr val="tx1"/>
          </a:solidFill>
          <a:latin typeface="+mn-lt"/>
          <a:ea typeface="+mn-ea"/>
          <a:cs typeface="+mn-cs"/>
        </a:defRPr>
      </a:lvl6pPr>
      <a:lvl7pPr marL="1901825" indent="-182880" algn="l" rtl="0" eaLnBrk="1" latinLnBrk="0" hangingPunct="1">
        <a:spcBef>
          <a:spcPct val="20000"/>
        </a:spcBef>
        <a:buClr>
          <a:schemeClr val="accent4"/>
        </a:buClr>
        <a:buFont typeface="Wingdings 2" panose="05020102010507070707"/>
        <a:buChar char=""/>
        <a:defRPr kumimoji="0" sz="1600" kern="1200">
          <a:solidFill>
            <a:schemeClr val="tx1"/>
          </a:solidFill>
          <a:latin typeface="+mn-lt"/>
          <a:ea typeface="+mn-ea"/>
          <a:cs typeface="+mn-cs"/>
        </a:defRPr>
      </a:lvl7pPr>
      <a:lvl8pPr marL="2094230" indent="-182880" algn="l" rtl="0" eaLnBrk="1" latinLnBrk="0" hangingPunct="1">
        <a:spcBef>
          <a:spcPct val="20000"/>
        </a:spcBef>
        <a:buClr>
          <a:schemeClr val="accent4"/>
        </a:buClr>
        <a:buFont typeface="Wingdings 2" panose="05020102010507070707"/>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panose="05020102010507070707"/>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hyperlink" Target="http://www.tutorialpoint.org/" TargetMode="External"/><Relationship Id="rId6" Type="http://schemas.openxmlformats.org/officeDocument/2006/relationships/hyperlink" Target="http://www.w3school.org/" TargetMode="External"/><Relationship Id="rId5" Type="http://schemas.openxmlformats.org/officeDocument/2006/relationships/hyperlink" Target="http://www.forbes.org/" TargetMode="External"/><Relationship Id="rId4" Type="http://schemas.openxmlformats.org/officeDocument/2006/relationships/hyperlink" Target="http://www.scientificamerican.org/" TargetMode="External"/><Relationship Id="rId3" Type="http://schemas.openxmlformats.org/officeDocument/2006/relationships/hyperlink" Target="http://www.physicsoftheuniverse.org/" TargetMode="External"/><Relationship Id="rId2" Type="http://schemas.openxmlformats.org/officeDocument/2006/relationships/hyperlink" Target="http://www.wikipedia.org/" TargetMode="External"/><Relationship Id="rId1" Type="http://schemas.openxmlformats.org/officeDocument/2006/relationships/hyperlink" Target="http://www.google.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8.xml"/><Relationship Id="rId2" Type="http://schemas.openxmlformats.org/officeDocument/2006/relationships/image" Target="../media/image7.jpeg"/><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jpe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2.jpeg"/><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descr="strip1"/>
          <p:cNvPicPr>
            <a:picLocks noChangeAspect="1" noChangeArrowheads="1"/>
          </p:cNvPicPr>
          <p:nvPr/>
        </p:nvPicPr>
        <p:blipFill>
          <a:blip r:embed="rId1" cstate="print"/>
          <a:srcRect/>
          <a:stretch>
            <a:fillRect/>
          </a:stretch>
        </p:blipFill>
        <p:spPr bwMode="auto">
          <a:xfrm>
            <a:off x="307554" y="409600"/>
            <a:ext cx="8672264" cy="1219200"/>
          </a:xfrm>
          <a:prstGeom prst="rect">
            <a:avLst/>
          </a:prstGeom>
          <a:noFill/>
          <a:ln w="9525">
            <a:noFill/>
            <a:miter lim="800000"/>
            <a:headEnd/>
            <a:tailEnd/>
          </a:ln>
        </p:spPr>
      </p:pic>
      <p:sp>
        <p:nvSpPr>
          <p:cNvPr id="2052" name="Rectangle 5"/>
          <p:cNvSpPr>
            <a:spLocks noChangeArrowheads="1"/>
          </p:cNvSpPr>
          <p:nvPr/>
        </p:nvSpPr>
        <p:spPr bwMode="auto">
          <a:xfrm>
            <a:off x="762000" y="914400"/>
            <a:ext cx="8382000" cy="1143000"/>
          </a:xfrm>
          <a:prstGeom prst="rect">
            <a:avLst/>
          </a:prstGeom>
          <a:noFill/>
          <a:ln w="9525">
            <a:noFill/>
            <a:miter lim="800000"/>
          </a:ln>
        </p:spPr>
        <p:txBody>
          <a:bodyPr anchor="ctr"/>
          <a:lstStyle/>
          <a:p>
            <a:pPr algn="ctr" eaLnBrk="0" hangingPunct="0">
              <a:defRPr/>
            </a:pPr>
            <a:endParaRPr lang="en-US" sz="6000" dirty="0">
              <a:solidFill>
                <a:schemeClr val="accent1">
                  <a:lumMod val="60000"/>
                  <a:lumOff val="40000"/>
                </a:schemeClr>
              </a:solidFill>
              <a:latin typeface="Tahoma" panose="020B0604030504040204" pitchFamily="34" charset="0"/>
            </a:endParaRPr>
          </a:p>
        </p:txBody>
      </p:sp>
      <p:sp>
        <p:nvSpPr>
          <p:cNvPr id="8197" name="Text Box 9"/>
          <p:cNvSpPr txBox="1">
            <a:spLocks noChangeArrowheads="1"/>
          </p:cNvSpPr>
          <p:nvPr/>
        </p:nvSpPr>
        <p:spPr bwMode="auto">
          <a:xfrm>
            <a:off x="1066800" y="5943600"/>
            <a:ext cx="7848600" cy="706755"/>
          </a:xfrm>
          <a:prstGeom prst="rect">
            <a:avLst/>
          </a:prstGeom>
          <a:noFill/>
          <a:ln w="9525">
            <a:noFill/>
            <a:miter lim="800000"/>
          </a:ln>
        </p:spPr>
        <p:txBody>
          <a:bodyPr wrap="square">
            <a:spAutoFit/>
          </a:bodyPr>
          <a:lstStyle/>
          <a:p>
            <a:pPr eaLnBrk="0" hangingPunct="0">
              <a:spcBef>
                <a:spcPct val="50000"/>
              </a:spcBef>
            </a:pPr>
            <a:r>
              <a:rPr lang="en-US" sz="1600" b="1" dirty="0" smtClean="0"/>
              <a:t>Guided by:                                                                                                                               Submitted By:</a:t>
            </a:r>
            <a:endParaRPr lang="en-US" sz="1600" b="1" dirty="0" smtClean="0"/>
          </a:p>
          <a:p>
            <a:pPr eaLnBrk="0" hangingPunct="0">
              <a:spcBef>
                <a:spcPct val="50000"/>
              </a:spcBef>
            </a:pPr>
            <a:r>
              <a:rPr lang="en-US" sz="1600" b="1" dirty="0" err="1" smtClean="0"/>
              <a:t>M</a:t>
            </a:r>
            <a:r>
              <a:rPr lang="en-IN" altLang="en-US" sz="1600" b="1" dirty="0" err="1" smtClean="0"/>
              <a:t>r.Pramod Patil</a:t>
            </a:r>
            <a:r>
              <a:rPr lang="en-US" sz="1600" b="1" dirty="0" smtClean="0"/>
              <a:t>                                                                                                                  </a:t>
            </a:r>
            <a:r>
              <a:rPr lang="en-US" sz="1600" b="1" dirty="0" err="1" smtClean="0"/>
              <a:t>Swapnil</a:t>
            </a:r>
            <a:r>
              <a:rPr lang="en-US" sz="1600" b="1" dirty="0" smtClean="0"/>
              <a:t> </a:t>
            </a:r>
            <a:r>
              <a:rPr lang="en-IN" altLang="en-US" sz="1600" b="1" dirty="0" smtClean="0"/>
              <a:t>Tayade</a:t>
            </a:r>
            <a:endParaRPr lang="en-IN" altLang="en-US" sz="1600" b="1" dirty="0" smtClean="0"/>
          </a:p>
        </p:txBody>
      </p:sp>
      <p:sp>
        <p:nvSpPr>
          <p:cNvPr id="2054" name="Rectangle 8"/>
          <p:cNvSpPr>
            <a:spLocks noChangeArrowheads="1"/>
          </p:cNvSpPr>
          <p:nvPr/>
        </p:nvSpPr>
        <p:spPr bwMode="auto">
          <a:xfrm>
            <a:off x="1981200" y="3356992"/>
            <a:ext cx="5105400" cy="1815882"/>
          </a:xfrm>
          <a:prstGeom prst="rect">
            <a:avLst/>
          </a:prstGeom>
          <a:noFill/>
          <a:ln w="9525">
            <a:noFill/>
            <a:miter lim="800000"/>
          </a:ln>
        </p:spPr>
        <p:txBody>
          <a:bodyPr wrap="square">
            <a:spAutoFit/>
          </a:bodyPr>
          <a:lstStyle/>
          <a:p>
            <a:pPr algn="ctr" eaLnBrk="0" hangingPunct="0">
              <a:defRPr/>
            </a:pPr>
            <a:r>
              <a:rPr lang="en-US" sz="3600" b="1" dirty="0"/>
              <a:t>Seminar</a:t>
            </a:r>
            <a:endParaRPr lang="en-US" sz="3600" b="1" dirty="0"/>
          </a:p>
          <a:p>
            <a:pPr algn="ctr" eaLnBrk="0" hangingPunct="0">
              <a:defRPr/>
            </a:pPr>
            <a:r>
              <a:rPr lang="en-US" sz="3600" b="1" dirty="0"/>
              <a:t> On</a:t>
            </a:r>
            <a:endParaRPr lang="en-US" sz="3600" b="1" dirty="0"/>
          </a:p>
          <a:p>
            <a:pPr algn="ctr"/>
            <a:r>
              <a:rPr lang="en-US" sz="4000" b="1" dirty="0" smtClean="0"/>
              <a:t>Quantum Computing</a:t>
            </a:r>
            <a:r>
              <a:rPr lang="en-US" sz="4000" dirty="0" smtClean="0"/>
              <a:t> </a:t>
            </a:r>
            <a:endParaRPr lang="en-US" sz="4000" b="1" dirty="0"/>
          </a:p>
        </p:txBody>
      </p:sp>
      <p:pic>
        <p:nvPicPr>
          <p:cNvPr id="1029" name="Picture 5" descr="C:\Users\Admin\Downloads\Batu-Logo-Transperent-N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4805" y="1870472"/>
            <a:ext cx="1473200" cy="1473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75854" y="508030"/>
            <a:ext cx="8021811" cy="954107"/>
          </a:xfrm>
          <a:prstGeom prst="rect">
            <a:avLst/>
          </a:prstGeom>
          <a:noFill/>
        </p:spPr>
        <p:txBody>
          <a:bodyPr wrap="none" rtlCol="0">
            <a:spAutoFit/>
          </a:bodyPr>
          <a:lstStyle/>
          <a:p>
            <a:r>
              <a:rPr lang="en-GB" sz="2800" b="1" dirty="0" err="1" smtClean="0">
                <a:solidFill>
                  <a:schemeClr val="bg1"/>
                </a:solidFill>
              </a:rPr>
              <a:t>Dr.Babasaheb</a:t>
            </a:r>
            <a:r>
              <a:rPr lang="en-GB" sz="2800" b="1" dirty="0" smtClean="0">
                <a:solidFill>
                  <a:schemeClr val="bg1"/>
                </a:solidFill>
              </a:rPr>
              <a:t> </a:t>
            </a:r>
            <a:r>
              <a:rPr lang="en-GB" sz="2800" b="1" dirty="0" err="1" smtClean="0">
                <a:solidFill>
                  <a:schemeClr val="bg1"/>
                </a:solidFill>
              </a:rPr>
              <a:t>Ambedkar</a:t>
            </a:r>
            <a:r>
              <a:rPr lang="en-GB" sz="2800" b="1" dirty="0" smtClean="0">
                <a:solidFill>
                  <a:schemeClr val="bg1"/>
                </a:solidFill>
              </a:rPr>
              <a:t>  Technological University </a:t>
            </a:r>
            <a:endParaRPr lang="en-GB" sz="2800" b="1" dirty="0" smtClean="0">
              <a:solidFill>
                <a:schemeClr val="bg1"/>
              </a:solidFill>
            </a:endParaRPr>
          </a:p>
          <a:p>
            <a:r>
              <a:rPr lang="en-GB" sz="2800" b="1" dirty="0" smtClean="0">
                <a:solidFill>
                  <a:schemeClr val="bg1"/>
                </a:solidFill>
              </a:rPr>
              <a:t>                                            Lonere</a:t>
            </a:r>
            <a:endParaRPr lang="en-GB" sz="28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1560" y="1556792"/>
            <a:ext cx="4572000" cy="3139321"/>
          </a:xfrm>
          <a:prstGeom prst="rect">
            <a:avLst/>
          </a:prstGeom>
        </p:spPr>
        <p:txBody>
          <a:bodyPr>
            <a:spAutoFit/>
          </a:bodyPr>
          <a:lstStyle/>
          <a:p>
            <a:pPr>
              <a:buClr>
                <a:schemeClr val="accent2"/>
              </a:buClr>
            </a:pPr>
            <a:endParaRPr lang="en-US" dirty="0" smtClean="0">
              <a:latin typeface="Arial Black" panose="020B0A04020102020204" pitchFamily="34" charset="0"/>
            </a:endParaRPr>
          </a:p>
          <a:p>
            <a:pPr>
              <a:buClr>
                <a:schemeClr val="accent2"/>
              </a:buClr>
              <a:buFont typeface="Arial" panose="020B0604020202020204" pitchFamily="34" charset="0"/>
              <a:buChar char="•"/>
            </a:pPr>
            <a:r>
              <a:rPr lang="en-US" dirty="0" smtClean="0">
                <a:latin typeface="Arial Black" panose="020B0A04020102020204" pitchFamily="34" charset="0"/>
              </a:rPr>
              <a:t>Teleportation: </a:t>
            </a:r>
            <a:r>
              <a:rPr lang="en-GB" b="1" dirty="0" smtClean="0"/>
              <a:t>Quantum </a:t>
            </a:r>
            <a:r>
              <a:rPr lang="en-GB" b="1" dirty="0"/>
              <a:t>teleportation</a:t>
            </a:r>
            <a:r>
              <a:rPr lang="en-GB" dirty="0"/>
              <a:t> is a process in which </a:t>
            </a:r>
            <a:r>
              <a:rPr lang="en-GB" b="1" dirty="0"/>
              <a:t>quantum</a:t>
            </a:r>
            <a:r>
              <a:rPr lang="en-GB" dirty="0"/>
              <a:t> information (e.g. the exact state of an atom or photon) can be transmitted (exactly, in principle) from one location to another, with the help of classical communication </a:t>
            </a:r>
            <a:r>
              <a:rPr lang="en-GB" dirty="0" smtClean="0"/>
              <a:t>and previously shared</a:t>
            </a:r>
            <a:r>
              <a:rPr lang="en-GB" dirty="0"/>
              <a:t> </a:t>
            </a:r>
            <a:r>
              <a:rPr lang="en-GB" b="1" dirty="0"/>
              <a:t>quantum</a:t>
            </a:r>
            <a:r>
              <a:rPr lang="en-GB" dirty="0"/>
              <a:t> entanglement between the sending and receiving location.</a:t>
            </a:r>
            <a:endParaRPr lang="en-US" dirty="0">
              <a:latin typeface="Arial Black" panose="020B0A04020102020204" pitchFamily="34" charset="0"/>
            </a:endParaRPr>
          </a:p>
          <a:p>
            <a:pPr>
              <a:buClr>
                <a:schemeClr val="accent2"/>
              </a:buClr>
            </a:pPr>
            <a:r>
              <a:rPr lang="en-US" dirty="0" smtClean="0">
                <a:latin typeface="Arial Black" panose="020B0A04020102020204" pitchFamily="34" charset="0"/>
              </a:rPr>
              <a:t> </a:t>
            </a:r>
            <a:endParaRPr lang="en-US" dirty="0">
              <a:latin typeface="Arial Black" panose="020B0A04020102020204" pitchFamily="34" charset="0"/>
            </a:endParaRPr>
          </a:p>
        </p:txBody>
      </p:sp>
      <p:sp>
        <p:nvSpPr>
          <p:cNvPr id="6" name="Rectangle 5"/>
          <p:cNvSpPr/>
          <p:nvPr/>
        </p:nvSpPr>
        <p:spPr>
          <a:xfrm>
            <a:off x="755576" y="404664"/>
            <a:ext cx="3600400" cy="646331"/>
          </a:xfrm>
          <a:prstGeom prst="rect">
            <a:avLst/>
          </a:prstGeom>
        </p:spPr>
        <p:txBody>
          <a:bodyPr wrap="square">
            <a:spAutoFit/>
          </a:bodyPr>
          <a:lstStyle/>
          <a:p>
            <a:r>
              <a:rPr lang="en-US" sz="3600" dirty="0">
                <a:latin typeface="Times New Roman" panose="02020603050405020304" pitchFamily="18" charset="0"/>
                <a:cs typeface="Times New Roman" panose="02020603050405020304" pitchFamily="18" charset="0"/>
              </a:rPr>
              <a:t>APPLICATIONS</a:t>
            </a:r>
            <a:endParaRPr lang="en-GB" sz="3600" dirty="0"/>
          </a:p>
        </p:txBody>
      </p:sp>
      <p:pic>
        <p:nvPicPr>
          <p:cNvPr id="2060" name="Picture 12" descr="C:\Users\Admin\Desktop\SWAPPY\saw.jf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13780" y="1977860"/>
            <a:ext cx="3452048" cy="22971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u="sng" dirty="0" smtClean="0">
                <a:solidFill>
                  <a:schemeClr val="tx1"/>
                </a:solidFill>
                <a:latin typeface="Times New Roman" panose="02020603050405020304" pitchFamily="18" charset="0"/>
                <a:cs typeface="Times New Roman" panose="02020603050405020304" pitchFamily="18" charset="0"/>
              </a:rPr>
              <a:t>Problems </a:t>
            </a:r>
            <a:r>
              <a:rPr lang="en-US" sz="3200" dirty="0" smtClean="0">
                <a:solidFill>
                  <a:schemeClr val="tx1"/>
                </a:solidFill>
                <a:latin typeface="Times New Roman" panose="02020603050405020304" pitchFamily="18" charset="0"/>
                <a:cs typeface="Times New Roman" panose="02020603050405020304" pitchFamily="18" charset="0"/>
              </a:rPr>
              <a:t> </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2"/>
          </p:nvPr>
        </p:nvSpPr>
        <p:spPr>
          <a:xfrm>
            <a:off x="685800" y="1285860"/>
            <a:ext cx="5957902" cy="4786346"/>
          </a:xfrm>
        </p:spPr>
        <p:txBody>
          <a:bodyPr>
            <a:normAutofit lnSpcReduction="10000"/>
          </a:bodyPr>
          <a:lstStyle/>
          <a:p>
            <a:pPr>
              <a:buClr>
                <a:schemeClr val="accent2"/>
              </a:buClr>
              <a:buFont typeface="Arial" panose="020B0604020202020204" pitchFamily="34" charset="0"/>
              <a:buChar char="•"/>
            </a:pPr>
            <a:endParaRPr lang="en-US" sz="2400" b="1" dirty="0" smtClean="0">
              <a:latin typeface="Arial Black" panose="020B0A04020102020204" pitchFamily="34" charset="0"/>
            </a:endParaRPr>
          </a:p>
          <a:p>
            <a:pPr>
              <a:buClr>
                <a:schemeClr val="accent2"/>
              </a:buClr>
              <a:buFont typeface="Arial" panose="020B0604020202020204" pitchFamily="34" charset="0"/>
              <a:buChar char="•"/>
            </a:pPr>
            <a:r>
              <a:rPr lang="en-US" sz="2400" b="1" dirty="0" smtClean="0">
                <a:latin typeface="Arial Black" panose="020B0A04020102020204" pitchFamily="34" charset="0"/>
              </a:rPr>
              <a:t>Decoherence</a:t>
            </a:r>
            <a:endParaRPr lang="en-US" sz="2400" b="1" dirty="0" smtClean="0">
              <a:latin typeface="Arial Black" panose="020B0A04020102020204" pitchFamily="34" charset="0"/>
            </a:endParaRPr>
          </a:p>
          <a:p>
            <a:pPr>
              <a:buClr>
                <a:schemeClr val="accent2"/>
              </a:buClr>
              <a:buFont typeface="Arial" panose="020B0604020202020204" pitchFamily="34" charset="0"/>
              <a:buChar char="•"/>
            </a:pPr>
            <a:endParaRPr lang="en-US" sz="2400" dirty="0" smtClean="0">
              <a:latin typeface="Arial Black" panose="020B0A04020102020204" pitchFamily="34" charset="0"/>
            </a:endParaRPr>
          </a:p>
          <a:p>
            <a:pPr>
              <a:buClr>
                <a:schemeClr val="accent2"/>
              </a:buClr>
              <a:buFont typeface="Arial" panose="020B0604020202020204" pitchFamily="34" charset="0"/>
              <a:buChar char="•"/>
            </a:pPr>
            <a:endParaRPr lang="en-US" sz="2400" b="1" dirty="0" smtClean="0">
              <a:latin typeface="Arial Black" panose="020B0A04020102020204" pitchFamily="34" charset="0"/>
            </a:endParaRPr>
          </a:p>
          <a:p>
            <a:pPr>
              <a:buClr>
                <a:schemeClr val="accent2"/>
              </a:buClr>
              <a:buFont typeface="Arial" panose="020B0604020202020204" pitchFamily="34" charset="0"/>
              <a:buChar char="•"/>
            </a:pPr>
            <a:r>
              <a:rPr lang="en-US" sz="2400" b="1" dirty="0" smtClean="0">
                <a:latin typeface="Arial Black" panose="020B0A04020102020204" pitchFamily="34" charset="0"/>
              </a:rPr>
              <a:t>Error correction</a:t>
            </a:r>
            <a:endParaRPr lang="en-US" sz="2400" b="1" dirty="0" smtClean="0">
              <a:latin typeface="Arial Black" panose="020B0A04020102020204" pitchFamily="34" charset="0"/>
            </a:endParaRPr>
          </a:p>
          <a:p>
            <a:pPr>
              <a:buClr>
                <a:schemeClr val="accent2"/>
              </a:buClr>
              <a:buFont typeface="Arial" panose="020B0604020202020204" pitchFamily="34" charset="0"/>
              <a:buChar char="•"/>
            </a:pPr>
            <a:endParaRPr lang="en-US" sz="2400" b="1" dirty="0" smtClean="0">
              <a:latin typeface="Arial Black" panose="020B0A04020102020204" pitchFamily="34" charset="0"/>
            </a:endParaRPr>
          </a:p>
          <a:p>
            <a:pPr>
              <a:buClr>
                <a:schemeClr val="accent2"/>
              </a:buClr>
              <a:buFont typeface="Arial" panose="020B0604020202020204" pitchFamily="34" charset="0"/>
              <a:buChar char="•"/>
            </a:pPr>
            <a:endParaRPr lang="en-US" sz="2400" b="1" dirty="0" smtClean="0">
              <a:latin typeface="Arial Black" panose="020B0A04020102020204" pitchFamily="34" charset="0"/>
            </a:endParaRPr>
          </a:p>
          <a:p>
            <a:pPr>
              <a:buClr>
                <a:schemeClr val="accent2"/>
              </a:buClr>
              <a:buFont typeface="Arial" panose="020B0604020202020204" pitchFamily="34" charset="0"/>
              <a:buChar char="•"/>
            </a:pPr>
            <a:r>
              <a:rPr lang="en-US" sz="2400" b="1" dirty="0" smtClean="0">
                <a:latin typeface="Arial Black" panose="020B0A04020102020204" pitchFamily="34" charset="0"/>
              </a:rPr>
              <a:t>Output observance</a:t>
            </a:r>
            <a:endParaRPr lang="en-US" sz="2400" b="1" dirty="0" smtClean="0">
              <a:latin typeface="Arial Black" panose="020B0A04020102020204" pitchFamily="34" charset="0"/>
            </a:endParaRPr>
          </a:p>
          <a:p>
            <a:pPr>
              <a:buClr>
                <a:schemeClr val="accent2"/>
              </a:buClr>
              <a:buFont typeface="Arial" panose="020B0604020202020204" pitchFamily="34" charset="0"/>
              <a:buChar char="•"/>
            </a:pPr>
            <a:endParaRPr lang="en-US" sz="2400" b="1" dirty="0" smtClean="0">
              <a:latin typeface="Arial Black" panose="020B0A04020102020204" pitchFamily="34" charset="0"/>
            </a:endParaRPr>
          </a:p>
          <a:p>
            <a:pPr>
              <a:buClr>
                <a:schemeClr val="accent2"/>
              </a:buClr>
              <a:buFont typeface="Arial" panose="020B0604020202020204" pitchFamily="34" charset="0"/>
              <a:buChar char="•"/>
            </a:pPr>
            <a:endParaRPr lang="en-US" sz="2400" b="1" dirty="0" smtClean="0">
              <a:latin typeface="Arial Black" panose="020B0A04020102020204" pitchFamily="34" charset="0"/>
            </a:endParaRPr>
          </a:p>
          <a:p>
            <a:pPr>
              <a:buClr>
                <a:schemeClr val="accent2"/>
              </a:buClr>
              <a:buFont typeface="Arial" panose="020B0604020202020204" pitchFamily="34" charset="0"/>
              <a:buChar char="•"/>
            </a:pPr>
            <a:r>
              <a:rPr lang="en-US" sz="2400" b="1" dirty="0" smtClean="0">
                <a:latin typeface="Arial Black" panose="020B0A04020102020204" pitchFamily="34" charset="0"/>
              </a:rPr>
              <a:t>Cost</a:t>
            </a:r>
            <a:endParaRPr lang="en-US" sz="2400" b="1" dirty="0" smtClean="0">
              <a:latin typeface="Arial Black" panose="020B0A04020102020204" pitchFamily="34" charset="0"/>
            </a:endParaRPr>
          </a:p>
          <a:p>
            <a:pPr>
              <a:buClr>
                <a:schemeClr val="accent2"/>
              </a:buClr>
              <a:buFont typeface="Arial" panose="020B0604020202020204" pitchFamily="34" charset="0"/>
              <a:buChar char="•"/>
            </a:pPr>
            <a:endParaRPr lang="en-US" sz="2000" b="1" dirty="0" smtClean="0">
              <a:latin typeface="Arial Black" panose="020B0A04020102020204" pitchFamily="34" charset="0"/>
            </a:endParaRPr>
          </a:p>
          <a:p>
            <a:pPr>
              <a:buClr>
                <a:schemeClr val="accent2"/>
              </a:buClr>
              <a:buFont typeface="Arial" panose="020B0604020202020204" pitchFamily="34" charset="0"/>
              <a:buChar char="•"/>
            </a:pPr>
            <a:endParaRPr lang="en-US" sz="2000" b="1" dirty="0" smtClean="0">
              <a:latin typeface="Arial Black" panose="020B0A04020102020204" pitchFamily="34" charset="0"/>
            </a:endParaRPr>
          </a:p>
          <a:p>
            <a:pPr>
              <a:buClr>
                <a:schemeClr val="accent2"/>
              </a:buClr>
              <a:buFont typeface="Arial" panose="020B0604020202020204" pitchFamily="34" charset="0"/>
              <a:buChar char="•"/>
            </a:pPr>
            <a:endParaRPr lang="en-US" sz="2000" b="1" dirty="0" smtClean="0">
              <a:latin typeface="Arial Black" panose="020B0A04020102020204" pitchFamily="34" charset="0"/>
            </a:endParaRPr>
          </a:p>
          <a:p>
            <a:pPr>
              <a:buClr>
                <a:schemeClr val="accent2"/>
              </a:buClr>
              <a:buFont typeface="Arial" panose="020B0604020202020204" pitchFamily="34" charset="0"/>
              <a:buChar char="•"/>
            </a:pPr>
            <a:endParaRPr lang="en-US" sz="2000" dirty="0" smtClean="0">
              <a:latin typeface="Arial Black" panose="020B0A04020102020204" pitchFamily="34" charset="0"/>
            </a:endParaRPr>
          </a:p>
          <a:p>
            <a:endParaRPr lang="en-US" dirty="0"/>
          </a:p>
        </p:txBody>
      </p:sp>
      <p:sp>
        <p:nvSpPr>
          <p:cNvPr id="7" name="Rectangle 6"/>
          <p:cNvSpPr/>
          <p:nvPr/>
        </p:nvSpPr>
        <p:spPr>
          <a:xfrm>
            <a:off x="714348" y="3357562"/>
            <a:ext cx="3643338" cy="523220"/>
          </a:xfrm>
          <a:prstGeom prst="rect">
            <a:avLst/>
          </a:prstGeom>
        </p:spPr>
        <p:txBody>
          <a:bodyPr wrap="square">
            <a:spAutoFit/>
          </a:bodyPr>
          <a:lstStyle/>
          <a:p>
            <a:r>
              <a:rPr lang="en-US" sz="2800" dirty="0" smtClean="0">
                <a:latin typeface="Times New Roman" panose="02020603050405020304" pitchFamily="18" charset="0"/>
                <a:cs typeface="Times New Roman" panose="02020603050405020304" pitchFamily="18" charset="0"/>
              </a:rPr>
              <a:t> </a:t>
            </a:r>
            <a:endParaRPr lang="en-US" sz="3200" u="sng"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95000"/>
                  </a:schemeClr>
                </a:solidFill>
                <a:latin typeface="Times New Roman" panose="02020603050405020304" pitchFamily="18" charset="0"/>
                <a:cs typeface="Times New Roman" panose="02020603050405020304" pitchFamily="18" charset="0"/>
              </a:rPr>
              <a:t>Conclusion</a:t>
            </a:r>
            <a:endParaRPr lang="en-US"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2"/>
          </p:nvPr>
        </p:nvSpPr>
        <p:spPr>
          <a:xfrm>
            <a:off x="685800" y="1435100"/>
            <a:ext cx="8458200" cy="2565404"/>
          </a:xfrm>
        </p:spPr>
        <p:txBody>
          <a:bodyPr>
            <a:normAutofit/>
          </a:bodyPr>
          <a:lstStyle/>
          <a:p>
            <a:r>
              <a:rPr lang="en-US" sz="2800" dirty="0" smtClean="0"/>
              <a:t>A quantum computer thus has the theoretical capability of simulating any finite physical system and may even hold the key to creating an artificially intelligent computer.</a:t>
            </a:r>
            <a:endParaRPr lang="en-US"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06947"/>
            <a:ext cx="7772400" cy="769441"/>
          </a:xfrm>
        </p:spPr>
        <p:txBody>
          <a:bodyPr/>
          <a:lstStyle/>
          <a:p>
            <a:r>
              <a:rPr lang="en-US" dirty="0" smtClean="0"/>
              <a:t>Reference</a:t>
            </a:r>
            <a:endParaRPr lang="en-US" dirty="0"/>
          </a:p>
        </p:txBody>
      </p:sp>
      <p:sp>
        <p:nvSpPr>
          <p:cNvPr id="3" name="Content Placeholder 2"/>
          <p:cNvSpPr>
            <a:spLocks noGrp="1"/>
          </p:cNvSpPr>
          <p:nvPr>
            <p:ph idx="1"/>
          </p:nvPr>
        </p:nvSpPr>
        <p:spPr/>
        <p:txBody>
          <a:bodyPr/>
          <a:lstStyle/>
          <a:p>
            <a:r>
              <a:rPr lang="en-US" dirty="0" smtClean="0">
                <a:hlinkClick r:id="rId1"/>
              </a:rPr>
              <a:t>www.google.com</a:t>
            </a:r>
            <a:endParaRPr lang="en-US" dirty="0" smtClean="0"/>
          </a:p>
          <a:p>
            <a:r>
              <a:rPr lang="en-US" dirty="0" smtClean="0">
                <a:hlinkClick r:id="rId2"/>
              </a:rPr>
              <a:t>www.wikipedia.org</a:t>
            </a:r>
            <a:endParaRPr lang="en-US" dirty="0" smtClean="0"/>
          </a:p>
          <a:p>
            <a:r>
              <a:rPr lang="en-US" dirty="0" smtClean="0">
                <a:hlinkClick r:id="rId3"/>
              </a:rPr>
              <a:t>www.physicsoftheuniverse.org</a:t>
            </a:r>
            <a:endParaRPr lang="en-US" dirty="0"/>
          </a:p>
          <a:p>
            <a:r>
              <a:rPr lang="en-US" dirty="0" smtClean="0">
                <a:hlinkClick r:id="rId4"/>
              </a:rPr>
              <a:t>www.scientificamerican.org</a:t>
            </a:r>
            <a:endParaRPr lang="en-US" dirty="0"/>
          </a:p>
          <a:p>
            <a:r>
              <a:rPr lang="en-US" dirty="0" smtClean="0">
                <a:hlinkClick r:id="rId5"/>
              </a:rPr>
              <a:t>www.forbes.org</a:t>
            </a:r>
            <a:endParaRPr lang="en-US" dirty="0"/>
          </a:p>
          <a:p>
            <a:r>
              <a:rPr lang="en-US" dirty="0" smtClean="0">
                <a:hlinkClick r:id="rId6"/>
              </a:rPr>
              <a:t>www.w3school.org</a:t>
            </a:r>
            <a:endParaRPr lang="en-US" dirty="0"/>
          </a:p>
          <a:p>
            <a:r>
              <a:rPr lang="en-US" dirty="0" smtClean="0">
                <a:hlinkClick r:id="rId7"/>
              </a:rPr>
              <a:t>www.tutorialpoint.org</a:t>
            </a:r>
            <a:endParaRPr lang="en-US" dirty="0"/>
          </a:p>
          <a:p>
            <a:r>
              <a:rPr lang="en-US" dirty="0" smtClean="0">
                <a:hlinkClick r:id="rId2"/>
              </a:rPr>
              <a:t>www.geeksforgeeks.org</a:t>
            </a:r>
            <a:endParaRPr lang="en-US" dirty="0"/>
          </a:p>
          <a:p>
            <a:endParaRPr lang="en-US" dirty="0"/>
          </a:p>
          <a:p>
            <a:pPr marL="68580" indent="0">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483768" y="2708920"/>
            <a:ext cx="7772400" cy="1975104"/>
          </a:xfrm>
        </p:spPr>
        <p:txBody>
          <a:bodyPr/>
          <a:lstStyle/>
          <a:p>
            <a:r>
              <a:rPr lang="en-US" dirty="0" smtClean="0">
                <a:solidFill>
                  <a:schemeClr val="tx1"/>
                </a:solidFill>
                <a:latin typeface="Arial" panose="020B0604020202020204" pitchFamily="34" charset="0"/>
                <a:cs typeface="Arial" panose="020B0604020202020204" pitchFamily="34" charset="0"/>
              </a:rPr>
              <a:t>THANK YOU</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267744" y="2636912"/>
            <a:ext cx="6480720" cy="1143000"/>
          </a:xfrm>
        </p:spPr>
        <p:txBody>
          <a:bodyPr>
            <a:normAutofit fontScale="90000"/>
          </a:bodyPr>
          <a:lstStyle/>
          <a:p>
            <a:pPr marL="484505" indent="0" eaLnBrk="1" fontAlgn="auto" hangingPunct="1">
              <a:spcAft>
                <a:spcPts val="0"/>
              </a:spcAft>
              <a:defRPr/>
            </a:pPr>
            <a:r>
              <a:rPr lang="en-US" sz="9600" dirty="0" smtClean="0">
                <a:solidFill>
                  <a:schemeClr val="accent1">
                    <a:tint val="83000"/>
                    <a:satMod val="150000"/>
                  </a:schemeClr>
                </a:solidFill>
                <a:latin typeface="Times New Roman" panose="02020603050405020304" pitchFamily="18" charset="0"/>
                <a:cs typeface="Times New Roman" panose="02020603050405020304" pitchFamily="18" charset="0"/>
              </a:rPr>
              <a:t>Queries?</a:t>
            </a:r>
            <a:endParaRPr lang="en-US" sz="9600" dirty="0" smtClean="0">
              <a:solidFill>
                <a:schemeClr val="accent1">
                  <a:tint val="83000"/>
                  <a:satMod val="1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4" name="Content Placeholder 3"/>
          <p:cNvSpPr>
            <a:spLocks noGrp="1"/>
          </p:cNvSpPr>
          <p:nvPr>
            <p:ph sz="half" idx="1"/>
          </p:nvPr>
        </p:nvSpPr>
        <p:spPr>
          <a:xfrm>
            <a:off x="683568" y="1700808"/>
            <a:ext cx="8064896" cy="4572000"/>
          </a:xfrm>
        </p:spPr>
        <p:txBody>
          <a:bodyPr/>
          <a:lstStyle/>
          <a:p>
            <a:pPr marL="457200" indent="-457200">
              <a:lnSpc>
                <a:spcPct val="85000"/>
              </a:lnSpc>
              <a:spcBef>
                <a:spcPct val="35000"/>
              </a:spcBef>
              <a:buFontTx/>
              <a:buAutoNum type="arabicPeriod"/>
            </a:pPr>
            <a:r>
              <a:rPr lang="en-US" b="1" dirty="0" smtClean="0">
                <a:latin typeface="Arial" panose="020B0604020202020204" pitchFamily="34" charset="0"/>
                <a:cs typeface="Arial" panose="020B0604020202020204" pitchFamily="34" charset="0"/>
              </a:rPr>
              <a:t>Introduction </a:t>
            </a:r>
            <a:endParaRPr lang="en-US" b="1" dirty="0" smtClean="0">
              <a:latin typeface="Arial" panose="020B0604020202020204" pitchFamily="34" charset="0"/>
              <a:cs typeface="Arial" panose="020B0604020202020204" pitchFamily="34" charset="0"/>
            </a:endParaRPr>
          </a:p>
          <a:p>
            <a:pPr marL="457200" indent="-457200">
              <a:lnSpc>
                <a:spcPct val="85000"/>
              </a:lnSpc>
              <a:spcBef>
                <a:spcPct val="35000"/>
              </a:spcBef>
              <a:buFontTx/>
              <a:buAutoNum type="arabicPeriod"/>
            </a:pPr>
            <a:r>
              <a:rPr lang="en-US" b="1" dirty="0" smtClean="0">
                <a:latin typeface="Arial" panose="020B0604020202020204" pitchFamily="34" charset="0"/>
                <a:cs typeface="Arial" panose="020B0604020202020204" pitchFamily="34" charset="0"/>
              </a:rPr>
              <a:t>History</a:t>
            </a:r>
            <a:endParaRPr lang="en-US" b="1" dirty="0" smtClean="0">
              <a:latin typeface="Arial" panose="020B0604020202020204" pitchFamily="34" charset="0"/>
              <a:cs typeface="Arial" panose="020B0604020202020204" pitchFamily="34" charset="0"/>
            </a:endParaRPr>
          </a:p>
          <a:p>
            <a:pPr marL="457200" indent="-457200">
              <a:lnSpc>
                <a:spcPct val="85000"/>
              </a:lnSpc>
              <a:spcBef>
                <a:spcPct val="35000"/>
              </a:spcBef>
              <a:buFontTx/>
              <a:buAutoNum type="arabicPeriod"/>
            </a:pPr>
            <a:r>
              <a:rPr lang="en-US" b="1" dirty="0" smtClean="0">
                <a:latin typeface="Arial" panose="020B0604020202020204" pitchFamily="34" charset="0"/>
                <a:cs typeface="Arial" panose="020B0604020202020204" pitchFamily="34" charset="0"/>
              </a:rPr>
              <a:t>Why quantum computer</a:t>
            </a:r>
            <a:endParaRPr lang="en-US" b="1" dirty="0" smtClean="0">
              <a:latin typeface="Arial" panose="020B0604020202020204" pitchFamily="34" charset="0"/>
              <a:cs typeface="Arial" panose="020B0604020202020204" pitchFamily="34" charset="0"/>
            </a:endParaRPr>
          </a:p>
          <a:p>
            <a:pPr marL="457200" indent="-457200">
              <a:lnSpc>
                <a:spcPct val="85000"/>
              </a:lnSpc>
              <a:spcBef>
                <a:spcPct val="35000"/>
              </a:spcBef>
              <a:buFontTx/>
              <a:buAutoNum type="arabicPeriod"/>
            </a:pPr>
            <a:r>
              <a:rPr lang="en-US" b="1" dirty="0" smtClean="0">
                <a:latin typeface="Arial" panose="020B0604020202020204" pitchFamily="34" charset="0"/>
                <a:cs typeface="Arial" panose="020B0604020202020204" pitchFamily="34" charset="0"/>
              </a:rPr>
              <a:t>What special about quantum computer</a:t>
            </a:r>
            <a:endParaRPr lang="en-US" b="1" dirty="0" smtClean="0">
              <a:latin typeface="Arial" panose="020B0604020202020204" pitchFamily="34" charset="0"/>
              <a:cs typeface="Arial" panose="020B0604020202020204" pitchFamily="34" charset="0"/>
            </a:endParaRPr>
          </a:p>
          <a:p>
            <a:pPr marL="457200" indent="-457200">
              <a:lnSpc>
                <a:spcPct val="85000"/>
              </a:lnSpc>
              <a:spcBef>
                <a:spcPct val="35000"/>
              </a:spcBef>
              <a:buFontTx/>
              <a:buAutoNum type="arabicPeriod"/>
            </a:pPr>
            <a:r>
              <a:rPr lang="en-US" b="1" dirty="0" smtClean="0">
                <a:latin typeface="Arial" panose="020B0604020202020204" pitchFamily="34" charset="0"/>
                <a:cs typeface="Arial" panose="020B0604020202020204" pitchFamily="34" charset="0"/>
              </a:rPr>
              <a:t>Applications of quantum computer</a:t>
            </a:r>
            <a:endParaRPr lang="en-US" b="1" dirty="0" smtClean="0">
              <a:latin typeface="Arial" panose="020B0604020202020204" pitchFamily="34" charset="0"/>
              <a:cs typeface="Arial" panose="020B0604020202020204" pitchFamily="34" charset="0"/>
            </a:endParaRPr>
          </a:p>
          <a:p>
            <a:pPr marL="457200" indent="-457200">
              <a:lnSpc>
                <a:spcPct val="85000"/>
              </a:lnSpc>
              <a:spcBef>
                <a:spcPct val="35000"/>
              </a:spcBef>
              <a:buFontTx/>
              <a:buAutoNum type="arabicPeriod"/>
            </a:pPr>
            <a:r>
              <a:rPr lang="en-US" b="1" dirty="0" smtClean="0">
                <a:latin typeface="Arial" panose="020B0604020202020204" pitchFamily="34" charset="0"/>
                <a:cs typeface="Arial" panose="020B0604020202020204" pitchFamily="34" charset="0"/>
              </a:rPr>
              <a:t>Problems</a:t>
            </a:r>
            <a:endParaRPr lang="en-US" b="1" dirty="0" smtClean="0">
              <a:latin typeface="Arial" panose="020B0604020202020204" pitchFamily="34" charset="0"/>
              <a:cs typeface="Arial" panose="020B0604020202020204" pitchFamily="34" charset="0"/>
            </a:endParaRPr>
          </a:p>
          <a:p>
            <a:pPr marL="457200" indent="-457200">
              <a:lnSpc>
                <a:spcPct val="85000"/>
              </a:lnSpc>
              <a:spcBef>
                <a:spcPct val="35000"/>
              </a:spcBef>
              <a:buFontTx/>
              <a:buAutoNum type="arabicPeriod"/>
            </a:pPr>
            <a:r>
              <a:rPr lang="en-US" b="1" dirty="0" smtClean="0">
                <a:latin typeface="Arial" panose="020B0604020202020204" pitchFamily="34" charset="0"/>
                <a:cs typeface="Arial" panose="020B0604020202020204" pitchFamily="34" charset="0"/>
              </a:rPr>
              <a:t>Conclusion</a:t>
            </a:r>
            <a:endParaRPr lang="en-US" b="1" dirty="0" smtClean="0">
              <a:latin typeface="Arial" panose="020B0604020202020204" pitchFamily="34" charset="0"/>
              <a:cs typeface="Arial" panose="020B0604020202020204" pitchFamily="34" charset="0"/>
            </a:endParaRPr>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14348" y="285728"/>
            <a:ext cx="8429652" cy="857256"/>
          </a:xfrm>
        </p:spPr>
        <p:txBody>
          <a:bodyPr/>
          <a:lstStyle/>
          <a:p>
            <a:r>
              <a:rPr lang="en-US" dirty="0" smtClean="0">
                <a:solidFill>
                  <a:schemeClr val="tx1">
                    <a:lumMod val="95000"/>
                  </a:schemeClr>
                </a:solidFill>
                <a:latin typeface="Times New Roman" panose="02020603050405020304" pitchFamily="18" charset="0"/>
                <a:cs typeface="Times New Roman" panose="02020603050405020304" pitchFamily="18" charset="0"/>
              </a:rPr>
              <a:t>INTRODUCTION: Quantum computers</a:t>
            </a:r>
            <a:endParaRPr lang="en-US"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idx="2"/>
          </p:nvPr>
        </p:nvSpPr>
        <p:spPr>
          <a:xfrm>
            <a:off x="571472" y="1435100"/>
            <a:ext cx="3357586" cy="4208478"/>
          </a:xfrm>
        </p:spPr>
        <p:txBody>
          <a:bodyPr/>
          <a:lstStyle/>
          <a:p>
            <a:pPr>
              <a:buFont typeface="Wingdings" panose="05000000000000000000" pitchFamily="2" charset="2"/>
              <a:buChar char="Ø"/>
            </a:pPr>
            <a:r>
              <a:rPr lang="en-US" dirty="0" smtClean="0">
                <a:latin typeface="Arial Black" panose="020B0A04020102020204" pitchFamily="34" charset="0"/>
              </a:rPr>
              <a:t>Quantum  computers  use   atoms   to   perform   calculation</a:t>
            </a:r>
            <a:endParaRPr lang="en-US" dirty="0" smtClean="0">
              <a:latin typeface="Arial Black" panose="020B0A04020102020204" pitchFamily="34" charset="0"/>
            </a:endParaRPr>
          </a:p>
          <a:p>
            <a:pPr>
              <a:buFont typeface="Wingdings" panose="05000000000000000000" pitchFamily="2" charset="2"/>
              <a:buChar char="Ø"/>
            </a:pPr>
            <a:endParaRPr lang="en-US" dirty="0"/>
          </a:p>
          <a:p>
            <a:pPr>
              <a:buFont typeface="Wingdings" panose="05000000000000000000" pitchFamily="2" charset="2"/>
              <a:buChar char="Ø"/>
            </a:pPr>
            <a:r>
              <a:rPr lang="en-US" dirty="0" smtClean="0">
                <a:latin typeface="Arial Black" panose="020B0A04020102020204" pitchFamily="34" charset="0"/>
                <a:cs typeface="Arial" panose="020B0604020202020204" pitchFamily="34" charset="0"/>
              </a:rPr>
              <a:t>Here  computation   depends on   </a:t>
            </a:r>
            <a:r>
              <a:rPr lang="en-US" sz="3200" b="1" dirty="0" smtClean="0">
                <a:solidFill>
                  <a:schemeClr val="accent3">
                    <a:lumMod val="60000"/>
                    <a:lumOff val="40000"/>
                  </a:schemeClr>
                </a:solidFill>
                <a:latin typeface="Times New Roman" panose="02020603050405020304" pitchFamily="18" charset="0"/>
                <a:cs typeface="Times New Roman" panose="02020603050405020304" pitchFamily="18" charset="0"/>
              </a:rPr>
              <a:t>principle   of   quantum theory</a:t>
            </a:r>
            <a:endParaRPr lang="en-US" sz="3200" b="1" dirty="0" smtClean="0">
              <a:solidFill>
                <a:schemeClr val="accent3">
                  <a:lumMod val="60000"/>
                  <a:lumOff val="4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32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b="1" dirty="0" smtClean="0">
                <a:solidFill>
                  <a:schemeClr val="accent3"/>
                </a:solidFill>
                <a:latin typeface="Times New Roman" panose="02020603050405020304" pitchFamily="18" charset="0"/>
                <a:cs typeface="Times New Roman" panose="02020603050405020304" pitchFamily="18" charset="0"/>
              </a:rPr>
              <a:t>Qubit</a:t>
            </a:r>
            <a:endParaRPr lang="en-US" sz="3200" b="1" dirty="0" smtClean="0">
              <a:solidFill>
                <a:schemeClr val="accent3"/>
              </a:solidFill>
              <a:latin typeface="Times New Roman" panose="02020603050405020304" pitchFamily="18" charset="0"/>
              <a:cs typeface="Times New Roman" panose="02020603050405020304" pitchFamily="18" charset="0"/>
            </a:endParaRPr>
          </a:p>
          <a:p>
            <a:endParaRPr lang="en-US" sz="3200" b="1" dirty="0" smtClean="0">
              <a:latin typeface="Times New Roman" panose="02020603050405020304" pitchFamily="18" charset="0"/>
              <a:cs typeface="Times New Roman" panose="02020603050405020304" pitchFamily="18" charset="0"/>
            </a:endParaRPr>
          </a:p>
        </p:txBody>
      </p:sp>
      <p:pic>
        <p:nvPicPr>
          <p:cNvPr id="6" name="Content Placeholder 5" descr="3630380_640px.jpg"/>
          <p:cNvPicPr>
            <a:picLocks noGrp="1" noChangeAspect="1"/>
          </p:cNvPicPr>
          <p:nvPr>
            <p:ph sz="half" idx="1"/>
          </p:nvPr>
        </p:nvPicPr>
        <p:blipFill>
          <a:blip r:embed="rId1" cstate="print"/>
          <a:stretch>
            <a:fillRect/>
          </a:stretch>
        </p:blipFill>
        <p:spPr>
          <a:xfrm>
            <a:off x="4000496" y="1582261"/>
            <a:ext cx="4914904" cy="4277678"/>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Admin\Desktop\SWAPPY\SER.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1720" y="1916832"/>
            <a:ext cx="5133310" cy="344041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051720" y="393692"/>
            <a:ext cx="4310795" cy="584775"/>
          </a:xfrm>
          <a:prstGeom prst="rect">
            <a:avLst/>
          </a:prstGeom>
        </p:spPr>
        <p:txBody>
          <a:bodyPr wrap="none">
            <a:spAutoFit/>
          </a:bodyPr>
          <a:lstStyle/>
          <a:p>
            <a:r>
              <a:rPr lang="en-US" sz="3200" dirty="0" smtClean="0">
                <a:solidFill>
                  <a:schemeClr val="tx1">
                    <a:lumMod val="95000"/>
                  </a:schemeClr>
                </a:solidFill>
                <a:latin typeface="Times New Roman" panose="02020603050405020304" pitchFamily="18" charset="0"/>
                <a:cs typeface="Times New Roman" panose="02020603050405020304" pitchFamily="18" charset="0"/>
              </a:rPr>
              <a:t>First Quantum Computer</a:t>
            </a:r>
            <a:endParaRPr lang="en-GB"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chemeClr val="tx1">
                    <a:lumMod val="95000"/>
                  </a:schemeClr>
                </a:solidFill>
                <a:latin typeface="Times New Roman" panose="02020603050405020304" pitchFamily="18" charset="0"/>
                <a:cs typeface="Times New Roman" panose="02020603050405020304" pitchFamily="18" charset="0"/>
              </a:rPr>
              <a:t>HISTORY</a:t>
            </a:r>
            <a:endParaRPr lang="en-US" sz="4000" dirty="0" smtClean="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2"/>
          </p:nvPr>
        </p:nvSpPr>
        <p:spPr>
          <a:xfrm>
            <a:off x="785786" y="1428736"/>
            <a:ext cx="5857916" cy="4857784"/>
          </a:xfrm>
        </p:spPr>
        <p:txBody>
          <a:bodyPr/>
          <a:lstStyle/>
          <a:p>
            <a:pPr>
              <a:buClr>
                <a:schemeClr val="accent2"/>
              </a:buClr>
              <a:buFont typeface="Wingdings" panose="05000000000000000000" pitchFamily="2" charset="2"/>
              <a:buChar char="§"/>
            </a:pPr>
            <a:r>
              <a:rPr lang="en-US" dirty="0" smtClean="0"/>
              <a:t> </a:t>
            </a:r>
            <a:r>
              <a:rPr lang="en-US" sz="3200" b="1" dirty="0" smtClean="0"/>
              <a:t>1982 - Feynman </a:t>
            </a:r>
            <a:r>
              <a:rPr lang="en-US" dirty="0" smtClean="0"/>
              <a:t>proposed the idea of creating machines based on the laws of quantum mechanics instead of the laws of classical physics.</a:t>
            </a:r>
            <a:endParaRPr lang="en-US" dirty="0" smtClean="0"/>
          </a:p>
          <a:p>
            <a:pPr>
              <a:spcBef>
                <a:spcPct val="50000"/>
              </a:spcBef>
              <a:buClr>
                <a:schemeClr val="accent2"/>
              </a:buClr>
              <a:buFont typeface="Wingdings" panose="05000000000000000000" pitchFamily="2" charset="2"/>
              <a:buChar char="§"/>
            </a:pPr>
            <a:r>
              <a:rPr lang="en-US" sz="2400" b="1" dirty="0" smtClean="0"/>
              <a:t>1985 - David Deutsch </a:t>
            </a:r>
            <a:r>
              <a:rPr lang="en-US" dirty="0" smtClean="0"/>
              <a:t>developed the quantum Turing machine, showing that quantum circuits are universal.</a:t>
            </a:r>
            <a:endParaRPr lang="en-US" dirty="0" smtClean="0"/>
          </a:p>
          <a:p>
            <a:pPr>
              <a:spcBef>
                <a:spcPct val="50000"/>
              </a:spcBef>
              <a:buClr>
                <a:schemeClr val="accent2"/>
              </a:buClr>
              <a:buFont typeface="Wingdings" panose="05000000000000000000" pitchFamily="2" charset="2"/>
              <a:buChar char="§"/>
            </a:pPr>
            <a:r>
              <a:rPr lang="en-US" dirty="0" smtClean="0"/>
              <a:t> </a:t>
            </a:r>
            <a:r>
              <a:rPr lang="en-US" sz="2400" b="1" dirty="0" smtClean="0"/>
              <a:t>1994 - Peter </a:t>
            </a:r>
            <a:r>
              <a:rPr lang="en-US" sz="2400" b="1" dirty="0" err="1" smtClean="0"/>
              <a:t>Shor</a:t>
            </a:r>
            <a:r>
              <a:rPr lang="en-US" sz="2400" b="1" dirty="0" smtClean="0"/>
              <a:t> </a:t>
            </a:r>
            <a:r>
              <a:rPr lang="en-US" dirty="0" smtClean="0"/>
              <a:t>came up with a quantum algorithm to factor very large numbers in polynomial time.</a:t>
            </a:r>
            <a:endParaRPr lang="en-US" dirty="0" smtClean="0"/>
          </a:p>
          <a:p>
            <a:pPr>
              <a:spcBef>
                <a:spcPct val="50000"/>
              </a:spcBef>
              <a:buClr>
                <a:schemeClr val="accent2"/>
              </a:buClr>
              <a:buFont typeface="Wingdings" panose="05000000000000000000" pitchFamily="2" charset="2"/>
              <a:buChar char="§"/>
            </a:pPr>
            <a:r>
              <a:rPr lang="en-US" sz="2400" b="1" dirty="0" smtClean="0"/>
              <a:t>1997 - </a:t>
            </a:r>
            <a:r>
              <a:rPr lang="en-US" sz="2400" b="1" dirty="0" err="1" smtClean="0"/>
              <a:t>Lov</a:t>
            </a:r>
            <a:r>
              <a:rPr lang="en-US" sz="2400" b="1" dirty="0" smtClean="0"/>
              <a:t> Grover </a:t>
            </a:r>
            <a:r>
              <a:rPr lang="en-US" dirty="0" smtClean="0"/>
              <a:t>develops a quantum search algorithm with O(√N) complexity</a:t>
            </a:r>
            <a:endParaRPr lang="en-US" dirty="0" smtClean="0"/>
          </a:p>
          <a:p>
            <a:endParaRPr lang="en-US" dirty="0">
              <a:solidFill>
                <a:schemeClr val="tx1">
                  <a:lumMod val="95000"/>
                </a:schemeClr>
              </a:solidFill>
            </a:endParaRPr>
          </a:p>
        </p:txBody>
      </p:sp>
      <p:pic>
        <p:nvPicPr>
          <p:cNvPr id="9" name="Content Placeholder 8" descr="Feynman.jpg"/>
          <p:cNvPicPr>
            <a:picLocks noGrp="1" noChangeAspect="1"/>
          </p:cNvPicPr>
          <p:nvPr>
            <p:ph sz="half" idx="1"/>
          </p:nvPr>
        </p:nvPicPr>
        <p:blipFill>
          <a:blip r:embed="rId1" cstate="print"/>
          <a:stretch>
            <a:fillRect/>
          </a:stretch>
        </p:blipFill>
        <p:spPr>
          <a:xfrm>
            <a:off x="6786578" y="571480"/>
            <a:ext cx="2043007" cy="1993904"/>
          </a:xfrm>
        </p:spPr>
      </p:pic>
      <p:pic>
        <p:nvPicPr>
          <p:cNvPr id="1028" name="Picture 4" descr="G:\quantumppt\220px-Peter_Shor.jpg"/>
          <p:cNvPicPr>
            <a:picLocks noChangeAspect="1" noChangeArrowheads="1"/>
          </p:cNvPicPr>
          <p:nvPr/>
        </p:nvPicPr>
        <p:blipFill>
          <a:blip r:embed="rId2" cstate="print"/>
          <a:srcRect/>
          <a:stretch>
            <a:fillRect/>
          </a:stretch>
        </p:blipFill>
        <p:spPr bwMode="auto">
          <a:xfrm>
            <a:off x="6929454" y="3422302"/>
            <a:ext cx="1801815" cy="2166938"/>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95000"/>
                  </a:schemeClr>
                </a:solidFill>
                <a:latin typeface="Times New Roman" panose="02020603050405020304" pitchFamily="18" charset="0"/>
                <a:cs typeface="Times New Roman" panose="02020603050405020304" pitchFamily="18" charset="0"/>
              </a:rPr>
              <a:t>Why quantum computer</a:t>
            </a:r>
            <a:endParaRPr lang="en-US"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2"/>
          </p:nvPr>
        </p:nvSpPr>
        <p:spPr>
          <a:xfrm>
            <a:off x="571472" y="1714488"/>
            <a:ext cx="3214710" cy="4572000"/>
          </a:xfrm>
        </p:spPr>
        <p:txBody>
          <a:bodyPr/>
          <a:lstStyle/>
          <a:p>
            <a:pPr>
              <a:buClr>
                <a:schemeClr val="accent2"/>
              </a:buClr>
              <a:buSzPct val="117000"/>
              <a:buFont typeface="Wingdings" panose="05000000000000000000" pitchFamily="2" charset="2"/>
              <a:buChar char="§"/>
            </a:pPr>
            <a:r>
              <a:rPr lang="en-US" dirty="0" smtClean="0">
                <a:latin typeface="Arial" panose="020B0604020202020204" pitchFamily="34" charset="0"/>
                <a:cs typeface="Arial" panose="020B0604020202020204" pitchFamily="34" charset="0"/>
              </a:rPr>
              <a:t>Moore’  law  slowing down in  </a:t>
            </a:r>
            <a:r>
              <a:rPr lang="en-US" sz="3200" dirty="0" smtClean="0">
                <a:latin typeface="Arial" panose="020B0604020202020204" pitchFamily="34" charset="0"/>
                <a:cs typeface="Arial" panose="020B0604020202020204" pitchFamily="34" charset="0"/>
              </a:rPr>
              <a:t>2020</a:t>
            </a:r>
            <a:r>
              <a:rPr lang="en-US" dirty="0" smtClean="0">
                <a:latin typeface="Arial" panose="020B0604020202020204" pitchFamily="34" charset="0"/>
                <a:cs typeface="Arial" panose="020B0604020202020204" pitchFamily="34" charset="0"/>
              </a:rPr>
              <a:t>   it is flattened   out.</a:t>
            </a:r>
            <a:endParaRPr lang="en-US" dirty="0" smtClean="0">
              <a:latin typeface="Arial" panose="020B0604020202020204" pitchFamily="34" charset="0"/>
              <a:cs typeface="Arial" panose="020B0604020202020204" pitchFamily="34" charset="0"/>
            </a:endParaRPr>
          </a:p>
          <a:p>
            <a:pPr>
              <a:buClr>
                <a:schemeClr val="accent2"/>
              </a:buClr>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a:buClr>
                <a:schemeClr val="accent2"/>
              </a:buClr>
              <a:buFont typeface="Wingdings" panose="05000000000000000000" pitchFamily="2" charset="2"/>
              <a:buChar char="§"/>
            </a:pPr>
            <a:r>
              <a:rPr lang="en-US" sz="2800" dirty="0" smtClean="0">
                <a:latin typeface="Arial" panose="020B0604020202020204" pitchFamily="34" charset="0"/>
                <a:cs typeface="Arial" panose="020B0604020202020204" pitchFamily="34" charset="0"/>
              </a:rPr>
              <a:t>Transistor</a:t>
            </a:r>
            <a:r>
              <a:rPr lang="en-US" dirty="0" smtClean="0">
                <a:latin typeface="Arial" panose="020B0604020202020204" pitchFamily="34" charset="0"/>
                <a:cs typeface="Arial" panose="020B0604020202020204" pitchFamily="34" charset="0"/>
              </a:rPr>
              <a:t> cannot be made smaller due to the laws of  </a:t>
            </a:r>
            <a:r>
              <a:rPr lang="en-US" dirty="0" smtClean="0">
                <a:solidFill>
                  <a:srgbClr val="FFC000"/>
                </a:solidFill>
                <a:latin typeface="Arial" panose="020B0604020202020204" pitchFamily="34" charset="0"/>
                <a:cs typeface="Arial" panose="020B0604020202020204" pitchFamily="34" charset="0"/>
              </a:rPr>
              <a:t>Quantum mechanics</a:t>
            </a:r>
            <a:r>
              <a:rPr lang="en-US" dirty="0" smtClean="0">
                <a:latin typeface="Arial" panose="020B0604020202020204" pitchFamily="34" charset="0"/>
                <a:cs typeface="Arial" panose="020B0604020202020204" pitchFamily="34" charset="0"/>
              </a:rPr>
              <a:t> starts to take over</a:t>
            </a:r>
            <a:endParaRPr lang="en-US" dirty="0" smtClean="0">
              <a:latin typeface="Arial" panose="020B0604020202020204" pitchFamily="34" charset="0"/>
              <a:cs typeface="Arial" panose="020B0604020202020204" pitchFamily="34" charset="0"/>
            </a:endParaRPr>
          </a:p>
          <a:p>
            <a:pPr>
              <a:buClr>
                <a:schemeClr val="accent2"/>
              </a:buClr>
              <a:buFont typeface="Arial" panose="020B0604020202020204" pitchFamily="34" charset="0"/>
              <a:buChar char="•"/>
            </a:pPr>
            <a:endParaRPr lang="en-US" dirty="0" smtClean="0"/>
          </a:p>
          <a:p>
            <a:pPr>
              <a:buClr>
                <a:schemeClr val="accent2"/>
              </a:buClr>
              <a:buFont typeface="Wingdings" panose="05000000000000000000" pitchFamily="2" charset="2"/>
              <a:buChar char="§"/>
            </a:pPr>
            <a:r>
              <a:rPr lang="en-US" sz="2800" dirty="0" smtClean="0">
                <a:latin typeface="Arial" panose="020B0604020202020204" pitchFamily="34" charset="0"/>
                <a:cs typeface="Arial" panose="020B0604020202020204" pitchFamily="34" charset="0"/>
              </a:rPr>
              <a:t>Post silicon era</a:t>
            </a:r>
            <a:endParaRPr lang="en-US" sz="2800" dirty="0">
              <a:latin typeface="Arial" panose="020B0604020202020204" pitchFamily="34" charset="0"/>
              <a:cs typeface="Arial" panose="020B0604020202020204" pitchFamily="34" charset="0"/>
            </a:endParaRPr>
          </a:p>
        </p:txBody>
      </p:sp>
      <p:pic>
        <p:nvPicPr>
          <p:cNvPr id="5" name="Content Placeholder 4" descr="Intel.jpg"/>
          <p:cNvPicPr>
            <a:picLocks noGrp="1" noChangeAspect="1"/>
          </p:cNvPicPr>
          <p:nvPr>
            <p:ph sz="half" idx="1"/>
          </p:nvPr>
        </p:nvPicPr>
        <p:blipFill>
          <a:blip r:embed="rId1" cstate="print"/>
          <a:stretch>
            <a:fillRect/>
          </a:stretch>
        </p:blipFill>
        <p:spPr>
          <a:xfrm>
            <a:off x="4000496" y="1285860"/>
            <a:ext cx="4914896" cy="42148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73050"/>
            <a:ext cx="8229600" cy="1162050"/>
          </a:xfrm>
        </p:spPr>
        <p:txBody>
          <a:bodyPr/>
          <a:lstStyle/>
          <a:p>
            <a:r>
              <a:rPr lang="en-US" sz="3200" dirty="0" smtClean="0">
                <a:solidFill>
                  <a:schemeClr val="tx1"/>
                </a:solidFill>
                <a:latin typeface="Times New Roman" panose="02020603050405020304" pitchFamily="18" charset="0"/>
                <a:cs typeface="Times New Roman" panose="02020603050405020304" pitchFamily="18" charset="0"/>
              </a:rPr>
              <a:t>What special about </a:t>
            </a:r>
            <a:r>
              <a:rPr lang="en-US" sz="3200" b="1" dirty="0" smtClean="0">
                <a:solidFill>
                  <a:schemeClr val="tx1"/>
                </a:solidFill>
                <a:latin typeface="Times New Roman" panose="02020603050405020304" pitchFamily="18" charset="0"/>
                <a:cs typeface="Times New Roman" panose="02020603050405020304" pitchFamily="18" charset="0"/>
              </a:rPr>
              <a:t>Quantum computer</a:t>
            </a:r>
            <a:endParaRPr lang="en-US" sz="3200" b="1" dirty="0">
              <a:solidFill>
                <a:schemeClr val="tx1"/>
              </a:solidFill>
              <a:latin typeface="Times New Roman" panose="02020603050405020304" pitchFamily="18" charset="0"/>
              <a:cs typeface="Times New Roman" panose="02020603050405020304" pitchFamily="18" charset="0"/>
            </a:endParaRPr>
          </a:p>
        </p:txBody>
      </p:sp>
      <p:pic>
        <p:nvPicPr>
          <p:cNvPr id="2050" name="Picture 2" descr="G:\quantumppt\images (4).jpg"/>
          <p:cNvPicPr>
            <a:picLocks noChangeAspect="1" noChangeArrowheads="1"/>
          </p:cNvPicPr>
          <p:nvPr/>
        </p:nvPicPr>
        <p:blipFill>
          <a:blip r:embed="rId1" cstate="print"/>
          <a:srcRect/>
          <a:stretch>
            <a:fillRect/>
          </a:stretch>
        </p:blipFill>
        <p:spPr bwMode="auto">
          <a:xfrm>
            <a:off x="642910" y="1000108"/>
            <a:ext cx="4143404" cy="1928826"/>
          </a:xfrm>
          <a:prstGeom prst="rect">
            <a:avLst/>
          </a:prstGeom>
          <a:noFill/>
        </p:spPr>
      </p:pic>
      <p:pic>
        <p:nvPicPr>
          <p:cNvPr id="1026" name="Picture 2" descr="G:\quantumppt\qubit.jpg"/>
          <p:cNvPicPr>
            <a:picLocks noChangeAspect="1" noChangeArrowheads="1"/>
          </p:cNvPicPr>
          <p:nvPr/>
        </p:nvPicPr>
        <p:blipFill>
          <a:blip r:embed="rId2" cstate="print"/>
          <a:srcRect/>
          <a:stretch>
            <a:fillRect/>
          </a:stretch>
        </p:blipFill>
        <p:spPr bwMode="auto">
          <a:xfrm>
            <a:off x="2857488" y="3106036"/>
            <a:ext cx="6142042" cy="356146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3414" y="1772816"/>
            <a:ext cx="7776864" cy="5078313"/>
          </a:xfrm>
          <a:prstGeom prst="rect">
            <a:avLst/>
          </a:prstGeom>
        </p:spPr>
        <p:txBody>
          <a:bodyPr wrap="square">
            <a:spAutoFit/>
          </a:bodyPr>
          <a:lstStyle/>
          <a:p>
            <a:pPr lvl="0" fontAlgn="base">
              <a:spcBef>
                <a:spcPct val="0"/>
              </a:spcBef>
              <a:spcAft>
                <a:spcPct val="0"/>
              </a:spcAft>
            </a:pPr>
            <a:r>
              <a:rPr lang="en-US" b="1" dirty="0">
                <a:latin typeface="Arial Black" panose="020B0A04020102020204" pitchFamily="34" charset="0"/>
                <a:cs typeface="Arial" panose="020B0604020202020204" pitchFamily="34" charset="0"/>
              </a:rPr>
              <a:t>To give an idea about how this coin experiment works:</a:t>
            </a:r>
            <a:endParaRPr lang="en-US" b="1" dirty="0">
              <a:latin typeface="Arial Black" panose="020B0A04020102020204" pitchFamily="34" charset="0"/>
              <a:cs typeface="Arial" panose="020B0604020202020204" pitchFamily="34" charset="0"/>
            </a:endParaRPr>
          </a:p>
          <a:p>
            <a:pPr lvl="0" eaLnBrk="0" fontAlgn="base" hangingPunct="0">
              <a:spcBef>
                <a:spcPct val="0"/>
              </a:spcBef>
              <a:spcAft>
                <a:spcPct val="0"/>
              </a:spcAft>
              <a:buFontTx/>
              <a:buAutoNum type="arabicPeriod"/>
            </a:pPr>
            <a:r>
              <a:rPr lang="en-US" b="1" dirty="0">
                <a:latin typeface="Arial Black" panose="020B0A04020102020204" pitchFamily="34" charset="0"/>
                <a:cs typeface="Arial" panose="020B0604020202020204" pitchFamily="34" charset="0"/>
              </a:rPr>
              <a:t>Quantum Computer plays a move but it is not revealed to the Opponent.</a:t>
            </a:r>
            <a:endParaRPr lang="en-US" b="1" dirty="0">
              <a:latin typeface="Arial Black" panose="020B0A04020102020204" pitchFamily="34" charset="0"/>
              <a:cs typeface="Arial" panose="020B0604020202020204" pitchFamily="34" charset="0"/>
            </a:endParaRPr>
          </a:p>
          <a:p>
            <a:pPr lvl="0" eaLnBrk="0" fontAlgn="base" hangingPunct="0">
              <a:spcBef>
                <a:spcPct val="0"/>
              </a:spcBef>
              <a:spcAft>
                <a:spcPct val="0"/>
              </a:spcAft>
              <a:buFontTx/>
              <a:buAutoNum type="arabicPeriod" startAt="2"/>
            </a:pPr>
            <a:r>
              <a:rPr lang="en-US" b="1" dirty="0">
                <a:latin typeface="Arial Black" panose="020B0A04020102020204" pitchFamily="34" charset="0"/>
                <a:cs typeface="Arial" panose="020B0604020202020204" pitchFamily="34" charset="0"/>
              </a:rPr>
              <a:t>Opponent[Human] plays a move and it is also not revealed to the Quantum Computer.</a:t>
            </a:r>
            <a:endParaRPr lang="en-US" b="1" dirty="0">
              <a:latin typeface="Arial Black" panose="020B0A04020102020204" pitchFamily="34" charset="0"/>
              <a:cs typeface="Arial" panose="020B0604020202020204" pitchFamily="34" charset="0"/>
            </a:endParaRPr>
          </a:p>
          <a:p>
            <a:pPr lvl="0" eaLnBrk="0" fontAlgn="base" hangingPunct="0">
              <a:spcBef>
                <a:spcPct val="0"/>
              </a:spcBef>
              <a:spcAft>
                <a:spcPct val="0"/>
              </a:spcAft>
              <a:buFontTx/>
              <a:buAutoNum type="arabicPeriod" startAt="3"/>
            </a:pPr>
            <a:r>
              <a:rPr lang="en-US" b="1" dirty="0">
                <a:latin typeface="Arial Black" panose="020B0A04020102020204" pitchFamily="34" charset="0"/>
                <a:cs typeface="Arial" panose="020B0604020202020204" pitchFamily="34" charset="0"/>
              </a:rPr>
              <a:t>Finally Quantum Computer plays a move.</a:t>
            </a:r>
            <a:endParaRPr lang="en-US" b="1" dirty="0">
              <a:latin typeface="Arial Black" panose="020B0A04020102020204" pitchFamily="34" charset="0"/>
              <a:cs typeface="Arial" panose="020B0604020202020204" pitchFamily="34" charset="0"/>
            </a:endParaRPr>
          </a:p>
          <a:p>
            <a:pPr lvl="0" eaLnBrk="0" fontAlgn="base" hangingPunct="0">
              <a:spcBef>
                <a:spcPct val="0"/>
              </a:spcBef>
              <a:spcAft>
                <a:spcPct val="0"/>
              </a:spcAft>
              <a:buFontTx/>
              <a:buAutoNum type="arabicPeriod" startAt="4"/>
            </a:pPr>
            <a:r>
              <a:rPr lang="en-US" b="1" dirty="0">
                <a:latin typeface="Arial Black" panose="020B0A04020102020204" pitchFamily="34" charset="0"/>
                <a:cs typeface="Arial" panose="020B0604020202020204" pitchFamily="34" charset="0"/>
              </a:rPr>
              <a:t>Results are shown. If its heads, then Quantum Computer wins. Else, Opponent wins</a:t>
            </a:r>
            <a:r>
              <a:rPr lang="en-US" dirty="0" smtClean="0">
                <a:latin typeface="inherit"/>
                <a:cs typeface="Arial" panose="020B0604020202020204" pitchFamily="34" charset="0"/>
              </a:rPr>
              <a:t>.</a:t>
            </a:r>
            <a:endParaRPr lang="en-US" dirty="0" smtClean="0">
              <a:latin typeface="inherit"/>
              <a:cs typeface="Arial" panose="020B0604020202020204" pitchFamily="34" charset="0"/>
            </a:endParaRPr>
          </a:p>
          <a:p>
            <a:pPr fontAlgn="base"/>
            <a:r>
              <a:rPr lang="en-GB" b="1" dirty="0">
                <a:latin typeface="Arial Black" panose="020B0A04020102020204" pitchFamily="34" charset="0"/>
              </a:rPr>
              <a:t>Quantum computer is tracking something low level in hardware. So, it knows every time, what did the opponent played.</a:t>
            </a:r>
            <a:endParaRPr lang="en-GB" b="1" dirty="0">
              <a:latin typeface="Arial Black" panose="020B0A04020102020204" pitchFamily="34" charset="0"/>
            </a:endParaRPr>
          </a:p>
          <a:p>
            <a:pPr fontAlgn="base"/>
            <a:r>
              <a:rPr lang="en-GB" b="1" dirty="0">
                <a:latin typeface="Arial Black" panose="020B0A04020102020204" pitchFamily="34" charset="0"/>
              </a:rPr>
              <a:t>Superposition and the third state is just a way, to not consider Opponent's Move (i.e. Ignoring Opponent's move). So, it is actually all the moves of Quantum Computer. So, it knows how to win. If this is the case, then actually there is no randomness or uncertainty added in the game by Opponent.</a:t>
            </a:r>
            <a:endParaRPr lang="en-GB" b="1" dirty="0">
              <a:latin typeface="Arial Black" panose="020B0A04020102020204" pitchFamily="34" charset="0"/>
            </a:endParaRPr>
          </a:p>
          <a:p>
            <a:pPr lvl="0" eaLnBrk="0" fontAlgn="base" hangingPunct="0">
              <a:spcBef>
                <a:spcPct val="0"/>
              </a:spcBef>
              <a:spcAft>
                <a:spcPct val="0"/>
              </a:spcAft>
            </a:pPr>
            <a:endParaRPr lang="en-US" dirty="0">
              <a:latin typeface="Arial Black" panose="020B0A04020102020204" pitchFamily="34" charset="0"/>
              <a:cs typeface="Arial" panose="020B0604020202020204" pitchFamily="34" charset="0"/>
            </a:endParaRPr>
          </a:p>
        </p:txBody>
      </p:sp>
      <p:sp>
        <p:nvSpPr>
          <p:cNvPr id="3" name="Rectangle 2"/>
          <p:cNvSpPr/>
          <p:nvPr/>
        </p:nvSpPr>
        <p:spPr>
          <a:xfrm>
            <a:off x="971600" y="692696"/>
            <a:ext cx="6984776" cy="584775"/>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What special about </a:t>
            </a:r>
            <a:r>
              <a:rPr lang="en-US" sz="3200" b="1" dirty="0">
                <a:latin typeface="Times New Roman" panose="02020603050405020304" pitchFamily="18" charset="0"/>
                <a:cs typeface="Times New Roman" panose="02020603050405020304" pitchFamily="18" charset="0"/>
              </a:rPr>
              <a:t>Quantum computer</a:t>
            </a:r>
            <a:endParaRPr lang="en-GB" sz="3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Times New Roman" panose="02020603050405020304" pitchFamily="18" charset="0"/>
                <a:cs typeface="Times New Roman" panose="02020603050405020304" pitchFamily="18" charset="0"/>
              </a:rPr>
              <a:t>APPLICATIONS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2"/>
          </p:nvPr>
        </p:nvSpPr>
        <p:spPr>
          <a:xfrm>
            <a:off x="611560" y="1412776"/>
            <a:ext cx="4968552" cy="5256584"/>
          </a:xfrm>
        </p:spPr>
        <p:txBody>
          <a:bodyPr>
            <a:normAutofit/>
          </a:bodyPr>
          <a:lstStyle/>
          <a:p>
            <a:pPr>
              <a:buClr>
                <a:schemeClr val="accent2"/>
              </a:buClr>
              <a:buFont typeface="Arial" panose="020B0604020202020204" pitchFamily="34" charset="0"/>
              <a:buChar char="•"/>
            </a:pPr>
            <a:r>
              <a:rPr lang="en-US" dirty="0" smtClean="0">
                <a:latin typeface="Arial Black" panose="020B0A04020102020204" pitchFamily="34" charset="0"/>
              </a:rPr>
              <a:t>Cryptography:</a:t>
            </a:r>
            <a:r>
              <a:rPr lang="en-GB" dirty="0" smtClean="0"/>
              <a:t>Quantum computers can perform such factoring</a:t>
            </a:r>
            <a:r>
              <a:rPr lang="en-US" dirty="0" smtClean="0">
                <a:latin typeface="Arial Black" panose="020B0A04020102020204" pitchFamily="34" charset="0"/>
              </a:rPr>
              <a:t> </a:t>
            </a:r>
            <a:r>
              <a:rPr lang="en-GB" dirty="0" smtClean="0"/>
              <a:t>exponentially </a:t>
            </a:r>
            <a:r>
              <a:rPr lang="en-GB" dirty="0"/>
              <a:t>more efficiently than digital computers, meaning such security methods will soon become obsolete. New cryptography methods are </a:t>
            </a:r>
            <a:r>
              <a:rPr lang="en-GB" dirty="0" smtClean="0"/>
              <a:t>being developed, </a:t>
            </a:r>
            <a:r>
              <a:rPr lang="en-GB" dirty="0"/>
              <a:t>though it may take time: in August 2015 the NSA began introducing a list of quantum-resistant cryptography methods that would resist quantum computers, and in April 2016 the National Institute of Standards .</a:t>
            </a:r>
            <a:endParaRPr lang="en-GB" dirty="0" smtClean="0"/>
          </a:p>
          <a:p>
            <a:pPr>
              <a:buClr>
                <a:schemeClr val="accent2"/>
              </a:buClr>
              <a:buFont typeface="Arial" panose="020B0604020202020204" pitchFamily="34" charset="0"/>
              <a:buChar char="•"/>
            </a:pPr>
            <a:endParaRPr lang="en-GB" dirty="0" smtClean="0"/>
          </a:p>
          <a:p>
            <a:pPr>
              <a:buClr>
                <a:schemeClr val="accent2"/>
              </a:buClr>
              <a:buFont typeface="Arial" panose="020B0604020202020204" pitchFamily="34" charset="0"/>
              <a:buChar char="•"/>
            </a:pPr>
            <a:r>
              <a:rPr lang="en-US" dirty="0">
                <a:latin typeface="Arial Black" panose="020B0A04020102020204" pitchFamily="34" charset="0"/>
              </a:rPr>
              <a:t>Artificial </a:t>
            </a:r>
            <a:r>
              <a:rPr lang="en-US" dirty="0" smtClean="0">
                <a:latin typeface="Arial Black" panose="020B0A04020102020204" pitchFamily="34" charset="0"/>
              </a:rPr>
              <a:t>intelligence:</a:t>
            </a:r>
            <a:r>
              <a:rPr lang="en-GB" b="1" dirty="0"/>
              <a:t>Quantum artificial intelligence</a:t>
            </a:r>
            <a:r>
              <a:rPr lang="en-GB" dirty="0"/>
              <a:t> (QAI) is an interdisciplinary field that focuses on building </a:t>
            </a:r>
            <a:r>
              <a:rPr lang="en-GB" b="1" dirty="0"/>
              <a:t>quantum</a:t>
            </a:r>
            <a:r>
              <a:rPr lang="en-GB" dirty="0"/>
              <a:t> algorithms for improving </a:t>
            </a:r>
            <a:r>
              <a:rPr lang="en-GB" b="1" dirty="0"/>
              <a:t>computational</a:t>
            </a:r>
            <a:r>
              <a:rPr lang="en-GB" dirty="0"/>
              <a:t> tasks within </a:t>
            </a:r>
            <a:r>
              <a:rPr lang="en-GB" b="1" dirty="0"/>
              <a:t>artificial intelligence</a:t>
            </a:r>
            <a:r>
              <a:rPr lang="en-GB" dirty="0"/>
              <a:t>, including sub-fields like machine learning</a:t>
            </a:r>
            <a:r>
              <a:rPr lang="en-GB" dirty="0" smtClean="0"/>
              <a:t>. </a:t>
            </a:r>
            <a:endParaRPr lang="en-US" dirty="0" smtClean="0">
              <a:latin typeface="Arial Black" panose="020B0A04020102020204" pitchFamily="34" charset="0"/>
            </a:endParaRPr>
          </a:p>
          <a:p>
            <a:pPr>
              <a:buClr>
                <a:schemeClr val="accent2"/>
              </a:buClr>
              <a:buFont typeface="Arial" panose="020B0604020202020204" pitchFamily="34" charset="0"/>
              <a:buChar char="•"/>
            </a:pPr>
            <a:endParaRPr lang="en-US" dirty="0" smtClean="0">
              <a:latin typeface="Arial Black" panose="020B0A04020102020204" pitchFamily="34" charset="0"/>
            </a:endParaRPr>
          </a:p>
          <a:p>
            <a:pPr>
              <a:buClr>
                <a:schemeClr val="accent2"/>
              </a:buClr>
              <a:buFont typeface="Arial" panose="020B0604020202020204" pitchFamily="34" charset="0"/>
              <a:buChar char="•"/>
            </a:pPr>
            <a:endParaRPr lang="en-US" dirty="0" smtClean="0">
              <a:latin typeface="Arial Black" panose="020B0A04020102020204" pitchFamily="34" charset="0"/>
            </a:endParaRPr>
          </a:p>
          <a:p>
            <a:endParaRPr lang="en-US" dirty="0" smtClean="0"/>
          </a:p>
          <a:p>
            <a:endParaRPr lang="en-US" dirty="0"/>
          </a:p>
        </p:txBody>
      </p:sp>
      <p:pic>
        <p:nvPicPr>
          <p:cNvPr id="5" name="Content Placeholder 4" descr="images (1).jpg"/>
          <p:cNvPicPr>
            <a:picLocks noGrp="1" noChangeAspect="1"/>
          </p:cNvPicPr>
          <p:nvPr>
            <p:ph sz="half" idx="1"/>
          </p:nvPr>
        </p:nvPicPr>
        <p:blipFill>
          <a:blip r:embed="rId1" cstate="print"/>
          <a:stretch>
            <a:fillRect/>
          </a:stretch>
        </p:blipFill>
        <p:spPr>
          <a:xfrm>
            <a:off x="5724128" y="1556792"/>
            <a:ext cx="2992192" cy="1732321"/>
          </a:xfrm>
          <a:prstGeom prst="rect">
            <a:avLst/>
          </a:prstGeom>
          <a:ln>
            <a:noFill/>
          </a:ln>
          <a:effectLst>
            <a:outerShdw blurRad="292100" dist="139700" dir="2700000" algn="tl" rotWithShape="0">
              <a:srgbClr val="333333">
                <a:alpha val="65000"/>
              </a:srgbClr>
            </a:outerShdw>
          </a:effectLst>
        </p:spPr>
      </p:pic>
      <p:pic>
        <p:nvPicPr>
          <p:cNvPr id="1026" name="Picture 2" descr="C:\Users\Admin\Desktop\SWAPPY\abc.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4588195"/>
            <a:ext cx="2866776" cy="19077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3585</Words>
  <Application>WPS Presentation</Application>
  <PresentationFormat>On-screen Show (4:3)</PresentationFormat>
  <Paragraphs>118</Paragraphs>
  <Slides>15</Slides>
  <Notes>3</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15</vt:i4>
      </vt:variant>
    </vt:vector>
  </HeadingPairs>
  <TitlesOfParts>
    <vt:vector size="32" baseType="lpstr">
      <vt:lpstr>Arial</vt:lpstr>
      <vt:lpstr>SimSun</vt:lpstr>
      <vt:lpstr>Wingdings</vt:lpstr>
      <vt:lpstr>Wingdings</vt:lpstr>
      <vt:lpstr>Wingdings 2</vt:lpstr>
      <vt:lpstr>Wingdings 3</vt:lpstr>
      <vt:lpstr>Tahoma</vt:lpstr>
      <vt:lpstr>Times New Roman</vt:lpstr>
      <vt:lpstr>Arial Black</vt:lpstr>
      <vt:lpstr>inherit</vt:lpstr>
      <vt:lpstr>Segoe Print</vt:lpstr>
      <vt:lpstr>Corbel</vt:lpstr>
      <vt:lpstr>Microsoft YaHei</vt:lpstr>
      <vt:lpstr>Arial Unicode MS</vt:lpstr>
      <vt:lpstr>Consolas</vt:lpstr>
      <vt:lpstr>Calibri</vt:lpstr>
      <vt:lpstr>Metro</vt:lpstr>
      <vt:lpstr>PowerPoint 演示文稿</vt:lpstr>
      <vt:lpstr>Content</vt:lpstr>
      <vt:lpstr>INTRODUCTION: Quantum computers</vt:lpstr>
      <vt:lpstr>PowerPoint 演示文稿</vt:lpstr>
      <vt:lpstr>HISTORY</vt:lpstr>
      <vt:lpstr>Why quantum computer</vt:lpstr>
      <vt:lpstr>What special about Quantum computer</vt:lpstr>
      <vt:lpstr>PowerPoint 演示文稿</vt:lpstr>
      <vt:lpstr>APPLICATIONS</vt:lpstr>
      <vt:lpstr>PowerPoint 演示文稿</vt:lpstr>
      <vt:lpstr>Problems  </vt:lpstr>
      <vt:lpstr>Conclusion</vt:lpstr>
      <vt:lpstr>Reference</vt:lpstr>
      <vt:lpstr>THANK YOU</vt:lpstr>
      <vt:lpstr>Queries?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NISARG</dc:creator>
  <cp:lastModifiedBy>Swapnil Tayade</cp:lastModifiedBy>
  <cp:revision>61</cp:revision>
  <dcterms:created xsi:type="dcterms:W3CDTF">2012-09-24T19:58:00Z</dcterms:created>
  <dcterms:modified xsi:type="dcterms:W3CDTF">2020-12-18T06:03:30Z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