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68" r:id="rId2"/>
    <p:sldId id="257" r:id="rId3"/>
    <p:sldId id="258" r:id="rId4"/>
    <p:sldId id="259" r:id="rId5"/>
    <p:sldId id="260" r:id="rId6"/>
    <p:sldId id="261" r:id="rId7"/>
    <p:sldId id="262" r:id="rId8"/>
    <p:sldId id="263"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081B5A-3EA8-44A8-82AD-0511FE071C33}" type="datetimeFigureOut">
              <a:rPr lang="en-US" smtClean="0"/>
              <a:t>6/7/2021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649844-DAF3-49D8-80EE-DC4C9D96046C}" type="slidenum">
              <a:rPr lang="en-US" smtClean="0"/>
              <a:t>‹#›</a:t>
            </a:fld>
            <a:endParaRPr lang="en-US"/>
          </a:p>
        </p:txBody>
      </p:sp>
    </p:spTree>
    <p:extLst>
      <p:ext uri="{BB962C8B-B14F-4D97-AF65-F5344CB8AC3E}">
        <p14:creationId xmlns:p14="http://schemas.microsoft.com/office/powerpoint/2010/main" val="537238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649844-DAF3-49D8-80EE-DC4C9D96046C}" type="slidenum">
              <a:rPr lang="en-US" smtClean="0"/>
              <a:t>2</a:t>
            </a:fld>
            <a:endParaRPr lang="en-US"/>
          </a:p>
        </p:txBody>
      </p:sp>
    </p:spTree>
    <p:extLst>
      <p:ext uri="{BB962C8B-B14F-4D97-AF65-F5344CB8AC3E}">
        <p14:creationId xmlns:p14="http://schemas.microsoft.com/office/powerpoint/2010/main" val="458906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D96852-3000-4C77-8E07-586D551C409D}" type="datetime1">
              <a:rPr lang="en-US" smtClean="0"/>
              <a:t>6/7/2021</a:t>
            </a:fld>
            <a:endParaRPr lang="en-US" dirty="0"/>
          </a:p>
        </p:txBody>
      </p:sp>
      <p:sp>
        <p:nvSpPr>
          <p:cNvPr id="5" name="Footer Placeholder 4"/>
          <p:cNvSpPr>
            <a:spLocks noGrp="1"/>
          </p:cNvSpPr>
          <p:nvPr>
            <p:ph type="ftr" sz="quarter" idx="11"/>
          </p:nvPr>
        </p:nvSpPr>
        <p:spPr/>
        <p:txBody>
          <a:bodyPr/>
          <a:lstStyle/>
          <a:p>
            <a:r>
              <a:rPr lang="en-US"/>
              <a:t>        Slide 10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74CE76-D90E-400E-B5ED-B335E5C395E1}" type="datetime1">
              <a:rPr lang="en-US" smtClean="0"/>
              <a:t>6/7/2021</a:t>
            </a:fld>
            <a:endParaRPr lang="en-US" dirty="0"/>
          </a:p>
        </p:txBody>
      </p:sp>
      <p:sp>
        <p:nvSpPr>
          <p:cNvPr id="5" name="Footer Placeholder 4"/>
          <p:cNvSpPr>
            <a:spLocks noGrp="1"/>
          </p:cNvSpPr>
          <p:nvPr>
            <p:ph type="ftr" sz="quarter" idx="11"/>
          </p:nvPr>
        </p:nvSpPr>
        <p:spPr/>
        <p:txBody>
          <a:bodyPr/>
          <a:lstStyle/>
          <a:p>
            <a:r>
              <a:rPr lang="en-US"/>
              <a:t>        Slide 10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39D4B5-E4D3-4973-88C5-2C436BED3090}" type="datetime1">
              <a:rPr lang="en-US" smtClean="0"/>
              <a:t>6/7/2021</a:t>
            </a:fld>
            <a:endParaRPr lang="en-US" dirty="0"/>
          </a:p>
        </p:txBody>
      </p:sp>
      <p:sp>
        <p:nvSpPr>
          <p:cNvPr id="5" name="Footer Placeholder 4"/>
          <p:cNvSpPr>
            <a:spLocks noGrp="1"/>
          </p:cNvSpPr>
          <p:nvPr>
            <p:ph type="ftr" sz="quarter" idx="11"/>
          </p:nvPr>
        </p:nvSpPr>
        <p:spPr/>
        <p:txBody>
          <a:bodyPr/>
          <a:lstStyle/>
          <a:p>
            <a:r>
              <a:rPr lang="en-US"/>
              <a:t>        Slide 10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017B03-CA6C-4767-91E2-5E45DC6A415A}" type="datetime1">
              <a:rPr lang="en-US" smtClean="0"/>
              <a:t>6/7/2021</a:t>
            </a:fld>
            <a:endParaRPr lang="en-US" dirty="0"/>
          </a:p>
        </p:txBody>
      </p:sp>
      <p:sp>
        <p:nvSpPr>
          <p:cNvPr id="5" name="Footer Placeholder 4"/>
          <p:cNvSpPr>
            <a:spLocks noGrp="1"/>
          </p:cNvSpPr>
          <p:nvPr>
            <p:ph type="ftr" sz="quarter" idx="11"/>
          </p:nvPr>
        </p:nvSpPr>
        <p:spPr/>
        <p:txBody>
          <a:bodyPr/>
          <a:lstStyle/>
          <a:p>
            <a:r>
              <a:rPr lang="en-US"/>
              <a:t>        Slide 10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F7BF2D-C117-4658-9E30-5E3DC29A1A6F}" type="datetime1">
              <a:rPr lang="en-US" smtClean="0"/>
              <a:t>6/7/2021</a:t>
            </a:fld>
            <a:endParaRPr lang="en-US" dirty="0"/>
          </a:p>
        </p:txBody>
      </p:sp>
      <p:sp>
        <p:nvSpPr>
          <p:cNvPr id="5" name="Footer Placeholder 4"/>
          <p:cNvSpPr>
            <a:spLocks noGrp="1"/>
          </p:cNvSpPr>
          <p:nvPr>
            <p:ph type="ftr" sz="quarter" idx="11"/>
          </p:nvPr>
        </p:nvSpPr>
        <p:spPr/>
        <p:txBody>
          <a:bodyPr/>
          <a:lstStyle/>
          <a:p>
            <a:r>
              <a:rPr lang="en-US"/>
              <a:t>        Slide 10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C266A4-F570-4183-842D-7C607A003C51}" type="datetime1">
              <a:rPr lang="en-US" smtClean="0"/>
              <a:t>6/7/2021</a:t>
            </a:fld>
            <a:endParaRPr lang="en-US" dirty="0"/>
          </a:p>
        </p:txBody>
      </p:sp>
      <p:sp>
        <p:nvSpPr>
          <p:cNvPr id="5" name="Footer Placeholder 4"/>
          <p:cNvSpPr>
            <a:spLocks noGrp="1"/>
          </p:cNvSpPr>
          <p:nvPr>
            <p:ph type="ftr" sz="quarter" idx="11"/>
          </p:nvPr>
        </p:nvSpPr>
        <p:spPr/>
        <p:txBody>
          <a:bodyPr/>
          <a:lstStyle/>
          <a:p>
            <a:r>
              <a:rPr lang="en-US"/>
              <a:t>        Slide 10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F6D84D-48CB-487B-A0F9-EB70159E1E8D}" type="datetime1">
              <a:rPr lang="en-US" smtClean="0"/>
              <a:t>6/7/2021</a:t>
            </a:fld>
            <a:endParaRPr lang="en-US" dirty="0"/>
          </a:p>
        </p:txBody>
      </p:sp>
      <p:sp>
        <p:nvSpPr>
          <p:cNvPr id="5" name="Footer Placeholder 4"/>
          <p:cNvSpPr>
            <a:spLocks noGrp="1"/>
          </p:cNvSpPr>
          <p:nvPr>
            <p:ph type="ftr" sz="quarter" idx="11"/>
          </p:nvPr>
        </p:nvSpPr>
        <p:spPr/>
        <p:txBody>
          <a:bodyPr/>
          <a:lstStyle/>
          <a:p>
            <a:r>
              <a:rPr lang="en-US"/>
              <a:t>        Slide 10 </a:t>
            </a:r>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3F0285-B944-4C08-9F82-8598AF5CD171}" type="datetime1">
              <a:rPr lang="en-US" smtClean="0"/>
              <a:t>6/7/2021</a:t>
            </a:fld>
            <a:endParaRPr lang="en-US" dirty="0"/>
          </a:p>
        </p:txBody>
      </p:sp>
      <p:sp>
        <p:nvSpPr>
          <p:cNvPr id="5" name="Footer Placeholder 4"/>
          <p:cNvSpPr>
            <a:spLocks noGrp="1"/>
          </p:cNvSpPr>
          <p:nvPr>
            <p:ph type="ftr" sz="quarter" idx="11"/>
          </p:nvPr>
        </p:nvSpPr>
        <p:spPr/>
        <p:txBody>
          <a:bodyPr/>
          <a:lstStyle/>
          <a:p>
            <a:r>
              <a:rPr lang="en-US"/>
              <a:t>        Slide 10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276C3C-19AE-497C-B0E4-EDFD81F821B0}" type="datetime1">
              <a:rPr lang="en-US" smtClean="0"/>
              <a:t>6/7/2021</a:t>
            </a:fld>
            <a:endParaRPr lang="en-US" dirty="0"/>
          </a:p>
        </p:txBody>
      </p:sp>
      <p:sp>
        <p:nvSpPr>
          <p:cNvPr id="5" name="Footer Placeholder 4"/>
          <p:cNvSpPr>
            <a:spLocks noGrp="1"/>
          </p:cNvSpPr>
          <p:nvPr>
            <p:ph type="ftr" sz="quarter" idx="11"/>
          </p:nvPr>
        </p:nvSpPr>
        <p:spPr/>
        <p:txBody>
          <a:bodyPr/>
          <a:lstStyle/>
          <a:p>
            <a:r>
              <a:rPr lang="en-US"/>
              <a:t>        Slide 10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4782FE-6279-4979-B8D8-43E373D051B7}" type="datetime1">
              <a:rPr lang="en-US" smtClean="0"/>
              <a:t>6/7/2021</a:t>
            </a:fld>
            <a:endParaRPr lang="en-US" dirty="0"/>
          </a:p>
        </p:txBody>
      </p:sp>
      <p:sp>
        <p:nvSpPr>
          <p:cNvPr id="5" name="Footer Placeholder 4"/>
          <p:cNvSpPr>
            <a:spLocks noGrp="1"/>
          </p:cNvSpPr>
          <p:nvPr>
            <p:ph type="ftr" sz="quarter" idx="11"/>
          </p:nvPr>
        </p:nvSpPr>
        <p:spPr/>
        <p:txBody>
          <a:bodyPr/>
          <a:lstStyle/>
          <a:p>
            <a:r>
              <a:rPr lang="en-US"/>
              <a:t>        Slide 10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47855D-B52E-4755-B0F5-16241E6654B1}" type="datetime1">
              <a:rPr lang="en-US" smtClean="0"/>
              <a:t>6/7/2021</a:t>
            </a:fld>
            <a:endParaRPr lang="en-US" dirty="0"/>
          </a:p>
        </p:txBody>
      </p:sp>
      <p:sp>
        <p:nvSpPr>
          <p:cNvPr id="6" name="Footer Placeholder 5"/>
          <p:cNvSpPr>
            <a:spLocks noGrp="1"/>
          </p:cNvSpPr>
          <p:nvPr>
            <p:ph type="ftr" sz="quarter" idx="11"/>
          </p:nvPr>
        </p:nvSpPr>
        <p:spPr/>
        <p:txBody>
          <a:bodyPr/>
          <a:lstStyle/>
          <a:p>
            <a:r>
              <a:rPr lang="en-US"/>
              <a:t>        Slide 10 </a:t>
            </a:r>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C83C06-1483-45BA-A2E0-772B3CDBE475}" type="datetime1">
              <a:rPr lang="en-US" smtClean="0"/>
              <a:t>6/7/2021</a:t>
            </a:fld>
            <a:endParaRPr lang="en-US" dirty="0"/>
          </a:p>
        </p:txBody>
      </p:sp>
      <p:sp>
        <p:nvSpPr>
          <p:cNvPr id="8" name="Footer Placeholder 7"/>
          <p:cNvSpPr>
            <a:spLocks noGrp="1"/>
          </p:cNvSpPr>
          <p:nvPr>
            <p:ph type="ftr" sz="quarter" idx="11"/>
          </p:nvPr>
        </p:nvSpPr>
        <p:spPr/>
        <p:txBody>
          <a:bodyPr/>
          <a:lstStyle/>
          <a:p>
            <a:r>
              <a:rPr lang="en-US"/>
              <a:t>        Slide 10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66D0F1-15DF-4CC3-B7D1-D1DB1BA24C8A}" type="datetime1">
              <a:rPr lang="en-US" smtClean="0"/>
              <a:t>6/7/2021</a:t>
            </a:fld>
            <a:endParaRPr lang="en-US" dirty="0"/>
          </a:p>
        </p:txBody>
      </p:sp>
      <p:sp>
        <p:nvSpPr>
          <p:cNvPr id="4" name="Footer Placeholder 3"/>
          <p:cNvSpPr>
            <a:spLocks noGrp="1"/>
          </p:cNvSpPr>
          <p:nvPr>
            <p:ph type="ftr" sz="quarter" idx="11"/>
          </p:nvPr>
        </p:nvSpPr>
        <p:spPr/>
        <p:txBody>
          <a:bodyPr/>
          <a:lstStyle/>
          <a:p>
            <a:r>
              <a:rPr lang="en-US"/>
              <a:t>        Slide 10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6D30B3-4B7B-4E66-B9D5-871000332074}" type="datetime1">
              <a:rPr lang="en-US" smtClean="0"/>
              <a:t>6/7/2021</a:t>
            </a:fld>
            <a:endParaRPr lang="en-US" dirty="0"/>
          </a:p>
        </p:txBody>
      </p:sp>
      <p:sp>
        <p:nvSpPr>
          <p:cNvPr id="3" name="Footer Placeholder 2"/>
          <p:cNvSpPr>
            <a:spLocks noGrp="1"/>
          </p:cNvSpPr>
          <p:nvPr>
            <p:ph type="ftr" sz="quarter" idx="11"/>
          </p:nvPr>
        </p:nvSpPr>
        <p:spPr/>
        <p:txBody>
          <a:bodyPr/>
          <a:lstStyle/>
          <a:p>
            <a:r>
              <a:rPr lang="en-US"/>
              <a:t>        Slide 10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953510-9FE4-4985-8F84-A371681BCCA7}" type="datetime1">
              <a:rPr lang="en-US" smtClean="0"/>
              <a:t>6/7/2021</a:t>
            </a:fld>
            <a:endParaRPr lang="en-US" dirty="0"/>
          </a:p>
        </p:txBody>
      </p:sp>
      <p:sp>
        <p:nvSpPr>
          <p:cNvPr id="6" name="Footer Placeholder 5"/>
          <p:cNvSpPr>
            <a:spLocks noGrp="1"/>
          </p:cNvSpPr>
          <p:nvPr>
            <p:ph type="ftr" sz="quarter" idx="11"/>
          </p:nvPr>
        </p:nvSpPr>
        <p:spPr/>
        <p:txBody>
          <a:bodyPr/>
          <a:lstStyle/>
          <a:p>
            <a:r>
              <a:rPr lang="en-US"/>
              <a:t>        Slide 10 </a:t>
            </a:r>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C8BF11-CB5F-4184-BB02-6940AD47B9DC}" type="datetime1">
              <a:rPr lang="en-US" smtClean="0"/>
              <a:t>6/7/2021</a:t>
            </a:fld>
            <a:endParaRPr lang="en-US" dirty="0"/>
          </a:p>
        </p:txBody>
      </p:sp>
      <p:sp>
        <p:nvSpPr>
          <p:cNvPr id="6" name="Footer Placeholder 5"/>
          <p:cNvSpPr>
            <a:spLocks noGrp="1"/>
          </p:cNvSpPr>
          <p:nvPr>
            <p:ph type="ftr" sz="quarter" idx="11"/>
          </p:nvPr>
        </p:nvSpPr>
        <p:spPr/>
        <p:txBody>
          <a:bodyPr/>
          <a:lstStyle/>
          <a:p>
            <a:r>
              <a:rPr lang="en-US"/>
              <a:t>        Slide 10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674C273-C484-44B3-9957-34B7D118D077}" type="datetime1">
              <a:rPr lang="en-US" smtClean="0"/>
              <a:t>6/7/2021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        Slide 10 </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55804" y="2407208"/>
            <a:ext cx="4602478" cy="923330"/>
          </a:xfrm>
          <a:prstGeom prst="rect">
            <a:avLst/>
          </a:prstGeom>
        </p:spPr>
        <p:txBody>
          <a:bodyPr wrap="none">
            <a:spAutoFit/>
          </a:bodyPr>
          <a:lstStyle/>
          <a:p>
            <a:r>
              <a:rPr lang="en-US" sz="5400" b="1" u="sng" dirty="0">
                <a:latin typeface="Times New Roman" panose="02020603050405020304" pitchFamily="18" charset="0"/>
                <a:cs typeface="Times New Roman" panose="02020603050405020304" pitchFamily="18" charset="0"/>
              </a:rPr>
              <a:t>Virtual Reality</a:t>
            </a:r>
            <a:endParaRPr lang="en-US" sz="5400" dirty="0"/>
          </a:p>
        </p:txBody>
      </p:sp>
      <p:sp>
        <p:nvSpPr>
          <p:cNvPr id="4" name="Rectangle 3"/>
          <p:cNvSpPr/>
          <p:nvPr/>
        </p:nvSpPr>
        <p:spPr>
          <a:xfrm>
            <a:off x="6460902" y="4857362"/>
            <a:ext cx="6096000" cy="707886"/>
          </a:xfrm>
          <a:prstGeom prst="rect">
            <a:avLst/>
          </a:prstGeom>
        </p:spPr>
        <p:txBody>
          <a:bodyPr>
            <a:spAutoFit/>
          </a:bodyPr>
          <a:lstStyle/>
          <a:p>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Shreyansh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Shital</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Patil</a:t>
            </a:r>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10303320181124510013</a:t>
            </a:r>
          </a:p>
        </p:txBody>
      </p:sp>
    </p:spTree>
    <p:extLst>
      <p:ext uri="{BB962C8B-B14F-4D97-AF65-F5344CB8AC3E}">
        <p14:creationId xmlns:p14="http://schemas.microsoft.com/office/powerpoint/2010/main" val="3452261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u="sng" dirty="0">
                <a:solidFill>
                  <a:schemeClr val="tx1"/>
                </a:solidFill>
                <a:latin typeface="Times New Roman" panose="02020603050405020304" pitchFamily="18" charset="0"/>
                <a:cs typeface="Times New Roman" panose="02020603050405020304" pitchFamily="18" charset="0"/>
              </a:rPr>
              <a:t>Challenges and Risk:</a:t>
            </a:r>
            <a:br>
              <a:rPr lang="en-US" sz="2000" u="sng" dirty="0">
                <a:latin typeface="Times New Roman" panose="02020603050405020304" pitchFamily="18" charset="0"/>
                <a:cs typeface="Times New Roman" panose="02020603050405020304" pitchFamily="18" charset="0"/>
              </a:rPr>
            </a:br>
            <a:endParaRPr lang="en-US" sz="2000"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270000"/>
            <a:ext cx="8596668" cy="4680039"/>
          </a:xfrm>
        </p:spPr>
        <p:txBody>
          <a:bodyPr>
            <a:noAutofit/>
          </a:bodyPr>
          <a:lstStyle/>
          <a:p>
            <a:pPr marL="0" lvl="0" indent="0">
              <a:buNone/>
            </a:pPr>
            <a:r>
              <a:rPr lang="en-US"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There has been increasing interest in the potential social impact of new technologies, such as virtual reality. Virtual Reality will be integrated into daily life and activity and will be used in very human ways . Techniques will be developed to influence human behavior, interpersonal communication and cognition.</a:t>
            </a:r>
          </a:p>
          <a:p>
            <a:pPr marL="0" indent="0">
              <a:buNone/>
            </a:pPr>
            <a:r>
              <a:rPr lang="en-US" sz="1200" dirty="0">
                <a:latin typeface="Times New Roman" panose="02020603050405020304" pitchFamily="18" charset="0"/>
                <a:cs typeface="Times New Roman" panose="02020603050405020304" pitchFamily="18" charset="0"/>
              </a:rPr>
              <a:t>	The design of virtual environments may be used to extend basic human rights into virtual space, to promote human freedom and well being and to promote social stability as we move from one stage in socio-political development to the next.</a:t>
            </a:r>
          </a:p>
          <a:p>
            <a:pPr marL="0" indent="0">
              <a:buNone/>
            </a:pPr>
            <a:r>
              <a:rPr lang="en-US" sz="1200" dirty="0">
                <a:latin typeface="Times New Roman" panose="02020603050405020304" pitchFamily="18" charset="0"/>
                <a:cs typeface="Times New Roman" panose="02020603050405020304" pitchFamily="18" charset="0"/>
              </a:rPr>
              <a:t>	Whether, virtual reality will have positive or negative implications on the social structure is debatable, but one thing is certain – VR will play an increasingly important role in public and private life as we move towards the Future. </a:t>
            </a:r>
          </a:p>
          <a:p>
            <a:pPr marL="0" indent="0">
              <a:buNone/>
            </a:pPr>
            <a:r>
              <a:rPr lang="en-US" sz="1200" dirty="0">
                <a:latin typeface="Times New Roman" panose="02020603050405020304" pitchFamily="18" charset="0"/>
                <a:cs typeface="Times New Roman" panose="02020603050405020304" pitchFamily="18" charset="0"/>
              </a:rPr>
              <a:t>	The idea of virtual reality faces humankind with a completely new phenomenon , which are the practical consequence of inhabiting a different reality. </a:t>
            </a:r>
          </a:p>
          <a:p>
            <a:pPr marL="0" indent="0">
              <a:buNone/>
            </a:pPr>
            <a:r>
              <a:rPr lang="en-US" sz="1200" b="1" dirty="0">
                <a:latin typeface="Times New Roman" panose="02020603050405020304" pitchFamily="18" charset="0"/>
                <a:cs typeface="Times New Roman" panose="02020603050405020304" pitchFamily="18" charset="0"/>
              </a:rPr>
              <a:t>			</a:t>
            </a:r>
          </a:p>
          <a:p>
            <a:pPr marL="0" indent="0">
              <a:buNone/>
            </a:pPr>
            <a:r>
              <a:rPr lang="en-US"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578762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u="sng" dirty="0">
                <a:solidFill>
                  <a:schemeClr val="tx1"/>
                </a:solidFill>
                <a:latin typeface="Times New Roman" panose="02020603050405020304" pitchFamily="18" charset="0"/>
                <a:cs typeface="Times New Roman" panose="02020603050405020304" pitchFamily="18" charset="0"/>
              </a:rPr>
              <a:t>Conclusion:</a:t>
            </a:r>
            <a:br>
              <a:rPr lang="en-US" sz="2000" b="1" u="sng" dirty="0">
                <a:latin typeface="Times New Roman" panose="02020603050405020304" pitchFamily="18" charset="0"/>
                <a:cs typeface="Times New Roman" panose="02020603050405020304" pitchFamily="18" charset="0"/>
              </a:rPr>
            </a:br>
            <a:endParaRPr lang="en-US" sz="2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34911" y="1684071"/>
            <a:ext cx="8596668" cy="3880773"/>
          </a:xfrm>
        </p:spPr>
        <p:txBody>
          <a:bodyPr>
            <a:normAutofit fontScale="92500" lnSpcReduction="20000"/>
          </a:bodyPr>
          <a:lstStyle/>
          <a:p>
            <a:pPr lvl="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After 30 years, we are still at beginning of Virtual reality.</a:t>
            </a:r>
          </a:p>
          <a:p>
            <a:pPr lvl="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Every year, new, lighter, cheaper and more powerful devices get into market.</a:t>
            </a:r>
          </a:p>
          <a:p>
            <a:pPr lvl="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Sound and specially speech recognition and synthesis reinforce symbiosis between human and the machine.</a:t>
            </a:r>
          </a:p>
          <a:p>
            <a:pPr lvl="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Computers are advancing on gestures recognition. </a:t>
            </a:r>
          </a:p>
          <a:p>
            <a:pPr lvl="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Improvements on touch simulation thanks to use of new materials on data gloves.</a:t>
            </a:r>
          </a:p>
          <a:p>
            <a:pPr lvl="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Use of artificial noses and odor generators are being developed.</a:t>
            </a:r>
          </a:p>
          <a:p>
            <a:pPr lvl="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Exoskeleton are being introduced to the market and used on simulation of complex force feedback.</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r>
              <a:rPr lang="en-US" sz="3000" b="1" dirty="0">
                <a:latin typeface="Times New Roman" panose="02020603050405020304" pitchFamily="18" charset="0"/>
                <a:cs typeface="Times New Roman" panose="02020603050405020304" pitchFamily="18" charset="0"/>
              </a:rPr>
              <a:t>					THANK YOU….!</a:t>
            </a:r>
          </a:p>
        </p:txBody>
      </p:sp>
    </p:spTree>
    <p:extLst>
      <p:ext uri="{BB962C8B-B14F-4D97-AF65-F5344CB8AC3E}">
        <p14:creationId xmlns:p14="http://schemas.microsoft.com/office/powerpoint/2010/main" val="2782377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0669" y="892936"/>
            <a:ext cx="8596668" cy="1320800"/>
          </a:xfrm>
        </p:spPr>
        <p:txBody>
          <a:bodyPr>
            <a:normAutofit/>
          </a:bodyPr>
          <a:lstStyle/>
          <a:p>
            <a:r>
              <a:rPr lang="en-US" sz="2400" b="1" u="sng" dirty="0">
                <a:solidFill>
                  <a:schemeClr val="tx1"/>
                </a:solidFill>
                <a:latin typeface="Times New Roman" panose="02020603050405020304" pitchFamily="18" charset="0"/>
                <a:cs typeface="Times New Roman" panose="02020603050405020304" pitchFamily="18" charset="0"/>
              </a:rPr>
              <a:t>Points</a:t>
            </a:r>
            <a:r>
              <a:rPr lang="en-US" sz="2400" u="sng" dirty="0">
                <a:solidFill>
                  <a:schemeClr val="tx1"/>
                </a:solidFill>
                <a:latin typeface="Times New Roman" panose="02020603050405020304" pitchFamily="18" charset="0"/>
                <a:cs typeface="Times New Roman" panose="02020603050405020304" pitchFamily="18" charset="0"/>
              </a:rPr>
              <a:t> </a:t>
            </a:r>
            <a:r>
              <a:rPr lang="en-US" sz="2400" b="1" u="sng" dirty="0">
                <a:solidFill>
                  <a:schemeClr val="tx1"/>
                </a:solidFill>
                <a:latin typeface="Times New Roman" panose="02020603050405020304" pitchFamily="18" charset="0"/>
                <a:cs typeface="Times New Roman" panose="02020603050405020304" pitchFamily="18" charset="0"/>
              </a:rPr>
              <a:t>To</a:t>
            </a:r>
            <a:r>
              <a:rPr lang="en-US" sz="2400" u="sng" dirty="0">
                <a:solidFill>
                  <a:schemeClr val="tx1"/>
                </a:solidFill>
                <a:latin typeface="Times New Roman" panose="02020603050405020304" pitchFamily="18" charset="0"/>
                <a:cs typeface="Times New Roman" panose="02020603050405020304" pitchFamily="18" charset="0"/>
              </a:rPr>
              <a:t> </a:t>
            </a:r>
            <a:r>
              <a:rPr lang="en-US" sz="2400" b="1" u="sng" dirty="0">
                <a:solidFill>
                  <a:schemeClr val="tx1"/>
                </a:solidFill>
                <a:latin typeface="Times New Roman" panose="02020603050405020304" pitchFamily="18" charset="0"/>
                <a:cs typeface="Times New Roman" panose="02020603050405020304" pitchFamily="18" charset="0"/>
              </a:rPr>
              <a:t>be</a:t>
            </a:r>
            <a:r>
              <a:rPr lang="en-US" sz="2400" u="sng" dirty="0">
                <a:solidFill>
                  <a:schemeClr val="tx1"/>
                </a:solidFill>
                <a:latin typeface="Times New Roman" panose="02020603050405020304" pitchFamily="18" charset="0"/>
                <a:cs typeface="Times New Roman" panose="02020603050405020304" pitchFamily="18" charset="0"/>
              </a:rPr>
              <a:t> </a:t>
            </a:r>
            <a:r>
              <a:rPr lang="en-US" sz="2400" b="1" u="sng" dirty="0">
                <a:solidFill>
                  <a:schemeClr val="tx1"/>
                </a:solidFill>
                <a:latin typeface="Times New Roman" panose="02020603050405020304" pitchFamily="18" charset="0"/>
                <a:cs typeface="Times New Roman" panose="02020603050405020304" pitchFamily="18" charset="0"/>
              </a:rPr>
              <a:t>Covered</a:t>
            </a:r>
            <a:r>
              <a:rPr lang="en-US" sz="2400" u="sng" dirty="0">
                <a:solidFill>
                  <a:schemeClr val="tx1"/>
                </a:solidFill>
                <a:latin typeface="Times New Roman" panose="02020603050405020304" pitchFamily="18" charset="0"/>
                <a:cs typeface="Times New Roman" panose="02020603050405020304" pitchFamily="18" charset="0"/>
              </a:rPr>
              <a:t>:</a:t>
            </a:r>
          </a:p>
        </p:txBody>
      </p:sp>
      <p:sp>
        <p:nvSpPr>
          <p:cNvPr id="3" name="Content Placeholder 2"/>
          <p:cNvSpPr>
            <a:spLocks noGrp="1"/>
          </p:cNvSpPr>
          <p:nvPr>
            <p:ph idx="1"/>
          </p:nvPr>
        </p:nvSpPr>
        <p:spPr>
          <a:xfrm>
            <a:off x="1372793" y="1930400"/>
            <a:ext cx="8596668" cy="3880773"/>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Introduction to VR</a:t>
            </a:r>
          </a:p>
          <a:p>
            <a:pPr marL="0" indent="0">
              <a:buNone/>
            </a:pPr>
            <a:r>
              <a:rPr lang="en-US" b="1" dirty="0">
                <a:latin typeface="Times New Roman" panose="02020603050405020304" pitchFamily="18" charset="0"/>
                <a:cs typeface="Times New Roman" panose="02020603050405020304" pitchFamily="18" charset="0"/>
              </a:rPr>
              <a:t>History of VR</a:t>
            </a:r>
          </a:p>
          <a:p>
            <a:pPr marL="0" indent="0">
              <a:buNone/>
            </a:pPr>
            <a:r>
              <a:rPr lang="en-US" b="1" dirty="0">
                <a:latin typeface="Times New Roman" panose="02020603050405020304" pitchFamily="18" charset="0"/>
                <a:cs typeface="Times New Roman" panose="02020603050405020304" pitchFamily="18" charset="0"/>
              </a:rPr>
              <a:t>Types Of Virtual Reality</a:t>
            </a:r>
          </a:p>
          <a:p>
            <a:pPr marL="0" indent="0">
              <a:buNone/>
            </a:pPr>
            <a:r>
              <a:rPr lang="en-US" b="1" dirty="0">
                <a:latin typeface="Times New Roman" panose="02020603050405020304" pitchFamily="18" charset="0"/>
                <a:cs typeface="Times New Roman" panose="02020603050405020304" pitchFamily="18" charset="0"/>
              </a:rPr>
              <a:t>Applications Of VR</a:t>
            </a:r>
          </a:p>
          <a:p>
            <a:pPr marL="0" indent="0">
              <a:buNone/>
            </a:pPr>
            <a:r>
              <a:rPr lang="en-US" b="1" dirty="0">
                <a:latin typeface="Times New Roman" panose="02020603050405020304" pitchFamily="18" charset="0"/>
                <a:cs typeface="Times New Roman" panose="02020603050405020304" pitchFamily="18" charset="0"/>
              </a:rPr>
              <a:t>Benefits</a:t>
            </a:r>
          </a:p>
          <a:p>
            <a:pPr marL="0" indent="0">
              <a:buNone/>
            </a:pPr>
            <a:r>
              <a:rPr lang="en-US" b="1" dirty="0">
                <a:latin typeface="Times New Roman" panose="02020603050405020304" pitchFamily="18" charset="0"/>
                <a:cs typeface="Times New Roman" panose="02020603050405020304" pitchFamily="18" charset="0"/>
              </a:rPr>
              <a:t>Challenges and Risk</a:t>
            </a:r>
          </a:p>
          <a:p>
            <a:pPr marL="0" indent="0">
              <a:buNone/>
            </a:pPr>
            <a:r>
              <a:rPr lang="en-US" b="1"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128217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b="1" u="sng" dirty="0">
                <a:solidFill>
                  <a:schemeClr val="tx1"/>
                </a:solidFill>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677334" y="1270000"/>
            <a:ext cx="8596668" cy="3880773"/>
          </a:xfrm>
        </p:spPr>
        <p:txBody>
          <a:bodyPr>
            <a:normAutofit/>
          </a:bodyPr>
          <a:lstStyle/>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What is VR: </a:t>
            </a:r>
            <a:r>
              <a:rPr lang="en-US" dirty="0">
                <a:latin typeface="Times New Roman" panose="02020603050405020304" pitchFamily="18" charset="0"/>
                <a:cs typeface="Times New Roman" panose="02020603050405020304" pitchFamily="18" charset="0"/>
              </a:rPr>
              <a:t>Virtual Reality is a computerized simulation of natural or imaginary reality. Often the user of VR is fully or partially immersed in the environment. Full immersion refers to someone using a machine to shield herself from the real world.</a:t>
            </a:r>
          </a:p>
          <a:p>
            <a:r>
              <a:rPr lang="en-US" dirty="0">
                <a:latin typeface="Times New Roman" panose="02020603050405020304" pitchFamily="18" charset="0"/>
                <a:cs typeface="Times New Roman" panose="02020603050405020304" pitchFamily="18" charset="0"/>
              </a:rPr>
              <a:t>Partial immersion happens when a person can manipulate a VR environment but isn’t tucked or locked away in a machine. It is the technology that displays the environment with the help of simulations that look real to the user. </a:t>
            </a:r>
          </a:p>
          <a:p>
            <a:r>
              <a:rPr lang="en-US" dirty="0">
                <a:latin typeface="Times New Roman" panose="02020603050405020304" pitchFamily="18" charset="0"/>
                <a:cs typeface="Times New Roman" panose="02020603050405020304" pitchFamily="18" charset="0"/>
              </a:rPr>
              <a:t>The Virtual Reality is computer-generated simulation of a three-dimensional image or environment that can be interacted with in a seemingly real or physical way by a person using special electronic equipment, such as a helmet with a screen inside or gloves fitted with sensors.</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9512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u="sng" dirty="0">
                <a:solidFill>
                  <a:schemeClr val="tx1"/>
                </a:solidFill>
                <a:latin typeface="Times New Roman" panose="02020603050405020304" pitchFamily="18" charset="0"/>
                <a:cs typeface="Times New Roman" panose="02020603050405020304" pitchFamily="18" charset="0"/>
              </a:rPr>
              <a:t>History of VR:</a:t>
            </a:r>
          </a:p>
        </p:txBody>
      </p:sp>
      <p:sp>
        <p:nvSpPr>
          <p:cNvPr id="3" name="Content Placeholder 2"/>
          <p:cNvSpPr>
            <a:spLocks noGrp="1"/>
          </p:cNvSpPr>
          <p:nvPr>
            <p:ph idx="1"/>
          </p:nvPr>
        </p:nvSpPr>
        <p:spPr>
          <a:xfrm>
            <a:off x="767486" y="1270000"/>
            <a:ext cx="8596668" cy="4242158"/>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Invented in the 1950s, VR's </a:t>
            </a:r>
            <a:r>
              <a:rPr lang="en-US" b="1" dirty="0">
                <a:latin typeface="Times New Roman" panose="02020603050405020304" pitchFamily="18" charset="0"/>
                <a:cs typeface="Times New Roman" panose="02020603050405020304" pitchFamily="18" charset="0"/>
              </a:rPr>
              <a:t>development</a:t>
            </a:r>
            <a:r>
              <a:rPr lang="en-US" dirty="0">
                <a:latin typeface="Times New Roman" panose="02020603050405020304" pitchFamily="18" charset="0"/>
                <a:cs typeface="Times New Roman" panose="02020603050405020304" pitchFamily="18" charset="0"/>
              </a:rPr>
              <a:t> has experienced peaks and troughs. The first VR head-mounted display (HMD) system, The Sword of Damocles, was invented in 1968 by computer scientist Ivan Sutherland and his student Bob </a:t>
            </a:r>
            <a:r>
              <a:rPr lang="en-US" dirty="0" err="1">
                <a:latin typeface="Times New Roman" panose="02020603050405020304" pitchFamily="18" charset="0"/>
                <a:cs typeface="Times New Roman" panose="02020603050405020304" pitchFamily="18" charset="0"/>
              </a:rPr>
              <a:t>Sproull</a:t>
            </a:r>
            <a:r>
              <a:rPr lang="en-US" dirty="0">
                <a:latin typeface="Times New Roman" panose="02020603050405020304" pitchFamily="18" charset="0"/>
                <a:cs typeface="Times New Roman" panose="02020603050405020304" pitchFamily="18" charset="0"/>
              </a:rPr>
              <a:t>. Meanwhile, the term “virtual reality” was popularized by Jaron Lanier in the 1980s.Nowadays computer Graphics is used in many domains of our life. At the end of 20</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century it is difficult to imagine an architect, engineer, or interior designer working without a graphics workstation. In the last year of the stormy development of microprocessor technology brings faster and faster computers to the market. These machines are equipped with better and faster graphics.</a:t>
            </a:r>
          </a:p>
          <a:p>
            <a:pPr marL="0" indent="0">
              <a:buNone/>
            </a:pPr>
            <a:r>
              <a:rPr lang="en-US" dirty="0">
                <a:latin typeface="Times New Roman" panose="02020603050405020304" pitchFamily="18" charset="0"/>
                <a:cs typeface="Times New Roman" panose="02020603050405020304" pitchFamily="18" charset="0"/>
              </a:rPr>
              <a:t>Moreover, the world of three dimensional graphics has neither borders nor constraints and can be created and manipulated by ourselves as we wish we can enhance it by a fourth dimension. </a:t>
            </a:r>
          </a:p>
          <a:p>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5077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u="sng" dirty="0">
                <a:solidFill>
                  <a:schemeClr val="tx1"/>
                </a:solidFill>
                <a:latin typeface="Times New Roman" panose="02020603050405020304" pitchFamily="18" charset="0"/>
                <a:cs typeface="Times New Roman" panose="02020603050405020304" pitchFamily="18" charset="0"/>
              </a:rPr>
              <a:t>Types Of Virtual Reality</a:t>
            </a:r>
            <a:r>
              <a:rPr lang="en-US" sz="2000" b="1" u="sng" dirty="0">
                <a:latin typeface="Times New Roman" panose="02020603050405020304" pitchFamily="18" charset="0"/>
                <a:cs typeface="Times New Roman" panose="02020603050405020304" pitchFamily="18" charset="0"/>
              </a:rPr>
              <a:t>:</a:t>
            </a:r>
            <a:br>
              <a:rPr lang="en-US" sz="2000" b="1"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516646"/>
            <a:ext cx="8596668" cy="3880773"/>
          </a:xfrm>
        </p:spPr>
        <p:txBody>
          <a:bodyPr>
            <a:noAutofit/>
          </a:bodyPr>
          <a:lstStyle/>
          <a:p>
            <a:pPr marL="0" lvl="0" indent="0">
              <a:buNone/>
            </a:pPr>
            <a:r>
              <a:rPr lang="en-US" b="1" u="sng" dirty="0">
                <a:latin typeface="Times New Roman" panose="02020603050405020304" pitchFamily="18" charset="0"/>
                <a:cs typeface="Times New Roman" panose="02020603050405020304" pitchFamily="18" charset="0"/>
              </a:rPr>
              <a:t>1.  Immersive Virtual Reality:</a:t>
            </a:r>
            <a:endParaRPr lang="en-US"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		</a:t>
            </a: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Immersive VR places users directly into the media content, potentially  making the experience very vivid and real for children </a:t>
            </a:r>
            <a:r>
              <a:rPr lang="en-IN" dirty="0">
                <a:latin typeface="Times New Roman" panose="02020603050405020304" pitchFamily="18" charset="0"/>
                <a:cs typeface="Times New Roman" panose="02020603050405020304" pitchFamily="18" charset="0"/>
              </a:rPr>
              <a:t>Immersive</a:t>
            </a: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VR can provide users with multisensory experiences that replicate reality or create scenarios that are impossible or dangerous in the physical world.</a:t>
            </a:r>
            <a:endParaRPr lang="en-US"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2140" y="2034862"/>
            <a:ext cx="3709116" cy="2266681"/>
          </a:xfrm>
          <a:prstGeom prst="rect">
            <a:avLst/>
          </a:prstGeom>
        </p:spPr>
      </p:pic>
    </p:spTree>
    <p:extLst>
      <p:ext uri="{BB962C8B-B14F-4D97-AF65-F5344CB8AC3E}">
        <p14:creationId xmlns:p14="http://schemas.microsoft.com/office/powerpoint/2010/main" val="278340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88996" y="388420"/>
            <a:ext cx="7145554" cy="5686237"/>
          </a:xfrm>
          <a:prstGeom prst="rect">
            <a:avLst/>
          </a:prstGeom>
        </p:spPr>
        <p:txBody>
          <a:bodyPr wrap="square">
            <a:spAutoFit/>
          </a:bodyPr>
          <a:lstStyle/>
          <a:p>
            <a:pPr marL="342900" marR="0" lvl="0" indent="-342900">
              <a:lnSpc>
                <a:spcPct val="107000"/>
              </a:lnSpc>
              <a:spcBef>
                <a:spcPts val="0"/>
              </a:spcBef>
              <a:spcAft>
                <a:spcPts val="800"/>
              </a:spcAft>
              <a:buAutoNum type="arabicPeriod" startAt="2"/>
            </a:pPr>
            <a:r>
              <a:rPr lang="en-US" sz="2000" b="1" u="sng"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Non- Immersive Virtual Reality:</a:t>
            </a:r>
          </a:p>
          <a:p>
            <a:pPr marL="342900" marR="0" lvl="0" indent="-342900">
              <a:lnSpc>
                <a:spcPct val="107000"/>
              </a:lnSpc>
              <a:spcBef>
                <a:spcPts val="0"/>
              </a:spcBef>
              <a:spcAft>
                <a:spcPts val="800"/>
              </a:spcAft>
              <a:buAutoNum type="arabicPeriod" startAt="2"/>
            </a:pPr>
            <a:endParaRPr lang="en-US" sz="1400" b="1" u="sng"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AutoNum type="arabicPeriod" startAt="2"/>
            </a:pPr>
            <a:endParaRPr lang="en-US" sz="1400" b="1" u="sng"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AutoNum type="arabicPeriod" startAt="2"/>
            </a:pPr>
            <a:endParaRPr lang="en-US" sz="1400" b="1" u="sng"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AutoNum type="arabicPeriod" startAt="2"/>
            </a:pPr>
            <a:endParaRPr lang="en-US" sz="1400" b="1" u="sng"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AutoNum type="arabicPeriod" startAt="2"/>
            </a:pPr>
            <a:endParaRPr lang="en-US" sz="1400" b="1" u="sng"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AutoNum type="arabicPeriod" startAt="2"/>
            </a:pPr>
            <a:endParaRPr lang="en-US" sz="1400" b="1" u="sng"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AutoNum type="arabicPeriod" startAt="2"/>
            </a:pPr>
            <a:endParaRPr lang="en-US" sz="1400" b="1" u="sng"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AutoNum type="arabicPeriod" startAt="2"/>
            </a:pPr>
            <a:endParaRPr lang="en-US" sz="1400" b="1" u="sng"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Technology that provides users with a computer-generated environment without a feeling of being immersed in the virtual</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world. Using various input devices, users can interact with digital content on a display.</a:t>
            </a:r>
          </a:p>
          <a:p>
            <a:r>
              <a:rPr lang="en-US" dirty="0">
                <a:latin typeface="Times New Roman" panose="02020603050405020304" pitchFamily="18" charset="0"/>
                <a:cs typeface="Times New Roman" panose="02020603050405020304" pitchFamily="18" charset="0"/>
              </a:rPr>
              <a:t> </a:t>
            </a:r>
          </a:p>
          <a:p>
            <a:pPr marR="0" lvl="0">
              <a:lnSpc>
                <a:spcPct val="107000"/>
              </a:lnSpc>
              <a:spcBef>
                <a:spcPts val="0"/>
              </a:spcBef>
              <a:spcAft>
                <a:spcPts val="800"/>
              </a:spcAft>
            </a:pPr>
            <a:endParaRPr lang="en-US" sz="1400" b="1" u="sng"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AutoNum type="arabicPeriod" startAt="2"/>
            </a:pPr>
            <a:endParaRPr lang="en-US" sz="1400" b="1" u="sng"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endParaRPr>
          </a:p>
          <a:p>
            <a:pPr marR="0" lvl="0">
              <a:lnSpc>
                <a:spcPct val="107000"/>
              </a:lnSpc>
              <a:spcBef>
                <a:spcPts val="0"/>
              </a:spcBef>
              <a:spcAft>
                <a:spcPts val="800"/>
              </a:spcAft>
            </a:pPr>
            <a:endParaRPr lang="en-US" sz="1400" b="1"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1379" y="914400"/>
            <a:ext cx="4417453" cy="2369714"/>
          </a:xfrm>
          <a:prstGeom prst="rect">
            <a:avLst/>
          </a:prstGeom>
        </p:spPr>
      </p:pic>
    </p:spTree>
    <p:extLst>
      <p:ext uri="{BB962C8B-B14F-4D97-AF65-F5344CB8AC3E}">
        <p14:creationId xmlns:p14="http://schemas.microsoft.com/office/powerpoint/2010/main" val="977097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1606" y="708101"/>
            <a:ext cx="7480117" cy="4744825"/>
          </a:xfrm>
          <a:prstGeom prst="rect">
            <a:avLst/>
          </a:prstGeom>
        </p:spPr>
        <p:txBody>
          <a:bodyPr wrap="square">
            <a:spAutoFit/>
          </a:bodyPr>
          <a:lstStyle/>
          <a:p>
            <a:pPr marL="342900" marR="0" lvl="0" indent="-342900">
              <a:lnSpc>
                <a:spcPct val="107000"/>
              </a:lnSpc>
              <a:spcBef>
                <a:spcPts val="0"/>
              </a:spcBef>
              <a:spcAft>
                <a:spcPts val="800"/>
              </a:spcAft>
              <a:buAutoNum type="arabicPeriod" startAt="3"/>
            </a:pPr>
            <a:r>
              <a:rPr lang="en-US" sz="2000" b="1" u="sng"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Window on World Virtual Reality:</a:t>
            </a:r>
          </a:p>
          <a:p>
            <a:pPr marL="342900" marR="0" lvl="0" indent="-342900">
              <a:lnSpc>
                <a:spcPct val="107000"/>
              </a:lnSpc>
              <a:spcBef>
                <a:spcPts val="0"/>
              </a:spcBef>
              <a:spcAft>
                <a:spcPts val="800"/>
              </a:spcAft>
              <a:buAutoNum type="arabicPeriod" startAt="3"/>
            </a:pPr>
            <a:endParaRPr lang="en-US" sz="2000" b="1" u="sng"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AutoNum type="arabicPeriod" startAt="3"/>
            </a:pPr>
            <a:endParaRPr lang="en-US" sz="1600" b="1" u="sng"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AutoNum type="arabicPeriod" startAt="3"/>
            </a:pPr>
            <a:endParaRPr lang="en-US" sz="1600" b="1" u="sng"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AutoNum type="arabicPeriod" startAt="3"/>
            </a:pPr>
            <a:endParaRPr lang="en-US" sz="1600" b="1" u="sng"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AutoNum type="arabicPeriod" startAt="3"/>
            </a:pPr>
            <a:endParaRPr lang="en-US" sz="1600" b="1" u="sng"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AutoNum type="arabicPeriod" startAt="3"/>
            </a:pPr>
            <a:endParaRPr lang="en-US" sz="1600" b="1" u="sng"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en-US" b="1" u="sng" dirty="0">
              <a:solidFill>
                <a:srgbClr val="222222"/>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Some systems use a conventional computer monitor to display the visual world. This sometimes called Desktop Window on a World</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VR . This concept traces its lineage back through the entire history of computer graphics. Window on Word reality is used in complex medical procedures such a surgeries or colonoscopies.    </a:t>
            </a:r>
          </a:p>
          <a:p>
            <a:pPr marR="0" lvl="0">
              <a:lnSpc>
                <a:spcPct val="107000"/>
              </a:lnSpc>
              <a:spcBef>
                <a:spcPts val="0"/>
              </a:spcBef>
              <a:spcAft>
                <a:spcPts val="800"/>
              </a:spcAft>
            </a:pPr>
            <a:endParaRPr lang="en-US" b="1"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379" y="1388637"/>
            <a:ext cx="3554569" cy="2088659"/>
          </a:xfrm>
          <a:prstGeom prst="rect">
            <a:avLst/>
          </a:prstGeom>
        </p:spPr>
      </p:pic>
    </p:spTree>
    <p:extLst>
      <p:ext uri="{BB962C8B-B14F-4D97-AF65-F5344CB8AC3E}">
        <p14:creationId xmlns:p14="http://schemas.microsoft.com/office/powerpoint/2010/main" val="3584463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u="sng" dirty="0">
                <a:solidFill>
                  <a:schemeClr val="tx1"/>
                </a:solidFill>
                <a:latin typeface="Times New Roman" panose="02020603050405020304" pitchFamily="18" charset="0"/>
                <a:cs typeface="Times New Roman" panose="02020603050405020304" pitchFamily="18" charset="0"/>
              </a:rPr>
              <a:t>Application of VR:</a:t>
            </a:r>
            <a:br>
              <a:rPr lang="en-US" sz="2400" b="1" u="sng" dirty="0">
                <a:latin typeface="Times New Roman" panose="02020603050405020304" pitchFamily="18" charset="0"/>
                <a:cs typeface="Times New Roman" panose="02020603050405020304" pitchFamily="18" charset="0"/>
              </a:rPr>
            </a:br>
            <a:endParaRPr lang="en-US" sz="24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83396" y="1772276"/>
            <a:ext cx="8596668" cy="3880773"/>
          </a:xfrm>
        </p:spPr>
        <p:txBody>
          <a:bodyPr>
            <a:noAutofit/>
          </a:bodyPr>
          <a:lstStyle/>
          <a:p>
            <a:pPr marL="0" indent="0">
              <a:buNone/>
            </a:pPr>
            <a:r>
              <a:rPr lang="en-US" sz="2000" b="1" dirty="0">
                <a:latin typeface="Times New Roman" panose="02020603050405020304" pitchFamily="18" charset="0"/>
                <a:cs typeface="Times New Roman" panose="02020603050405020304" pitchFamily="18" charset="0"/>
              </a:rPr>
              <a:t>Useful applications of VR include :</a:t>
            </a:r>
            <a:endParaRPr lang="en-US" sz="20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Training in a variety of areas(like, military, equipment operation, </a:t>
            </a:r>
            <a:r>
              <a:rPr lang="en-US" sz="2000" dirty="0" err="1">
                <a:latin typeface="Times New Roman" panose="02020603050405020304" pitchFamily="18" charset="0"/>
                <a:cs typeface="Times New Roman" panose="02020603050405020304" pitchFamily="18" charset="0"/>
              </a:rPr>
              <a:t>etc</a:t>
            </a:r>
            <a:r>
              <a:rPr lang="en-US" sz="2000" dirty="0">
                <a:latin typeface="Times New Roman" panose="02020603050405020304" pitchFamily="18" charset="0"/>
                <a:cs typeface="Times New Roman" panose="02020603050405020304" pitchFamily="18" charset="0"/>
              </a:rPr>
              <a:t>).</a:t>
            </a:r>
          </a:p>
          <a:p>
            <a:pPr lvl="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Education and design evaluation.</a:t>
            </a:r>
          </a:p>
          <a:p>
            <a:pPr lvl="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Architectural walk-through.</a:t>
            </a:r>
          </a:p>
          <a:p>
            <a:pPr lvl="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Human factors and ergonomic studies.</a:t>
            </a:r>
          </a:p>
          <a:p>
            <a:pPr lvl="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Medical Fields</a:t>
            </a:r>
          </a:p>
          <a:p>
            <a:pPr marL="0" indent="0">
              <a:buNone/>
            </a:pP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1899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b="1" u="sng" dirty="0">
                <a:solidFill>
                  <a:schemeClr val="tx1"/>
                </a:solidFill>
                <a:latin typeface="Times New Roman" panose="02020603050405020304" pitchFamily="18" charset="0"/>
                <a:cs typeface="Times New Roman" panose="02020603050405020304" pitchFamily="18" charset="0"/>
              </a:rPr>
              <a:t>Benefits</a:t>
            </a:r>
            <a:r>
              <a:rPr lang="en-US" sz="2000" b="1" u="sng" dirty="0">
                <a:latin typeface="Times New Roman" panose="02020603050405020304" pitchFamily="18" charset="0"/>
                <a:cs typeface="Times New Roman" panose="02020603050405020304" pitchFamily="18" charset="0"/>
              </a:rPr>
              <a:t>:</a:t>
            </a:r>
            <a:br>
              <a:rPr lang="en-US" sz="2000" dirty="0"/>
            </a:br>
            <a:endParaRPr lang="en-US" sz="2000" dirty="0"/>
          </a:p>
        </p:txBody>
      </p:sp>
      <p:sp>
        <p:nvSpPr>
          <p:cNvPr id="3" name="Content Placeholder 2"/>
          <p:cNvSpPr>
            <a:spLocks noGrp="1"/>
          </p:cNvSpPr>
          <p:nvPr>
            <p:ph idx="1"/>
          </p:nvPr>
        </p:nvSpPr>
        <p:spPr>
          <a:xfrm>
            <a:off x="677334" y="1270000"/>
            <a:ext cx="8596668" cy="3880773"/>
          </a:xfrm>
        </p:spPr>
        <p:txBody>
          <a:bodyPr>
            <a:normAutofit/>
          </a:bodyPr>
          <a:lstStyle/>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Little/no risk.</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Safe, controlled area.</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Realistic scenarios.</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Can be done remotely saving time and </a:t>
            </a:r>
            <a:r>
              <a:rPr lang="en-IN" sz="2000" b="1" dirty="0">
                <a:latin typeface="Times New Roman" panose="02020603050405020304" pitchFamily="18" charset="0"/>
                <a:cs typeface="Times New Roman" panose="02020603050405020304" pitchFamily="18" charset="0"/>
              </a:rPr>
              <a:t>money</a:t>
            </a:r>
            <a:r>
              <a:rPr lang="en-IN"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Improves retention and recall.</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Simplifies complex problems/situations.</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Suitable for different </a:t>
            </a:r>
            <a:r>
              <a:rPr lang="en-IN" sz="2000" b="1" dirty="0">
                <a:latin typeface="Times New Roman" panose="02020603050405020304" pitchFamily="18" charset="0"/>
                <a:cs typeface="Times New Roman" panose="02020603050405020304" pitchFamily="18" charset="0"/>
              </a:rPr>
              <a:t>learning</a:t>
            </a:r>
            <a:r>
              <a:rPr lang="en-IN" sz="2000" dirty="0">
                <a:latin typeface="Times New Roman" panose="02020603050405020304" pitchFamily="18" charset="0"/>
                <a:cs typeface="Times New Roman" panose="02020603050405020304" pitchFamily="18" charset="0"/>
              </a:rPr>
              <a:t> styles.</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Innovative and enjoyable.</a:t>
            </a: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p>
        </p:txBody>
      </p:sp>
    </p:spTree>
    <p:extLst>
      <p:ext uri="{BB962C8B-B14F-4D97-AF65-F5344CB8AC3E}">
        <p14:creationId xmlns:p14="http://schemas.microsoft.com/office/powerpoint/2010/main" val="336678268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135</TotalTime>
  <Words>865</Words>
  <Application>Microsoft Office PowerPoint</Application>
  <PresentationFormat>Widescreen</PresentationFormat>
  <Paragraphs>84</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Times New Roman</vt:lpstr>
      <vt:lpstr>Trebuchet MS</vt:lpstr>
      <vt:lpstr>Wingdings</vt:lpstr>
      <vt:lpstr>Wingdings 3</vt:lpstr>
      <vt:lpstr>Facet</vt:lpstr>
      <vt:lpstr>PowerPoint Presentation</vt:lpstr>
      <vt:lpstr>Points To be Covered:</vt:lpstr>
      <vt:lpstr>Introduction:</vt:lpstr>
      <vt:lpstr>History of VR:</vt:lpstr>
      <vt:lpstr>Types Of Virtual Reality: </vt:lpstr>
      <vt:lpstr>PowerPoint Presentation</vt:lpstr>
      <vt:lpstr>PowerPoint Presentation</vt:lpstr>
      <vt:lpstr>Application of VR: </vt:lpstr>
      <vt:lpstr>Benefits: </vt:lpstr>
      <vt:lpstr>Challenges and Risk: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Reality</dc:title>
  <dc:creator>Admin</dc:creator>
  <cp:lastModifiedBy>Jyoti Khalkar</cp:lastModifiedBy>
  <cp:revision>20</cp:revision>
  <dcterms:created xsi:type="dcterms:W3CDTF">2020-12-23T13:13:22Z</dcterms:created>
  <dcterms:modified xsi:type="dcterms:W3CDTF">2021-06-07T12:38:30Z</dcterms:modified>
</cp:coreProperties>
</file>