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Hake" initials="SH" lastIdx="2" clrIdx="0">
    <p:extLst>
      <p:ext uri="{19B8F6BF-5375-455C-9EA6-DF929625EA0E}">
        <p15:presenceInfo xmlns:p15="http://schemas.microsoft.com/office/powerpoint/2012/main" userId="920fe224e4cd9b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F5"/>
    <a:srgbClr val="F3A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0" d="100"/>
          <a:sy n="80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21:39:22.0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2T19:19:24.166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9C05-D22F-4646-8A41-D3E0728DC16B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C1CC6-12A6-4A0C-BFB9-EA6014382B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0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00FB-DE07-49C9-B214-8902CC32E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E20C8-DBE7-4448-9225-7E75D8B3A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93B5-A588-403B-8D25-53F98AFB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00B2-5B51-46FC-8271-BD4247C71791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E6F9-0393-4EA0-B4BA-AE0B090E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6F8F-3E2E-4D3F-9839-A09EE311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34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57B0-3322-406A-B533-6B74AE40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8854-18A2-46F4-999C-57905271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C358-42A7-47EB-93DA-963E4378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ACE1-76F5-4FA4-A242-B90C33539DD7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F4BE-8F72-4BCF-B355-2AD0C1DA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2CE0-A328-4B52-AD6A-F6011BE6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7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FFFE0-5383-4AD6-B727-D84C6B1E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5637C-79A1-4B80-B1B3-BE18ECDA3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D0A4-0394-4FAE-A20C-A8D25AF6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1281-F381-41EE-9349-BB0978636C12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127E-E4A9-4881-A3F0-D6C030A7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737B-CBB0-4337-852D-12BA8AD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4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AD22-AC4B-4406-8CE5-2E2EF3F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CACB-39B8-46BC-990C-14020144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ADAF-C9A5-4EEC-BA42-06ECAE9C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61FA-AFB8-4E82-912E-F0701F495BF1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7F7B-2330-4F18-9400-0FA0AB49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E80C-60AF-4429-AA16-C92AD2AE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7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BCF6-EFE3-4594-8CFD-D47DB406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DA04-7798-4B7D-AC62-8F377F77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8C78-B632-416E-B072-A3642877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ABB6-46ED-46CF-8B8D-603DD55EBB85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B3CB-4DDA-4079-847E-1239F5DA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30EA-D04F-4B2C-98F8-F8EBA9CA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1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BD4F-6652-4F05-97BD-3387955C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9530-B461-4F2B-B3BD-4CBB9EA1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707C-728B-4CF1-9099-F3432944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2E21C-D21D-484C-8E9D-5AAC5A1D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DDCF-51E3-477A-9571-064D8B3ACEEB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72BF-06FC-4978-8D65-41982455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3BFD2-7AE4-497A-89C9-06D90846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3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9C86-3296-4837-8E73-615817FF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42C2-E5E0-4267-8A2C-313054D4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54BD-8772-474E-BEF4-7FB18D98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7BA53-7E16-41C3-8F2D-ABEB4A01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D6608-B875-45FE-BC44-9001F19A2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A748D-A579-459A-B243-E315169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F69C-E12D-4869-82E2-D9E99E1CA23E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0679D-7BE8-4FAE-A3FD-EBF3BA1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8C6E2-29D0-4943-BC7C-640C770F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89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0A29-4161-4C80-A5B3-FA11DACD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CCEE8-E52D-4CBD-909B-E2288BDC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BBC2-D22E-4B04-837E-00A65F2BE2CD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0447E-2A10-4BE8-AAA4-FDCEE16C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A14A2-8644-4FCA-8482-43DC4F4A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4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C8170-7476-4525-8DC2-6A88C92C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FA58-1FB4-4BEE-BF4C-CD0629367214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496F8-A099-4A01-9157-ED8B4E3F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FCD2-389E-47A4-83B2-FD2E3033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560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C781-BEFA-4C23-94E9-B1006FB0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262E-D24F-48A0-A068-DA48F160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E23F8-8A60-4FAB-BDAF-58F0F2A7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D24F0-B1DE-4DDD-86A7-030E2C50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258-F844-412E-B595-577BE5BCE71B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C47F-E6A3-418C-B46E-3AFC1D32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3C1A-82B4-4BA9-87CF-28038BBC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6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6FD0-9713-42D4-996F-91A6C2BD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96146-4582-4073-BD3B-6CF2A2042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11464-68C7-40FA-B2D4-F326CC3D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380A-49B6-4A54-99D1-969D46C1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4DE4-9547-4509-8830-4C14462AB9BA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C4234-5F0B-446D-A068-B8F944F0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321A-7CD3-47C4-94DC-BF2265A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1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2ECFE-6974-475E-BA47-ACEF17FC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3C61-FC3B-4C51-BA3F-69FF8B5A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04B5-0AE3-4E99-A85B-B996D4048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51F6-280D-4017-B6B0-DDB3DD7FB384}" type="datetime1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1065-5FFB-4985-9B0C-EED77C24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0934-2E9D-479F-AB6D-8395E690A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91C3-7458-4E70-8047-82AFF35AE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2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32A2-40A5-4F2F-8967-A63A9153A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987" y="1990972"/>
            <a:ext cx="9375914" cy="23876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16939-54BD-429A-A781-A0DAA4D77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87" y="3550691"/>
            <a:ext cx="9375914" cy="16557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EFB92-4807-45B9-BB2F-FAE9007DE890}"/>
              </a:ext>
            </a:extLst>
          </p:cNvPr>
          <p:cNvSpPr/>
          <p:nvPr/>
        </p:nvSpPr>
        <p:spPr>
          <a:xfrm>
            <a:off x="779394" y="0"/>
            <a:ext cx="10782300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EC5A8-FF96-43F8-B59D-3C4ADC9029EB}"/>
              </a:ext>
            </a:extLst>
          </p:cNvPr>
          <p:cNvSpPr/>
          <p:nvPr/>
        </p:nvSpPr>
        <p:spPr>
          <a:xfrm>
            <a:off x="0" y="0"/>
            <a:ext cx="10709413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D65A7-0DC1-4209-91AC-EDDBB5B8EF87}"/>
              </a:ext>
            </a:extLst>
          </p:cNvPr>
          <p:cNvSpPr/>
          <p:nvPr/>
        </p:nvSpPr>
        <p:spPr>
          <a:xfrm>
            <a:off x="0" y="-1"/>
            <a:ext cx="10010775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E117B7-4F3B-4152-BCF6-B2602C18F157}"/>
              </a:ext>
            </a:extLst>
          </p:cNvPr>
          <p:cNvSpPr/>
          <p:nvPr/>
        </p:nvSpPr>
        <p:spPr>
          <a:xfrm>
            <a:off x="20706" y="2"/>
            <a:ext cx="9285219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DF7F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B9FD86-1376-4427-8F5E-2F11BE7165E1}"/>
              </a:ext>
            </a:extLst>
          </p:cNvPr>
          <p:cNvSpPr/>
          <p:nvPr/>
        </p:nvSpPr>
        <p:spPr>
          <a:xfrm>
            <a:off x="382448" y="235997"/>
            <a:ext cx="8312425" cy="1346747"/>
          </a:xfrm>
          <a:prstGeom prst="rect">
            <a:avLst/>
          </a:prstGeom>
          <a:gradFill>
            <a:gsLst>
              <a:gs pos="0">
                <a:srgbClr val="00B0F0"/>
              </a:gs>
              <a:gs pos="9500">
                <a:srgbClr val="2FA6CA"/>
              </a:gs>
              <a:gs pos="68695">
                <a:srgbClr val="F07522"/>
              </a:gs>
              <a:gs pos="80250">
                <a:srgbClr val="EC711E"/>
              </a:gs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90125">
                <a:schemeClr val="accent5">
                  <a:lumMod val="40000"/>
                  <a:lumOff val="60000"/>
                </a:schemeClr>
              </a:gs>
              <a:gs pos="100000">
                <a:srgbClr val="00B0F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DR.BABASAHEB AMBEDKAR TECHNOLOGICALUNIVERSITY LONERE,RAIGAD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B1259-2870-4E1C-B0CC-51604B3D674A}"/>
              </a:ext>
            </a:extLst>
          </p:cNvPr>
          <p:cNvSpPr/>
          <p:nvPr/>
        </p:nvSpPr>
        <p:spPr>
          <a:xfrm>
            <a:off x="704849" y="4898178"/>
            <a:ext cx="7667625" cy="1707875"/>
          </a:xfrm>
          <a:prstGeom prst="roundRect">
            <a:avLst/>
          </a:prstGeom>
          <a:gradFill>
            <a:gsLst>
              <a:gs pos="27200">
                <a:schemeClr val="bg1">
                  <a:lumMod val="75000"/>
                </a:schemeClr>
              </a:gs>
              <a:gs pos="61235">
                <a:schemeClr val="bg1"/>
              </a:gs>
              <a:gs pos="80950">
                <a:srgbClr val="00B0F0"/>
              </a:gs>
              <a:gs pos="0">
                <a:srgbClr val="FFFF00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NAME            </a:t>
            </a:r>
            <a:r>
              <a:rPr lang="en-IN" sz="2000" b="1" dirty="0">
                <a:solidFill>
                  <a:srgbClr val="002060"/>
                </a:solidFill>
                <a:latin typeface="Algerian" panose="04020705040A02060702" pitchFamily="82" charset="0"/>
              </a:rPr>
              <a:t>Shriram Anant Hake</a:t>
            </a:r>
          </a:p>
          <a:p>
            <a:pPr algn="ctr"/>
            <a:r>
              <a:rPr lang="en-IN" dirty="0"/>
              <a:t>   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PRN          </a:t>
            </a:r>
            <a:r>
              <a:rPr lang="en-IN" sz="28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10303320181124510010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TOPIC                       Search engine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CA40ED1-6C6E-43A2-8CB4-64F93B025FD4}"/>
              </a:ext>
            </a:extLst>
          </p:cNvPr>
          <p:cNvSpPr/>
          <p:nvPr/>
        </p:nvSpPr>
        <p:spPr>
          <a:xfrm>
            <a:off x="3371850" y="5217553"/>
            <a:ext cx="342900" cy="28575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DA49AA7-5BEC-4E32-BD16-54D5ACA17ADE}"/>
              </a:ext>
            </a:extLst>
          </p:cNvPr>
          <p:cNvSpPr/>
          <p:nvPr/>
        </p:nvSpPr>
        <p:spPr>
          <a:xfrm>
            <a:off x="2409825" y="3714750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F33828C-0997-441A-AE40-F5430510818C}"/>
              </a:ext>
            </a:extLst>
          </p:cNvPr>
          <p:cNvSpPr/>
          <p:nvPr/>
        </p:nvSpPr>
        <p:spPr>
          <a:xfrm>
            <a:off x="3371850" y="5657850"/>
            <a:ext cx="342900" cy="2804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80BCC7-F0BA-4DAD-AF69-596A9A2D930F}"/>
              </a:ext>
            </a:extLst>
          </p:cNvPr>
          <p:cNvSpPr/>
          <p:nvPr/>
        </p:nvSpPr>
        <p:spPr>
          <a:xfrm>
            <a:off x="3338512" y="6022909"/>
            <a:ext cx="409575" cy="28044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38AD8F-0BC4-4E50-80C4-52CB127AF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94" y="1590416"/>
            <a:ext cx="2212375" cy="3307760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CC067-49D6-49D2-B9BC-8ACD57F094B9}"/>
              </a:ext>
            </a:extLst>
          </p:cNvPr>
          <p:cNvCxnSpPr/>
          <p:nvPr/>
        </p:nvCxnSpPr>
        <p:spPr>
          <a:xfrm flipH="1">
            <a:off x="-460512" y="339425"/>
            <a:ext cx="28182" cy="62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ord 11">
            <a:extLst>
              <a:ext uri="{FF2B5EF4-FFF2-40B4-BE49-F238E27FC236}">
                <a16:creationId xmlns:a16="http://schemas.microsoft.com/office/drawing/2014/main" id="{C5064846-3B43-40BC-8F81-64D51CC0933D}"/>
              </a:ext>
            </a:extLst>
          </p:cNvPr>
          <p:cNvSpPr/>
          <p:nvPr/>
        </p:nvSpPr>
        <p:spPr>
          <a:xfrm rot="1329617">
            <a:off x="9245313" y="2667919"/>
            <a:ext cx="1115822" cy="1086553"/>
          </a:xfrm>
          <a:prstGeom prst="chord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Chord 22">
            <a:extLst>
              <a:ext uri="{FF2B5EF4-FFF2-40B4-BE49-F238E27FC236}">
                <a16:creationId xmlns:a16="http://schemas.microsoft.com/office/drawing/2014/main" id="{C5E4E849-7CC2-49E0-88CD-12C8C7C58D11}"/>
              </a:ext>
            </a:extLst>
          </p:cNvPr>
          <p:cNvSpPr/>
          <p:nvPr/>
        </p:nvSpPr>
        <p:spPr>
          <a:xfrm rot="1329617">
            <a:off x="9970184" y="1741458"/>
            <a:ext cx="1115822" cy="1086553"/>
          </a:xfrm>
          <a:prstGeom prst="chord">
            <a:avLst/>
          </a:prstGeom>
          <a:effectLst>
            <a:innerShdw blurRad="114300">
              <a:prstClr val="black"/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C3BBACCA-5218-4DCD-9CB6-8F9F1F10BB24}"/>
              </a:ext>
            </a:extLst>
          </p:cNvPr>
          <p:cNvSpPr/>
          <p:nvPr/>
        </p:nvSpPr>
        <p:spPr>
          <a:xfrm rot="1329617">
            <a:off x="10822669" y="895539"/>
            <a:ext cx="1115822" cy="1086553"/>
          </a:xfrm>
          <a:prstGeom prst="chord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Chord 27">
            <a:extLst>
              <a:ext uri="{FF2B5EF4-FFF2-40B4-BE49-F238E27FC236}">
                <a16:creationId xmlns:a16="http://schemas.microsoft.com/office/drawing/2014/main" id="{7C1BC7DF-7816-47C2-8CF1-576A2E64BEEB}"/>
              </a:ext>
            </a:extLst>
          </p:cNvPr>
          <p:cNvSpPr/>
          <p:nvPr/>
        </p:nvSpPr>
        <p:spPr>
          <a:xfrm rot="1329617">
            <a:off x="11425964" y="-64009"/>
            <a:ext cx="1139604" cy="1076867"/>
          </a:xfrm>
          <a:prstGeom prst="chord">
            <a:avLst>
              <a:gd name="adj1" fmla="val 2700000"/>
              <a:gd name="adj2" fmla="val 16047142"/>
            </a:avLst>
          </a:prstGeom>
          <a:effectLst>
            <a:innerShdw blurRad="114300">
              <a:prstClr val="black"/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87538CCB-73A3-4F53-A727-7AF5903EE2D5}"/>
              </a:ext>
            </a:extLst>
          </p:cNvPr>
          <p:cNvSpPr/>
          <p:nvPr/>
        </p:nvSpPr>
        <p:spPr>
          <a:xfrm rot="1329617">
            <a:off x="9941546" y="3821507"/>
            <a:ext cx="1115822" cy="1086553"/>
          </a:xfrm>
          <a:prstGeom prst="chord">
            <a:avLst/>
          </a:prstGeom>
          <a:effectLst>
            <a:innerShdw blurRad="114300">
              <a:prstClr val="black"/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Chord 31">
            <a:extLst>
              <a:ext uri="{FF2B5EF4-FFF2-40B4-BE49-F238E27FC236}">
                <a16:creationId xmlns:a16="http://schemas.microsoft.com/office/drawing/2014/main" id="{837DE7F4-44CA-4147-9F74-6E04A01376BF}"/>
              </a:ext>
            </a:extLst>
          </p:cNvPr>
          <p:cNvSpPr/>
          <p:nvPr/>
        </p:nvSpPr>
        <p:spPr>
          <a:xfrm rot="1329617">
            <a:off x="11423757" y="5760073"/>
            <a:ext cx="1115822" cy="1086553"/>
          </a:xfrm>
          <a:prstGeom prst="chord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114300">
              <a:prstClr val="black"/>
            </a:inn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A72EDF39-6330-4B2A-8BD7-73E961154208}"/>
              </a:ext>
            </a:extLst>
          </p:cNvPr>
          <p:cNvSpPr/>
          <p:nvPr/>
        </p:nvSpPr>
        <p:spPr>
          <a:xfrm rot="1329617">
            <a:off x="10784088" y="4667042"/>
            <a:ext cx="1115822" cy="1086553"/>
          </a:xfrm>
          <a:prstGeom prst="chord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DD62-9C5F-450B-824F-560EEC15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90E3-A9A7-4AB9-8DD4-36AA4CF0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6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2" grpId="0" animBg="1"/>
      <p:bldP spid="23" grpId="0" animBg="1"/>
      <p:bldP spid="28" grpId="0" animBg="1"/>
      <p:bldP spid="30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06CF18-4CA9-4303-8CB7-01FC5CCBB3F8}"/>
              </a:ext>
            </a:extLst>
          </p:cNvPr>
          <p:cNvSpPr txBox="1"/>
          <p:nvPr/>
        </p:nvSpPr>
        <p:spPr>
          <a:xfrm>
            <a:off x="824883" y="51650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French Script MT" panose="03020402040607040605" pitchFamily="66" charset="0"/>
              </a:rPr>
              <a:t>2&gt;.</a:t>
            </a:r>
            <a:r>
              <a:rPr lang="en-IN" sz="3200" dirty="0">
                <a:latin typeface="Eras Demi ITC" panose="020B0805030504020804" pitchFamily="34" charset="0"/>
              </a:rPr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CBC5C-410F-438A-AC1C-CE0F2EA53101}"/>
              </a:ext>
            </a:extLst>
          </p:cNvPr>
          <p:cNvSpPr txBox="1"/>
          <p:nvPr/>
        </p:nvSpPr>
        <p:spPr>
          <a:xfrm>
            <a:off x="1802086" y="2175552"/>
            <a:ext cx="8765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9B505-382C-4FC1-9EC0-C9BC383A4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3C4A4A-D3BE-4D93-B118-0B6FC94B4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" y="0"/>
            <a:ext cx="12118019" cy="685875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024B78-C1EB-445A-95DB-41C0AF9B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BB924-83FB-446B-9AE0-9A35C3EF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10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AEA24-D5F4-4082-8DCB-F43F6545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918" y="0"/>
            <a:ext cx="436091" cy="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1A109B-A43E-4EF3-A3F1-84491FC0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77A26-CAB5-486B-B9E0-61D4FEA8286F}"/>
              </a:ext>
            </a:extLst>
          </p:cNvPr>
          <p:cNvSpPr txBox="1"/>
          <p:nvPr/>
        </p:nvSpPr>
        <p:spPr>
          <a:xfrm flipH="1">
            <a:off x="2162174" y="282675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WHY INDEXING IMPORTANT</a:t>
            </a:r>
          </a:p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 If your website is not on index it will not appear in any searches.</a:t>
            </a:r>
          </a:p>
          <a:p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0FB8A-16DF-49E4-8264-181EAE33CCEA}"/>
              </a:ext>
            </a:extLst>
          </p:cNvPr>
          <p:cNvSpPr txBox="1"/>
          <p:nvPr/>
        </p:nvSpPr>
        <p:spPr>
          <a:xfrm>
            <a:off x="647700" y="1590675"/>
            <a:ext cx="4857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Search engine don’t store  all information on their index but they keep things like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DC024-82F5-4794-A6C6-C2F1AFFFF219}"/>
              </a:ext>
            </a:extLst>
          </p:cNvPr>
          <p:cNvSpPr/>
          <p:nvPr/>
        </p:nvSpPr>
        <p:spPr>
          <a:xfrm>
            <a:off x="647700" y="1644393"/>
            <a:ext cx="4600575" cy="60007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99C54-EBC7-4953-AF62-FA0105CC5C7D}"/>
              </a:ext>
            </a:extLst>
          </p:cNvPr>
          <p:cNvSpPr/>
          <p:nvPr/>
        </p:nvSpPr>
        <p:spPr>
          <a:xfrm>
            <a:off x="1781175" y="2400658"/>
            <a:ext cx="4600575" cy="60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 and description of the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8B32A-221C-4DC2-8F47-395F66F9F167}"/>
              </a:ext>
            </a:extLst>
          </p:cNvPr>
          <p:cNvSpPr/>
          <p:nvPr/>
        </p:nvSpPr>
        <p:spPr>
          <a:xfrm>
            <a:off x="2600325" y="3252430"/>
            <a:ext cx="4600575" cy="600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of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7071B-FC79-46EB-9B06-01ECF37E7BB4}"/>
              </a:ext>
            </a:extLst>
          </p:cNvPr>
          <p:cNvSpPr/>
          <p:nvPr/>
        </p:nvSpPr>
        <p:spPr>
          <a:xfrm>
            <a:off x="3657600" y="4159369"/>
            <a:ext cx="4600575" cy="600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Assosiated</a:t>
            </a:r>
            <a:r>
              <a:rPr lang="en-IN" dirty="0"/>
              <a:t> keywords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05DD372-699B-46D0-8EF9-21BA856725A0}"/>
              </a:ext>
            </a:extLst>
          </p:cNvPr>
          <p:cNvSpPr/>
          <p:nvPr/>
        </p:nvSpPr>
        <p:spPr>
          <a:xfrm>
            <a:off x="4981575" y="2049572"/>
            <a:ext cx="371475" cy="351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C5498E-2BD3-4307-A5EC-37DCC0A3249D}"/>
              </a:ext>
            </a:extLst>
          </p:cNvPr>
          <p:cNvSpPr/>
          <p:nvPr/>
        </p:nvSpPr>
        <p:spPr>
          <a:xfrm>
            <a:off x="7981950" y="4715222"/>
            <a:ext cx="371475" cy="351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E8A81A4-AACF-4FC4-A083-98C51275190D}"/>
              </a:ext>
            </a:extLst>
          </p:cNvPr>
          <p:cNvSpPr/>
          <p:nvPr/>
        </p:nvSpPr>
        <p:spPr>
          <a:xfrm>
            <a:off x="7015162" y="3819514"/>
            <a:ext cx="371475" cy="351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9F61932-F973-4199-B90D-413913533738}"/>
              </a:ext>
            </a:extLst>
          </p:cNvPr>
          <p:cNvSpPr/>
          <p:nvPr/>
        </p:nvSpPr>
        <p:spPr>
          <a:xfrm>
            <a:off x="6096000" y="2945566"/>
            <a:ext cx="371475" cy="295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DDDB07-A0E7-499C-BF2C-FD174D952984}"/>
              </a:ext>
            </a:extLst>
          </p:cNvPr>
          <p:cNvSpPr/>
          <p:nvPr/>
        </p:nvSpPr>
        <p:spPr>
          <a:xfrm>
            <a:off x="4862511" y="5061545"/>
            <a:ext cx="4600575" cy="600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No. of incoming &amp;outgoing links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DA9C0-65B0-43C0-A18A-2D51D64F8B28}"/>
              </a:ext>
            </a:extLst>
          </p:cNvPr>
          <p:cNvSpPr/>
          <p:nvPr/>
        </p:nvSpPr>
        <p:spPr>
          <a:xfrm>
            <a:off x="-138113" y="5891557"/>
            <a:ext cx="12192000" cy="8942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INDEXING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FB7AA-B412-45F1-B4DD-841A700B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7BB30-8C6D-438F-9F11-0472FBDF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C81B89-88CD-45CB-83E7-CC974FA2798F}"/>
              </a:ext>
            </a:extLst>
          </p:cNvPr>
          <p:cNvSpPr txBox="1"/>
          <p:nvPr/>
        </p:nvSpPr>
        <p:spPr>
          <a:xfrm>
            <a:off x="2171700" y="2231230"/>
            <a:ext cx="1838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SEARCH ENGINE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6241AF-E55B-4073-8923-78D6A22E0C36}"/>
              </a:ext>
            </a:extLst>
          </p:cNvPr>
          <p:cNvCxnSpPr/>
          <p:nvPr/>
        </p:nvCxnSpPr>
        <p:spPr>
          <a:xfrm>
            <a:off x="1266825" y="581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F2541B-3673-444B-B9E7-BDA843536FAD}"/>
              </a:ext>
            </a:extLst>
          </p:cNvPr>
          <p:cNvCxnSpPr>
            <a:cxnSpLocks/>
          </p:cNvCxnSpPr>
          <p:nvPr/>
        </p:nvCxnSpPr>
        <p:spPr>
          <a:xfrm>
            <a:off x="3943350" y="1009650"/>
            <a:ext cx="0" cy="35814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967DF7-FEE4-43E1-8FB0-681E9BCA0396}"/>
              </a:ext>
            </a:extLst>
          </p:cNvPr>
          <p:cNvSpPr txBox="1"/>
          <p:nvPr/>
        </p:nvSpPr>
        <p:spPr>
          <a:xfrm>
            <a:off x="4276725" y="1000126"/>
            <a:ext cx="5419726" cy="344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They are In change to decide which page to show &amp; in what order .</a:t>
            </a:r>
          </a:p>
          <a:p>
            <a:r>
              <a:rPr lang="en-IN" sz="2800" b="1" dirty="0"/>
              <a:t>Algorithm working process.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Analyze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users query </a:t>
            </a: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Finding matching pages.</a:t>
            </a: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Present the results to users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8911-5DDA-478E-A393-DEBC91AB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D7543-7740-42A5-B70B-900DF07A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49684-C216-4B68-92FF-5E527B01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7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FF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8ACCBE-C61A-47FC-B32A-94B769890F7A}"/>
              </a:ext>
            </a:extLst>
          </p:cNvPr>
          <p:cNvSpPr txBox="1"/>
          <p:nvPr/>
        </p:nvSpPr>
        <p:spPr>
          <a:xfrm>
            <a:off x="647700" y="4667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RANKING ALGORITHM RULE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7586-579B-4574-A4C5-FC9A3EF4817D}"/>
              </a:ext>
            </a:extLst>
          </p:cNvPr>
          <p:cNvSpPr txBox="1"/>
          <p:nvPr/>
        </p:nvSpPr>
        <p:spPr>
          <a:xfrm>
            <a:off x="3629025" y="1685925"/>
            <a:ext cx="255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algorithm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more than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into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rank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CF6E3-58AC-472B-9D81-BB809649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D0D62-9555-4C36-9F73-850FA7B3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13</a:t>
            </a:fld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032E5-91AC-4D8A-BA9C-8CDDE153797C}"/>
              </a:ext>
            </a:extLst>
          </p:cNvPr>
          <p:cNvCxnSpPr/>
          <p:nvPr/>
        </p:nvCxnSpPr>
        <p:spPr>
          <a:xfrm>
            <a:off x="3119535" y="1894114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DFBCCF-91BE-48A5-8526-F9D6C43077D1}"/>
              </a:ext>
            </a:extLst>
          </p:cNvPr>
          <p:cNvCxnSpPr/>
          <p:nvPr/>
        </p:nvCxnSpPr>
        <p:spPr>
          <a:xfrm>
            <a:off x="3175518" y="2279780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BE5B3-12CD-4856-B134-60E9612B1894}"/>
              </a:ext>
            </a:extLst>
          </p:cNvPr>
          <p:cNvCxnSpPr/>
          <p:nvPr/>
        </p:nvCxnSpPr>
        <p:spPr>
          <a:xfrm>
            <a:off x="3150637" y="4839478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D59123-8E30-4352-9D2C-B7BC6D0B3847}"/>
              </a:ext>
            </a:extLst>
          </p:cNvPr>
          <p:cNvCxnSpPr/>
          <p:nvPr/>
        </p:nvCxnSpPr>
        <p:spPr>
          <a:xfrm>
            <a:off x="3119535" y="2640564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DE5EF9-26E5-4735-B03D-7E8EC3486D6C}"/>
              </a:ext>
            </a:extLst>
          </p:cNvPr>
          <p:cNvCxnSpPr/>
          <p:nvPr/>
        </p:nvCxnSpPr>
        <p:spPr>
          <a:xfrm>
            <a:off x="3119535" y="3429000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80C484-543A-4708-961B-B09C30598EC1}"/>
              </a:ext>
            </a:extLst>
          </p:cNvPr>
          <p:cNvCxnSpPr/>
          <p:nvPr/>
        </p:nvCxnSpPr>
        <p:spPr>
          <a:xfrm>
            <a:off x="3119535" y="3729135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872631-A68B-415B-A2D2-A47EF64BCB97}"/>
              </a:ext>
            </a:extLst>
          </p:cNvPr>
          <p:cNvCxnSpPr/>
          <p:nvPr/>
        </p:nvCxnSpPr>
        <p:spPr>
          <a:xfrm>
            <a:off x="3150637" y="4124131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17CF4F-FBD7-4E0D-8236-65C67125D8DA}"/>
              </a:ext>
            </a:extLst>
          </p:cNvPr>
          <p:cNvCxnSpPr/>
          <p:nvPr/>
        </p:nvCxnSpPr>
        <p:spPr>
          <a:xfrm>
            <a:off x="3178629" y="4509796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56D2D-5203-4B4D-9E11-4AA0AC944D9A}"/>
              </a:ext>
            </a:extLst>
          </p:cNvPr>
          <p:cNvCxnSpPr/>
          <p:nvPr/>
        </p:nvCxnSpPr>
        <p:spPr>
          <a:xfrm>
            <a:off x="3119535" y="3026229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ADFF57F-77D4-446E-B29E-6E64E7F84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C9268-00C1-4C5F-BA94-283B748412B2}"/>
              </a:ext>
            </a:extLst>
          </p:cNvPr>
          <p:cNvSpPr txBox="1"/>
          <p:nvPr/>
        </p:nvSpPr>
        <p:spPr>
          <a:xfrm>
            <a:off x="904875" y="457200"/>
            <a:ext cx="6162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lgerian" panose="04020705040A02060702" pitchFamily="82" charset="0"/>
              </a:rPr>
              <a:t>ANALYZE USER QUERY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11B709-3AE2-4080-ABB0-75D1E4C0D3B9}"/>
              </a:ext>
            </a:extLst>
          </p:cNvPr>
          <p:cNvSpPr/>
          <p:nvPr/>
        </p:nvSpPr>
        <p:spPr>
          <a:xfrm>
            <a:off x="904875" y="1609725"/>
            <a:ext cx="2714625" cy="30194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8F58C-42F2-45BA-91C4-03752CE5AA36}"/>
              </a:ext>
            </a:extLst>
          </p:cNvPr>
          <p:cNvSpPr/>
          <p:nvPr/>
        </p:nvSpPr>
        <p:spPr>
          <a:xfrm>
            <a:off x="5857877" y="1609725"/>
            <a:ext cx="2714625" cy="30194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To do that they 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</a:rPr>
              <a:t>Analyze</a:t>
            </a:r>
            <a:r>
              <a:rPr lang="en-IN" b="1" dirty="0">
                <a:solidFill>
                  <a:srgbClr val="FF0000"/>
                </a:solidFill>
              </a:rPr>
              <a:t> by breaking down in number of keywords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A75FE02-5773-4B0F-BE05-765F478EE5C2}"/>
              </a:ext>
            </a:extLst>
          </p:cNvPr>
          <p:cNvSpPr/>
          <p:nvPr/>
        </p:nvSpPr>
        <p:spPr>
          <a:xfrm>
            <a:off x="4245769" y="2733674"/>
            <a:ext cx="985838" cy="7715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3FB5F-5014-40EE-98A3-4EFC1C3486E4}"/>
              </a:ext>
            </a:extLst>
          </p:cNvPr>
          <p:cNvSpPr txBox="1"/>
          <p:nvPr/>
        </p:nvSpPr>
        <p:spPr>
          <a:xfrm>
            <a:off x="1581150" y="1965274"/>
            <a:ext cx="1400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first step </a:t>
            </a:r>
          </a:p>
          <a:p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 to understand what kind of </a:t>
            </a:r>
          </a:p>
          <a:p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users is looking</a:t>
            </a:r>
          </a:p>
          <a:p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For.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7598-719E-4521-9580-2EF5657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F7492-87A9-4C20-8032-B42A043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14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27FA8-4D39-441D-9923-0D22564E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3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92D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A66B4-AAB1-4645-B42A-3A4D2786A5F4}"/>
              </a:ext>
            </a:extLst>
          </p:cNvPr>
          <p:cNvSpPr txBox="1"/>
          <p:nvPr/>
        </p:nvSpPr>
        <p:spPr>
          <a:xfrm>
            <a:off x="988948" y="1895864"/>
            <a:ext cx="2466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</a:rPr>
              <a:t>FINDING MATCHING </a:t>
            </a:r>
          </a:p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</a:rPr>
              <a:t>PAGES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86724-3166-47F5-AF16-557504D25143}"/>
              </a:ext>
            </a:extLst>
          </p:cNvPr>
          <p:cNvSpPr txBox="1"/>
          <p:nvPr/>
        </p:nvSpPr>
        <p:spPr>
          <a:xfrm>
            <a:off x="5105400" y="790575"/>
            <a:ext cx="414337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 this search engines look into their index </a:t>
            </a:r>
          </a:p>
          <a:p>
            <a:r>
              <a:rPr lang="en-IN" b="1" dirty="0"/>
              <a:t>A page that matches best with the keyword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/>
              <a:t>Some important factor in matching </a:t>
            </a:r>
            <a:r>
              <a:rPr lang="en-IN" dirty="0"/>
              <a:t>:-</a:t>
            </a:r>
          </a:p>
          <a:p>
            <a:endParaRPr lang="en-IN" dirty="0"/>
          </a:p>
          <a:p>
            <a:r>
              <a:rPr lang="en-IN" dirty="0"/>
              <a:t>Relevancy of content &amp; title with users query .</a:t>
            </a:r>
          </a:p>
          <a:p>
            <a:endParaRPr lang="en-IN" dirty="0"/>
          </a:p>
          <a:p>
            <a:r>
              <a:rPr lang="en-IN" dirty="0"/>
              <a:t>Type of content.</a:t>
            </a:r>
          </a:p>
          <a:p>
            <a:r>
              <a:rPr lang="en-IN" dirty="0"/>
              <a:t>Webpages quality .</a:t>
            </a:r>
          </a:p>
          <a:p>
            <a:r>
              <a:rPr lang="en-IN" dirty="0"/>
              <a:t>Date of publication .</a:t>
            </a:r>
          </a:p>
          <a:p>
            <a:r>
              <a:rPr lang="en-IN" dirty="0"/>
              <a:t>Popularity of page 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1B223-172B-4809-A2E4-2E248E4B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2652-C01F-45B6-9820-8DB702FE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15</a:t>
            </a:fld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6E128A-F1E0-4375-B791-623946A27355}"/>
              </a:ext>
            </a:extLst>
          </p:cNvPr>
          <p:cNvSpPr/>
          <p:nvPr/>
        </p:nvSpPr>
        <p:spPr>
          <a:xfrm>
            <a:off x="2948473" y="615820"/>
            <a:ext cx="1324947" cy="4142792"/>
          </a:xfrm>
          <a:prstGeom prst="rightBrac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58D71B-EDD6-4BE9-8B86-A8C67F1F5D11}"/>
              </a:ext>
            </a:extLst>
          </p:cNvPr>
          <p:cNvCxnSpPr>
            <a:cxnSpLocks/>
          </p:cNvCxnSpPr>
          <p:nvPr/>
        </p:nvCxnSpPr>
        <p:spPr>
          <a:xfrm>
            <a:off x="4617098" y="4012163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C5D04-31BF-4FF7-8EF4-5E1B7F3E64BA}"/>
              </a:ext>
            </a:extLst>
          </p:cNvPr>
          <p:cNvCxnSpPr>
            <a:cxnSpLocks/>
          </p:cNvCxnSpPr>
          <p:nvPr/>
        </p:nvCxnSpPr>
        <p:spPr>
          <a:xfrm>
            <a:off x="4617098" y="4276531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D8670-E937-4083-AF19-7EA5B4454AEE}"/>
              </a:ext>
            </a:extLst>
          </p:cNvPr>
          <p:cNvCxnSpPr>
            <a:cxnSpLocks/>
          </p:cNvCxnSpPr>
          <p:nvPr/>
        </p:nvCxnSpPr>
        <p:spPr>
          <a:xfrm>
            <a:off x="4665306" y="455955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E3F6AB-9E24-4FD6-82A4-58C7C6370D7A}"/>
              </a:ext>
            </a:extLst>
          </p:cNvPr>
          <p:cNvCxnSpPr>
            <a:cxnSpLocks/>
          </p:cNvCxnSpPr>
          <p:nvPr/>
        </p:nvCxnSpPr>
        <p:spPr>
          <a:xfrm>
            <a:off x="4665305" y="4802155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78B9CC7-08A5-4665-954B-883A7EA0C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2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70C0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1D466-3A65-4CDC-95D0-98B0CEE61B32}"/>
              </a:ext>
            </a:extLst>
          </p:cNvPr>
          <p:cNvSpPr txBox="1"/>
          <p:nvPr/>
        </p:nvSpPr>
        <p:spPr>
          <a:xfrm>
            <a:off x="1155636" y="468377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PRESENT RESULT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87EBA-022B-499C-9A46-CFF6E81ABBD2}"/>
              </a:ext>
            </a:extLst>
          </p:cNvPr>
          <p:cNvSpPr txBox="1"/>
          <p:nvPr/>
        </p:nvSpPr>
        <p:spPr>
          <a:xfrm>
            <a:off x="772691" y="1813173"/>
            <a:ext cx="91916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Eras Demi ITC" panose="020B0805030504020804" pitchFamily="34" charset="0"/>
              </a:rPr>
              <a:t>A typical result page includes 10 organic results.</a:t>
            </a:r>
          </a:p>
          <a:p>
            <a:r>
              <a:rPr lang="en-IN" sz="2400" dirty="0">
                <a:latin typeface="Eras Demi ITC" panose="020B0805030504020804" pitchFamily="34" charset="0"/>
              </a:rPr>
              <a:t>These results are enriched with other elements like :-</a:t>
            </a:r>
          </a:p>
          <a:p>
            <a:r>
              <a:rPr lang="en-IN" sz="2400" dirty="0">
                <a:latin typeface="Eras Demi ITC" panose="020B0805030504020804" pitchFamily="34" charset="0"/>
              </a:rPr>
              <a:t>Paid google ads</a:t>
            </a:r>
          </a:p>
          <a:p>
            <a:endParaRPr lang="en-IN" sz="2400" dirty="0">
              <a:latin typeface="Eras Demi ITC" panose="020B0805030504020804" pitchFamily="34" charset="0"/>
            </a:endParaRPr>
          </a:p>
          <a:p>
            <a:r>
              <a:rPr lang="en-IN" sz="2400" dirty="0">
                <a:latin typeface="Eras Demi ITC" panose="020B0805030504020804" pitchFamily="34" charset="0"/>
              </a:rPr>
              <a:t>Direct answers</a:t>
            </a:r>
          </a:p>
          <a:p>
            <a:endParaRPr lang="en-IN" sz="2400" dirty="0">
              <a:latin typeface="Eras Demi ITC" panose="020B0805030504020804" pitchFamily="34" charset="0"/>
            </a:endParaRPr>
          </a:p>
          <a:p>
            <a:r>
              <a:rPr lang="en-IN" sz="2400" dirty="0" err="1">
                <a:latin typeface="Eras Demi ITC" panose="020B0805030504020804" pitchFamily="34" charset="0"/>
              </a:rPr>
              <a:t>Strories</a:t>
            </a:r>
            <a:r>
              <a:rPr lang="en-IN" sz="2400" dirty="0">
                <a:latin typeface="Eras Demi ITC" panose="020B0805030504020804" pitchFamily="34" charset="0"/>
              </a:rPr>
              <a:t> &amp; tweets for news related element queries.</a:t>
            </a:r>
          </a:p>
          <a:p>
            <a:endParaRPr lang="en-IN" sz="2400" dirty="0">
              <a:latin typeface="Eras Demi ITC" panose="020B0805030504020804" pitchFamily="34" charset="0"/>
            </a:endParaRPr>
          </a:p>
          <a:p>
            <a:r>
              <a:rPr lang="en-IN" sz="2400" dirty="0">
                <a:latin typeface="Eras Demi ITC" panose="020B0805030504020804" pitchFamily="34" charset="0"/>
              </a:rPr>
              <a:t>Videos</a:t>
            </a:r>
          </a:p>
          <a:p>
            <a:endParaRPr lang="en-IN" sz="2400" dirty="0">
              <a:latin typeface="Eras Demi ITC" panose="020B0805030504020804" pitchFamily="34" charset="0"/>
            </a:endParaRPr>
          </a:p>
          <a:p>
            <a:r>
              <a:rPr lang="en-IN" sz="2400" dirty="0">
                <a:latin typeface="Eras Demi ITC" panose="020B0805030504020804" pitchFamily="34" charset="0"/>
              </a:rPr>
              <a:t>Related searches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7CFFD-7724-4A15-9FBA-33EBE013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96EDA-60DF-4223-B79B-B82779E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16</a:t>
            </a:fld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014626-3C0F-49BB-B2D8-A6852C8AE5E6}"/>
              </a:ext>
            </a:extLst>
          </p:cNvPr>
          <p:cNvSpPr/>
          <p:nvPr/>
        </p:nvSpPr>
        <p:spPr>
          <a:xfrm>
            <a:off x="343483" y="3405030"/>
            <a:ext cx="429208" cy="24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B97FB3-686C-4003-AA54-F22E428F6888}"/>
              </a:ext>
            </a:extLst>
          </p:cNvPr>
          <p:cNvSpPr/>
          <p:nvPr/>
        </p:nvSpPr>
        <p:spPr>
          <a:xfrm>
            <a:off x="281279" y="4142905"/>
            <a:ext cx="429208" cy="24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6DE270-7908-465D-973F-34947C8241BA}"/>
              </a:ext>
            </a:extLst>
          </p:cNvPr>
          <p:cNvSpPr/>
          <p:nvPr/>
        </p:nvSpPr>
        <p:spPr>
          <a:xfrm>
            <a:off x="281279" y="4812881"/>
            <a:ext cx="429208" cy="24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61D1B3-C66F-41CB-BB67-EF29CC2DAE04}"/>
              </a:ext>
            </a:extLst>
          </p:cNvPr>
          <p:cNvSpPr/>
          <p:nvPr/>
        </p:nvSpPr>
        <p:spPr>
          <a:xfrm>
            <a:off x="281279" y="5606487"/>
            <a:ext cx="429208" cy="24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28389A-DE4B-4335-B2D1-F7576CA8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AED28C1-6323-4143-ADA2-35B52601A6D1}"/>
              </a:ext>
            </a:extLst>
          </p:cNvPr>
          <p:cNvSpPr/>
          <p:nvPr/>
        </p:nvSpPr>
        <p:spPr>
          <a:xfrm>
            <a:off x="343483" y="2667155"/>
            <a:ext cx="429208" cy="24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8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69E6D-9960-44BD-B5F8-8B013FCF0197}"/>
              </a:ext>
            </a:extLst>
          </p:cNvPr>
          <p:cNvSpPr txBox="1"/>
          <p:nvPr/>
        </p:nvSpPr>
        <p:spPr>
          <a:xfrm>
            <a:off x="942392" y="97971"/>
            <a:ext cx="808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ENGINE WORKING ILLUSTRATION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9D4AE-924A-4A3F-AF95-7ADEC29F21F0}"/>
              </a:ext>
            </a:extLst>
          </p:cNvPr>
          <p:cNvSpPr txBox="1"/>
          <p:nvPr/>
        </p:nvSpPr>
        <p:spPr>
          <a:xfrm>
            <a:off x="6096000" y="3429000"/>
            <a:ext cx="7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2FC8A-B075-4B3C-9872-7C42339F9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30C8-A6A6-4071-943A-B798E3A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2554-1B4A-4D8F-A351-CEF87738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ECE8F-2597-40AC-BB1C-88E68D5D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7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B372F4-A3F7-43A2-9571-937A047F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298A2-10A3-4F42-B554-F3D7DDE3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F185B-86F8-4973-8571-134BBA3D74C3}"/>
              </a:ext>
            </a:extLst>
          </p:cNvPr>
          <p:cNvSpPr txBox="1"/>
          <p:nvPr/>
        </p:nvSpPr>
        <p:spPr>
          <a:xfrm>
            <a:off x="3048778" y="2461299"/>
            <a:ext cx="6097554" cy="307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Advantages of search engine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Easy to acquire different information from different topics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determine specifically information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Sorting and adding value to the information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5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6D66B2-C76C-43C5-936C-CE52240F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3C9D-0036-4EB6-9ACB-91CD846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19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44B1-9740-43D5-9AD0-C88E2B77A5A8}"/>
              </a:ext>
            </a:extLst>
          </p:cNvPr>
          <p:cNvSpPr txBox="1"/>
          <p:nvPr/>
        </p:nvSpPr>
        <p:spPr>
          <a:xfrm>
            <a:off x="3048778" y="2253550"/>
            <a:ext cx="6097554" cy="2350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Disadvantages of search engine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Too many websites visitors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44700" algn="r"/>
                <a:tab pos="29591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Too many websites leads/sales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8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9866">
              <a:srgbClr val="C1D4E0"/>
            </a:gs>
            <a:gs pos="39442">
              <a:schemeClr val="accent6">
                <a:lumMod val="20000"/>
                <a:lumOff val="80000"/>
              </a:schemeClr>
            </a:gs>
            <a:gs pos="83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F4BB-3C08-423E-B8E2-C7C14BDB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7" y="1087437"/>
            <a:ext cx="9601196" cy="1303337"/>
          </a:xfrm>
        </p:spPr>
        <p:txBody>
          <a:bodyPr>
            <a:normAutofit/>
          </a:bodyPr>
          <a:lstStyle/>
          <a:p>
            <a:r>
              <a:rPr lang="en-IN" dirty="0"/>
              <a:t>                </a:t>
            </a:r>
            <a:r>
              <a:rPr lang="en-IN" b="1" i="1" u="sng" dirty="0">
                <a:solidFill>
                  <a:srgbClr val="FF0000"/>
                </a:solidFill>
                <a:latin typeface="Bradley Hand ITC" panose="03070402050302030203" pitchFamily="66" charset="0"/>
              </a:rPr>
              <a:t>     SEARCH ENGINE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F0E3A-4C0D-4840-86D5-75A34BEE6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3" name="Chord 2">
            <a:extLst>
              <a:ext uri="{FF2B5EF4-FFF2-40B4-BE49-F238E27FC236}">
                <a16:creationId xmlns:a16="http://schemas.microsoft.com/office/drawing/2014/main" id="{569968F4-15DE-41E8-AE8C-24193A042AB5}"/>
              </a:ext>
            </a:extLst>
          </p:cNvPr>
          <p:cNvSpPr/>
          <p:nvPr/>
        </p:nvSpPr>
        <p:spPr>
          <a:xfrm rot="12088096">
            <a:off x="-455324" y="2183908"/>
            <a:ext cx="1535837" cy="1520301"/>
          </a:xfrm>
          <a:prstGeom prst="chord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22B9813D-53F7-4994-BF7A-002978D97313}"/>
              </a:ext>
            </a:extLst>
          </p:cNvPr>
          <p:cNvSpPr/>
          <p:nvPr/>
        </p:nvSpPr>
        <p:spPr>
          <a:xfrm rot="12176179">
            <a:off x="-455325" y="48403"/>
            <a:ext cx="1535837" cy="1520301"/>
          </a:xfrm>
          <a:prstGeom prst="chord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62942C7-13DA-43CB-927C-3946ACBB975E}"/>
              </a:ext>
            </a:extLst>
          </p:cNvPr>
          <p:cNvSpPr/>
          <p:nvPr/>
        </p:nvSpPr>
        <p:spPr>
          <a:xfrm rot="1369481">
            <a:off x="11121302" y="4257412"/>
            <a:ext cx="1535837" cy="1520301"/>
          </a:xfrm>
          <a:prstGeom prst="chord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A2652995-C2BC-4667-AC1D-82F0B882CB2E}"/>
              </a:ext>
            </a:extLst>
          </p:cNvPr>
          <p:cNvSpPr/>
          <p:nvPr/>
        </p:nvSpPr>
        <p:spPr>
          <a:xfrm rot="1369481">
            <a:off x="11121304" y="1995224"/>
            <a:ext cx="1535837" cy="1520301"/>
          </a:xfrm>
          <a:prstGeom prst="chord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E0DB7E9D-5EDF-42B6-ABE1-9BC1F81863B0}"/>
              </a:ext>
            </a:extLst>
          </p:cNvPr>
          <p:cNvSpPr/>
          <p:nvPr/>
        </p:nvSpPr>
        <p:spPr>
          <a:xfrm rot="1369481">
            <a:off x="11121303" y="138319"/>
            <a:ext cx="1535837" cy="1520301"/>
          </a:xfrm>
          <a:prstGeom prst="chord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BF54B8E4-6E9A-4CE1-A147-9AE37D1A37C9}"/>
              </a:ext>
            </a:extLst>
          </p:cNvPr>
          <p:cNvSpPr/>
          <p:nvPr/>
        </p:nvSpPr>
        <p:spPr>
          <a:xfrm rot="12176179">
            <a:off x="-465922" y="4613006"/>
            <a:ext cx="1535837" cy="1520301"/>
          </a:xfrm>
          <a:prstGeom prst="chor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45CD48-F477-4242-B2C7-84C4D3654462}"/>
              </a:ext>
            </a:extLst>
          </p:cNvPr>
          <p:cNvSpPr/>
          <p:nvPr/>
        </p:nvSpPr>
        <p:spPr>
          <a:xfrm>
            <a:off x="1158327" y="558459"/>
            <a:ext cx="9470333" cy="1470072"/>
          </a:xfrm>
          <a:prstGeom prst="ellipse">
            <a:avLst/>
          </a:prstGeom>
          <a:solidFill>
            <a:srgbClr val="00B0F0">
              <a:alpha val="5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74C9F8-14C9-40FA-8C99-F5550FA35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3E4A2E-5649-44AD-A15A-5CD46A35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6B480D-D9AF-4A4A-8933-25848AD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2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4D1AB3-1CF4-4230-BE30-1E1B6BD32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0" y="2028531"/>
            <a:ext cx="565864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4BF7F-FEFC-4E8D-9F5B-B2AD9B91A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68" y="0"/>
            <a:ext cx="12716256" cy="6858000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18147C-E15F-4F6D-BC45-28FE36B56A75}"/>
              </a:ext>
            </a:extLst>
          </p:cNvPr>
          <p:cNvSpPr/>
          <p:nvPr/>
        </p:nvSpPr>
        <p:spPr>
          <a:xfrm>
            <a:off x="-721484" y="-114301"/>
            <a:ext cx="12779372" cy="7086601"/>
          </a:xfrm>
          <a:prstGeom prst="rect">
            <a:avLst/>
          </a:prstGeom>
          <a:solidFill>
            <a:schemeClr val="bg1">
              <a:lumMod val="6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7CF88-F86D-42B1-83E9-E63EDD708A77}"/>
              </a:ext>
            </a:extLst>
          </p:cNvPr>
          <p:cNvSpPr/>
          <p:nvPr/>
        </p:nvSpPr>
        <p:spPr>
          <a:xfrm rot="3018797">
            <a:off x="4049111" y="1324740"/>
            <a:ext cx="2751779" cy="2564472"/>
          </a:xfrm>
          <a:prstGeom prst="rect">
            <a:avLst/>
          </a:prstGeom>
          <a:solidFill>
            <a:schemeClr val="lt1">
              <a:alpha val="9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8430C-01CB-492C-9A68-1FC6F7FA36F6}"/>
              </a:ext>
            </a:extLst>
          </p:cNvPr>
          <p:cNvSpPr/>
          <p:nvPr/>
        </p:nvSpPr>
        <p:spPr>
          <a:xfrm rot="2902727">
            <a:off x="7098577" y="2352749"/>
            <a:ext cx="1155180" cy="1049238"/>
          </a:xfrm>
          <a:prstGeom prst="rect">
            <a:avLst/>
          </a:prstGeom>
          <a:solidFill>
            <a:schemeClr val="lt1">
              <a:alpha val="9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DB8DCC-1C34-412A-8929-6C1FD3BBDC4C}"/>
              </a:ext>
            </a:extLst>
          </p:cNvPr>
          <p:cNvSpPr/>
          <p:nvPr/>
        </p:nvSpPr>
        <p:spPr>
          <a:xfrm rot="2902727">
            <a:off x="2783902" y="2015681"/>
            <a:ext cx="1155180" cy="1049238"/>
          </a:xfrm>
          <a:prstGeom prst="rect">
            <a:avLst/>
          </a:prstGeom>
          <a:solidFill>
            <a:schemeClr val="lt1">
              <a:alpha val="9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A1D96-6FD9-424F-83E0-D69F61A950AE}"/>
              </a:ext>
            </a:extLst>
          </p:cNvPr>
          <p:cNvSpPr txBox="1"/>
          <p:nvPr/>
        </p:nvSpPr>
        <p:spPr>
          <a:xfrm>
            <a:off x="531018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0BD63-3385-4325-B7A2-D496CA49906B}"/>
              </a:ext>
            </a:extLst>
          </p:cNvPr>
          <p:cNvSpPr txBox="1"/>
          <p:nvPr/>
        </p:nvSpPr>
        <p:spPr>
          <a:xfrm>
            <a:off x="4665713" y="1718609"/>
            <a:ext cx="2004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Bodoni MT Black" panose="02070A03080606020203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C6BA25-8FA9-454F-8A32-9541F210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D8532-82F8-4F4F-AD94-C2FF8B8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20</a:t>
            </a:fld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349DF-18D2-4DA6-AF08-5F8F89AEE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>
              <a:lumMod val="85000"/>
            </a:schemeClr>
          </a:fgClr>
          <a:bgClr>
            <a:schemeClr val="bg1">
              <a:lumMod val="6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E9C5-200F-44DE-82BA-90FBCBE3319C}"/>
              </a:ext>
            </a:extLst>
          </p:cNvPr>
          <p:cNvGrpSpPr/>
          <p:nvPr/>
        </p:nvGrpSpPr>
        <p:grpSpPr>
          <a:xfrm>
            <a:off x="223660" y="265649"/>
            <a:ext cx="5117753" cy="2085196"/>
            <a:chOff x="2990845" y="1938334"/>
            <a:chExt cx="6105531" cy="2547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A233D59D-E4E1-469F-AEE7-B108955AAF20}"/>
                </a:ext>
              </a:extLst>
            </p:cNvPr>
            <p:cNvSpPr/>
            <p:nvPr/>
          </p:nvSpPr>
          <p:spPr>
            <a:xfrm rot="5400000" flipH="1">
              <a:off x="2566982" y="2362197"/>
              <a:ext cx="1895475" cy="1047749"/>
            </a:xfrm>
            <a:prstGeom prst="flowChartInputOutpu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AB5966F1-A17D-4AAC-A5A4-10CC83D6C857}"/>
                </a:ext>
              </a:extLst>
            </p:cNvPr>
            <p:cNvSpPr/>
            <p:nvPr/>
          </p:nvSpPr>
          <p:spPr>
            <a:xfrm rot="16200000">
              <a:off x="3519488" y="2447922"/>
              <a:ext cx="1895475" cy="876299"/>
            </a:xfrm>
            <a:prstGeom prst="flowChartInputOutpu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D51181-8D4B-4F2A-B25B-AE1604955DB2}"/>
                </a:ext>
              </a:extLst>
            </p:cNvPr>
            <p:cNvSpPr/>
            <p:nvPr/>
          </p:nvSpPr>
          <p:spPr>
            <a:xfrm>
              <a:off x="4905376" y="2324098"/>
              <a:ext cx="4191000" cy="2162175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i="1" dirty="0">
                  <a:solidFill>
                    <a:srgbClr val="002060"/>
                  </a:solidFill>
                  <a:latin typeface="Broadway" panose="04040905080B02020502" pitchFamily="82" charset="0"/>
                </a:rPr>
                <a:t>What is search engine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CA2929-4B09-4BCA-A532-CF6312C70D49}"/>
              </a:ext>
            </a:extLst>
          </p:cNvPr>
          <p:cNvGrpSpPr/>
          <p:nvPr/>
        </p:nvGrpSpPr>
        <p:grpSpPr>
          <a:xfrm>
            <a:off x="80426" y="2569414"/>
            <a:ext cx="5170678" cy="1947266"/>
            <a:chOff x="2981322" y="1938336"/>
            <a:chExt cx="6115053" cy="2547939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DAFC73BE-A3E1-4124-8E1D-CD4E9D5020BA}"/>
                </a:ext>
              </a:extLst>
            </p:cNvPr>
            <p:cNvSpPr/>
            <p:nvPr/>
          </p:nvSpPr>
          <p:spPr>
            <a:xfrm rot="5400000" flipH="1">
              <a:off x="2557458" y="2362201"/>
              <a:ext cx="1895477" cy="1047749"/>
            </a:xfrm>
            <a:prstGeom prst="flowChartInputOutpu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A15B20D5-7D6B-4471-A74D-5FF79C21BBC5}"/>
                </a:ext>
              </a:extLst>
            </p:cNvPr>
            <p:cNvSpPr/>
            <p:nvPr/>
          </p:nvSpPr>
          <p:spPr>
            <a:xfrm rot="16200000">
              <a:off x="3519488" y="2447924"/>
              <a:ext cx="1895475" cy="876299"/>
            </a:xfrm>
            <a:prstGeom prst="flowChartInputOutpu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404CD6-E20E-406E-8356-FF5CA37C2B3A}"/>
                </a:ext>
              </a:extLst>
            </p:cNvPr>
            <p:cNvSpPr/>
            <p:nvPr/>
          </p:nvSpPr>
          <p:spPr>
            <a:xfrm>
              <a:off x="4905375" y="2324100"/>
              <a:ext cx="4191000" cy="216217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latin typeface="Britannic Bold" panose="020B0903060703020204" pitchFamily="34" charset="0"/>
                </a:rPr>
                <a:t>Purpose of search engine</a:t>
              </a:r>
            </a:p>
            <a:p>
              <a:pPr algn="ctr"/>
              <a:endParaRPr lang="en-IN" sz="24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FE6CED-2184-423E-B6BD-B032F6C5EA22}"/>
              </a:ext>
            </a:extLst>
          </p:cNvPr>
          <p:cNvGrpSpPr/>
          <p:nvPr/>
        </p:nvGrpSpPr>
        <p:grpSpPr>
          <a:xfrm>
            <a:off x="7226" y="4692438"/>
            <a:ext cx="5117753" cy="1950185"/>
            <a:chOff x="2981324" y="1938335"/>
            <a:chExt cx="6115051" cy="2547940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7" name="Flowchart: Data 16">
              <a:extLst>
                <a:ext uri="{FF2B5EF4-FFF2-40B4-BE49-F238E27FC236}">
                  <a16:creationId xmlns:a16="http://schemas.microsoft.com/office/drawing/2014/main" id="{4E9854A3-411F-4981-9344-E47D92F0F30A}"/>
                </a:ext>
              </a:extLst>
            </p:cNvPr>
            <p:cNvSpPr/>
            <p:nvPr/>
          </p:nvSpPr>
          <p:spPr>
            <a:xfrm rot="5400000" flipH="1">
              <a:off x="2557461" y="2362198"/>
              <a:ext cx="1895475" cy="1047749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44313B58-5F71-4BF0-87D1-B2EB0197BA49}"/>
                </a:ext>
              </a:extLst>
            </p:cNvPr>
            <p:cNvSpPr/>
            <p:nvPr/>
          </p:nvSpPr>
          <p:spPr>
            <a:xfrm rot="16200000">
              <a:off x="3519488" y="2447924"/>
              <a:ext cx="1895475" cy="876299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A966A4-98FB-4EF4-8A6B-1A134650866D}"/>
                </a:ext>
              </a:extLst>
            </p:cNvPr>
            <p:cNvSpPr/>
            <p:nvPr/>
          </p:nvSpPr>
          <p:spPr>
            <a:xfrm>
              <a:off x="4905375" y="2324100"/>
              <a:ext cx="4191000" cy="21621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latin typeface="Bodoni MT Black" panose="02070A03080606020203" pitchFamily="18" charset="0"/>
                </a:rPr>
                <a:t>How do search engine works</a:t>
              </a:r>
            </a:p>
            <a:p>
              <a:pPr algn="ctr"/>
              <a:endParaRPr lang="en-IN" sz="28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518444-55A5-407E-BF90-708C14F0A9CA}"/>
              </a:ext>
            </a:extLst>
          </p:cNvPr>
          <p:cNvGrpSpPr/>
          <p:nvPr/>
        </p:nvGrpSpPr>
        <p:grpSpPr>
          <a:xfrm>
            <a:off x="5633614" y="490176"/>
            <a:ext cx="5117753" cy="2085196"/>
            <a:chOff x="2990845" y="1938334"/>
            <a:chExt cx="6105531" cy="2547939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97EC6DC-662C-4591-92C0-09B79DD6E902}"/>
                </a:ext>
              </a:extLst>
            </p:cNvPr>
            <p:cNvSpPr/>
            <p:nvPr/>
          </p:nvSpPr>
          <p:spPr>
            <a:xfrm rot="5400000" flipH="1">
              <a:off x="2566982" y="2362197"/>
              <a:ext cx="1895475" cy="1047749"/>
            </a:xfrm>
            <a:prstGeom prst="flowChartInputOutpu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lowchart: Data 21">
              <a:extLst>
                <a:ext uri="{FF2B5EF4-FFF2-40B4-BE49-F238E27FC236}">
                  <a16:creationId xmlns:a16="http://schemas.microsoft.com/office/drawing/2014/main" id="{20400D9C-9B74-4EE8-B064-6F755835E8D9}"/>
                </a:ext>
              </a:extLst>
            </p:cNvPr>
            <p:cNvSpPr/>
            <p:nvPr/>
          </p:nvSpPr>
          <p:spPr>
            <a:xfrm rot="16200000">
              <a:off x="3519488" y="2447922"/>
              <a:ext cx="1895475" cy="876299"/>
            </a:xfrm>
            <a:prstGeom prst="flowChartInputOutpu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805C37-8CDC-4FF0-B99B-D7CED0E3DF3D}"/>
                </a:ext>
              </a:extLst>
            </p:cNvPr>
            <p:cNvSpPr/>
            <p:nvPr/>
          </p:nvSpPr>
          <p:spPr>
            <a:xfrm>
              <a:off x="4905376" y="2324098"/>
              <a:ext cx="4191000" cy="216217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latin typeface="Algerian" panose="04020705040A02060702" pitchFamily="82" charset="0"/>
                </a:rPr>
                <a:t>Types of search engine</a:t>
              </a:r>
            </a:p>
            <a:p>
              <a:pPr algn="ctr"/>
              <a:endParaRPr lang="en-IN" sz="2400" b="1" dirty="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A8E614-3C3A-4C76-80DD-3F694AD7B252}"/>
              </a:ext>
            </a:extLst>
          </p:cNvPr>
          <p:cNvGrpSpPr/>
          <p:nvPr/>
        </p:nvGrpSpPr>
        <p:grpSpPr>
          <a:xfrm>
            <a:off x="5569787" y="4798956"/>
            <a:ext cx="5220639" cy="2059044"/>
            <a:chOff x="2990845" y="1938334"/>
            <a:chExt cx="6092782" cy="25159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53321CC7-4486-4D09-A63B-7FFD666C8758}"/>
                </a:ext>
              </a:extLst>
            </p:cNvPr>
            <p:cNvSpPr/>
            <p:nvPr/>
          </p:nvSpPr>
          <p:spPr>
            <a:xfrm rot="5400000" flipH="1">
              <a:off x="2566982" y="2362197"/>
              <a:ext cx="1895475" cy="104774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lowchart: Data 29">
              <a:extLst>
                <a:ext uri="{FF2B5EF4-FFF2-40B4-BE49-F238E27FC236}">
                  <a16:creationId xmlns:a16="http://schemas.microsoft.com/office/drawing/2014/main" id="{8946E65D-375F-4F27-A4D0-03E7327979F6}"/>
                </a:ext>
              </a:extLst>
            </p:cNvPr>
            <p:cNvSpPr/>
            <p:nvPr/>
          </p:nvSpPr>
          <p:spPr>
            <a:xfrm rot="16200000">
              <a:off x="3519488" y="2447922"/>
              <a:ext cx="1895475" cy="87629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78DF51-EBC8-4E4E-8FC1-33FED6AD7BF0}"/>
                </a:ext>
              </a:extLst>
            </p:cNvPr>
            <p:cNvSpPr/>
            <p:nvPr/>
          </p:nvSpPr>
          <p:spPr>
            <a:xfrm>
              <a:off x="4892627" y="2292143"/>
              <a:ext cx="4191000" cy="21621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indexing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515B6C-9D61-4F53-9A3B-D9BF0C539195}"/>
              </a:ext>
            </a:extLst>
          </p:cNvPr>
          <p:cNvGrpSpPr/>
          <p:nvPr/>
        </p:nvGrpSpPr>
        <p:grpSpPr>
          <a:xfrm>
            <a:off x="5633613" y="2647859"/>
            <a:ext cx="5117753" cy="2085196"/>
            <a:chOff x="2990845" y="1938334"/>
            <a:chExt cx="6105531" cy="2547939"/>
          </a:xfr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8665E444-321B-4B05-B10B-D2167BCC3C9A}"/>
                </a:ext>
              </a:extLst>
            </p:cNvPr>
            <p:cNvSpPr/>
            <p:nvPr/>
          </p:nvSpPr>
          <p:spPr>
            <a:xfrm rot="5400000" flipH="1">
              <a:off x="2566982" y="2362197"/>
              <a:ext cx="1895475" cy="1047749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4E8164F6-2E50-435C-A4AF-6337AEAB5F61}"/>
                </a:ext>
              </a:extLst>
            </p:cNvPr>
            <p:cNvSpPr/>
            <p:nvPr/>
          </p:nvSpPr>
          <p:spPr>
            <a:xfrm rot="16200000">
              <a:off x="3519488" y="2447922"/>
              <a:ext cx="1895475" cy="876299"/>
            </a:xfrm>
            <a:prstGeom prst="flowChartInputOutpu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F5B1A-4BA2-40FB-9EB8-89BCDEBFAE86}"/>
                </a:ext>
              </a:extLst>
            </p:cNvPr>
            <p:cNvSpPr/>
            <p:nvPr/>
          </p:nvSpPr>
          <p:spPr>
            <a:xfrm>
              <a:off x="4905376" y="2324098"/>
              <a:ext cx="4191000" cy="216217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crawling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D20D5FA-FFFA-4D97-A264-A5D11F564DA6}"/>
              </a:ext>
            </a:extLst>
          </p:cNvPr>
          <p:cNvSpPr/>
          <p:nvPr/>
        </p:nvSpPr>
        <p:spPr>
          <a:xfrm>
            <a:off x="133348" y="723275"/>
            <a:ext cx="734529" cy="809499"/>
          </a:xfrm>
          <a:prstGeom prst="rect">
            <a:avLst/>
          </a:prstGeom>
          <a:noFill/>
          <a:ln>
            <a:noFill/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FFFF00"/>
                </a:solidFill>
              </a:rPr>
              <a:t>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E204B8-B4DC-4113-81A4-C7F3C7778671}"/>
              </a:ext>
            </a:extLst>
          </p:cNvPr>
          <p:cNvSpPr/>
          <p:nvPr/>
        </p:nvSpPr>
        <p:spPr>
          <a:xfrm>
            <a:off x="71359" y="2788035"/>
            <a:ext cx="758183" cy="76099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20DCFF-200A-4A04-8D16-86CFDA6FAB4A}"/>
              </a:ext>
            </a:extLst>
          </p:cNvPr>
          <p:cNvSpPr/>
          <p:nvPr/>
        </p:nvSpPr>
        <p:spPr>
          <a:xfrm>
            <a:off x="96158" y="4966473"/>
            <a:ext cx="733384" cy="6688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03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CF8C42-A670-425D-B26B-85F252A27645}"/>
              </a:ext>
            </a:extLst>
          </p:cNvPr>
          <p:cNvSpPr/>
          <p:nvPr/>
        </p:nvSpPr>
        <p:spPr>
          <a:xfrm>
            <a:off x="5633615" y="970844"/>
            <a:ext cx="614849" cy="56193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04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EDCD14-8E12-452C-8E31-77543A5BEFAF}"/>
              </a:ext>
            </a:extLst>
          </p:cNvPr>
          <p:cNvSpPr/>
          <p:nvPr/>
        </p:nvSpPr>
        <p:spPr>
          <a:xfrm>
            <a:off x="5633614" y="3008962"/>
            <a:ext cx="614849" cy="6206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05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DEA0C-AF28-45FC-B136-B49A0E8212BD}"/>
              </a:ext>
            </a:extLst>
          </p:cNvPr>
          <p:cNvSpPr/>
          <p:nvPr/>
        </p:nvSpPr>
        <p:spPr>
          <a:xfrm>
            <a:off x="5569787" y="5255283"/>
            <a:ext cx="734529" cy="58627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06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0DD616-51F0-4246-9C09-DF4842E1A3D4}"/>
              </a:ext>
            </a:extLst>
          </p:cNvPr>
          <p:cNvSpPr txBox="1"/>
          <p:nvPr/>
        </p:nvSpPr>
        <p:spPr>
          <a:xfrm>
            <a:off x="-1763517" y="-26214"/>
            <a:ext cx="6175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rial Rounded MT Bold" panose="020F0704030504030204" pitchFamily="34" charset="0"/>
              </a:rPr>
              <a:t>INDEX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FD1E6E-8B0B-474C-AA39-096441FA68DC}"/>
              </a:ext>
            </a:extLst>
          </p:cNvPr>
          <p:cNvCxnSpPr/>
          <p:nvPr/>
        </p:nvCxnSpPr>
        <p:spPr>
          <a:xfrm flipV="1">
            <a:off x="223659" y="434820"/>
            <a:ext cx="1953087" cy="19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455CD51-3421-4810-8526-D89657FC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9525"/>
            <a:ext cx="436091" cy="6520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BC3730-4606-49A9-A59C-B8AED0B8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7B31D-A891-49A4-8B3E-BC8502D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6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4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F177D-EAFF-4380-AAF3-3D4CEE4B6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41D04-BD2D-404F-8300-00D874662BF2}"/>
              </a:ext>
            </a:extLst>
          </p:cNvPr>
          <p:cNvGrpSpPr/>
          <p:nvPr/>
        </p:nvGrpSpPr>
        <p:grpSpPr>
          <a:xfrm>
            <a:off x="223660" y="265649"/>
            <a:ext cx="5117752" cy="2085196"/>
            <a:chOff x="2990845" y="1938334"/>
            <a:chExt cx="6105531" cy="2547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727A73EE-165C-4B85-829C-40472FB8548D}"/>
                </a:ext>
              </a:extLst>
            </p:cNvPr>
            <p:cNvSpPr/>
            <p:nvPr/>
          </p:nvSpPr>
          <p:spPr>
            <a:xfrm rot="5400000" flipH="1">
              <a:off x="2566982" y="2362197"/>
              <a:ext cx="1895475" cy="1047749"/>
            </a:xfrm>
            <a:prstGeom prst="flowChartInputOutpu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2989E05E-2B02-43DF-9AE4-6A987481D1F9}"/>
                </a:ext>
              </a:extLst>
            </p:cNvPr>
            <p:cNvSpPr/>
            <p:nvPr/>
          </p:nvSpPr>
          <p:spPr>
            <a:xfrm rot="16200000">
              <a:off x="3519488" y="2447922"/>
              <a:ext cx="1895475" cy="876299"/>
            </a:xfrm>
            <a:prstGeom prst="flowChartInputOutpu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33EDB-D37C-4060-B6B1-36751F32196A}"/>
                </a:ext>
              </a:extLst>
            </p:cNvPr>
            <p:cNvSpPr/>
            <p:nvPr/>
          </p:nvSpPr>
          <p:spPr>
            <a:xfrm>
              <a:off x="4905376" y="2324098"/>
              <a:ext cx="4191000" cy="2162175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i="1" dirty="0">
                  <a:solidFill>
                    <a:srgbClr val="002060"/>
                  </a:solidFill>
                  <a:latin typeface="Broadway" panose="04040905080B02020502" pitchFamily="82" charset="0"/>
                </a:rPr>
                <a:t>Search engine working illustration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5F4F55-482D-467B-B39F-93ED2DB51B8C}"/>
              </a:ext>
            </a:extLst>
          </p:cNvPr>
          <p:cNvSpPr txBox="1"/>
          <p:nvPr/>
        </p:nvSpPr>
        <p:spPr>
          <a:xfrm>
            <a:off x="367371" y="866775"/>
            <a:ext cx="6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07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B2B10-45D4-47E1-A927-EA2ECFD9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E0053-77A0-4F6E-8C8F-9EF818F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4</a:t>
            </a:fld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D1C461-BAD4-44F5-9352-29CAC5C38790}"/>
              </a:ext>
            </a:extLst>
          </p:cNvPr>
          <p:cNvGrpSpPr/>
          <p:nvPr/>
        </p:nvGrpSpPr>
        <p:grpSpPr>
          <a:xfrm>
            <a:off x="223659" y="2771324"/>
            <a:ext cx="5117752" cy="2085196"/>
            <a:chOff x="2990845" y="1938334"/>
            <a:chExt cx="6105531" cy="2547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443BB07E-9904-4EDE-8954-6D898E97FFA5}"/>
                </a:ext>
              </a:extLst>
            </p:cNvPr>
            <p:cNvSpPr/>
            <p:nvPr/>
          </p:nvSpPr>
          <p:spPr>
            <a:xfrm rot="5400000" flipH="1">
              <a:off x="2566982" y="2362197"/>
              <a:ext cx="1895475" cy="1047749"/>
            </a:xfrm>
            <a:prstGeom prst="flowChartInputOutpu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4EB953BB-EE18-4AAE-B4FC-0B5051E35BD9}"/>
                </a:ext>
              </a:extLst>
            </p:cNvPr>
            <p:cNvSpPr/>
            <p:nvPr/>
          </p:nvSpPr>
          <p:spPr>
            <a:xfrm rot="16200000">
              <a:off x="3519488" y="2447922"/>
              <a:ext cx="1895475" cy="876299"/>
            </a:xfrm>
            <a:prstGeom prst="flowChartInputOutpu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14F924-F89C-4C24-9809-B58274E29A8D}"/>
                </a:ext>
              </a:extLst>
            </p:cNvPr>
            <p:cNvSpPr/>
            <p:nvPr/>
          </p:nvSpPr>
          <p:spPr>
            <a:xfrm>
              <a:off x="4905376" y="2324098"/>
              <a:ext cx="4191000" cy="2162175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Advantages</a:t>
              </a:r>
              <a:r>
                <a:rPr lang="en-IN" sz="2000" b="1" i="1" dirty="0">
                  <a:solidFill>
                    <a:srgbClr val="002060"/>
                  </a:solidFill>
                  <a:effectLst/>
                  <a:latin typeface="Broadway" panose="04040905080B02020502" pitchFamily="82" charset="0"/>
                  <a:ea typeface="Times New Roman" panose="02020603050405020304" pitchFamily="18" charset="0"/>
                </a:rPr>
                <a:t> and di</a:t>
              </a:r>
              <a:r>
                <a:rPr lang="en-IN" sz="2000" b="1" i="1" dirty="0">
                  <a:solidFill>
                    <a:srgbClr val="002060"/>
                  </a:solidFill>
                  <a:latin typeface="Broadway" panose="04040905080B02020502" pitchFamily="82" charset="0"/>
                  <a:ea typeface="Times New Roman" panose="02020603050405020304" pitchFamily="18" charset="0"/>
                </a:rPr>
                <a:t>sadvantages</a:t>
              </a:r>
            </a:p>
            <a:p>
              <a:pPr algn="ctr"/>
              <a:endParaRPr lang="en-IN" sz="2800" b="1" i="1" dirty="0">
                <a:solidFill>
                  <a:srgbClr val="002060"/>
                </a:solidFill>
                <a:latin typeface="Broadway" panose="04040905080B020205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60000"/>
              <a:lumOff val="4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7E81E8-7C49-43D2-8641-F18BDDEE3335}"/>
              </a:ext>
            </a:extLst>
          </p:cNvPr>
          <p:cNvSpPr txBox="1"/>
          <p:nvPr/>
        </p:nvSpPr>
        <p:spPr>
          <a:xfrm>
            <a:off x="-459419" y="157123"/>
            <a:ext cx="8094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What is search engine .</a:t>
            </a:r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E699ECAB-55E4-4C3A-AA6F-21C2D0E0B8E2}"/>
              </a:ext>
            </a:extLst>
          </p:cNvPr>
          <p:cNvSpPr/>
          <p:nvPr/>
        </p:nvSpPr>
        <p:spPr>
          <a:xfrm>
            <a:off x="0" y="157123"/>
            <a:ext cx="585927" cy="585926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56598-1132-4817-881F-749BF4F87751}"/>
              </a:ext>
            </a:extLst>
          </p:cNvPr>
          <p:cNvSpPr txBox="1"/>
          <p:nvPr/>
        </p:nvSpPr>
        <p:spPr>
          <a:xfrm>
            <a:off x="585927" y="1091953"/>
            <a:ext cx="1036024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Search engine are complex computer software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programmes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 designed to search an information on the world Wide Web  and provide users the best results in fastest possible way .</a:t>
            </a:r>
          </a:p>
          <a:p>
            <a:pPr algn="just"/>
            <a:endParaRPr lang="en-US" sz="2400" b="1" dirty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A search engine is a web-based tool that enables users to locate information on the World Wide  Web. Popular examples of search engines are Google, Yahoo!, and MSN Search. ... The information gathered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by the spiders is used to create a searchable index of the Web.</a:t>
            </a:r>
          </a:p>
          <a:p>
            <a:pPr algn="just"/>
            <a:endParaRPr lang="en-US" sz="2400" b="1" dirty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erlin Sans FB Demi" panose="020E0802020502020306" pitchFamily="34" charset="0"/>
              </a:rPr>
              <a:t>An estimate 70% to 80% internet user use Google as search 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erlin Sans FB Demi" panose="020E0802020502020306" pitchFamily="34" charset="0"/>
              </a:rPr>
              <a:t>Engine and 30% to 20% internet users use other search engines.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CF259A-3633-4256-AB11-69D4624BC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095728" y="5148678"/>
            <a:ext cx="3076575" cy="1638300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6A763893-B978-4E0B-A5F1-D9502988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010903"/>
            <a:ext cx="714342" cy="714342"/>
          </a:xfrm>
          <a:prstGeom prst="rect">
            <a:avLst/>
          </a:prstGeom>
        </p:spPr>
      </p:pic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559BA8EA-FC7E-4C09-8C09-0FF8CC8A6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392027"/>
            <a:ext cx="714342" cy="714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8CDF6B-3E06-4981-8D45-47DBCFC2F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9DD713-5575-4CE8-AA0A-CA1567C0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8FE73-C609-4D77-95B0-BB7D9FFD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41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F5A3EE-917C-48BB-8529-D81E7AFD7578}"/>
              </a:ext>
            </a:extLst>
          </p:cNvPr>
          <p:cNvSpPr txBox="1"/>
          <p:nvPr/>
        </p:nvSpPr>
        <p:spPr>
          <a:xfrm>
            <a:off x="457200" y="318611"/>
            <a:ext cx="1087755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Berlin Sans FB Demi" panose="020E0802020502020306" pitchFamily="34" charset="0"/>
              </a:rPr>
              <a:t>    What is the purpose of search engines?</a:t>
            </a:r>
          </a:p>
          <a:p>
            <a:endParaRPr lang="en-IN" dirty="0"/>
          </a:p>
          <a:p>
            <a:endParaRPr lang="en-IN" dirty="0">
              <a:solidFill>
                <a:srgbClr val="00B0F0"/>
              </a:solidFill>
              <a:latin typeface="Bodoni MT Black" panose="02070A03080606020203" pitchFamily="18" charset="0"/>
            </a:endParaRPr>
          </a:p>
          <a:p>
            <a:r>
              <a:rPr lang="en-IN" sz="2800" dirty="0">
                <a:solidFill>
                  <a:srgbClr val="00B0F0"/>
                </a:solidFill>
                <a:latin typeface="Britannic Bold" panose="020B0903060703020204" pitchFamily="34" charset="0"/>
              </a:rPr>
              <a:t>Search engines allow users to search the internet for content using keywords. Although the market is dominated by a few, there are many search engines that people can use.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346BE-3A28-41E4-82F2-C0EA3CF3AB58}"/>
              </a:ext>
            </a:extLst>
          </p:cNvPr>
          <p:cNvSpPr txBox="1"/>
          <p:nvPr/>
        </p:nvSpPr>
        <p:spPr>
          <a:xfrm>
            <a:off x="457200" y="3552825"/>
            <a:ext cx="82581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Bodoni MT" panose="02070603080606020203" pitchFamily="18" charset="0"/>
              </a:rPr>
              <a:t>    Who invented the search engine?</a:t>
            </a:r>
          </a:p>
          <a:p>
            <a:endParaRPr lang="en-US" sz="3600" b="1" i="1" dirty="0">
              <a:latin typeface="Bodoni MT" panose="02070603080606020203" pitchFamily="18" charset="0"/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Alan Emtage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Alan Emtage invented the world's first search engine, but he didn't earn a single cent from his groundbreaking invention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569A1-E091-410C-AC0A-3210B537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93" y="0"/>
            <a:ext cx="3301807" cy="451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A5745C-DB63-44AC-A43B-3953D09F3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9" name="Minus Sign 8">
            <a:extLst>
              <a:ext uri="{FF2B5EF4-FFF2-40B4-BE49-F238E27FC236}">
                <a16:creationId xmlns:a16="http://schemas.microsoft.com/office/drawing/2014/main" id="{DCA23B01-0C79-4F20-84C3-E9590B69E0EE}"/>
              </a:ext>
            </a:extLst>
          </p:cNvPr>
          <p:cNvSpPr/>
          <p:nvPr/>
        </p:nvSpPr>
        <p:spPr>
          <a:xfrm>
            <a:off x="0" y="763123"/>
            <a:ext cx="8691801" cy="296590"/>
          </a:xfrm>
          <a:prstGeom prst="mathMinus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7582FC04-FD74-4D8F-90C4-7BF59EB7427D}"/>
              </a:ext>
            </a:extLst>
          </p:cNvPr>
          <p:cNvSpPr/>
          <p:nvPr/>
        </p:nvSpPr>
        <p:spPr>
          <a:xfrm>
            <a:off x="23574" y="4035771"/>
            <a:ext cx="8691801" cy="296590"/>
          </a:xfrm>
          <a:prstGeom prst="mathMinus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91AC01-5E20-4A55-BACB-59BD594E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A54F5-21A7-4920-8E5E-37511E8A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94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BF5E7-EB61-4D14-9FF2-6D484537FA8B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32C63-A4DB-453A-AD55-1504F820E609}"/>
              </a:ext>
            </a:extLst>
          </p:cNvPr>
          <p:cNvSpPr txBox="1"/>
          <p:nvPr/>
        </p:nvSpPr>
        <p:spPr>
          <a:xfrm>
            <a:off x="1409700" y="342831"/>
            <a:ext cx="795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HOW DO SEARCH ENGINE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BD1CA-CE44-4138-B5D5-33EB931D9321}"/>
              </a:ext>
            </a:extLst>
          </p:cNvPr>
          <p:cNvSpPr txBox="1"/>
          <p:nvPr/>
        </p:nvSpPr>
        <p:spPr>
          <a:xfrm>
            <a:off x="514350" y="1047750"/>
            <a:ext cx="10439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Search engines work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 by crawling hundreds of billions of pages using their own web crawlers. These web crawlers 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are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 commonly referred 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to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 as 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search engine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 bots or spiders. A 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search engine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 navigates the web by downloading web pages and following links on these pages 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to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 discover new pages that have been made available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The searcher types a query into a search engine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Search engine software quickly sorts through literally </a:t>
            </a:r>
            <a:r>
              <a:rPr lang="en-IN" sz="2800" dirty="0" err="1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millons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 of pages in its databases to find matches to this query.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The search engine’s result are rank in order of relevancy.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DE1677FC-3369-4C8F-841A-C183924A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99" y="1135191"/>
            <a:ext cx="523220" cy="523220"/>
          </a:xfrm>
          <a:prstGeom prst="rect">
            <a:avLst/>
          </a:prstGeom>
        </p:spPr>
      </p:pic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460FCD59-9D3F-487A-8166-030F8DBBC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99" y="4110690"/>
            <a:ext cx="523220" cy="523220"/>
          </a:xfrm>
          <a:prstGeom prst="rect">
            <a:avLst/>
          </a:prstGeom>
        </p:spPr>
      </p:pic>
      <p:sp>
        <p:nvSpPr>
          <p:cNvPr id="9" name="Minus Sign 8">
            <a:extLst>
              <a:ext uri="{FF2B5EF4-FFF2-40B4-BE49-F238E27FC236}">
                <a16:creationId xmlns:a16="http://schemas.microsoft.com/office/drawing/2014/main" id="{FFBE326D-D1C1-413D-894E-6B369F82B3FE}"/>
              </a:ext>
            </a:extLst>
          </p:cNvPr>
          <p:cNvSpPr/>
          <p:nvPr/>
        </p:nvSpPr>
        <p:spPr>
          <a:xfrm>
            <a:off x="603119" y="738063"/>
            <a:ext cx="6835906" cy="191155"/>
          </a:xfrm>
          <a:prstGeom prst="mathMinus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459DCB-131E-42AE-AD5E-62D5BFAB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0"/>
            <a:ext cx="914400" cy="914400"/>
          </a:xfrm>
          <a:prstGeom prst="ellipse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C6376-8204-488A-8F7B-6FADAD64B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084" y="5012635"/>
            <a:ext cx="1834916" cy="1896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678D4E-D3B3-4D5C-A837-FACF3C29A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7BB9F-8D63-458E-BD18-201D2560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69DE-F584-4409-BBCC-07366BC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07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A1F4A-E972-4331-B73A-54973FBE9EA6}"/>
              </a:ext>
            </a:extLst>
          </p:cNvPr>
          <p:cNvSpPr txBox="1"/>
          <p:nvPr/>
        </p:nvSpPr>
        <p:spPr>
          <a:xfrm>
            <a:off x="295274" y="142012"/>
            <a:ext cx="9744075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Search engines are classified into the following three categories based on how it works.</a:t>
            </a:r>
          </a:p>
          <a:p>
            <a:endParaRPr lang="en-IN" dirty="0"/>
          </a:p>
          <a:p>
            <a:endParaRPr lang="en-IN" b="1" dirty="0">
              <a:latin typeface="Papyrus" panose="03070502060502030205" pitchFamily="66" charset="0"/>
            </a:endParaRPr>
          </a:p>
          <a:p>
            <a:r>
              <a:rPr lang="en-IN" sz="3600" b="1" dirty="0">
                <a:latin typeface="Papyrus" panose="03070502060502030205" pitchFamily="66" charset="0"/>
              </a:rPr>
              <a:t> </a:t>
            </a:r>
            <a:r>
              <a:rPr lang="en-IN" sz="3600" b="1" dirty="0">
                <a:solidFill>
                  <a:schemeClr val="accent2"/>
                </a:solidFill>
                <a:latin typeface="Papyrus" panose="03070502060502030205" pitchFamily="66" charset="0"/>
              </a:rPr>
              <a:t>1&gt;   Crawling 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4000" dirty="0">
                <a:latin typeface="Papyrus" panose="03070502060502030205" pitchFamily="66" charset="0"/>
              </a:rPr>
              <a:t>  </a:t>
            </a:r>
            <a:r>
              <a:rPr lang="en-IN" sz="4000" dirty="0">
                <a:solidFill>
                  <a:schemeClr val="bg1"/>
                </a:solidFill>
                <a:latin typeface="Papyrus" panose="03070502060502030205" pitchFamily="66" charset="0"/>
              </a:rPr>
              <a:t>2&gt; Indexing .</a:t>
            </a:r>
          </a:p>
          <a:p>
            <a:endParaRPr lang="en-IN" dirty="0"/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sz="3600" dirty="0">
                <a:solidFill>
                  <a:schemeClr val="accent6"/>
                </a:solidFill>
                <a:latin typeface="Papyrus" panose="03070502060502030205" pitchFamily="66" charset="0"/>
              </a:rPr>
              <a:t>  3&gt;  Ranking .</a:t>
            </a:r>
          </a:p>
          <a:p>
            <a:endParaRPr lang="en-IN" dirty="0"/>
          </a:p>
          <a:p>
            <a:endParaRPr lang="en-IN" sz="2800" dirty="0">
              <a:latin typeface="Papyrus" panose="03070502060502030205" pitchFamily="66" charset="0"/>
            </a:endParaRPr>
          </a:p>
          <a:p>
            <a:r>
              <a:rPr lang="en-IN" sz="2800" dirty="0">
                <a:latin typeface="Papyrus" panose="03070502060502030205" pitchFamily="66" charset="0"/>
              </a:rPr>
              <a:t>    Other special search engines.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4B872-6B27-4715-9776-DF7A40BEA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8F0F7-D428-4B54-B24E-11015B5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168B5-09C3-43AE-AF68-668C8CC2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22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1">
                <a:lumMod val="95000"/>
              </a:schemeClr>
            </a:gs>
            <a:gs pos="27000">
              <a:schemeClr val="accent2"/>
            </a:gs>
            <a:gs pos="4762">
              <a:schemeClr val="accent2">
                <a:alpha val="57000"/>
              </a:schemeClr>
            </a:gs>
            <a:gs pos="74000">
              <a:srgbClr val="92D050">
                <a:alpha val="50000"/>
              </a:srgbClr>
            </a:gs>
            <a:gs pos="66000">
              <a:schemeClr val="bg1">
                <a:lumMod val="95000"/>
              </a:schemeClr>
            </a:gs>
            <a:gs pos="98000">
              <a:schemeClr val="accent6">
                <a:alpha val="81000"/>
                <a:lumMod val="91000"/>
                <a:lumOff val="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F007585-A57A-41CE-9CD6-79918C1E6E3A}"/>
              </a:ext>
            </a:extLst>
          </p:cNvPr>
          <p:cNvSpPr txBox="1"/>
          <p:nvPr/>
        </p:nvSpPr>
        <p:spPr>
          <a:xfrm>
            <a:off x="647700" y="447675"/>
            <a:ext cx="715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  <a:latin typeface="Matura MT Script Capitals" panose="03020802060602070202" pitchFamily="66" charset="0"/>
              </a:rPr>
              <a:t>Crawling</a:t>
            </a:r>
            <a:r>
              <a:rPr lang="en-IN" sz="4000" dirty="0">
                <a:solidFill>
                  <a:schemeClr val="accent2"/>
                </a:solidFill>
                <a:latin typeface="Matura MT Script Capitals" panose="03020802060602070202" pitchFamily="66" charset="0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8971EA-BEB3-40E1-AA35-CA63D23A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09" y="0"/>
            <a:ext cx="436091" cy="652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79B782-3AC5-4A49-90BF-8B889BB38B28}"/>
              </a:ext>
            </a:extLst>
          </p:cNvPr>
          <p:cNvSpPr txBox="1"/>
          <p:nvPr/>
        </p:nvSpPr>
        <p:spPr>
          <a:xfrm>
            <a:off x="1127464" y="1509204"/>
            <a:ext cx="88244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have numbers of computer programmes that are responsible for finding information that is publicly available on internet &amp; these programmes are also known as crawlers.</a:t>
            </a:r>
          </a:p>
          <a:p>
            <a:endParaRPr lang="en-IN" dirty="0"/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These program scan the web and create a list of all the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websuites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.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Then they visit each page of the website and by reading the HTML code they try to understand :-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latin typeface="Berlin Sans FB Demi" panose="020E0802020502020306" pitchFamily="34" charset="0"/>
              </a:rPr>
              <a:t>The structure of a page .</a:t>
            </a:r>
          </a:p>
          <a:p>
            <a:endParaRPr lang="en-IN" b="1" dirty="0">
              <a:latin typeface="Berlin Sans FB Demi" panose="020E0802020502020306" pitchFamily="34" charset="0"/>
            </a:endParaRPr>
          </a:p>
          <a:p>
            <a:r>
              <a:rPr lang="en-IN" b="1" dirty="0">
                <a:latin typeface="Berlin Sans FB Demi" panose="020E0802020502020306" pitchFamily="34" charset="0"/>
              </a:rPr>
              <a:t>The type of a  content .</a:t>
            </a:r>
          </a:p>
          <a:p>
            <a:endParaRPr lang="en-IN" b="1" dirty="0">
              <a:latin typeface="Berlin Sans FB Demi" panose="020E0802020502020306" pitchFamily="34" charset="0"/>
            </a:endParaRPr>
          </a:p>
          <a:p>
            <a:r>
              <a:rPr lang="en-IN" b="1" dirty="0">
                <a:latin typeface="Berlin Sans FB Demi" panose="020E0802020502020306" pitchFamily="34" charset="0"/>
              </a:rPr>
              <a:t>The meaning of a content .</a:t>
            </a:r>
          </a:p>
          <a:p>
            <a:endParaRPr lang="en-IN" b="1" dirty="0">
              <a:latin typeface="Berlin Sans FB Demi" panose="020E0802020502020306" pitchFamily="34" charset="0"/>
            </a:endParaRPr>
          </a:p>
          <a:p>
            <a:r>
              <a:rPr lang="en-IN" b="1" dirty="0">
                <a:latin typeface="Berlin Sans FB Demi" panose="020E0802020502020306" pitchFamily="34" charset="0"/>
              </a:rPr>
              <a:t>When it was created or updated.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48DAD-70D0-43EA-92B8-6D2EF32B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Search engine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0C30A-943A-4F28-90BC-49B54331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91C3-7458-4E70-8047-82AFF35AEDF6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46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796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44" baseType="lpstr">
      <vt:lpstr>Algerian</vt:lpstr>
      <vt:lpstr>Arial</vt:lpstr>
      <vt:lpstr>Arial Black</vt:lpstr>
      <vt:lpstr>Arial Rounded MT Bold</vt:lpstr>
      <vt:lpstr>Bahnschrift</vt:lpstr>
      <vt:lpstr>Bahnschrift SemiBold Condensed</vt:lpstr>
      <vt:lpstr>Berlin Sans FB</vt:lpstr>
      <vt:lpstr>Berlin Sans FB Demi</vt:lpstr>
      <vt:lpstr>Bernard MT Condensed</vt:lpstr>
      <vt:lpstr>Bodoni MT</vt:lpstr>
      <vt:lpstr>Bodoni MT Black</vt:lpstr>
      <vt:lpstr>Bradley Hand ITC</vt:lpstr>
      <vt:lpstr>Britannic Bold</vt:lpstr>
      <vt:lpstr>Broadway</vt:lpstr>
      <vt:lpstr>Calibri</vt:lpstr>
      <vt:lpstr>Calibri Light</vt:lpstr>
      <vt:lpstr>Castellar</vt:lpstr>
      <vt:lpstr>Copperplate Gothic Bold</vt:lpstr>
      <vt:lpstr>Eras Demi ITC</vt:lpstr>
      <vt:lpstr>French Script MT</vt:lpstr>
      <vt:lpstr>Matura MT Script Capitals</vt:lpstr>
      <vt:lpstr>Papyrus</vt:lpstr>
      <vt:lpstr>Times New Roman</vt:lpstr>
      <vt:lpstr>Office Theme</vt:lpstr>
      <vt:lpstr> </vt:lpstr>
      <vt:lpstr>                     SEARCH ENGINE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Hake</dc:creator>
  <cp:lastModifiedBy>Shriram Hake</cp:lastModifiedBy>
  <cp:revision>71</cp:revision>
  <dcterms:created xsi:type="dcterms:W3CDTF">2020-12-15T12:56:32Z</dcterms:created>
  <dcterms:modified xsi:type="dcterms:W3CDTF">2020-12-23T06:24:41Z</dcterms:modified>
</cp:coreProperties>
</file>