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notesMasterIdLst>
    <p:notesMasterId r:id="rId24"/>
  </p:notesMasterIdLst>
  <p:sldIdLst>
    <p:sldId id="256" r:id="rId2"/>
    <p:sldId id="279" r:id="rId3"/>
    <p:sldId id="276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7" r:id="rId18"/>
    <p:sldId id="278" r:id="rId19"/>
    <p:sldId id="272" r:id="rId20"/>
    <p:sldId id="273" r:id="rId21"/>
    <p:sldId id="27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549CDB-9BFE-4496-9D61-91B8F249EE01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B2DA7-99CD-4786-97E5-A3861EA83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99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14DE-DAFB-40DB-9BDC-794880794045}" type="datetime1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A528-20B6-41F4-A591-A2E128A8B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122849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C7E2-7CCE-4BDC-B43F-CFFD4DEC42D9}" type="datetime1">
              <a:rPr lang="en-IN" smtClean="0"/>
              <a:t>08-06-2021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A528-20B6-41F4-A591-A2E128A8B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082243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A06F-759C-430D-9634-BA765DFA798F}" type="datetime1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A528-20B6-41F4-A591-A2E128A8B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767598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30DF4-DD32-4D36-9443-ECF8F0BCBC6E}" type="datetime1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A528-20B6-41F4-A591-A2E128A8B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089365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DC59-DD1F-49E8-A680-EAD242328AED}" type="datetime1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A528-20B6-41F4-A591-A2E128A8B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8980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6724-4F77-41D9-81FE-3083D68CA012}" type="datetime1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A528-20B6-41F4-A591-A2E128A8B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078064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F848-3FA8-4276-9689-EA1A08DBAB50}" type="datetime1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A528-20B6-41F4-A591-A2E128A8B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384090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BBB6-3B12-45CF-9E50-801928FA34F9}" type="datetime1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A528-20B6-41F4-A591-A2E128A8B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688111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F07B-CD98-4537-8CB8-0F1DA4EAE4BF}" type="datetime1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A528-20B6-41F4-A591-A2E128A8B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348870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381A-C890-4EE1-8AF3-F089FE4BC2DF}" type="datetime1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3BEA528-20B6-41F4-A591-A2E128A8B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831424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B9721-F251-475E-950B-259F439EC855}" type="datetime1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A528-20B6-41F4-A591-A2E128A8B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47895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2E04-6690-4D79-BEC7-91D00EDA34FB}" type="datetime1">
              <a:rPr lang="en-IN" smtClean="0"/>
              <a:t>08-06-2021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A528-20B6-41F4-A591-A2E128A8B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028032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DA73-D853-4F2D-9A4F-9B5979F507B1}" type="datetime1">
              <a:rPr lang="en-IN" smtClean="0"/>
              <a:t>08-06-2021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A528-20B6-41F4-A591-A2E128A8B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04750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84C4-CDF8-4E33-9D15-F034EDC6DC8A}" type="datetime1">
              <a:rPr lang="en-IN" smtClean="0"/>
              <a:t>08-06-2021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A528-20B6-41F4-A591-A2E128A8B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326201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6D8B3-1745-45E5-BD11-10F7325439FE}" type="datetime1">
              <a:rPr lang="en-IN" smtClean="0"/>
              <a:t>08-06-2021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A528-20B6-41F4-A591-A2E128A8B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845416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C813-8BCC-49D1-8B11-E5CDF6CD6F2F}" type="datetime1">
              <a:rPr lang="en-IN" smtClean="0"/>
              <a:t>08-06-2021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A528-20B6-41F4-A591-A2E128A8B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052465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B0F0B-D668-4214-A7D0-D6F7380BDAF2}" type="datetime1">
              <a:rPr lang="en-IN" smtClean="0"/>
              <a:t>08-06-2021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A528-20B6-41F4-A591-A2E128A8B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358722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7A9995-8D61-4E0C-83F6-58AEFC519631}" type="datetime1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3BEA528-20B6-41F4-A591-A2E128A8B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546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  <p:sldLayoutId id="2147483911" r:id="rId17"/>
  </p:sldLayoutIdLst>
  <p:transition spd="slow">
    <p:wipe/>
  </p:transition>
  <p:hf hdr="0" ft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445F0-037B-4B96-9D47-AEA813B5C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7" y="2400302"/>
            <a:ext cx="9144000" cy="1482571"/>
          </a:xfrm>
        </p:spPr>
        <p:txBody>
          <a:bodyPr>
            <a:noAutofit/>
            <a:scene3d>
              <a:camera prst="perspectiveFront"/>
              <a:lightRig rig="threePt" dir="t"/>
            </a:scene3d>
          </a:bodyPr>
          <a:lstStyle/>
          <a:p>
            <a:r>
              <a:rPr lang="en-IN" sz="8900" cap="none" dirty="0">
                <a:ln w="0"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  <a:cs typeface="Times New Roman" panose="02020603050405020304" pitchFamily="18" charset="0"/>
              </a:rPr>
              <a:t> </a:t>
            </a:r>
            <a:r>
              <a:rPr lang="en-IN" sz="8900" cap="none" dirty="0">
                <a:ln w="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  <a:cs typeface="Times New Roman" panose="02020603050405020304" pitchFamily="18" charset="0"/>
              </a:rPr>
              <a:t>HAPTIC            TECHNOLOGY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E413FD-314B-428B-BF48-AB13D95B0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40320" cy="24003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AE47EFE-20F5-4EAC-A36A-4301B197D9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648" y="4310108"/>
            <a:ext cx="2760214" cy="254789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C56445-632D-49E3-B6E8-9CD966718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4CC2-6051-4F82-A309-80726D2B996C}" type="datetime1">
              <a:rPr lang="en-IN" smtClean="0"/>
              <a:t>08-06-2021</a:t>
            </a:fld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9A518-5EE9-4856-8D21-84302EB05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A528-20B6-41F4-A591-A2E128A8B3C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5336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393D7-A579-4B17-89B2-3B4FBC9E1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772357"/>
          </a:xfrm>
        </p:spPr>
        <p:txBody>
          <a:bodyPr>
            <a:normAutofit fontScale="90000"/>
          </a:bodyPr>
          <a:lstStyle/>
          <a:p>
            <a:r>
              <a:rPr lang="en-IN" sz="4800" b="1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COMMONLY USED HAPTIC DEVICES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7D6D6F-C2E1-4F1F-B16D-D16524C8C224}"/>
              </a:ext>
            </a:extLst>
          </p:cNvPr>
          <p:cNvSpPr txBox="1"/>
          <p:nvPr/>
        </p:nvSpPr>
        <p:spPr>
          <a:xfrm>
            <a:off x="2148397" y="1438183"/>
            <a:ext cx="6125592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800" b="1" dirty="0">
                <a:solidFill>
                  <a:srgbClr val="FFC000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PHANTOM</a:t>
            </a:r>
          </a:p>
          <a:p>
            <a:pPr marL="342900" indent="-342900">
              <a:buAutoNum type="arabicPeriod"/>
            </a:pPr>
            <a:endParaRPr lang="en-IN" dirty="0"/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a 3D touch to the virtual objects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6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d.o.f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the user move his finger, then he could really feel the shape and size of the virtual 3D object that has been already programmed 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virtual 3 dimensional space in which the phantom operates is called haptic scene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274D8B-D9CD-4C58-BECB-1C9AD143B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7771" y="1731147"/>
            <a:ext cx="3107184" cy="305391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75BFD-C41D-4874-8C99-DD83876F9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C05DC-C842-4657-8F13-EC39191EA13A}" type="datetime1">
              <a:rPr lang="en-IN" smtClean="0"/>
              <a:t>08-06-2021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672E4-AF5D-452C-AB55-DB977B05F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A528-20B6-41F4-A591-A2E128A8B3C0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25657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B9EA8-EB2E-4239-9D55-C1D0D445E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50920"/>
            <a:ext cx="7118151" cy="683581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2. CYBER GRASP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A00D5C-F3C6-41F7-9AA6-1051A796E5BA}"/>
              </a:ext>
            </a:extLst>
          </p:cNvPr>
          <p:cNvSpPr txBox="1"/>
          <p:nvPr/>
        </p:nvSpPr>
        <p:spPr>
          <a:xfrm>
            <a:off x="1709821" y="2001637"/>
            <a:ext cx="64540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CyberGrasp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fits over the user's entire hand like an exoskeleton and adds resistive force feedback to each finger 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Allows 4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dof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each finger 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Adapted to different size of the fingers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Located on the back of the hand 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061EF8-FD98-4228-87B9-3E07B7C2B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462" y="2001637"/>
            <a:ext cx="2718786" cy="285472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7394A-85DC-4165-BA32-BEB3C664F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6330-6AF9-4840-B37E-C63D7A9FB3C5}" type="datetime1">
              <a:rPr lang="en-IN" smtClean="0"/>
              <a:t>08-06-2021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AF281-6647-4AA2-8726-CA0BB2B53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A528-20B6-41F4-A591-A2E128A8B3C0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010233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5A8C1-E1D8-42AD-83FF-F7F298E9B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"/>
            <a:ext cx="10018713" cy="816746"/>
          </a:xfrm>
        </p:spPr>
        <p:txBody>
          <a:bodyPr>
            <a:noAutofit/>
          </a:bodyPr>
          <a:lstStyle/>
          <a:p>
            <a:r>
              <a:rPr lang="en-IN" sz="4800" b="1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HAPTIC RENDERING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3D39A2-37B7-48D2-BAA9-A3092C9B0176}"/>
              </a:ext>
            </a:extLst>
          </p:cNvPr>
          <p:cNvSpPr txBox="1"/>
          <p:nvPr/>
        </p:nvSpPr>
        <p:spPr>
          <a:xfrm>
            <a:off x="1484311" y="1251751"/>
            <a:ext cx="85491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PRINCIPLE OF HAPTIC INTERFACE 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2DB285-532A-48DC-BCDA-0859447DE4EF}"/>
              </a:ext>
            </a:extLst>
          </p:cNvPr>
          <p:cNvSpPr txBox="1"/>
          <p:nvPr/>
        </p:nvSpPr>
        <p:spPr>
          <a:xfrm>
            <a:off x="2263805" y="1908699"/>
            <a:ext cx="79100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Interaction occurs at an interaction tool that mechanically couples two controlled dynamical systems :</a:t>
            </a:r>
            <a:endParaRPr lang="en-IN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1CE13-B68A-4367-A735-A6AA093A50A9}"/>
              </a:ext>
            </a:extLst>
          </p:cNvPr>
          <p:cNvSpPr txBox="1"/>
          <p:nvPr/>
        </p:nvSpPr>
        <p:spPr>
          <a:xfrm>
            <a:off x="3773010" y="2760469"/>
            <a:ext cx="65783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haptic interface with a computer</a:t>
            </a:r>
          </a:p>
          <a:p>
            <a:pPr marL="342900" indent="-342900">
              <a:buAutoNum type="alphaLcParenR"/>
            </a:pP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 user with a central nervous system</a:t>
            </a:r>
            <a:endParaRPr lang="en-IN" sz="24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B97628-C5E3-4E9A-A248-7DC90A5C6158}"/>
              </a:ext>
            </a:extLst>
          </p:cNvPr>
          <p:cNvSpPr txBox="1"/>
          <p:nvPr/>
        </p:nvSpPr>
        <p:spPr>
          <a:xfrm>
            <a:off x="1484311" y="3758996"/>
            <a:ext cx="4820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A47779-5621-4FE8-A200-86ADDB64743C}"/>
              </a:ext>
            </a:extLst>
          </p:cNvPr>
          <p:cNvSpPr txBox="1"/>
          <p:nvPr/>
        </p:nvSpPr>
        <p:spPr>
          <a:xfrm>
            <a:off x="2101308" y="4560307"/>
            <a:ext cx="71198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back-drive inertia and friction</a:t>
            </a:r>
          </a:p>
          <a:p>
            <a:endParaRPr lang="en-IN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Balanced range, resolution and bandwidth of position sensing and force reflection, minimal constraints on motion</a:t>
            </a:r>
          </a:p>
          <a:p>
            <a:endParaRPr lang="en-IN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Symmetric inertia, friction, stiffness and resonant frequency </a:t>
            </a:r>
            <a:r>
              <a:rPr lang="en-IN" sz="20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properties,proper</a:t>
            </a:r>
            <a:r>
              <a:rPr lang="en-IN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ergonomics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D838783-9C00-4CD9-91E3-45395C277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CA432-7B4E-4E03-9CD8-10D4B386F12D}" type="datetime1">
              <a:rPr lang="en-IN" smtClean="0"/>
              <a:t>08-06-2021</a:t>
            </a:fld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003F76-7CC8-4B5E-989E-6BDC79466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A528-20B6-41F4-A591-A2E128A8B3C0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166540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3B232-6876-4013-A012-2EE4B1E78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37" y="2552700"/>
            <a:ext cx="10018713" cy="1752599"/>
          </a:xfrm>
        </p:spPr>
        <p:txBody>
          <a:bodyPr>
            <a:normAutofit/>
          </a:bodyPr>
          <a:lstStyle/>
          <a:p>
            <a:r>
              <a:rPr lang="en-IN" sz="6000" b="1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APPLICATIONS OF HAPTICS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F48492-B576-4A58-BAAF-DAD650BF3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E0224-3975-499D-B355-992B8C3995D0}" type="datetime1">
              <a:rPr lang="en-IN" smtClean="0"/>
              <a:t>08-06-2021</a:t>
            </a:fld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E1A6A4-A736-49C4-948E-EE033264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A528-20B6-41F4-A591-A2E128A8B3C0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334072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CD1A2-FED9-48A7-A5AD-4C69ED3F1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299" y="0"/>
            <a:ext cx="10018713" cy="923278"/>
          </a:xfrm>
        </p:spPr>
        <p:txBody>
          <a:bodyPr>
            <a:normAutofit/>
          </a:bodyPr>
          <a:lstStyle/>
          <a:p>
            <a:r>
              <a:rPr lang="en-IN" sz="4800" b="1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MEDICAL APPLICATIONS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C075E-48EA-47AD-A764-7AE87072EA2E}"/>
              </a:ext>
            </a:extLst>
          </p:cNvPr>
          <p:cNvSpPr txBox="1"/>
          <p:nvPr/>
        </p:nvSpPr>
        <p:spPr>
          <a:xfrm>
            <a:off x="2796465" y="1065321"/>
            <a:ext cx="80254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sense of touch is crucial for medical training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various haptic interfaces for medical simulation may prove especially useful for training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C69A67-7218-4568-8CD9-EA442714C10E}"/>
              </a:ext>
            </a:extLst>
          </p:cNvPr>
          <p:cNvSpPr txBox="1"/>
          <p:nvPr/>
        </p:nvSpPr>
        <p:spPr>
          <a:xfrm>
            <a:off x="2086252" y="3013501"/>
            <a:ext cx="7403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MILITARY APPLICATIONS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514930-5E39-4520-BD2C-CE499691C2A4}"/>
              </a:ext>
            </a:extLst>
          </p:cNvPr>
          <p:cNvSpPr txBox="1"/>
          <p:nvPr/>
        </p:nvSpPr>
        <p:spPr>
          <a:xfrm>
            <a:off x="2701771" y="4223018"/>
            <a:ext cx="8990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certain applications, for example where terrain or texture information needs to be conveyed, haptics may be the most efficient communication channel.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D54483-2178-448B-AD4C-52FA8710F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12331-145F-4764-B12A-5307CFE62966}" type="datetime1">
              <a:rPr lang="en-IN" smtClean="0"/>
              <a:t>08-06-2021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D534C-8201-4DDD-91F6-DC4BEBDB4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A528-20B6-41F4-A591-A2E128A8B3C0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072333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2CB69-6980-4CF1-BB44-4214721DF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90214" y="79900"/>
            <a:ext cx="10018713" cy="816746"/>
          </a:xfrm>
        </p:spPr>
        <p:txBody>
          <a:bodyPr>
            <a:normAutofit/>
          </a:bodyPr>
          <a:lstStyle/>
          <a:p>
            <a:r>
              <a:rPr lang="en-IN" sz="4400" b="1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MUSEUM DISPLAY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263E2D-49F9-4DCB-84B1-4602391BFC2A}"/>
              </a:ext>
            </a:extLst>
          </p:cNvPr>
          <p:cNvSpPr txBox="1"/>
          <p:nvPr/>
        </p:nvSpPr>
        <p:spPr>
          <a:xfrm>
            <a:off x="2254928" y="1109709"/>
            <a:ext cx="98542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3D digitization of priceless artifacts and objects from their sculpture and decorative arts collections, making the images available via CD-ROM 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0EE09F-D5EC-4BB7-9218-984DF233F9A6}"/>
              </a:ext>
            </a:extLst>
          </p:cNvPr>
          <p:cNvSpPr txBox="1"/>
          <p:nvPr/>
        </p:nvSpPr>
        <p:spPr>
          <a:xfrm>
            <a:off x="1528439" y="2744657"/>
            <a:ext cx="91351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ENTERTAINMENT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C6E0BA-6F4C-497B-AF97-D0BD8F78144D}"/>
              </a:ext>
            </a:extLst>
          </p:cNvPr>
          <p:cNvSpPr txBox="1"/>
          <p:nvPr/>
        </p:nvSpPr>
        <p:spPr>
          <a:xfrm>
            <a:off x="2343704" y="3728622"/>
            <a:ext cx="92682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Haptics is used to enhance gaming experience 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also allows you to program force feedback sensations to your game controller button press 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"Submarines" is a PHANTOM variant of the well known battleship game 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A383221-7BDC-4B3F-BEB5-41B67FD85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ABB0-51DB-4BF4-AFDC-7FB61D2135A8}" type="datetime1">
              <a:rPr lang="en-IN" smtClean="0"/>
              <a:t>08-06-2021</a:t>
            </a:fld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C002F-CBDD-4C19-AF3E-E98CEEC66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A528-20B6-41F4-A591-A2E128A8B3C0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181257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48148-A1FA-4AE6-B904-8B509ACB7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141" y="-159798"/>
            <a:ext cx="10018713" cy="985421"/>
          </a:xfrm>
        </p:spPr>
        <p:txBody>
          <a:bodyPr>
            <a:normAutofit/>
          </a:bodyPr>
          <a:lstStyle/>
          <a:p>
            <a:r>
              <a:rPr lang="en-IN" sz="4400" b="1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HOLOGRAPHIC INTERACTION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CAA1F2-C302-4F5C-921D-370D308D3289}"/>
              </a:ext>
            </a:extLst>
          </p:cNvPr>
          <p:cNvSpPr txBox="1"/>
          <p:nvPr/>
        </p:nvSpPr>
        <p:spPr>
          <a:xfrm>
            <a:off x="1988597" y="1012054"/>
            <a:ext cx="95523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feedback allows the user to interact with a hologram and receive tactile response as if the holographic object were real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Ultrasound waves to create a phenomenon called acoustic radiation pressure which provides tactile feedback as users interact with the holographic object.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511E0-2FC3-4086-81A2-534832842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D92E1-B4A1-4918-BEC3-AFC45E4DAD99}" type="datetime1">
              <a:rPr lang="en-IN" smtClean="0"/>
              <a:t>08-06-2021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ABED7C-8FA5-4E63-A8CA-315CD165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A528-20B6-41F4-A591-A2E128A8B3C0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566205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9F79-499E-4D51-8F6C-799ECA80E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752" y="0"/>
            <a:ext cx="10018713" cy="1216241"/>
          </a:xfrm>
        </p:spPr>
        <p:txBody>
          <a:bodyPr>
            <a:normAutofit/>
          </a:bodyPr>
          <a:lstStyle/>
          <a:p>
            <a:r>
              <a:rPr lang="en-IN" sz="4800" b="1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ADVANTAGES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DCFD9B-700A-4082-BFF2-467C0D6B30E6}"/>
              </a:ext>
            </a:extLst>
          </p:cNvPr>
          <p:cNvSpPr txBox="1"/>
          <p:nvPr/>
        </p:nvSpPr>
        <p:spPr>
          <a:xfrm>
            <a:off x="1887375" y="1669002"/>
            <a:ext cx="84172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world can behave like the real world.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time is reduced.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field simulators allow would be surgeons to practice digitally</a:t>
            </a:r>
            <a:r>
              <a:rPr lang="en-IN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E37F4-9F9A-4E6E-BB75-BA2BD3693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3FCB-25F5-4C2A-9094-2FB81A814352}" type="datetime1">
              <a:rPr lang="en-IN" smtClean="0"/>
              <a:t>08-06-2021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C8D56C-3FAA-4687-BAD6-DE01BC5C6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A528-20B6-41F4-A591-A2E128A8B3C0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329223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1B1C4-8EDA-4C73-BB53-D63F933CB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645" y="-124287"/>
            <a:ext cx="10018713" cy="1154097"/>
          </a:xfrm>
        </p:spPr>
        <p:txBody>
          <a:bodyPr>
            <a:normAutofit/>
          </a:bodyPr>
          <a:lstStyle/>
          <a:p>
            <a:r>
              <a:rPr lang="en-IN" sz="4800" b="1" dirty="0" err="1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disADVANTAGES</a:t>
            </a:r>
            <a:endParaRPr lang="en-IN" sz="4800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2C8DB1-4C22-40F3-9C9D-E3206ECBB77D}"/>
              </a:ext>
            </a:extLst>
          </p:cNvPr>
          <p:cNvSpPr txBox="1"/>
          <p:nvPr/>
        </p:nvSpPr>
        <p:spPr>
          <a:xfrm>
            <a:off x="1722268" y="1707934"/>
            <a:ext cx="1020932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precision of touch requires a lot of advance design.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Haptics applications require highly specialized.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and considerable processing power and hence it is complex.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Debugging issues.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1FF04-0168-41F6-ADF1-8824D27F1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656F-60EA-49F7-A5A4-9A3CC4CAD14D}" type="datetime1">
              <a:rPr lang="en-IN" smtClean="0"/>
              <a:t>08-06-2021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DE79E5-3302-43C3-B092-251922658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A528-20B6-41F4-A591-A2E128A8B3C0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703193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4AA88-447C-4BCE-9DE2-FF150DD74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"/>
            <a:ext cx="10018713" cy="1500326"/>
          </a:xfrm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LIMITATIONS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369B02-B57A-4EEA-A4A6-5B64FBD82C0D}"/>
              </a:ext>
            </a:extLst>
          </p:cNvPr>
          <p:cNvSpPr txBox="1"/>
          <p:nvPr/>
        </p:nvSpPr>
        <p:spPr>
          <a:xfrm>
            <a:off x="2225859" y="1109709"/>
            <a:ext cx="927716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cost involved 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weight and size of haptic devices (especially wearable ones)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Haptic interfaces can only exert forces with limited magnitude and not equally well in all directions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haptic-rendering algorithms operate in discrete time whereas users operate in continuous time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96BF3-6DB5-4C57-9D76-3B5A4A934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7364-555F-44C4-B1E7-21D5560B0BE2}" type="datetime1">
              <a:rPr lang="en-IN" smtClean="0"/>
              <a:t>08-06-2021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BD28D-DAC1-414A-9E68-136F1AD45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A528-20B6-41F4-A591-A2E128A8B3C0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62373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1AF874-8184-4717-B655-389E916A5E61}"/>
              </a:ext>
            </a:extLst>
          </p:cNvPr>
          <p:cNvSpPr txBox="1"/>
          <p:nvPr/>
        </p:nvSpPr>
        <p:spPr>
          <a:xfrm>
            <a:off x="5397624" y="514906"/>
            <a:ext cx="3906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Seminar 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F23FC-529A-4F34-89C7-AB7A89AECC3A}"/>
              </a:ext>
            </a:extLst>
          </p:cNvPr>
          <p:cNvSpPr txBox="1"/>
          <p:nvPr/>
        </p:nvSpPr>
        <p:spPr>
          <a:xfrm>
            <a:off x="3844031" y="1198485"/>
            <a:ext cx="5379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HAPTICS TECHNOLOGY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A6F1F5-45DB-4549-A1E1-681BDD040587}"/>
              </a:ext>
            </a:extLst>
          </p:cNvPr>
          <p:cNvSpPr txBox="1"/>
          <p:nvPr/>
        </p:nvSpPr>
        <p:spPr>
          <a:xfrm>
            <a:off x="1775534" y="4323425"/>
            <a:ext cx="33557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Prof. Kavita 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Aher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69B994-4AC8-4A4F-9126-E32C3A83EA93}"/>
              </a:ext>
            </a:extLst>
          </p:cNvPr>
          <p:cNvSpPr txBox="1"/>
          <p:nvPr/>
        </p:nvSpPr>
        <p:spPr>
          <a:xfrm>
            <a:off x="8043169" y="4323425"/>
            <a:ext cx="304504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</a:t>
            </a: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Shrutika Vijay Korvar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907958-5B19-448D-9534-5DFFC459C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750" y="2148396"/>
            <a:ext cx="3900606" cy="21750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206EEF-57AD-495C-B75A-D424217DF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900" y="45636"/>
            <a:ext cx="1473276" cy="1473276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7766031-2AA2-48EB-9A61-EBF0D8C62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B2257-1989-4BC4-AB74-75E235D0E529}" type="datetime1">
              <a:rPr lang="en-IN" smtClean="0"/>
              <a:t>08-06-2021</a:t>
            </a:fld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F3001D-0D79-4ED7-8C22-F10B04836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A528-20B6-41F4-A591-A2E128A8B3C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679676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3D427-D54D-4634-B699-578CDF34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981" y="-77679"/>
            <a:ext cx="10018713" cy="1373820"/>
          </a:xfrm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FUTURE SCOPE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4CC14E-F432-46CB-AE19-C9B3B4B5792F}"/>
              </a:ext>
            </a:extLst>
          </p:cNvPr>
          <p:cNvSpPr txBox="1"/>
          <p:nvPr/>
        </p:nvSpPr>
        <p:spPr>
          <a:xfrm>
            <a:off x="1899821" y="1074509"/>
            <a:ext cx="950798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Holographic Interaction 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feedback allows the user to interact with a hologram and</a:t>
            </a:r>
          </a:p>
          <a:p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actually receive tactile response using acoustic radiation pressure 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Medical Application 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of a central workstation from which surgeons would perform </a:t>
            </a:r>
          </a:p>
          <a:p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operations in various locations; with machine setup and patient</a:t>
            </a:r>
          </a:p>
          <a:p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preparation performed by local nursing staff 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Textile Industry 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could study and feel the texture and quality of </a:t>
            </a:r>
            <a:r>
              <a:rPr lang="en-US" sz="24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materail</a:t>
            </a: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during</a:t>
            </a:r>
          </a:p>
          <a:p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the sale of cloth through internet</a:t>
            </a:r>
            <a:endParaRPr lang="en-IN" sz="2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46B0C-0A46-4404-A493-CB0804939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1A1C-3D24-4905-B756-202BADDF1B8F}" type="datetime1">
              <a:rPr lang="en-IN" smtClean="0"/>
              <a:t>08-06-2021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854D8-B607-4F96-A997-270251E0D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A528-20B6-41F4-A591-A2E128A8B3C0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635040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C8B23-579F-4939-A038-12373DB15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97654"/>
            <a:ext cx="10018713" cy="1154097"/>
          </a:xfrm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2A12E5-B597-40EF-AE2A-0064474584F7}"/>
              </a:ext>
            </a:extLst>
          </p:cNvPr>
          <p:cNvSpPr txBox="1"/>
          <p:nvPr/>
        </p:nvSpPr>
        <p:spPr>
          <a:xfrm>
            <a:off x="2512381" y="1331650"/>
            <a:ext cx="85314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Continued implementation of tactile devices to aid people with disabilities will advance further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Currently limited to consumers 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Future generations of mobile devices and game console accessories will implement more haptic feedback 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Perhaps also in desktop computers and laptops 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Still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embroyonic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compared to full fledged VR simulations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84ABC-E5CF-4E74-9B9E-25767AF72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4933-9978-4B98-AA36-98DFB43B7433}" type="datetime1">
              <a:rPr lang="en-IN" smtClean="0"/>
              <a:t>08-06-2021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0495B-B2F9-4250-878C-31F2D4516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A528-20B6-41F4-A591-A2E128A8B3C0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515852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97989F-A6A8-4A19-90FB-70824E7940FB}"/>
              </a:ext>
            </a:extLst>
          </p:cNvPr>
          <p:cNvSpPr txBox="1"/>
          <p:nvPr/>
        </p:nvSpPr>
        <p:spPr>
          <a:xfrm>
            <a:off x="3124940" y="1982450"/>
            <a:ext cx="85758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b="1" dirty="0">
                <a:ln>
                  <a:solidFill>
                    <a:schemeClr val="tx2">
                      <a:lumMod val="50000"/>
                      <a:lumOff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THANK YOU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ACB499-BA20-463C-9C1F-8D0B2748A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70E2-542A-4E59-90E6-0C0A8DC83F1A}" type="datetime1">
              <a:rPr lang="en-IN" smtClean="0"/>
              <a:t>08-06-2021</a:t>
            </a:fld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D05CE9-8B8F-4198-A9E5-EA55129E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A528-20B6-41F4-A591-A2E128A8B3C0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8885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3952C8-3C9D-46A0-B1FF-A388737F9283}"/>
              </a:ext>
            </a:extLst>
          </p:cNvPr>
          <p:cNvSpPr txBox="1"/>
          <p:nvPr/>
        </p:nvSpPr>
        <p:spPr>
          <a:xfrm>
            <a:off x="3320248" y="79899"/>
            <a:ext cx="3950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latin typeface="Algerian" panose="04020705040A02060702" pitchFamily="82" charset="0"/>
              </a:rPr>
              <a:t>CONTENT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D982A1-EBCE-4619-B624-24C20380137B}"/>
              </a:ext>
            </a:extLst>
          </p:cNvPr>
          <p:cNvSpPr txBox="1"/>
          <p:nvPr/>
        </p:nvSpPr>
        <p:spPr>
          <a:xfrm>
            <a:off x="2840854" y="1020932"/>
            <a:ext cx="5965795" cy="830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HAPTICS…??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HISTORY OF HAPTICS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SYSTEM CONFIGURATION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HAPTIC INFORMATION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HAPTIC DEVICES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HAPTIC DEVICES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HAPTIC RENDERING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HAPTICS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b="1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b="1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800" b="1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b="1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b="1" dirty="0">
              <a:effectLst>
                <a:glow rad="101600">
                  <a:schemeClr val="accent1">
                    <a:lumMod val="75000"/>
                    <a:alpha val="60000"/>
                  </a:schemeClr>
                </a:glow>
              </a:effectLst>
              <a:latin typeface="Algerian" panose="04020705040A02060702" pitchFamily="82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b="1" dirty="0">
              <a:latin typeface="Algerian" panose="04020705040A02060702" pitchFamily="82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800" b="1" dirty="0">
              <a:latin typeface="Algerian" panose="04020705040A02060702" pitchFamily="82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b="1" dirty="0">
              <a:latin typeface="Algerian" panose="04020705040A02060702" pitchFamily="82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b="1" dirty="0">
              <a:latin typeface="Algerian" panose="04020705040A02060702" pitchFamily="82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b="1" dirty="0">
              <a:latin typeface="Algerian" panose="04020705040A02060702" pitchFamily="82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b="1" dirty="0">
              <a:solidFill>
                <a:schemeClr val="tx2">
                  <a:lumMod val="90000"/>
                  <a:lumOff val="10000"/>
                </a:schemeClr>
              </a:solidFill>
              <a:latin typeface="Algerian" panose="04020705040A02060702" pitchFamily="82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800" b="1" dirty="0">
              <a:solidFill>
                <a:schemeClr val="tx2">
                  <a:lumMod val="90000"/>
                  <a:lumOff val="10000"/>
                </a:schemeClr>
              </a:solidFill>
              <a:latin typeface="Algerian" panose="04020705040A02060702" pitchFamily="82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685C46-4390-45E1-A679-DAF017318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D905-6714-4208-B853-83DFC56B793C}" type="datetime1">
              <a:rPr lang="en-IN" smtClean="0"/>
              <a:t>08-06-2021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E96354-43F7-47F1-80CA-3B338EE62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A528-20B6-41F4-A591-A2E128A8B3C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74987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D59BF-9BA0-48F3-9A94-F0CE212A3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24288"/>
            <a:ext cx="10018713" cy="1491448"/>
          </a:xfrm>
        </p:spPr>
        <p:txBody>
          <a:bodyPr>
            <a:normAutofit/>
          </a:bodyPr>
          <a:lstStyle/>
          <a:p>
            <a:r>
              <a:rPr lang="en-IN" sz="4400" b="1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WHAT IS HAPTICS…??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A5E1A2-2394-4D00-9387-F1F0FB0BE654}"/>
              </a:ext>
            </a:extLst>
          </p:cNvPr>
          <p:cNvSpPr txBox="1"/>
          <p:nvPr/>
        </p:nvSpPr>
        <p:spPr>
          <a:xfrm>
            <a:off x="1686757" y="2015231"/>
            <a:ext cx="787449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Derived from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greek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word „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haptikos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‟ meaning “ABLE TO COME INTO CONTACT WITH”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Haptics = Touch = Connection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Haptics , is the technology of adding the sensation of touch and feeling to computers.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virtual objects are touched, they seem real and tangible.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five senses, touch is the most proficient, the only one capable of simultaneous input and output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A88C01-AAD7-40BA-ACD3-F4DE93657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2441359"/>
            <a:ext cx="2145436" cy="202410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08C09-9FE4-46F7-8FD4-0D3CEEC50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26A15-2F9E-4898-8590-CB7590647C04}" type="datetime1">
              <a:rPr lang="en-IN" smtClean="0"/>
              <a:t>08-06-2021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5DE2F-1FE3-4A0F-B7EB-B01AC37D0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A528-20B6-41F4-A591-A2E128A8B3C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25478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A864C-6506-48DD-A5DA-7C9222F19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71022"/>
            <a:ext cx="10018713" cy="1136341"/>
          </a:xfrm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HISTORY OF HAPTICS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BBDE49-AB60-4578-95E8-851E7CDEF540}"/>
              </a:ext>
            </a:extLst>
          </p:cNvPr>
          <p:cNvSpPr txBox="1"/>
          <p:nvPr/>
        </p:nvSpPr>
        <p:spPr>
          <a:xfrm>
            <a:off x="2330039" y="1779661"/>
            <a:ext cx="8522563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Scientists used term haptics to label the subfield of their studies that addressed human touch-based perception and manipulation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70‟s and 80‟s research efforts in a completely different field, robotics also began to focus on manipulation and perception by touch building a dexterous robotic hand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early 1990s a new usage of the word haptics began to emerge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confluence of several emerging technologies made virtualized haptics, or computer haptics possible</a:t>
            </a:r>
          </a:p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27BE5-AC16-4C0A-8510-67F5267D9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7936-7539-4130-8832-FD6B2E8C6246}" type="datetime1">
              <a:rPr lang="en-IN" smtClean="0"/>
              <a:t>08-06-2021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C57690-EB93-4F5F-B635-3B502CB03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A528-20B6-41F4-A591-A2E128A8B3C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38126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9903D-574A-4A2F-9388-0CD9CBD6C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100831"/>
          </a:xfrm>
        </p:spPr>
        <p:txBody>
          <a:bodyPr>
            <a:normAutofit/>
          </a:bodyPr>
          <a:lstStyle/>
          <a:p>
            <a:r>
              <a:rPr lang="en-IN" sz="4800" b="1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BASIC SYSTEM CONFIGURATION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FED572-67EC-46E3-BC68-6F4D51604C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71" b="16244"/>
          <a:stretch/>
        </p:blipFill>
        <p:spPr>
          <a:xfrm>
            <a:off x="2353693" y="1518081"/>
            <a:ext cx="8450432" cy="468741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6DC6-2707-4848-A8B3-51244068B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8771-F2AB-4355-86D2-325747C9E1D8}" type="datetime1">
              <a:rPr lang="en-IN" smtClean="0"/>
              <a:t>08-06-2021</a:t>
            </a:fld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AACC14-9E83-4A59-B274-7E02D8F94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A528-20B6-41F4-A591-A2E128A8B3C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91690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92B33-95E4-4AE2-8713-F3622F994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"/>
            <a:ext cx="10018713" cy="798990"/>
          </a:xfrm>
        </p:spPr>
        <p:txBody>
          <a:bodyPr>
            <a:normAutofit fontScale="90000"/>
          </a:bodyPr>
          <a:lstStyle/>
          <a:p>
            <a:r>
              <a:rPr lang="en-IN" sz="4800" b="1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HAPTIC INFORMATION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0BAF78-5BF9-4014-9C01-BC8B8C11229F}"/>
              </a:ext>
            </a:extLst>
          </p:cNvPr>
          <p:cNvSpPr txBox="1"/>
          <p:nvPr/>
        </p:nvSpPr>
        <p:spPr>
          <a:xfrm>
            <a:off x="1766656" y="1473693"/>
            <a:ext cx="97363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 Of :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Tactile Information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                         </a:t>
            </a:r>
            <a:r>
              <a:rPr lang="en-US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Refers to the information acquired by the sensors connected to the body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Kinesthetic Information </a:t>
            </a:r>
          </a:p>
          <a:p>
            <a:endParaRPr lang="en-US" dirty="0"/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Refers to the information acquired by the sensors in the joints</a:t>
            </a:r>
            <a:endParaRPr lang="en-IN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C21A7-1B9C-48EC-B839-6ED380FCE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9C24-ABFF-4CB5-98EA-2EAFC0D480BF}" type="datetime1">
              <a:rPr lang="en-IN" smtClean="0"/>
              <a:t>08-06-2021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E349C8-D7C1-420E-B409-7AF3F876E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A528-20B6-41F4-A591-A2E128A8B3C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91914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F6C83-41ED-4753-A7BE-12ABFF9A9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887767"/>
          </a:xfrm>
        </p:spPr>
        <p:txBody>
          <a:bodyPr>
            <a:normAutofit/>
          </a:bodyPr>
          <a:lstStyle/>
          <a:p>
            <a:r>
              <a:rPr lang="en-IN" sz="4800" b="1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TYPES OF HAPTIC DEVICES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4B7447-8AAC-4E74-9FD3-8930F486EE52}"/>
              </a:ext>
            </a:extLst>
          </p:cNvPr>
          <p:cNvSpPr txBox="1"/>
          <p:nvPr/>
        </p:nvSpPr>
        <p:spPr>
          <a:xfrm>
            <a:off x="1908525" y="1269507"/>
            <a:ext cx="9170284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1) VIRTUAL REALITY/ TELEROBOTICS BASED DEVICES</a:t>
            </a:r>
          </a:p>
          <a:p>
            <a:pPr marL="342900" indent="-342900">
              <a:buFont typeface="+mj-lt"/>
              <a:buAutoNum type="arabicParenR"/>
            </a:pPr>
            <a:endParaRPr lang="en-US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EXOSKELETONS AND STATIONARY DEVICES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GLOVES AND WEARABLE DEVICES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POINT SOURCES AND SPECIFIC TASK DEVICES</a:t>
            </a:r>
          </a:p>
          <a:p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LOCOMOTION INTERFACES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2) FEEDBACK DEVICES</a:t>
            </a:r>
          </a:p>
          <a:p>
            <a:endParaRPr lang="en-US" sz="2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B050"/>
                </a:solidFill>
              </a:rPr>
              <a:t>        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FORCE FEEDBACK DEVICES</a:t>
            </a:r>
          </a:p>
          <a:p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TACTILE DISPLAY DEVICES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9FF88-94A7-49F4-9F54-B3ABC18F1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D9C0-5BF0-4C10-B6EB-7BDD90353DF6}" type="datetime1">
              <a:rPr lang="en-IN" smtClean="0"/>
              <a:t>08-06-2021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CB23FE-AC84-4DC0-9EF4-3E9A28C1F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A528-20B6-41F4-A591-A2E128A8B3C0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883774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0E8FD-FC66-4A39-99A3-FEAEB78EE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"/>
            <a:ext cx="10018713" cy="870012"/>
          </a:xfrm>
        </p:spPr>
        <p:txBody>
          <a:bodyPr>
            <a:normAutofit fontScale="90000"/>
          </a:bodyPr>
          <a:lstStyle/>
          <a:p>
            <a:r>
              <a:rPr lang="en-IN" sz="5400" b="1" dirty="0">
                <a:solidFill>
                  <a:schemeClr val="accent1">
                    <a:lumMod val="50000"/>
                  </a:schemeClr>
                </a:solidFill>
                <a:effectLst/>
                <a:latin typeface="Algerian" panose="04020705040A02060702" pitchFamily="82" charset="0"/>
              </a:rPr>
              <a:t>HAPTIC DEVICES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3D4F04-E1E9-4650-B8D5-5D688C447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021" y="870013"/>
            <a:ext cx="3429000" cy="3429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89EF82-C2C2-43D0-92FA-4BD900CEC6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420" y="1808826"/>
            <a:ext cx="2219325" cy="2057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8DC190-FF78-4C6F-9AA9-17B6B7205CB6}"/>
              </a:ext>
            </a:extLst>
          </p:cNvPr>
          <p:cNvSpPr txBox="1"/>
          <p:nvPr/>
        </p:nvSpPr>
        <p:spPr>
          <a:xfrm>
            <a:off x="2281562" y="4563123"/>
            <a:ext cx="3159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PHANTOM INTERFACE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7152BF-80EF-4F63-929D-DB64E5647F4E}"/>
              </a:ext>
            </a:extLst>
          </p:cNvPr>
          <p:cNvSpPr txBox="1"/>
          <p:nvPr/>
        </p:nvSpPr>
        <p:spPr>
          <a:xfrm>
            <a:off x="7862702" y="4563123"/>
            <a:ext cx="3394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 GRASP SYSTEM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F53EC5-F966-4AB1-AF3C-D82DF3D14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E328-1B19-4E84-AE38-AE8E68E97F88}" type="datetime1">
              <a:rPr lang="en-IN" smtClean="0"/>
              <a:t>08-06-2021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80EFB9-0C53-45DE-96D6-87FC4B54A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A528-20B6-41F4-A591-A2E128A8B3C0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926350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704</TotalTime>
  <Words>932</Words>
  <Application>Microsoft Office PowerPoint</Application>
  <PresentationFormat>Widescreen</PresentationFormat>
  <Paragraphs>224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Algerian</vt:lpstr>
      <vt:lpstr>Arial</vt:lpstr>
      <vt:lpstr>Calibri</vt:lpstr>
      <vt:lpstr>Corbel</vt:lpstr>
      <vt:lpstr>Courier New</vt:lpstr>
      <vt:lpstr>Times New Roman</vt:lpstr>
      <vt:lpstr>Wingdings</vt:lpstr>
      <vt:lpstr>Parallax</vt:lpstr>
      <vt:lpstr> HAPTIC            TECHNOLOGY  </vt:lpstr>
      <vt:lpstr>PowerPoint Presentation</vt:lpstr>
      <vt:lpstr>PowerPoint Presentation</vt:lpstr>
      <vt:lpstr>WHAT IS HAPTICS…??</vt:lpstr>
      <vt:lpstr>HISTORY OF HAPTICS</vt:lpstr>
      <vt:lpstr>BASIC SYSTEM CONFIGURATION</vt:lpstr>
      <vt:lpstr>HAPTIC INFORMATION</vt:lpstr>
      <vt:lpstr>TYPES OF HAPTIC DEVICES</vt:lpstr>
      <vt:lpstr>HAPTIC DEVICES</vt:lpstr>
      <vt:lpstr>COMMONLY USED HAPTIC DEVICES</vt:lpstr>
      <vt:lpstr>2. CYBER GRASP</vt:lpstr>
      <vt:lpstr>HAPTIC RENDERING</vt:lpstr>
      <vt:lpstr>APPLICATIONS OF HAPTICS</vt:lpstr>
      <vt:lpstr>MEDICAL APPLICATIONS</vt:lpstr>
      <vt:lpstr>MUSEUM DISPLAY</vt:lpstr>
      <vt:lpstr>HOLOGRAPHIC INTERACTION</vt:lpstr>
      <vt:lpstr>ADVANTAGES</vt:lpstr>
      <vt:lpstr>disADVANTAGES</vt:lpstr>
      <vt:lpstr>LIMITATIONS</vt:lpstr>
      <vt:lpstr>FUTURE SCOPE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shrutika korvar</dc:creator>
  <cp:lastModifiedBy>Jyoti Khalkar</cp:lastModifiedBy>
  <cp:revision>50</cp:revision>
  <dcterms:created xsi:type="dcterms:W3CDTF">2020-12-22T16:20:42Z</dcterms:created>
  <dcterms:modified xsi:type="dcterms:W3CDTF">2021-06-08T13:11:29Z</dcterms:modified>
</cp:coreProperties>
</file>